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5E79D-97BC-12F9-8631-F509DC5C6FDE}" v="248" dt="2026-07-09T21:55:59.584"/>
    <p1510:client id="{F4858741-4883-1024-C13B-4E20EC644C0C}" v="1215" dt="2026-07-09T20:52:39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692550-A376-4605-AFE9-471AE86A13BA}" type="doc">
      <dgm:prSet loTypeId="urn:microsoft.com/office/officeart/2016/7/layout/Horizontal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72EB7AF-7900-4E69-8586-556874C08CED}">
      <dgm:prSet/>
      <dgm:spPr/>
      <dgm:t>
        <a:bodyPr/>
        <a:lstStyle/>
        <a:p>
          <a:r>
            <a:rPr lang="en-US"/>
            <a:t>Initial</a:t>
          </a:r>
        </a:p>
      </dgm:t>
    </dgm:pt>
    <dgm:pt modelId="{661FAB57-67BD-457C-9C88-1F299109B6FF}" type="parTrans" cxnId="{2B152893-73A2-413F-A51A-9B60865AE6B4}">
      <dgm:prSet/>
      <dgm:spPr/>
      <dgm:t>
        <a:bodyPr/>
        <a:lstStyle/>
        <a:p>
          <a:endParaRPr lang="en-US"/>
        </a:p>
      </dgm:t>
    </dgm:pt>
    <dgm:pt modelId="{C9805CE5-125F-4219-B21C-9E556DBEA700}" type="sibTrans" cxnId="{2B152893-73A2-413F-A51A-9B60865AE6B4}">
      <dgm:prSet/>
      <dgm:spPr/>
      <dgm:t>
        <a:bodyPr/>
        <a:lstStyle/>
        <a:p>
          <a:endParaRPr lang="en-US"/>
        </a:p>
      </dgm:t>
    </dgm:pt>
    <dgm:pt modelId="{5D83DD4F-4779-49D8-8429-F7DAACB21C36}">
      <dgm:prSet/>
      <dgm:spPr/>
      <dgm:t>
        <a:bodyPr/>
        <a:lstStyle/>
        <a:p>
          <a:r>
            <a:rPr lang="en-US"/>
            <a:t>Initial Retainer $500.00 flat fee (Payable upfront; covers all work up to court) </a:t>
          </a:r>
        </a:p>
      </dgm:t>
    </dgm:pt>
    <dgm:pt modelId="{5780041D-8BE4-4D7C-BDCE-C8BC8611B1C6}" type="parTrans" cxnId="{F5D946AA-82E3-4B7F-A208-39FD01F9AF2D}">
      <dgm:prSet/>
      <dgm:spPr/>
      <dgm:t>
        <a:bodyPr/>
        <a:lstStyle/>
        <a:p>
          <a:endParaRPr lang="en-US"/>
        </a:p>
      </dgm:t>
    </dgm:pt>
    <dgm:pt modelId="{8DCD6423-A159-482D-A63C-C6C4400A228B}" type="sibTrans" cxnId="{F5D946AA-82E3-4B7F-A208-39FD01F9AF2D}">
      <dgm:prSet/>
      <dgm:spPr/>
      <dgm:t>
        <a:bodyPr/>
        <a:lstStyle/>
        <a:p>
          <a:endParaRPr lang="en-US"/>
        </a:p>
      </dgm:t>
    </dgm:pt>
    <dgm:pt modelId="{93689AFC-DD4B-4AFA-81A7-16C44889D182}">
      <dgm:prSet/>
      <dgm:spPr/>
      <dgm:t>
        <a:bodyPr/>
        <a:lstStyle/>
        <a:p>
          <a:r>
            <a:rPr lang="en-US"/>
            <a:t>Court</a:t>
          </a:r>
        </a:p>
      </dgm:t>
    </dgm:pt>
    <dgm:pt modelId="{81A320A8-D0A3-4C59-B842-381416747BFA}" type="parTrans" cxnId="{9B41AB5C-C542-4C99-B347-21C4E21CF4E8}">
      <dgm:prSet/>
      <dgm:spPr/>
      <dgm:t>
        <a:bodyPr/>
        <a:lstStyle/>
        <a:p>
          <a:endParaRPr lang="en-US"/>
        </a:p>
      </dgm:t>
    </dgm:pt>
    <dgm:pt modelId="{C7B7DA46-26A6-47B8-A10A-CA33068DE0D2}" type="sibTrans" cxnId="{9B41AB5C-C542-4C99-B347-21C4E21CF4E8}">
      <dgm:prSet/>
      <dgm:spPr/>
      <dgm:t>
        <a:bodyPr/>
        <a:lstStyle/>
        <a:p>
          <a:endParaRPr lang="en-US"/>
        </a:p>
      </dgm:t>
    </dgm:pt>
    <dgm:pt modelId="{32F750F3-397A-4DC3-82CD-0B192C0F1E1A}">
      <dgm:prSet/>
      <dgm:spPr/>
      <dgm:t>
        <a:bodyPr/>
        <a:lstStyle/>
        <a:p>
          <a:r>
            <a:rPr lang="en-US"/>
            <a:t>Court Appearance: $250.00 flat fee (applicable only if required and requested)</a:t>
          </a:r>
        </a:p>
      </dgm:t>
    </dgm:pt>
    <dgm:pt modelId="{CC87C224-DB10-4985-9566-422049CBF11C}" type="parTrans" cxnId="{9E846C95-FF17-4FBD-A866-3A6C6429E773}">
      <dgm:prSet/>
      <dgm:spPr/>
      <dgm:t>
        <a:bodyPr/>
        <a:lstStyle/>
        <a:p>
          <a:endParaRPr lang="en-US"/>
        </a:p>
      </dgm:t>
    </dgm:pt>
    <dgm:pt modelId="{22ECA33A-5D83-4E98-8F65-F13A1F664641}" type="sibTrans" cxnId="{9E846C95-FF17-4FBD-A866-3A6C6429E773}">
      <dgm:prSet/>
      <dgm:spPr/>
      <dgm:t>
        <a:bodyPr/>
        <a:lstStyle/>
        <a:p>
          <a:endParaRPr lang="en-US"/>
        </a:p>
      </dgm:t>
    </dgm:pt>
    <dgm:pt modelId="{7A7BDF31-FEEF-481E-81C1-915BFCE8D85D}">
      <dgm:prSet/>
      <dgm:spPr/>
      <dgm:t>
        <a:bodyPr/>
        <a:lstStyle/>
        <a:p>
          <a:r>
            <a:rPr lang="en-US"/>
            <a:t>Court</a:t>
          </a:r>
        </a:p>
      </dgm:t>
    </dgm:pt>
    <dgm:pt modelId="{52E2F13B-C3BB-4E60-A0CD-959A151640D5}" type="parTrans" cxnId="{6959B9E4-EC0A-46FD-9609-B4E4E4A5550C}">
      <dgm:prSet/>
      <dgm:spPr/>
      <dgm:t>
        <a:bodyPr/>
        <a:lstStyle/>
        <a:p>
          <a:endParaRPr lang="en-US"/>
        </a:p>
      </dgm:t>
    </dgm:pt>
    <dgm:pt modelId="{C54AF4B4-6D44-4DB1-BE69-69824DB83007}" type="sibTrans" cxnId="{6959B9E4-EC0A-46FD-9609-B4E4E4A5550C}">
      <dgm:prSet/>
      <dgm:spPr/>
      <dgm:t>
        <a:bodyPr/>
        <a:lstStyle/>
        <a:p>
          <a:endParaRPr lang="en-US"/>
        </a:p>
      </dgm:t>
    </dgm:pt>
    <dgm:pt modelId="{50AF5470-6371-407F-8606-63F876641918}">
      <dgm:prSet/>
      <dgm:spPr/>
      <dgm:t>
        <a:bodyPr/>
        <a:lstStyle/>
        <a:p>
          <a:r>
            <a:rPr lang="en-US"/>
            <a:t>Excluded Costs: Court and private registry fees are billed separately. </a:t>
          </a:r>
        </a:p>
      </dgm:t>
    </dgm:pt>
    <dgm:pt modelId="{954EE4E9-A5FB-4E06-B1F2-3296F786CAC7}" type="parTrans" cxnId="{352FD64F-47C1-4A52-B96B-0E8EBC5FC313}">
      <dgm:prSet/>
      <dgm:spPr/>
      <dgm:t>
        <a:bodyPr/>
        <a:lstStyle/>
        <a:p>
          <a:endParaRPr lang="en-US"/>
        </a:p>
      </dgm:t>
    </dgm:pt>
    <dgm:pt modelId="{4B90FD33-2138-45CD-8730-2B85B47B798A}" type="sibTrans" cxnId="{352FD64F-47C1-4A52-B96B-0E8EBC5FC313}">
      <dgm:prSet/>
      <dgm:spPr/>
      <dgm:t>
        <a:bodyPr/>
        <a:lstStyle/>
        <a:p>
          <a:endParaRPr lang="en-US"/>
        </a:p>
      </dgm:t>
    </dgm:pt>
    <dgm:pt modelId="{303DD598-D1AA-4A3B-989D-06867CA0D710}" type="pres">
      <dgm:prSet presAssocID="{C7692550-A376-4605-AFE9-471AE86A13BA}" presName="Name0" presStyleCnt="0">
        <dgm:presLayoutVars>
          <dgm:dir/>
          <dgm:animLvl val="lvl"/>
          <dgm:resizeHandles val="exact"/>
        </dgm:presLayoutVars>
      </dgm:prSet>
      <dgm:spPr/>
    </dgm:pt>
    <dgm:pt modelId="{6439BEA9-C53F-44DD-83C5-F6E2E680286C}" type="pres">
      <dgm:prSet presAssocID="{572EB7AF-7900-4E69-8586-556874C08CED}" presName="composite" presStyleCnt="0"/>
      <dgm:spPr/>
    </dgm:pt>
    <dgm:pt modelId="{3972F924-3A02-4BCD-A5AA-1C3D2A1CB9CB}" type="pres">
      <dgm:prSet presAssocID="{572EB7AF-7900-4E69-8586-556874C08CED}" presName="parTx" presStyleLbl="alignNode1" presStyleIdx="0" presStyleCnt="3">
        <dgm:presLayoutVars>
          <dgm:chMax val="0"/>
          <dgm:chPref val="0"/>
        </dgm:presLayoutVars>
      </dgm:prSet>
      <dgm:spPr/>
    </dgm:pt>
    <dgm:pt modelId="{047F2288-B1C7-46DF-BCF3-68C49513B5ED}" type="pres">
      <dgm:prSet presAssocID="{572EB7AF-7900-4E69-8586-556874C08CED}" presName="desTx" presStyleLbl="alignAccFollowNode1" presStyleIdx="0" presStyleCnt="3">
        <dgm:presLayoutVars/>
      </dgm:prSet>
      <dgm:spPr/>
    </dgm:pt>
    <dgm:pt modelId="{66F23D5E-28B3-43BE-8DCA-0E3562827063}" type="pres">
      <dgm:prSet presAssocID="{C9805CE5-125F-4219-B21C-9E556DBEA700}" presName="space" presStyleCnt="0"/>
      <dgm:spPr/>
    </dgm:pt>
    <dgm:pt modelId="{B65ECDA1-B9EC-482C-B894-8FAFC9BDE590}" type="pres">
      <dgm:prSet presAssocID="{93689AFC-DD4B-4AFA-81A7-16C44889D182}" presName="composite" presStyleCnt="0"/>
      <dgm:spPr/>
    </dgm:pt>
    <dgm:pt modelId="{FAC3D654-9A0E-4A0A-A23D-B01AE9D49263}" type="pres">
      <dgm:prSet presAssocID="{93689AFC-DD4B-4AFA-81A7-16C44889D182}" presName="parTx" presStyleLbl="alignNode1" presStyleIdx="1" presStyleCnt="3">
        <dgm:presLayoutVars>
          <dgm:chMax val="0"/>
          <dgm:chPref val="0"/>
        </dgm:presLayoutVars>
      </dgm:prSet>
      <dgm:spPr/>
    </dgm:pt>
    <dgm:pt modelId="{59E4EADD-253C-46F3-9FD5-2616E8991432}" type="pres">
      <dgm:prSet presAssocID="{93689AFC-DD4B-4AFA-81A7-16C44889D182}" presName="desTx" presStyleLbl="alignAccFollowNode1" presStyleIdx="1" presStyleCnt="3">
        <dgm:presLayoutVars/>
      </dgm:prSet>
      <dgm:spPr/>
    </dgm:pt>
    <dgm:pt modelId="{9F3935BE-A7B1-48E9-B9B5-7D4DC50FF354}" type="pres">
      <dgm:prSet presAssocID="{C7B7DA46-26A6-47B8-A10A-CA33068DE0D2}" presName="space" presStyleCnt="0"/>
      <dgm:spPr/>
    </dgm:pt>
    <dgm:pt modelId="{3A975C66-5013-483F-9AB4-694C4617CD48}" type="pres">
      <dgm:prSet presAssocID="{7A7BDF31-FEEF-481E-81C1-915BFCE8D85D}" presName="composite" presStyleCnt="0"/>
      <dgm:spPr/>
    </dgm:pt>
    <dgm:pt modelId="{0594F4AB-1EB4-4C5E-880D-9C1DFF22A528}" type="pres">
      <dgm:prSet presAssocID="{7A7BDF31-FEEF-481E-81C1-915BFCE8D85D}" presName="parTx" presStyleLbl="alignNode1" presStyleIdx="2" presStyleCnt="3">
        <dgm:presLayoutVars>
          <dgm:chMax val="0"/>
          <dgm:chPref val="0"/>
        </dgm:presLayoutVars>
      </dgm:prSet>
      <dgm:spPr/>
    </dgm:pt>
    <dgm:pt modelId="{778771A5-C74B-424E-A027-005053F0F157}" type="pres">
      <dgm:prSet presAssocID="{7A7BDF31-FEEF-481E-81C1-915BFCE8D85D}" presName="desTx" presStyleLbl="alignAccFollowNode1" presStyleIdx="2" presStyleCnt="3">
        <dgm:presLayoutVars/>
      </dgm:prSet>
      <dgm:spPr/>
    </dgm:pt>
  </dgm:ptLst>
  <dgm:cxnLst>
    <dgm:cxn modelId="{1FD34F21-C11A-4D7D-9F8D-BDCDDE64C430}" type="presOf" srcId="{32F750F3-397A-4DC3-82CD-0B192C0F1E1A}" destId="{59E4EADD-253C-46F3-9FD5-2616E8991432}" srcOrd="0" destOrd="0" presId="urn:microsoft.com/office/officeart/2016/7/layout/HorizontalActionList"/>
    <dgm:cxn modelId="{6314F438-672D-4AA2-8680-CCCA0FB73A3E}" type="presOf" srcId="{7A7BDF31-FEEF-481E-81C1-915BFCE8D85D}" destId="{0594F4AB-1EB4-4C5E-880D-9C1DFF22A528}" srcOrd="0" destOrd="0" presId="urn:microsoft.com/office/officeart/2016/7/layout/HorizontalActionList"/>
    <dgm:cxn modelId="{9B41AB5C-C542-4C99-B347-21C4E21CF4E8}" srcId="{C7692550-A376-4605-AFE9-471AE86A13BA}" destId="{93689AFC-DD4B-4AFA-81A7-16C44889D182}" srcOrd="1" destOrd="0" parTransId="{81A320A8-D0A3-4C59-B842-381416747BFA}" sibTransId="{C7B7DA46-26A6-47B8-A10A-CA33068DE0D2}"/>
    <dgm:cxn modelId="{2544065F-73FB-4C94-94A3-0149BA5FCD02}" type="presOf" srcId="{5D83DD4F-4779-49D8-8429-F7DAACB21C36}" destId="{047F2288-B1C7-46DF-BCF3-68C49513B5ED}" srcOrd="0" destOrd="0" presId="urn:microsoft.com/office/officeart/2016/7/layout/HorizontalActionList"/>
    <dgm:cxn modelId="{FE102444-445F-46C6-9AF9-7C918850B23B}" type="presOf" srcId="{C7692550-A376-4605-AFE9-471AE86A13BA}" destId="{303DD598-D1AA-4A3B-989D-06867CA0D710}" srcOrd="0" destOrd="0" presId="urn:microsoft.com/office/officeart/2016/7/layout/HorizontalActionList"/>
    <dgm:cxn modelId="{FE935F47-3D30-40C8-AB3E-EBF9C810607B}" type="presOf" srcId="{93689AFC-DD4B-4AFA-81A7-16C44889D182}" destId="{FAC3D654-9A0E-4A0A-A23D-B01AE9D49263}" srcOrd="0" destOrd="0" presId="urn:microsoft.com/office/officeart/2016/7/layout/HorizontalActionList"/>
    <dgm:cxn modelId="{352FD64F-47C1-4A52-B96B-0E8EBC5FC313}" srcId="{7A7BDF31-FEEF-481E-81C1-915BFCE8D85D}" destId="{50AF5470-6371-407F-8606-63F876641918}" srcOrd="0" destOrd="0" parTransId="{954EE4E9-A5FB-4E06-B1F2-3296F786CAC7}" sibTransId="{4B90FD33-2138-45CD-8730-2B85B47B798A}"/>
    <dgm:cxn modelId="{2B152893-73A2-413F-A51A-9B60865AE6B4}" srcId="{C7692550-A376-4605-AFE9-471AE86A13BA}" destId="{572EB7AF-7900-4E69-8586-556874C08CED}" srcOrd="0" destOrd="0" parTransId="{661FAB57-67BD-457C-9C88-1F299109B6FF}" sibTransId="{C9805CE5-125F-4219-B21C-9E556DBEA700}"/>
    <dgm:cxn modelId="{9E846C95-FF17-4FBD-A866-3A6C6429E773}" srcId="{93689AFC-DD4B-4AFA-81A7-16C44889D182}" destId="{32F750F3-397A-4DC3-82CD-0B192C0F1E1A}" srcOrd="0" destOrd="0" parTransId="{CC87C224-DB10-4985-9566-422049CBF11C}" sibTransId="{22ECA33A-5D83-4E98-8F65-F13A1F664641}"/>
    <dgm:cxn modelId="{D98B4B9E-60E5-4DFF-99FB-ABA3524ABEBA}" type="presOf" srcId="{50AF5470-6371-407F-8606-63F876641918}" destId="{778771A5-C74B-424E-A027-005053F0F157}" srcOrd="0" destOrd="0" presId="urn:microsoft.com/office/officeart/2016/7/layout/HorizontalActionList"/>
    <dgm:cxn modelId="{F5D946AA-82E3-4B7F-A208-39FD01F9AF2D}" srcId="{572EB7AF-7900-4E69-8586-556874C08CED}" destId="{5D83DD4F-4779-49D8-8429-F7DAACB21C36}" srcOrd="0" destOrd="0" parTransId="{5780041D-8BE4-4D7C-BDCE-C8BC8611B1C6}" sibTransId="{8DCD6423-A159-482D-A63C-C6C4400A228B}"/>
    <dgm:cxn modelId="{499443CD-ECA7-48F9-B8C7-9BD679E32A33}" type="presOf" srcId="{572EB7AF-7900-4E69-8586-556874C08CED}" destId="{3972F924-3A02-4BCD-A5AA-1C3D2A1CB9CB}" srcOrd="0" destOrd="0" presId="urn:microsoft.com/office/officeart/2016/7/layout/HorizontalActionList"/>
    <dgm:cxn modelId="{6959B9E4-EC0A-46FD-9609-B4E4E4A5550C}" srcId="{C7692550-A376-4605-AFE9-471AE86A13BA}" destId="{7A7BDF31-FEEF-481E-81C1-915BFCE8D85D}" srcOrd="2" destOrd="0" parTransId="{52E2F13B-C3BB-4E60-A0CD-959A151640D5}" sibTransId="{C54AF4B4-6D44-4DB1-BE69-69824DB83007}"/>
    <dgm:cxn modelId="{9FA41B37-B1BB-43CF-9154-888286E96D82}" type="presParOf" srcId="{303DD598-D1AA-4A3B-989D-06867CA0D710}" destId="{6439BEA9-C53F-44DD-83C5-F6E2E680286C}" srcOrd="0" destOrd="0" presId="urn:microsoft.com/office/officeart/2016/7/layout/HorizontalActionList"/>
    <dgm:cxn modelId="{9D154A4E-221F-409D-BE16-8892C51072DB}" type="presParOf" srcId="{6439BEA9-C53F-44DD-83C5-F6E2E680286C}" destId="{3972F924-3A02-4BCD-A5AA-1C3D2A1CB9CB}" srcOrd="0" destOrd="0" presId="urn:microsoft.com/office/officeart/2016/7/layout/HorizontalActionList"/>
    <dgm:cxn modelId="{C966C61B-A696-4828-A64B-C52BA8D4841A}" type="presParOf" srcId="{6439BEA9-C53F-44DD-83C5-F6E2E680286C}" destId="{047F2288-B1C7-46DF-BCF3-68C49513B5ED}" srcOrd="1" destOrd="0" presId="urn:microsoft.com/office/officeart/2016/7/layout/HorizontalActionList"/>
    <dgm:cxn modelId="{9A71750D-A7B0-4373-9A73-975688158F7C}" type="presParOf" srcId="{303DD598-D1AA-4A3B-989D-06867CA0D710}" destId="{66F23D5E-28B3-43BE-8DCA-0E3562827063}" srcOrd="1" destOrd="0" presId="urn:microsoft.com/office/officeart/2016/7/layout/HorizontalActionList"/>
    <dgm:cxn modelId="{20F4E175-DCA1-4973-A90E-9FC8DF1A530B}" type="presParOf" srcId="{303DD598-D1AA-4A3B-989D-06867CA0D710}" destId="{B65ECDA1-B9EC-482C-B894-8FAFC9BDE590}" srcOrd="2" destOrd="0" presId="urn:microsoft.com/office/officeart/2016/7/layout/HorizontalActionList"/>
    <dgm:cxn modelId="{184BC9B2-A5E4-4566-A093-50DBD2002121}" type="presParOf" srcId="{B65ECDA1-B9EC-482C-B894-8FAFC9BDE590}" destId="{FAC3D654-9A0E-4A0A-A23D-B01AE9D49263}" srcOrd="0" destOrd="0" presId="urn:microsoft.com/office/officeart/2016/7/layout/HorizontalActionList"/>
    <dgm:cxn modelId="{98C1AF45-5C3B-4A18-8E0D-7359E8572ADC}" type="presParOf" srcId="{B65ECDA1-B9EC-482C-B894-8FAFC9BDE590}" destId="{59E4EADD-253C-46F3-9FD5-2616E8991432}" srcOrd="1" destOrd="0" presId="urn:microsoft.com/office/officeart/2016/7/layout/HorizontalActionList"/>
    <dgm:cxn modelId="{902F9D03-E7B7-42DE-8E18-CAAC91BC5738}" type="presParOf" srcId="{303DD598-D1AA-4A3B-989D-06867CA0D710}" destId="{9F3935BE-A7B1-48E9-B9B5-7D4DC50FF354}" srcOrd="3" destOrd="0" presId="urn:microsoft.com/office/officeart/2016/7/layout/HorizontalActionList"/>
    <dgm:cxn modelId="{2A03732A-AEA0-4C4C-AA0A-40DDB1DBE04A}" type="presParOf" srcId="{303DD598-D1AA-4A3B-989D-06867CA0D710}" destId="{3A975C66-5013-483F-9AB4-694C4617CD48}" srcOrd="4" destOrd="0" presId="urn:microsoft.com/office/officeart/2016/7/layout/HorizontalActionList"/>
    <dgm:cxn modelId="{87635593-F874-4E02-B0BD-830C87DE3274}" type="presParOf" srcId="{3A975C66-5013-483F-9AB4-694C4617CD48}" destId="{0594F4AB-1EB4-4C5E-880D-9C1DFF22A528}" srcOrd="0" destOrd="0" presId="urn:microsoft.com/office/officeart/2016/7/layout/HorizontalActionList"/>
    <dgm:cxn modelId="{2702BD22-105B-4839-9D9E-EE0F40DC2F81}" type="presParOf" srcId="{3A975C66-5013-483F-9AB4-694C4617CD48}" destId="{778771A5-C74B-424E-A027-005053F0F157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2F924-3A02-4BCD-A5AA-1C3D2A1CB9CB}">
      <dsp:nvSpPr>
        <dsp:cNvPr id="0" name=""/>
        <dsp:cNvSpPr/>
      </dsp:nvSpPr>
      <dsp:spPr>
        <a:xfrm>
          <a:off x="2616" y="838503"/>
          <a:ext cx="1745868" cy="52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962" tIns="137962" rIns="137962" bIns="13796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Initial</a:t>
          </a:r>
        </a:p>
      </dsp:txBody>
      <dsp:txXfrm>
        <a:off x="2616" y="838503"/>
        <a:ext cx="1745868" cy="523760"/>
      </dsp:txXfrm>
    </dsp:sp>
    <dsp:sp modelId="{047F2288-B1C7-46DF-BCF3-68C49513B5ED}">
      <dsp:nvSpPr>
        <dsp:cNvPr id="0" name=""/>
        <dsp:cNvSpPr/>
      </dsp:nvSpPr>
      <dsp:spPr>
        <a:xfrm>
          <a:off x="2616" y="1362264"/>
          <a:ext cx="1745868" cy="19917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453" tIns="172453" rIns="172453" bIns="172453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Initial Retainer $500.00 flat fee (Payable upfront; covers all work up to court) </a:t>
          </a:r>
        </a:p>
      </dsp:txBody>
      <dsp:txXfrm>
        <a:off x="2616" y="1362264"/>
        <a:ext cx="1745868" cy="1991751"/>
      </dsp:txXfrm>
    </dsp:sp>
    <dsp:sp modelId="{FAC3D654-9A0E-4A0A-A23D-B01AE9D49263}">
      <dsp:nvSpPr>
        <dsp:cNvPr id="0" name=""/>
        <dsp:cNvSpPr/>
      </dsp:nvSpPr>
      <dsp:spPr>
        <a:xfrm>
          <a:off x="1856484" y="838503"/>
          <a:ext cx="1745868" cy="52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962" tIns="137962" rIns="137962" bIns="13796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Court</a:t>
          </a:r>
        </a:p>
      </dsp:txBody>
      <dsp:txXfrm>
        <a:off x="1856484" y="838503"/>
        <a:ext cx="1745868" cy="523760"/>
      </dsp:txXfrm>
    </dsp:sp>
    <dsp:sp modelId="{59E4EADD-253C-46F3-9FD5-2616E8991432}">
      <dsp:nvSpPr>
        <dsp:cNvPr id="0" name=""/>
        <dsp:cNvSpPr/>
      </dsp:nvSpPr>
      <dsp:spPr>
        <a:xfrm>
          <a:off x="1856484" y="1362264"/>
          <a:ext cx="1745868" cy="19917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453" tIns="172453" rIns="172453" bIns="172453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Court Appearance: $250.00 flat fee (applicable only if required and requested)</a:t>
          </a:r>
        </a:p>
      </dsp:txBody>
      <dsp:txXfrm>
        <a:off x="1856484" y="1362264"/>
        <a:ext cx="1745868" cy="1991751"/>
      </dsp:txXfrm>
    </dsp:sp>
    <dsp:sp modelId="{0594F4AB-1EB4-4C5E-880D-9C1DFF22A528}">
      <dsp:nvSpPr>
        <dsp:cNvPr id="0" name=""/>
        <dsp:cNvSpPr/>
      </dsp:nvSpPr>
      <dsp:spPr>
        <a:xfrm>
          <a:off x="3710353" y="838503"/>
          <a:ext cx="1745868" cy="52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962" tIns="137962" rIns="137962" bIns="13796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Court</a:t>
          </a:r>
        </a:p>
      </dsp:txBody>
      <dsp:txXfrm>
        <a:off x="3710353" y="838503"/>
        <a:ext cx="1745868" cy="523760"/>
      </dsp:txXfrm>
    </dsp:sp>
    <dsp:sp modelId="{778771A5-C74B-424E-A027-005053F0F157}">
      <dsp:nvSpPr>
        <dsp:cNvPr id="0" name=""/>
        <dsp:cNvSpPr/>
      </dsp:nvSpPr>
      <dsp:spPr>
        <a:xfrm>
          <a:off x="3710353" y="1362264"/>
          <a:ext cx="1745868" cy="19917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453" tIns="172453" rIns="172453" bIns="172453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Excluded Costs: Court and private registry fees are billed separately. </a:t>
          </a:r>
        </a:p>
      </dsp:txBody>
      <dsp:txXfrm>
        <a:off x="3710353" y="1362264"/>
        <a:ext cx="1745868" cy="1991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Courts of Justice Claims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/>
              <a:t>Claims Up to $100,000.00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664321-A497-DD07-EDA9-43DE83A37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Online Pardon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B36FA-A22B-7166-D946-770150CA7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000"/>
          </a:p>
          <a:p>
            <a:r>
              <a:rPr lang="en-US" sz="2000"/>
              <a:t>Record Suspension applications involve requesting the government to remove your criminal record from the main police database. 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15277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6" name="Arc 9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86E1E-6FB8-CE8D-D4E0-9C846441C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US"/>
              <a:t>Our Fee Structure Overview 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A gold scale with leaves and a laurel wreath&#10;&#10;AI-generated content may be incorrect.">
            <a:extLst>
              <a:ext uri="{FF2B5EF4-FFF2-40B4-BE49-F238E27FC236}">
                <a16:creationId xmlns:a16="http://schemas.microsoft.com/office/drawing/2014/main" id="{7099A1BC-B3B3-D957-AE91-9E4201ABD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aphicFrame>
        <p:nvGraphicFramePr>
          <p:cNvPr id="62" name="Content Placeholder 2">
            <a:extLst>
              <a:ext uri="{FF2B5EF4-FFF2-40B4-BE49-F238E27FC236}">
                <a16:creationId xmlns:a16="http://schemas.microsoft.com/office/drawing/2014/main" id="{FE993D06-021A-BDF2-134F-3CC5934740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94962" y="1984443"/>
          <a:ext cx="5458838" cy="4192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4681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gold scale with leaves and a laurel wreath&#10;&#10;AI-generated content may be incorrect.">
            <a:extLst>
              <a:ext uri="{FF2B5EF4-FFF2-40B4-BE49-F238E27FC236}">
                <a16:creationId xmlns:a16="http://schemas.microsoft.com/office/drawing/2014/main" id="{19A05EBF-5BC4-CD40-96A6-BDB09FD4593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3709" r="-1" b="9569"/>
          <a:stretch>
            <a:fillRect/>
          </a:stretch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72FA8-7797-4721-0485-4C58DE1A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663" y="1115219"/>
            <a:ext cx="5505449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BC8D3-9AA7-5EA6-9B04-6DAEC451C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663" y="3902075"/>
            <a:ext cx="5505449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Let's Build A Successful Path Forward together.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663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826BE3-F33A-3B27-B1E0-4F577F08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Breach of Contract 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BDE78-86D8-F2AE-7245-02011C0F4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/>
          </a:p>
          <a:p>
            <a:r>
              <a:rPr lang="en-US" sz="2000"/>
              <a:t>Start a claim when one of the parties to the contract: </a:t>
            </a:r>
          </a:p>
          <a:p>
            <a:endParaRPr lang="en-US" sz="2000"/>
          </a:p>
          <a:p>
            <a:pPr lvl="2">
              <a:buFont typeface="Wingdings" panose="020B0604020202020204" pitchFamily="34" charset="0"/>
              <a:buChar char="§"/>
            </a:pPr>
            <a:r>
              <a:rPr lang="en-US"/>
              <a:t>fails to deliver promised goods,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/>
              <a:t>performs substandard work, or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/>
              <a:t>fails to pay for services rendered</a:t>
            </a:r>
          </a:p>
          <a:p>
            <a:pPr marL="914400" lvl="2" indent="0">
              <a:buNone/>
            </a:pPr>
            <a:endParaRPr lang="en-US" dirty="0"/>
          </a:p>
        </p:txBody>
      </p:sp>
      <p:pic>
        <p:nvPicPr>
          <p:cNvPr id="4" name="Picture 3" descr="A gavel and pen on a contract&#10;&#10;AI-generated content may be incorrect.">
            <a:extLst>
              <a:ext uri="{FF2B5EF4-FFF2-40B4-BE49-F238E27FC236}">
                <a16:creationId xmlns:a16="http://schemas.microsoft.com/office/drawing/2014/main" id="{70AE0018-2DAE-7EF5-7259-CB97D183FE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7097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3F5F4F-A458-4663-79B3-1870C195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en-US" sz="5600"/>
              <a:t>Unpaid Debts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gavel and money on a wooden stand&#10;&#10;AI-generated content may be incorrect.">
            <a:extLst>
              <a:ext uri="{FF2B5EF4-FFF2-40B4-BE49-F238E27FC236}">
                <a16:creationId xmlns:a16="http://schemas.microsoft.com/office/drawing/2014/main" id="{41463BF5-2A9A-0D7A-E341-5246E350F9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617" r="25884" b="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0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EAF40-375D-6749-8AA9-413D82FAA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Start a claim when financial obligations or loans remain unsettled after the agreed due dates</a:t>
            </a:r>
          </a:p>
        </p:txBody>
      </p:sp>
      <p:sp>
        <p:nvSpPr>
          <p:cNvPr id="24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84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1B76B-BDF4-6BD1-57A5-D93CEE44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Wrongful Dismissal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B7EB-DA34-3354-69C6-02044AC0E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13625"/>
            <a:ext cx="4614759" cy="4163337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r>
              <a:rPr lang="en-US" sz="2000"/>
              <a:t>When an employer terminates your employment without 'just cause' and fails to provide adequate notice or fair severance pay, it raises questions about the legality of the termination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/>
              <a:t>Did they handle it properly 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/>
              <a:t>Was this bad faith termination?</a:t>
            </a:r>
          </a:p>
        </p:txBody>
      </p:sp>
      <p:pic>
        <p:nvPicPr>
          <p:cNvPr id="4" name="Picture 3" descr="A rubber stamp with a rubber stamp on it&#10;&#10;AI-generated content may be incorrect.">
            <a:extLst>
              <a:ext uri="{FF2B5EF4-FFF2-40B4-BE49-F238E27FC236}">
                <a16:creationId xmlns:a16="http://schemas.microsoft.com/office/drawing/2014/main" id="{71A6C47E-ADB4-1FE9-682F-E4ECFD0D8F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742" r="17884" b="1"/>
          <a:stretch>
            <a:fillRect/>
          </a:stretch>
        </p:blipFill>
        <p:spPr>
          <a:xfrm>
            <a:off x="6101338" y="2015168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28346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omputer room&#10;&#10;AI-generated content may be incorrect.">
            <a:extLst>
              <a:ext uri="{FF2B5EF4-FFF2-40B4-BE49-F238E27FC236}">
                <a16:creationId xmlns:a16="http://schemas.microsoft.com/office/drawing/2014/main" id="{C04A16F6-9DB6-1F55-16E0-5EB7FBFE3A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875" r="14920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85EFA2-205A-5EC9-DDA9-DC75FF1FE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/>
              <a:t>Landlord-Tenant Disputes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B9DF-A53A-337B-C428-5685A3CD5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r>
              <a:rPr lang="en-US" sz="2000"/>
              <a:t>Disagreements between a property owner and a renter regarding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/>
              <a:t> Terms of a lease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/>
              <a:t>Property conditions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/>
              <a:t>Financial obligations</a:t>
            </a:r>
          </a:p>
        </p:txBody>
      </p:sp>
    </p:spTree>
    <p:extLst>
      <p:ext uri="{BB962C8B-B14F-4D97-AF65-F5344CB8AC3E}">
        <p14:creationId xmlns:p14="http://schemas.microsoft.com/office/powerpoint/2010/main" val="2979471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erson in a suit standing in front of a bookcase&#10;&#10;AI-generated content may be incorrect.">
            <a:extLst>
              <a:ext uri="{FF2B5EF4-FFF2-40B4-BE49-F238E27FC236}">
                <a16:creationId xmlns:a16="http://schemas.microsoft.com/office/drawing/2014/main" id="{55CEE421-8747-4B55-4B22-698004C32C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4425" r="5796" b="-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82BD66-73D5-CFBB-F866-C8C9464B0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Legal Research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220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188C47-9D4D-671B-F93D-92EED637F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Negligence (Torts)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32B71-BACE-270A-31CC-DAE2FD7C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  <a:p>
            <a:r>
              <a:rPr lang="en-US"/>
              <a:t>The absence of reasonable care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This can lead to harm to you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This can lead to harm to your property</a:t>
            </a:r>
          </a:p>
        </p:txBody>
      </p:sp>
    </p:spTree>
    <p:extLst>
      <p:ext uri="{BB962C8B-B14F-4D97-AF65-F5344CB8AC3E}">
        <p14:creationId xmlns:p14="http://schemas.microsoft.com/office/powerpoint/2010/main" val="281743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hand holding a stamp&#10;&#10;AI-generated content may be incorrect.">
            <a:extLst>
              <a:ext uri="{FF2B5EF4-FFF2-40B4-BE49-F238E27FC236}">
                <a16:creationId xmlns:a16="http://schemas.microsoft.com/office/drawing/2014/main" id="{5976AB20-7B4A-7F29-447E-6F01A89E69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286" r="10509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43BD38-E9EB-028C-687F-210384D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/>
              <a:t>Commissioner For Oaths 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28141-ECDB-0527-0F0E-371E3A8EE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/>
          </a:p>
          <a:p>
            <a:pPr marL="0" indent="0">
              <a:buNone/>
            </a:pPr>
            <a:r>
              <a:rPr lang="en-US" sz="2000"/>
              <a:t>We assist with the requirement to swear or affirm the contents of a document are true. </a:t>
            </a:r>
          </a:p>
        </p:txBody>
      </p:sp>
    </p:spTree>
    <p:extLst>
      <p:ext uri="{BB962C8B-B14F-4D97-AF65-F5344CB8AC3E}">
        <p14:creationId xmlns:p14="http://schemas.microsoft.com/office/powerpoint/2010/main" val="2301687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D6E7F2-40DC-56C2-13AB-2ADDE43BD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Process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3BB6A-948C-6C5F-CC39-53CC7F01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Officially serving as document is crucial in ensuring all parties involved in a legal dispute are properly notified of the litigation. </a:t>
            </a:r>
          </a:p>
          <a:p>
            <a:r>
              <a:rPr lang="en-US" sz="1800">
                <a:solidFill>
                  <a:schemeClr val="tx2"/>
                </a:solidFill>
              </a:rPr>
              <a:t>This is a procedural fairness requirement.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Gavel">
            <a:extLst>
              <a:ext uri="{FF2B5EF4-FFF2-40B4-BE49-F238E27FC236}">
                <a16:creationId xmlns:a16="http://schemas.microsoft.com/office/drawing/2014/main" id="{DB51CB43-F01B-FA5B-1F3D-9A9D802197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51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Courts of Justice Claims</vt:lpstr>
      <vt:lpstr>Breach of Contract </vt:lpstr>
      <vt:lpstr>Unpaid Debts </vt:lpstr>
      <vt:lpstr>Wrongful Dismissal</vt:lpstr>
      <vt:lpstr>Landlord-Tenant Disputes</vt:lpstr>
      <vt:lpstr>Legal Research</vt:lpstr>
      <vt:lpstr>Negligence (Torts)</vt:lpstr>
      <vt:lpstr>Commissioner For Oaths </vt:lpstr>
      <vt:lpstr>Process Service</vt:lpstr>
      <vt:lpstr>Online Pardon Applications</vt:lpstr>
      <vt:lpstr>Our Fee Structure Overview 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258</cp:revision>
  <dcterms:created xsi:type="dcterms:W3CDTF">2026-07-09T19:23:45Z</dcterms:created>
  <dcterms:modified xsi:type="dcterms:W3CDTF">2026-07-09T21:56:57Z</dcterms:modified>
</cp:coreProperties>
</file>