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26" r:id="rId4"/>
  </p:sldMasterIdLst>
  <p:notesMasterIdLst>
    <p:notesMasterId r:id="rId39"/>
  </p:notesMasterIdLst>
  <p:sldIdLst>
    <p:sldId id="328" r:id="rId5"/>
    <p:sldId id="272" r:id="rId6"/>
    <p:sldId id="298" r:id="rId7"/>
    <p:sldId id="299" r:id="rId8"/>
    <p:sldId id="300" r:id="rId9"/>
    <p:sldId id="301" r:id="rId10"/>
    <p:sldId id="302" r:id="rId11"/>
    <p:sldId id="303" r:id="rId12"/>
    <p:sldId id="329" r:id="rId13"/>
    <p:sldId id="260" r:id="rId14"/>
    <p:sldId id="332" r:id="rId15"/>
    <p:sldId id="351" r:id="rId16"/>
    <p:sldId id="334" r:id="rId17"/>
    <p:sldId id="335" r:id="rId18"/>
    <p:sldId id="276" r:id="rId19"/>
    <p:sldId id="337" r:id="rId20"/>
    <p:sldId id="338" r:id="rId21"/>
    <p:sldId id="277" r:id="rId22"/>
    <p:sldId id="278" r:id="rId23"/>
    <p:sldId id="282" r:id="rId24"/>
    <p:sldId id="283" r:id="rId25"/>
    <p:sldId id="284" r:id="rId26"/>
    <p:sldId id="340" r:id="rId27"/>
    <p:sldId id="287" r:id="rId28"/>
    <p:sldId id="290" r:id="rId29"/>
    <p:sldId id="34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308" r:id="rId38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AB9"/>
    <a:srgbClr val="68C2EA"/>
    <a:srgbClr val="0A5380"/>
    <a:srgbClr val="0E6EA5"/>
    <a:srgbClr val="24A9DA"/>
    <a:srgbClr val="121A25"/>
    <a:srgbClr val="0E141C"/>
    <a:srgbClr val="1183C9"/>
    <a:srgbClr val="0F79B7"/>
    <a:srgbClr val="035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D8CC6A-5839-BC43-8491-77D763830F2F}" v="3" dt="2025-07-01T14:13:17.04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254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7" autoAdjust="0"/>
    <p:restoredTop sz="96197"/>
  </p:normalViewPr>
  <p:slideViewPr>
    <p:cSldViewPr snapToGrid="0">
      <p:cViewPr varScale="1">
        <p:scale>
          <a:sx n="46" d="100"/>
          <a:sy n="46" d="100"/>
        </p:scale>
        <p:origin x="216" y="75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50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446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09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2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2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4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96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1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71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9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0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49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022FA2-A731-4DD8-AE3A-9C39F3495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4488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A0DD36-1DBB-44B4-87D3-741210D84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448800" cy="13716000"/>
          </a:xfrm>
          <a:prstGeom prst="rect">
            <a:avLst/>
          </a:prstGeom>
          <a:solidFill>
            <a:srgbClr val="0F7AB9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537" y="3284624"/>
            <a:ext cx="7422762" cy="7131836"/>
          </a:xfrm>
        </p:spPr>
        <p:txBody>
          <a:bodyPr anchor="t"/>
          <a:lstStyle>
            <a:lvl1pPr algn="l">
              <a:defRPr sz="6400" spc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2EDD47B-6EEA-4F8B-9D0C-01AFD1FC2B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11251" y="11355111"/>
            <a:ext cx="9010650" cy="1789362"/>
          </a:xfrm>
        </p:spPr>
        <p:txBody>
          <a:bodyPr/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EC9A9-231F-472C-9D8C-546F604AB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3031" y="0"/>
            <a:ext cx="13807430" cy="127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0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box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2">
            <a:extLst>
              <a:ext uri="{FF2B5EF4-FFF2-40B4-BE49-F238E27FC236}">
                <a16:creationId xmlns:a16="http://schemas.microsoft.com/office/drawing/2014/main" id="{C95BF5B1-78E0-4A1A-9509-758C95D0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9542311" y="0"/>
            <a:ext cx="14841690" cy="13716000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B5C3A38-A6E6-4459-9AFB-A2FBD71A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219" y="3689427"/>
            <a:ext cx="11320782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A1EC33-6440-4683-A95F-FAD664CA62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1218" y="6392475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D05D37A-3476-44F5-974F-625E3F0558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1219" y="2592001"/>
            <a:ext cx="3941414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1B96C83-C417-4EAD-A106-0ACF1E1797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936" y="7575619"/>
            <a:ext cx="11275064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C3FB52-AD26-41A1-9D18-A1C771BF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9DE8A109-AA36-4D0C-BCE2-2D9680A0B6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11113" y="3689427"/>
            <a:ext cx="8391526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A3DA0CD-1349-4575-954F-46023CE30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11112" y="6392475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769062B-9A8A-4184-BBB4-685224C6C7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11112" y="2592001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AC075BF-2DB8-4AB6-8F6D-5AC2E3EE34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56831" y="7575619"/>
            <a:ext cx="8391526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344659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d box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2">
            <a:extLst>
              <a:ext uri="{FF2B5EF4-FFF2-40B4-BE49-F238E27FC236}">
                <a16:creationId xmlns:a16="http://schemas.microsoft.com/office/drawing/2014/main" id="{C95BF5B1-78E0-4A1A-9509-758C95D0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4841690" cy="13716000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B5C3A38-A6E6-4459-9AFB-A2FBD71A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219" y="3689427"/>
            <a:ext cx="22672782" cy="352952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A1EC33-6440-4683-A95F-FAD664CA62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1218" y="7721821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D05D37A-3476-44F5-974F-625E3F0558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1219" y="2592001"/>
            <a:ext cx="3941414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1B96C83-C417-4EAD-A106-0ACF1E1797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936" y="8904965"/>
            <a:ext cx="22627064" cy="387738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C3FB52-AD26-41A1-9D18-A1C771BF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37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0BDCA-8194-4C99-ADC0-2DD782258F84}"/>
              </a:ext>
            </a:extLst>
          </p:cNvPr>
          <p:cNvSpPr/>
          <p:nvPr userDrawn="1"/>
        </p:nvSpPr>
        <p:spPr>
          <a:xfrm>
            <a:off x="0" y="0"/>
            <a:ext cx="9810752" cy="13716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152A1-4D17-4033-9E63-989DDEBD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4"/>
          <a:stretch/>
        </p:blipFill>
        <p:spPr>
          <a:xfrm>
            <a:off x="0" y="0"/>
            <a:ext cx="2458954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A99B97-44CD-473E-9F77-F6BD9F829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810752" cy="13716000"/>
          </a:xfrm>
          <a:prstGeom prst="rect">
            <a:avLst/>
          </a:prstGeom>
          <a:solidFill>
            <a:srgbClr val="0E6EA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C997C9-A6E5-46A6-B05C-31655318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1" y="1943101"/>
            <a:ext cx="8389990" cy="6851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9212E19-ECF4-4333-A612-3C3EA54B3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83574" y="1910227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99C70FF-D335-4983-B731-E8BF7CC5E3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75570" y="5418531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8AA4B53-D0F4-4337-A8BE-8E1D559C0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74401" y="3149600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A1E0BA0-7C9C-452F-BBDC-73DB73667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4401" y="6655586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811332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0BDCA-8194-4C99-ADC0-2DD782258F84}"/>
              </a:ext>
            </a:extLst>
          </p:cNvPr>
          <p:cNvSpPr/>
          <p:nvPr userDrawn="1"/>
        </p:nvSpPr>
        <p:spPr>
          <a:xfrm>
            <a:off x="0" y="0"/>
            <a:ext cx="7962900" cy="13716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152A1-4D17-4033-9E63-989DDEBD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r="12554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A99B97-44CD-473E-9F77-F6BD9F829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962900" cy="13716000"/>
          </a:xfrm>
          <a:prstGeom prst="rect">
            <a:avLst/>
          </a:prstGeom>
          <a:solidFill>
            <a:srgbClr val="CC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C997C9-A6E5-46A6-B05C-31655318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1" y="1943101"/>
            <a:ext cx="5761089" cy="6851250"/>
          </a:xfr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9212E19-ECF4-4333-A612-3C3EA54B3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83574" y="1910227"/>
            <a:ext cx="4089400" cy="771526"/>
          </a:xfrm>
          <a:solidFill>
            <a:srgbClr val="C00000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99C70FF-D335-4983-B731-E8BF7CC5E3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75570" y="5418531"/>
            <a:ext cx="4089400" cy="771526"/>
          </a:xfrm>
          <a:solidFill>
            <a:srgbClr val="C00000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8AA4B53-D0F4-4337-A8BE-8E1D559C0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74401" y="3149600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A1E0BA0-7C9C-452F-BBDC-73DB73667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4401" y="6655586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285741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FE26CA28-E390-4A0C-9710-D147FC1776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8073" y="-4273505"/>
            <a:ext cx="19465927" cy="17989505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63C997C9-A6E5-46A6-B05C-31655318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1" y="1943101"/>
            <a:ext cx="6442459" cy="6733066"/>
          </a:xfr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9212E19-ECF4-4333-A612-3C3EA54B3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83574" y="1910227"/>
            <a:ext cx="4089400" cy="771526"/>
          </a:xfrm>
          <a:solidFill>
            <a:srgbClr val="1183C9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99C70FF-D335-4983-B731-E8BF7CC5E3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75570" y="5418531"/>
            <a:ext cx="4089400" cy="771526"/>
          </a:xfrm>
          <a:solidFill>
            <a:srgbClr val="1183C9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8AA4B53-D0F4-4337-A8BE-8E1D559C0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74401" y="3149600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A1E0BA0-7C9C-452F-BBDC-73DB73667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4401" y="6655586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391726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0BDCA-8194-4C99-ADC0-2DD782258F84}"/>
              </a:ext>
            </a:extLst>
          </p:cNvPr>
          <p:cNvSpPr/>
          <p:nvPr userDrawn="1"/>
        </p:nvSpPr>
        <p:spPr>
          <a:xfrm>
            <a:off x="0" y="0"/>
            <a:ext cx="9810752" cy="13716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152A1-4D17-4033-9E63-989DDEBD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4"/>
          <a:stretch/>
        </p:blipFill>
        <p:spPr>
          <a:xfrm>
            <a:off x="0" y="0"/>
            <a:ext cx="2458954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A99B97-44CD-473E-9F77-F6BD9F829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4384000" cy="1530220"/>
          </a:xfrm>
          <a:prstGeom prst="rect">
            <a:avLst/>
          </a:prstGeom>
          <a:solidFill>
            <a:srgbClr val="118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C997C9-A6E5-46A6-B05C-31655318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46109"/>
            <a:ext cx="17837351" cy="675324"/>
          </a:xfr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9212E19-ECF4-4333-A612-3C3EA54B3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83574" y="3048914"/>
            <a:ext cx="4089400" cy="771526"/>
          </a:xfrm>
          <a:solidFill>
            <a:srgbClr val="1183C9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99C70FF-D335-4983-B731-E8BF7CC5E3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75570" y="6557218"/>
            <a:ext cx="4089400" cy="771526"/>
          </a:xfrm>
          <a:solidFill>
            <a:srgbClr val="1183C9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8AA4B53-D0F4-4337-A8BE-8E1D559C0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74401" y="4288287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A1E0BA0-7C9C-452F-BBDC-73DB73667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4401" y="7794273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174320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E0BDCA-8194-4C99-ADC0-2DD782258F84}"/>
              </a:ext>
            </a:extLst>
          </p:cNvPr>
          <p:cNvSpPr/>
          <p:nvPr userDrawn="1"/>
        </p:nvSpPr>
        <p:spPr>
          <a:xfrm>
            <a:off x="0" y="0"/>
            <a:ext cx="9810752" cy="13716000"/>
          </a:xfrm>
          <a:prstGeom prst="rect">
            <a:avLst/>
          </a:prstGeom>
          <a:solidFill>
            <a:srgbClr val="16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152A1-4D17-4033-9E63-989DDEBD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4" t="1111" r="-731" b="-1111"/>
          <a:stretch/>
        </p:blipFill>
        <p:spPr>
          <a:xfrm>
            <a:off x="9810752" y="183434"/>
            <a:ext cx="14778788" cy="13716000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9212E19-ECF4-4333-A612-3C3EA54B3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83574" y="3048914"/>
            <a:ext cx="4089400" cy="771526"/>
          </a:xfrm>
          <a:solidFill>
            <a:srgbClr val="0F7AB9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99C70FF-D335-4983-B731-E8BF7CC5E3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75570" y="6557218"/>
            <a:ext cx="4089400" cy="771526"/>
          </a:xfrm>
          <a:solidFill>
            <a:srgbClr val="0F7AB9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8AA4B53-D0F4-4337-A8BE-8E1D559C0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74401" y="4288287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A1E0BA0-7C9C-452F-BBDC-73DB73667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4401" y="7794273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8B8A0E-2302-403F-82CB-AAF5C900B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84000" cy="1530220"/>
          </a:xfrm>
          <a:prstGeom prst="rect">
            <a:avLst/>
          </a:prstGeom>
          <a:solidFill>
            <a:srgbClr val="0F7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364D41CC-D963-457A-AF35-1989F607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46109"/>
            <a:ext cx="17837351" cy="675324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54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152A1-4D17-4033-9E63-989DDEBD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853" y="1496606"/>
            <a:ext cx="18332148" cy="122193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E0BDCA-8194-4C99-ADC0-2DD782258F84}"/>
              </a:ext>
            </a:extLst>
          </p:cNvPr>
          <p:cNvSpPr/>
          <p:nvPr userDrawn="1"/>
        </p:nvSpPr>
        <p:spPr>
          <a:xfrm>
            <a:off x="0" y="0"/>
            <a:ext cx="9810752" cy="13716000"/>
          </a:xfrm>
          <a:prstGeom prst="rect">
            <a:avLst/>
          </a:prstGeom>
          <a:solidFill>
            <a:srgbClr val="161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9212E19-ECF4-4333-A612-3C3EA54B3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83574" y="3048914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99C70FF-D335-4983-B731-E8BF7CC5E3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75570" y="6557218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8AA4B53-D0F4-4337-A8BE-8E1D559C0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074401" y="4288287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A1E0BA0-7C9C-452F-BBDC-73DB73667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74401" y="7794273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0C0540-0533-4D2C-B7AC-82272CFF4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84000" cy="1530220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BAD7BE2F-B7DF-42F6-ADB7-3F075874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46109"/>
            <a:ext cx="17837351" cy="675324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7112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9212E19-ECF4-4333-A612-3C3EA54B3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236" y="3048914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99C70FF-D335-4983-B731-E8BF7CC5E3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4232" y="6557218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8AA4B53-D0F4-4337-A8BE-8E1D559C0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3063" y="4288287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A1E0BA0-7C9C-452F-BBDC-73DB73667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63" y="7794273"/>
            <a:ext cx="8391526" cy="18034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pic>
        <p:nvPicPr>
          <p:cNvPr id="10" name="Picture 9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81D4B355-C2E6-402E-9985-3FA31B3D7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871" b="26235"/>
          <a:stretch/>
        </p:blipFill>
        <p:spPr>
          <a:xfrm rot="10800000">
            <a:off x="3775317" y="446107"/>
            <a:ext cx="20608681" cy="132698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2A0E36-5A71-42BB-B1D4-F924B1346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84000" cy="1530220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999A8603-3E96-4CE4-A3E4-2013CCB8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46109"/>
            <a:ext cx="17837351" cy="675324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751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81D4B355-C2E6-402E-9985-3FA31B3D7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 t="27889"/>
          <a:stretch/>
        </p:blipFill>
        <p:spPr>
          <a:xfrm rot="10800000">
            <a:off x="9193606" y="1828902"/>
            <a:ext cx="15190393" cy="118870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B654D5-F21C-4486-88C4-5E65CD37A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84000" cy="1530220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91A73D82-9251-4AAE-B193-A5F3E00CA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46109"/>
            <a:ext cx="17837351" cy="675324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72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022FA2-A731-4DD8-AE3A-9C39F3495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4488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A0DD36-1DBB-44B4-87D3-741210D84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448800" cy="13716000"/>
          </a:xfrm>
          <a:prstGeom prst="rect">
            <a:avLst/>
          </a:prstGeom>
          <a:solidFill>
            <a:srgbClr val="0F7AB9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537" y="3284624"/>
            <a:ext cx="7422762" cy="7131836"/>
          </a:xfrm>
        </p:spPr>
        <p:txBody>
          <a:bodyPr anchor="t"/>
          <a:lstStyle>
            <a:lvl1pPr algn="l">
              <a:defRPr sz="6400" spc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2EDD47B-6EEA-4F8B-9D0C-01AFD1FC2B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11251" y="11355111"/>
            <a:ext cx="9010650" cy="1789362"/>
          </a:xfrm>
        </p:spPr>
        <p:txBody>
          <a:bodyPr/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EC9A9-231F-472C-9D8C-546F604AB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3031" y="0"/>
            <a:ext cx="13807430" cy="127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7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81D4B355-C2E6-402E-9985-3FA31B3D7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683" b="34555"/>
          <a:stretch/>
        </p:blipFill>
        <p:spPr>
          <a:xfrm rot="10800000">
            <a:off x="2449285" y="1942713"/>
            <a:ext cx="21934713" cy="117732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03EA58-88B5-4148-980D-051240CC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84000" cy="1530220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CF2D6ED6-FEE8-419A-806C-234C3F13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46109"/>
            <a:ext cx="17837351" cy="675324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989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81D4B355-C2E6-402E-9985-3FA31B3D7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683" b="34555"/>
          <a:stretch/>
        </p:blipFill>
        <p:spPr>
          <a:xfrm rot="10800000">
            <a:off x="1750306" y="1567542"/>
            <a:ext cx="22633693" cy="12148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5D8F45-14AC-4377-8D08-62D9A6337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84000" cy="1530220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424DB76D-D0D2-43C2-BB98-8B0B4583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46109"/>
            <a:ext cx="17837351" cy="675324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4678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Box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D0FF06-90E5-47CE-A10A-25F0D0993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84000" cy="1530220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BE5B0D50-CAB8-4A20-A4F4-0B430233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27448"/>
            <a:ext cx="17837351" cy="675324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81D4B355-C2E6-402E-9985-3FA31B3D7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683" b="34555"/>
          <a:stretch/>
        </p:blipFill>
        <p:spPr>
          <a:xfrm rot="10800000">
            <a:off x="1750306" y="1567542"/>
            <a:ext cx="22633693" cy="1214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43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8C1802-59E6-4382-BA8B-678B4536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18071" y="1"/>
            <a:ext cx="12173930" cy="13716002"/>
          </a:xfrm>
          <a:prstGeom prst="rect">
            <a:avLst/>
          </a:prstGeom>
          <a:gradFill>
            <a:gsLst>
              <a:gs pos="21000">
                <a:srgbClr val="121A25"/>
              </a:gs>
              <a:gs pos="100000">
                <a:srgbClr val="0E6EA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1BFC7-1721-4FF4-A958-F433E2FCC30D}"/>
              </a:ext>
            </a:extLst>
          </p:cNvPr>
          <p:cNvSpPr/>
          <p:nvPr/>
        </p:nvSpPr>
        <p:spPr>
          <a:xfrm>
            <a:off x="12192001" y="0"/>
            <a:ext cx="12191998" cy="13716000"/>
          </a:xfrm>
          <a:prstGeom prst="rect">
            <a:avLst/>
          </a:prstGeom>
          <a:solidFill>
            <a:schemeClr val="bg2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43D9F-76A6-4611-9AA7-298B63082E20}"/>
              </a:ext>
            </a:extLst>
          </p:cNvPr>
          <p:cNvSpPr/>
          <p:nvPr/>
        </p:nvSpPr>
        <p:spPr>
          <a:xfrm>
            <a:off x="0" y="1"/>
            <a:ext cx="24384000" cy="2343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719622"/>
            <a:ext cx="22680000" cy="86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4000" y="2838451"/>
            <a:ext cx="10944000" cy="1001355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600000" y="2838450"/>
            <a:ext cx="10944000" cy="10013548"/>
          </a:xfrm>
        </p:spPr>
        <p:txBody>
          <a:bodyPr/>
          <a:lstStyle>
            <a:lvl1pPr>
              <a:buClr>
                <a:srgbClr val="C00000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52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horizon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8B609-60B7-4FD4-A36E-88CE90D35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 b="16186"/>
          <a:stretch/>
        </p:blipFill>
        <p:spPr>
          <a:xfrm>
            <a:off x="-11" y="-31230"/>
            <a:ext cx="24383998" cy="137472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B272F7-88F5-447F-B358-05CE67E91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3" y="6826770"/>
            <a:ext cx="24383998" cy="6889232"/>
          </a:xfrm>
          <a:prstGeom prst="rect">
            <a:avLst/>
          </a:prstGeom>
          <a:gradFill>
            <a:gsLst>
              <a:gs pos="21000">
                <a:srgbClr val="0E6EA5">
                  <a:alpha val="24000"/>
                </a:srgbClr>
              </a:gs>
              <a:gs pos="100000">
                <a:srgbClr val="0E6EA5">
                  <a:alpha val="74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6FE152-D35B-4CD2-9BF6-0E4982C6E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 flipV="1">
            <a:off x="-12" y="6826775"/>
            <a:ext cx="24384012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7D1D733-1657-44BD-9FDB-2A1B95ED2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864000"/>
            <a:ext cx="11475588" cy="4198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08FD113-F9B5-4CBD-A99E-719022C970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000" y="7546206"/>
            <a:ext cx="11487588" cy="5601900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2211082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horizon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820F9B-403E-4C34-87B1-A0C02E9F6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3" y="6826770"/>
            <a:ext cx="24383998" cy="6889232"/>
          </a:xfrm>
          <a:prstGeom prst="rect">
            <a:avLst/>
          </a:prstGeom>
          <a:gradFill>
            <a:gsLst>
              <a:gs pos="21000">
                <a:srgbClr val="0E141C"/>
              </a:gs>
              <a:gs pos="100000">
                <a:srgbClr val="0E6EA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6FE152-D35B-4CD2-9BF6-0E4982C6E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 bwMode="gray">
          <a:xfrm flipV="1">
            <a:off x="-12" y="6826775"/>
            <a:ext cx="24384012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7D1D733-1657-44BD-9FDB-2A1B95ED2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864000"/>
            <a:ext cx="17997798" cy="892611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08FD113-F9B5-4CBD-A99E-719022C970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728" y="2651841"/>
            <a:ext cx="15783988" cy="3797085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F00AF0D-A315-4434-995E-13C908AFF3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728" y="7994996"/>
            <a:ext cx="15783988" cy="3797085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983079A-C4EE-44B4-B5BC-7E94EC641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881683" y="1924433"/>
            <a:ext cx="7822532" cy="1068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19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horizon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1820F9B-403E-4C34-87B1-A0C02E9F6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3" y="0"/>
            <a:ext cx="24383998" cy="13716002"/>
          </a:xfrm>
          <a:prstGeom prst="rect">
            <a:avLst/>
          </a:prstGeom>
          <a:gradFill>
            <a:gsLst>
              <a:gs pos="21000">
                <a:srgbClr val="0E141C"/>
              </a:gs>
              <a:gs pos="100000">
                <a:srgbClr val="0E6EA5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0785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/>
        </p:nvSpPr>
        <p:spPr>
          <a:xfrm>
            <a:off x="10706100" y="7429499"/>
            <a:ext cx="12813900" cy="6286498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3999" y="7429493"/>
            <a:ext cx="8832450" cy="4729182"/>
          </a:xfrm>
        </p:spPr>
        <p:txBody>
          <a:bodyPr anchor="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6207" y="7962902"/>
            <a:ext cx="11498966" cy="2686052"/>
          </a:xfrm>
        </p:spPr>
        <p:txBody>
          <a:bodyPr anchor="b"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06100" y="1"/>
            <a:ext cx="12813900" cy="7429494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22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64001" y="12730727"/>
            <a:ext cx="883245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16884" y="11315701"/>
            <a:ext cx="11498668" cy="2239886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</p:spTree>
    <p:extLst>
      <p:ext uri="{BB962C8B-B14F-4D97-AF65-F5344CB8AC3E}">
        <p14:creationId xmlns:p14="http://schemas.microsoft.com/office/powerpoint/2010/main" val="4232495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ulle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3CCE5C9-028E-4635-870D-F1DA5FB548B6}"/>
              </a:ext>
            </a:extLst>
          </p:cNvPr>
          <p:cNvSpPr/>
          <p:nvPr/>
        </p:nvSpPr>
        <p:spPr>
          <a:xfrm>
            <a:off x="1" y="0"/>
            <a:ext cx="24383998" cy="13716000"/>
          </a:xfrm>
          <a:prstGeom prst="rect">
            <a:avLst/>
          </a:prstGeom>
          <a:solidFill>
            <a:schemeClr val="bg2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64000"/>
            <a:ext cx="22680000" cy="86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601" y="2016000"/>
            <a:ext cx="22679026" cy="72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3600" y="7942864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600" y="9211664"/>
            <a:ext cx="396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43700" y="7942864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43700" y="9211664"/>
            <a:ext cx="396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23800" y="7942864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23800" y="9211664"/>
            <a:ext cx="396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4903900" y="7942864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903900" y="9211664"/>
            <a:ext cx="396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584000" y="7942864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584000" y="9211664"/>
            <a:ext cx="396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63601" y="3470276"/>
            <a:ext cx="3959226" cy="39624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543701" y="3470276"/>
            <a:ext cx="3959226" cy="39624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224575" y="3470276"/>
            <a:ext cx="3959226" cy="39624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4903901" y="3470276"/>
            <a:ext cx="3959226" cy="39624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9561175" y="3470276"/>
            <a:ext cx="3959226" cy="39624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3828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/>
        </p:nvSpPr>
        <p:spPr>
          <a:xfrm>
            <a:off x="864000" y="0"/>
            <a:ext cx="10944000" cy="13716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61457" y="11315701"/>
            <a:ext cx="9949090" cy="1415026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4000" y="1"/>
            <a:ext cx="10944000" cy="7429494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22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57" y="7962901"/>
            <a:ext cx="9949090" cy="268605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7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76004" y="8261062"/>
            <a:ext cx="360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76004" y="9529862"/>
            <a:ext cx="360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405054" y="8261062"/>
            <a:ext cx="360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05054" y="9529862"/>
            <a:ext cx="360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34104" y="8261062"/>
            <a:ext cx="360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34104" y="9529862"/>
            <a:ext cx="360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141249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v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022FA2-A731-4DD8-AE3A-9C39F3495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448800" cy="137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A0DD36-1DBB-44B4-87D3-741210D84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448800" cy="13716000"/>
          </a:xfrm>
          <a:prstGeom prst="rect">
            <a:avLst/>
          </a:prstGeom>
          <a:solidFill>
            <a:srgbClr val="0F7AB9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537" y="3284624"/>
            <a:ext cx="7422762" cy="7131836"/>
          </a:xfrm>
        </p:spPr>
        <p:txBody>
          <a:bodyPr anchor="t"/>
          <a:lstStyle>
            <a:lvl1pPr algn="l">
              <a:defRPr sz="6400" spc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2EDD47B-6EEA-4F8B-9D0C-01AFD1FC2B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11251" y="11355111"/>
            <a:ext cx="9010650" cy="1789362"/>
          </a:xfrm>
        </p:spPr>
        <p:txBody>
          <a:bodyPr/>
          <a:lstStyle>
            <a:lvl1pPr marL="0" indent="0" algn="r"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2136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/>
        </p:nvSpPr>
        <p:spPr>
          <a:xfrm>
            <a:off x="864000" y="0"/>
            <a:ext cx="10944000" cy="13716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6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61457" y="11315701"/>
            <a:ext cx="9949090" cy="1415026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4000" y="1"/>
            <a:ext cx="10944000" cy="7429494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22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 dirty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57" y="7962901"/>
            <a:ext cx="9949090" cy="268605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7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57154" y="10021926"/>
            <a:ext cx="360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57154" y="11290726"/>
            <a:ext cx="360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5354" y="10021926"/>
            <a:ext cx="360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05354" y="11290726"/>
            <a:ext cx="360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57154" y="4720694"/>
            <a:ext cx="360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57154" y="5989494"/>
            <a:ext cx="360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805354" y="4720694"/>
            <a:ext cx="360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805354" y="5989494"/>
            <a:ext cx="3600000" cy="14400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3565450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gital Produ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31" y="2015335"/>
            <a:ext cx="23057070" cy="11290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4000" y="7226849"/>
            <a:ext cx="7949800" cy="493182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600" y="3165476"/>
            <a:ext cx="7950200" cy="3489324"/>
          </a:xfrm>
        </p:spPr>
        <p:txBody>
          <a:bodyPr anchor="b"/>
          <a:lstStyle>
            <a:lvl1pPr marL="0" indent="0">
              <a:buNone/>
              <a:defRPr sz="6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Emphasized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34638" y="2901950"/>
            <a:ext cx="13949360" cy="7870828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2527756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64000"/>
            <a:ext cx="2268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4000" y="2016000"/>
            <a:ext cx="22680000" cy="720000"/>
          </a:xfrm>
        </p:spPr>
        <p:txBody>
          <a:bodyPr/>
          <a:lstStyle>
            <a:lvl1pPr marL="0" indent="0">
              <a:buNone/>
              <a:defRPr/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Single line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498" y="9275862"/>
            <a:ext cx="3960000" cy="14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B96F-9D35-4001-9F9C-1A7004D61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915CA-DB91-4B68-8DB8-2745ADA5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6361-E4F6-47BA-9660-22CF6C066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2996" y="9275862"/>
            <a:ext cx="3960000" cy="14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B15A8A-91AC-4F5D-A727-1D120F5D43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82494" y="9275862"/>
            <a:ext cx="3960000" cy="14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87D1D6-A833-418D-948C-DDF7937231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3498" y="8007062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29FC9F6-9736-4DA2-A807-7430389A47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2996" y="8007062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D41719-B17D-4C65-8905-CFB25698E4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982494" y="8007062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3</a:t>
            </a:r>
          </a:p>
        </p:txBody>
      </p:sp>
    </p:spTree>
    <p:extLst>
      <p:ext uri="{BB962C8B-B14F-4D97-AF65-F5344CB8AC3E}">
        <p14:creationId xmlns:p14="http://schemas.microsoft.com/office/powerpoint/2010/main" val="1137900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4908609-0EC4-4718-AC46-A50BB2DA333E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3580200" y="5402262"/>
            <a:ext cx="8227800" cy="565627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61EBC7C-80CF-489F-86B3-589490818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316200" y="5402262"/>
            <a:ext cx="8227800" cy="565627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6158" y="3456000"/>
            <a:ext cx="8245840" cy="1471600"/>
          </a:xfrm>
          <a:noFill/>
        </p:spPr>
        <p:txBody>
          <a:bodyPr anchor="t"/>
          <a:lstStyle>
            <a:lvl1pPr marL="0" indent="0" algn="l">
              <a:buNone/>
              <a:defRPr sz="10800">
                <a:solidFill>
                  <a:schemeClr val="accent1"/>
                </a:solidFill>
                <a:latin typeface="+mj-lt"/>
              </a:defRPr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F0EAC-0FF4-447C-8EE4-2B107165DF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311525" y="3444877"/>
            <a:ext cx="8208874" cy="1471498"/>
          </a:xfrm>
        </p:spPr>
        <p:txBody>
          <a:bodyPr anchor="t"/>
          <a:lstStyle>
            <a:lvl1pPr marL="0" indent="0">
              <a:buNone/>
              <a:defRPr sz="10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ED90C13-8D49-4652-B68A-A0B5084BB4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601" y="2016000"/>
            <a:ext cx="22679026" cy="720000"/>
          </a:xfrm>
        </p:spPr>
        <p:txBody>
          <a:bodyPr/>
          <a:lstStyle>
            <a:lvl1pPr marL="0" indent="0">
              <a:buNone/>
              <a:defRPr/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3714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5069B8-93E6-456E-B02B-1FD5F3B8D7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81413" y="3186301"/>
            <a:ext cx="8696130" cy="8696130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15F42E2-EE95-4479-80E9-94A75E9D6E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78661" y="3535775"/>
            <a:ext cx="7997182" cy="7997182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3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533400" lvl="0" indent="-5334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59823C-F505-4D2A-854E-5144BD58A76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476962" y="4414126"/>
            <a:ext cx="6240476" cy="6240476"/>
          </a:xfrm>
          <a:prstGeom prst="ellipse">
            <a:avLst/>
          </a:prstGeom>
          <a:solidFill>
            <a:schemeClr val="tx1">
              <a:alpha val="1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3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533400" lvl="0" indent="-533400" algn="ctr"/>
            <a:r>
              <a:rPr lang="en-US" noProof="0"/>
              <a:t>Section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0FA196-A035-4908-BA51-B769293255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7858" y="4411376"/>
            <a:ext cx="5623236" cy="288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3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F1EEC3-A74E-4124-95F3-D8A27EA3DDF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665632" y="4411376"/>
            <a:ext cx="5623236" cy="288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1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533400" lvl="0" indent="-533400" algn="ctr"/>
            <a:r>
              <a:rPr lang="en-US" noProof="0"/>
              <a:t>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44F95B1-3E5D-46C4-846F-01E3035D1A7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094203" y="4411376"/>
            <a:ext cx="5194086" cy="288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1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533400" lvl="0" indent="-533400" algn="ctr"/>
            <a:r>
              <a:rPr lang="en-US" noProof="0"/>
              <a:t>3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9CDA933-12B5-44CD-BD16-C9589DE755E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149476" y="8486666"/>
            <a:ext cx="3960000" cy="14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751FCE0-5FA8-4E25-A4E7-8B2901F69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97250" y="8486666"/>
            <a:ext cx="3960000" cy="14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D97BC04-5B6C-4CFD-8184-7637C9A8F8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17200" y="8486666"/>
            <a:ext cx="3960000" cy="144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7A8CB18-EF35-4644-9DDB-02D8B65EA5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3601" y="2016000"/>
            <a:ext cx="22679026" cy="720000"/>
          </a:xfrm>
        </p:spPr>
        <p:txBody>
          <a:bodyPr/>
          <a:lstStyle>
            <a:lvl1pPr marL="0" indent="0">
              <a:buNone/>
              <a:defRPr/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89365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36FA5D-088F-4BDE-ABD2-A640A8610900}"/>
              </a:ext>
            </a:extLst>
          </p:cNvPr>
          <p:cNvCxnSpPr/>
          <p:nvPr/>
        </p:nvCxnSpPr>
        <p:spPr>
          <a:xfrm>
            <a:off x="12192000" y="2639512"/>
            <a:ext cx="0" cy="92202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64000"/>
            <a:ext cx="2268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2BCB80-6997-4274-AAFE-65C2CCFFFD10}"/>
              </a:ext>
            </a:extLst>
          </p:cNvPr>
          <p:cNvCxnSpPr>
            <a:cxnSpLocks/>
          </p:cNvCxnSpPr>
          <p:nvPr/>
        </p:nvCxnSpPr>
        <p:spPr>
          <a:xfrm flipH="1">
            <a:off x="864000" y="7249612"/>
            <a:ext cx="2268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A1FC84B-8A06-4879-86ED-47E43AAC9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0" y="1902026"/>
            <a:ext cx="3960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B975678-3DFA-4D26-9CF6-01294F7259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12000" y="12093200"/>
            <a:ext cx="3960000" cy="504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B55997C-0304-482F-A7C3-8E50C8ED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4000" y="6520786"/>
            <a:ext cx="3960000" cy="504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26AB0A6-DA7A-4EA3-9528-68FDBA8BF3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584002" y="6520786"/>
            <a:ext cx="3960000" cy="504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</p:spTree>
    <p:extLst>
      <p:ext uri="{BB962C8B-B14F-4D97-AF65-F5344CB8AC3E}">
        <p14:creationId xmlns:p14="http://schemas.microsoft.com/office/powerpoint/2010/main" val="487825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78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4" descr="A picture containing animal&#10;&#10;Description automatically generated">
            <a:extLst>
              <a:ext uri="{FF2B5EF4-FFF2-40B4-BE49-F238E27FC236}">
                <a16:creationId xmlns:a16="http://schemas.microsoft.com/office/drawing/2014/main" id="{28E5A8E4-D12B-45ED-8F52-FB7CAF1196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24384004" cy="137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55535C-A0B1-4C7A-9456-E2E767691D2C}"/>
              </a:ext>
            </a:extLst>
          </p:cNvPr>
          <p:cNvSpPr/>
          <p:nvPr/>
        </p:nvSpPr>
        <p:spPr>
          <a:xfrm>
            <a:off x="0" y="0"/>
            <a:ext cx="12192000" cy="1371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51FED-0A73-4769-96A2-4C362E5D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64000"/>
            <a:ext cx="22680000" cy="8640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5B16D-31A1-4D28-ADC4-0BDEF4E07DF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4000" y="2838451"/>
            <a:ext cx="10944000" cy="1001355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D4C6E-0D63-44CE-B0B4-BAA8F101EA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600000" y="2838450"/>
            <a:ext cx="10944000" cy="1001354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937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5908-D8D7-48AF-8B8F-21B88B87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64000"/>
            <a:ext cx="2268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617A5-FA6C-44C9-ABCB-DCA5D4615E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4000" y="4421704"/>
            <a:ext cx="10944000" cy="773697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22ACD-5C8B-4CDA-89C5-565C88865B5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12600000" y="4421704"/>
            <a:ext cx="10944000" cy="773697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614A35-31E3-40DA-85DD-07B207690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71800C-9F25-4694-879B-16A1F7BBAA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title="Divider Line">
            <a:extLst>
              <a:ext uri="{FF2B5EF4-FFF2-40B4-BE49-F238E27FC236}">
                <a16:creationId xmlns:a16="http://schemas.microsoft.com/office/drawing/2014/main" id="{03063CBE-E62B-44CB-9B45-D39B595FE2AF}"/>
              </a:ext>
            </a:extLst>
          </p:cNvPr>
          <p:cNvCxnSpPr>
            <a:cxnSpLocks/>
          </p:cNvCxnSpPr>
          <p:nvPr/>
        </p:nvCxnSpPr>
        <p:spPr>
          <a:xfrm>
            <a:off x="898698" y="4319998"/>
            <a:ext cx="84282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Divider Line">
            <a:extLst>
              <a:ext uri="{FF2B5EF4-FFF2-40B4-BE49-F238E27FC236}">
                <a16:creationId xmlns:a16="http://schemas.microsoft.com/office/drawing/2014/main" id="{0EA58CA1-D7A1-4089-B687-193C35202523}"/>
              </a:ext>
            </a:extLst>
          </p:cNvPr>
          <p:cNvCxnSpPr>
            <a:cxnSpLocks/>
          </p:cNvCxnSpPr>
          <p:nvPr/>
        </p:nvCxnSpPr>
        <p:spPr>
          <a:xfrm>
            <a:off x="12625400" y="4319998"/>
            <a:ext cx="84282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844C96-F6D4-4E32-8A11-B1815109D2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64000" y="3308050"/>
            <a:ext cx="10944000" cy="910244"/>
          </a:xfrm>
        </p:spPr>
        <p:txBody>
          <a:bodyPr anchor="b"/>
          <a:lstStyle>
            <a:lvl1pPr marL="0" indent="0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A0BCCC6-F846-426B-B421-41B835224F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2625400" y="3308050"/>
            <a:ext cx="10918600" cy="910244"/>
          </a:xfrm>
        </p:spPr>
        <p:txBody>
          <a:bodyPr anchor="b"/>
          <a:lstStyle>
            <a:lvl1pPr marL="0" indent="0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217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64000" y="4896000"/>
            <a:ext cx="7200000" cy="7262676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533400" indent="-5334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604000" y="4896000"/>
            <a:ext cx="7200000" cy="7262676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533400" indent="-5334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344000" y="4896000"/>
            <a:ext cx="7200000" cy="7262676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533400" indent="-5334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64000"/>
            <a:ext cx="2268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4000" y="3456000"/>
            <a:ext cx="7200000" cy="144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604000" y="3456000"/>
            <a:ext cx="7200000" cy="144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6344000" y="3456000"/>
            <a:ext cx="7200000" cy="144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601" y="2016000"/>
            <a:ext cx="22679026" cy="720000"/>
          </a:xfrm>
        </p:spPr>
        <p:txBody>
          <a:bodyPr/>
          <a:lstStyle>
            <a:lvl1pPr marL="0" indent="0">
              <a:buNone/>
              <a:defRPr/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359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FAD7B97-1B74-414B-B585-45E33908CB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0" cy="13716000"/>
          </a:xfrm>
          <a:solidFill>
            <a:schemeClr val="tx1">
              <a:lumMod val="75000"/>
              <a:lumOff val="25000"/>
            </a:schemeClr>
          </a:solidFill>
        </p:spPr>
        <p:txBody>
          <a:bodyPr vert="vert270" lIns="144000" tIns="0" rIns="0" anchor="t"/>
          <a:lstStyle>
            <a:lvl1pPr marL="0" indent="0" algn="ctr">
              <a:buNone/>
              <a:defRPr sz="22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/>
        </p:nvSpPr>
        <p:spPr>
          <a:xfrm>
            <a:off x="864000" y="1"/>
            <a:ext cx="23520000" cy="13715998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456" y="4754000"/>
            <a:ext cx="12599364" cy="4775200"/>
          </a:xfrm>
        </p:spPr>
        <p:txBody>
          <a:bodyPr anchor="b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456" y="9925050"/>
            <a:ext cx="12599364" cy="2438400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0541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601" y="2016000"/>
            <a:ext cx="22679026" cy="720000"/>
          </a:xfrm>
        </p:spPr>
        <p:txBody>
          <a:bodyPr/>
          <a:lstStyle>
            <a:lvl1pPr marL="0" indent="0">
              <a:buNone/>
              <a:defRPr/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92781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91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4E56-DEE9-4FB2-89FF-0F12DB08A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5035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FF978957-D101-43B4-A717-19B1820B4F1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24384000" cy="13573126"/>
          </a:xfrm>
          <a:solidFill>
            <a:schemeClr val="tx1">
              <a:lumMod val="75000"/>
              <a:lumOff val="25000"/>
            </a:schemeClr>
          </a:solidFill>
        </p:spPr>
        <p:txBody>
          <a:bodyPr lIns="1044000" rIns="0" anchor="ctr"/>
          <a:lstStyle>
            <a:lvl1pPr marL="0" indent="0" algn="l">
              <a:buNone/>
              <a:defRPr sz="220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3616-4E40-4CE5-88C8-2AF6E47D2086}"/>
              </a:ext>
            </a:extLst>
          </p:cNvPr>
          <p:cNvSpPr/>
          <p:nvPr/>
        </p:nvSpPr>
        <p:spPr>
          <a:xfrm>
            <a:off x="12672001" y="1"/>
            <a:ext cx="7959150" cy="135731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B184-0AF0-4DF5-B2BD-E6D1806BE1BF}"/>
              </a:ext>
            </a:extLst>
          </p:cNvPr>
          <p:cNvSpPr/>
          <p:nvPr/>
        </p:nvSpPr>
        <p:spPr>
          <a:xfrm>
            <a:off x="-1" y="13573127"/>
            <a:ext cx="23543998" cy="14287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C9062-5711-4550-8470-F1324E804FFF}"/>
              </a:ext>
            </a:extLst>
          </p:cNvPr>
          <p:cNvSpPr/>
          <p:nvPr/>
        </p:nvSpPr>
        <p:spPr>
          <a:xfrm>
            <a:off x="23543998" y="13573127"/>
            <a:ext cx="840000" cy="1428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/>
        </p:nvSpPr>
        <p:spPr>
          <a:xfrm>
            <a:off x="12672001" y="0"/>
            <a:ext cx="7959150" cy="13716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79792" y="4754000"/>
            <a:ext cx="7143564" cy="4775200"/>
          </a:xfrm>
        </p:spPr>
        <p:txBody>
          <a:bodyPr anchor="b"/>
          <a:lstStyle>
            <a:lvl1pPr algn="l">
              <a:defRPr sz="10800" spc="-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11249" y="10115550"/>
            <a:ext cx="6412106" cy="4953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ABB85-2AAF-4939-BDF4-E3CF2F31B3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11250" y="10801350"/>
            <a:ext cx="6413500" cy="4953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800" dirty="0" smtClean="0">
                <a:solidFill>
                  <a:schemeClr val="bg1"/>
                </a:solidFill>
              </a:defRPr>
            </a:lvl1pPr>
            <a:lvl2pPr>
              <a:defRPr lang="en-US" sz="4000" dirty="0" smtClean="0"/>
            </a:lvl2pPr>
            <a:lvl3pPr>
              <a:defRPr lang="en-US" sz="3600" dirty="0" smtClean="0"/>
            </a:lvl3pPr>
            <a:lvl4pPr>
              <a:defRPr lang="en-US" sz="3200" dirty="0" smtClean="0"/>
            </a:lvl4pPr>
            <a:lvl5pPr>
              <a:defRPr lang="en-ZA" sz="3200" dirty="0"/>
            </a:lvl5pPr>
          </a:lstStyle>
          <a:p>
            <a:pPr marL="533400" lvl="0" indent="-533400"/>
            <a:r>
              <a:rPr lang="en-US" noProof="0"/>
              <a:t>Contact Number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7DF27-55E9-4F17-91D3-29228A402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11250" y="11503026"/>
            <a:ext cx="6413500" cy="4953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800" smtClean="0">
                <a:solidFill>
                  <a:schemeClr val="bg1"/>
                </a:solidFill>
              </a:defRPr>
            </a:lvl1pPr>
            <a:lvl2pPr>
              <a:defRPr lang="en-US" sz="4000" smtClean="0"/>
            </a:lvl2pPr>
            <a:lvl3pPr>
              <a:defRPr lang="en-US" sz="3600" smtClean="0"/>
            </a:lvl3pPr>
            <a:lvl4pPr>
              <a:defRPr lang="en-US" sz="3200" smtClean="0"/>
            </a:lvl4pPr>
            <a:lvl5pPr>
              <a:defRPr lang="en-ZA" sz="3200"/>
            </a:lvl5pPr>
          </a:lstStyle>
          <a:p>
            <a:pPr marL="533400" lvl="0" indent="-533400"/>
            <a:r>
              <a:rPr lang="en-US" noProof="0"/>
              <a:t>Email or Social Media Handle</a:t>
            </a:r>
          </a:p>
        </p:txBody>
      </p:sp>
    </p:spTree>
    <p:extLst>
      <p:ext uri="{BB962C8B-B14F-4D97-AF65-F5344CB8AC3E}">
        <p14:creationId xmlns:p14="http://schemas.microsoft.com/office/powerpoint/2010/main" val="774183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App Previ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of a cell phone&#10;&#10;Description generated with high confidence">
            <a:extLst>
              <a:ext uri="{FF2B5EF4-FFF2-40B4-BE49-F238E27FC236}">
                <a16:creationId xmlns:a16="http://schemas.microsoft.com/office/drawing/2014/main" id="{68055F11-596F-47BF-A832-A501EC346C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14" y="1830995"/>
            <a:ext cx="9332284" cy="9368210"/>
          </a:xfrm>
          <a:prstGeom prst="rect">
            <a:avLst/>
          </a:prstGeom>
        </p:spPr>
      </p:pic>
      <p:pic>
        <p:nvPicPr>
          <p:cNvPr id="9" name="Picture 8" descr="Screen of a cell phone&#10;&#10;Description generated with high confidence">
            <a:extLst>
              <a:ext uri="{FF2B5EF4-FFF2-40B4-BE49-F238E27FC236}">
                <a16:creationId xmlns:a16="http://schemas.microsoft.com/office/drawing/2014/main" id="{80EBF765-2A5E-4BDA-B092-25691E4791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858" y="1830995"/>
            <a:ext cx="9332284" cy="9368210"/>
          </a:xfrm>
          <a:prstGeom prst="rect">
            <a:avLst/>
          </a:prstGeom>
        </p:spPr>
      </p:pic>
      <p:pic>
        <p:nvPicPr>
          <p:cNvPr id="10" name="Picture 9" descr="Screen of a cell phone&#10;&#10;Description generated with high confidence">
            <a:extLst>
              <a:ext uri="{FF2B5EF4-FFF2-40B4-BE49-F238E27FC236}">
                <a16:creationId xmlns:a16="http://schemas.microsoft.com/office/drawing/2014/main" id="{E97A6530-14B5-4A05-B7A3-7BA661FCD5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5102" y="1830995"/>
            <a:ext cx="9332284" cy="9368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EC9494-5A42-419D-AADF-96EF1EFD7B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31010" y="11505617"/>
            <a:ext cx="3960000" cy="10978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2D3309-00A3-42D9-8706-6F2A6AD3B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1010" y="10582198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4E4C70C-AC1E-4EDE-B2C1-23A54123479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0354296" y="11505617"/>
            <a:ext cx="3960000" cy="10978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4B1BB7D-C6D3-4D9C-A235-6CBB5A13EE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54296" y="10582198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18515F4-6451-4FB7-ACE4-5D9C2CD207A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7399756" y="11505617"/>
            <a:ext cx="3960000" cy="10978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Details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362C889-34FC-4EB1-967B-DC98349082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99756" y="10582198"/>
            <a:ext cx="396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Mockup Name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4EB921-BD58-4C2E-BDD5-FC8D262982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03359" y="2900364"/>
            <a:ext cx="3545142" cy="636746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CB44DE3-C599-4EA7-BFDA-4E39AE89FC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562603" y="2900364"/>
            <a:ext cx="3545142" cy="636746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4392E45-2A0B-49BF-9952-79C42AF8DE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621847" y="2900364"/>
            <a:ext cx="3545142" cy="636746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22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533400" lvl="0" indent="-533400" algn="ctr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9368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63601" y="2016000"/>
            <a:ext cx="22679026" cy="720000"/>
          </a:xfrm>
        </p:spPr>
        <p:txBody>
          <a:bodyPr/>
          <a:lstStyle>
            <a:lvl1pPr marL="0" indent="0">
              <a:buNone/>
              <a:defRPr/>
            </a:lvl1pPr>
            <a:lvl2pPr marL="533400" indent="0">
              <a:buNone/>
              <a:defRPr/>
            </a:lvl2pPr>
            <a:lvl3pPr marL="1085850" indent="0">
              <a:buNone/>
              <a:defRPr/>
            </a:lvl3pPr>
            <a:lvl4pPr marL="1619250" indent="0">
              <a:buNone/>
              <a:defRPr/>
            </a:lvl4pPr>
            <a:lvl5pPr marL="2152650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CC2AE-E299-42B4-A2C4-357708A00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3601" y="3673488"/>
            <a:ext cx="7083310" cy="444990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5112" y="7387252"/>
            <a:ext cx="6502264" cy="462204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139A49-E537-4395-967A-08C99782070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50345" y="7183318"/>
            <a:ext cx="7083310" cy="444990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EE1C8A1-F171-46D2-A92F-1B0E9C52B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36104" y="10897082"/>
            <a:ext cx="6502264" cy="462204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3E7FB48-98BE-4677-A80F-969F9F3072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6437091" y="3673488"/>
            <a:ext cx="7083310" cy="444990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anchor="ctr"/>
          <a:lstStyle>
            <a:lvl1pPr marL="0" indent="0" algn="ctr">
              <a:buNone/>
              <a:defRPr i="0"/>
            </a:lvl1pPr>
          </a:lstStyle>
          <a:p>
            <a:pPr lvl="0"/>
            <a:r>
              <a:rPr lang="en-US" noProof="0"/>
              <a:t>Testimonial goes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146F28A-70F5-4E8B-8A3A-ADB1B6A080D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738602" y="7387252"/>
            <a:ext cx="6502264" cy="462204"/>
          </a:xfrm>
        </p:spPr>
        <p:txBody>
          <a:bodyPr anchor="t"/>
          <a:lstStyle>
            <a:lvl1pPr marL="0" indent="0" algn="r"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50785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/>
        </p:nvSpPr>
        <p:spPr>
          <a:xfrm>
            <a:off x="0" y="1"/>
            <a:ext cx="12672000" cy="1357312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4754000"/>
            <a:ext cx="10944000" cy="4775200"/>
          </a:xfrm>
        </p:spPr>
        <p:txBody>
          <a:bodyPr anchor="b"/>
          <a:lstStyle>
            <a:lvl1pPr algn="l">
              <a:defRPr sz="8400" spc="-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00" y="9925050"/>
            <a:ext cx="10944000" cy="2438400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EA9D3-63E1-4170-B9FF-2F1AF08CCA45}"/>
              </a:ext>
            </a:extLst>
          </p:cNvPr>
          <p:cNvSpPr/>
          <p:nvPr/>
        </p:nvSpPr>
        <p:spPr>
          <a:xfrm>
            <a:off x="-1" y="13573127"/>
            <a:ext cx="23543998" cy="14287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9C85-4EEF-40CA-AA18-4DC9F703F4FD}"/>
              </a:ext>
            </a:extLst>
          </p:cNvPr>
          <p:cNvSpPr/>
          <p:nvPr/>
        </p:nvSpPr>
        <p:spPr>
          <a:xfrm>
            <a:off x="23543998" y="13573127"/>
            <a:ext cx="840000" cy="1428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</p:spTree>
    <p:extLst>
      <p:ext uri="{BB962C8B-B14F-4D97-AF65-F5344CB8AC3E}">
        <p14:creationId xmlns:p14="http://schemas.microsoft.com/office/powerpoint/2010/main" val="40980919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05D700-F00E-4505-8483-501219FB8BD2}"/>
              </a:ext>
            </a:extLst>
          </p:cNvPr>
          <p:cNvSpPr/>
          <p:nvPr/>
        </p:nvSpPr>
        <p:spPr>
          <a:xfrm>
            <a:off x="0" y="0"/>
            <a:ext cx="24384000" cy="127307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433A2F-8949-4AAC-AE96-175254493AF4}"/>
              </a:ext>
            </a:extLst>
          </p:cNvPr>
          <p:cNvSpPr/>
          <p:nvPr/>
        </p:nvSpPr>
        <p:spPr>
          <a:xfrm>
            <a:off x="864000" y="2"/>
            <a:ext cx="23520000" cy="12730724"/>
          </a:xfrm>
          <a:prstGeom prst="rect">
            <a:avLst/>
          </a:prstGeom>
          <a:gradFill>
            <a:gsLst>
              <a:gs pos="36000">
                <a:schemeClr val="tx1">
                  <a:alpha val="60000"/>
                </a:schemeClr>
              </a:gs>
              <a:gs pos="10000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5B1DD-2DBA-49BF-BF09-5B70713A4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456" y="4754000"/>
            <a:ext cx="12599364" cy="4775200"/>
          </a:xfrm>
        </p:spPr>
        <p:txBody>
          <a:bodyPr anchor="b"/>
          <a:lstStyle>
            <a:lvl1pPr algn="l">
              <a:defRPr sz="8400" spc="-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60831-AA5D-4359-AACC-37D7271F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456" y="9925050"/>
            <a:ext cx="12599364" cy="2438400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84471-818E-4B2E-BA19-852421944514}"/>
              </a:ext>
            </a:extLst>
          </p:cNvPr>
          <p:cNvSpPr/>
          <p:nvPr/>
        </p:nvSpPr>
        <p:spPr>
          <a:xfrm>
            <a:off x="-1" y="13573127"/>
            <a:ext cx="23543998" cy="14287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A5E93-E4C5-4917-B92A-53FC468CFEBD}"/>
              </a:ext>
            </a:extLst>
          </p:cNvPr>
          <p:cNvSpPr/>
          <p:nvPr/>
        </p:nvSpPr>
        <p:spPr>
          <a:xfrm>
            <a:off x="23543998" y="13573127"/>
            <a:ext cx="840000" cy="1428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09B30-9CC9-4BE8-AB10-1BA398CA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7174B-114F-48DF-AFBF-1AA3416ACD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64000" y="12730727"/>
            <a:ext cx="1094400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5634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/>
        </p:nvSpPr>
        <p:spPr>
          <a:xfrm>
            <a:off x="10706100" y="2"/>
            <a:ext cx="12813900" cy="13715996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64001" y="12730727"/>
            <a:ext cx="883245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554488-3F7D-4F3A-9AAF-73FB0977D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11924" y="914401"/>
            <a:ext cx="11002252" cy="10823574"/>
          </a:xfrm>
        </p:spPr>
        <p:txBody>
          <a:bodyPr/>
          <a:lstStyle>
            <a:lvl1pPr>
              <a:buClr>
                <a:schemeClr val="bg1"/>
              </a:buClr>
              <a:defRPr sz="48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4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/>
        </p:nvSpPr>
        <p:spPr>
          <a:xfrm>
            <a:off x="10706100" y="2"/>
            <a:ext cx="12813900" cy="13715996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3544000" y="12730726"/>
            <a:ext cx="840000" cy="84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64001" y="12730727"/>
            <a:ext cx="8832450" cy="824862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80631D-0113-45B5-9716-6AED2430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1AC65F5-382D-4CF6-95CF-DD3FC6D96F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6321125-B861-4CD5-8023-6E4035176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608362" y="914402"/>
            <a:ext cx="11009376" cy="10807700"/>
          </a:xfrm>
        </p:spPr>
        <p:txBody>
          <a:bodyPr/>
          <a:lstStyle>
            <a:lvl1pPr marL="0" indent="0">
              <a:buNone/>
              <a:defRPr sz="6400">
                <a:solidFill>
                  <a:schemeClr val="bg1"/>
                </a:solidFill>
              </a:defRPr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346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BFD759-E4AC-4A86-847E-7298F562568A}"/>
              </a:ext>
            </a:extLst>
          </p:cNvPr>
          <p:cNvSpPr/>
          <p:nvPr/>
        </p:nvSpPr>
        <p:spPr>
          <a:xfrm>
            <a:off x="11014721" y="0"/>
            <a:ext cx="13369278" cy="137160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A8C23-4DD7-4C78-9545-517E0F5FD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804521" y="1524000"/>
            <a:ext cx="13807430" cy="127601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DB083F-4AD4-4DFB-ADCB-DE0F6E99E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3" y="6092122"/>
            <a:ext cx="11015462" cy="7623880"/>
          </a:xfrm>
          <a:prstGeom prst="rect">
            <a:avLst/>
          </a:prstGeom>
          <a:gradFill>
            <a:gsLst>
              <a:gs pos="21000">
                <a:srgbClr val="121A25"/>
              </a:gs>
              <a:gs pos="100000">
                <a:srgbClr val="0F7AB9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A5419B-1C42-467B-8F15-2B9BE094A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 flipV="1">
            <a:off x="-11" y="6092121"/>
            <a:ext cx="11017358" cy="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24F46D-0814-491C-B0EA-DA379762B6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000" y="-41331"/>
            <a:ext cx="4089400" cy="771526"/>
          </a:xfrm>
          <a:solidFill>
            <a:srgbClr val="0F7AB9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5A5B202-FB00-4062-B147-7144E1BD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01" y="1383762"/>
            <a:ext cx="9100522" cy="3967860"/>
          </a:xfrm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74CB24F-24DF-44BD-8582-036C299736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001" y="7205514"/>
            <a:ext cx="9100522" cy="4238220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763103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82537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blk box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2">
            <a:extLst>
              <a:ext uri="{FF2B5EF4-FFF2-40B4-BE49-F238E27FC236}">
                <a16:creationId xmlns:a16="http://schemas.microsoft.com/office/drawing/2014/main" id="{C95BF5B1-78E0-4A1A-9509-758C95D08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5"/>
          <a:stretch/>
        </p:blipFill>
        <p:spPr>
          <a:xfrm>
            <a:off x="4500245" y="0"/>
            <a:ext cx="19883755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14E96C-31A4-43ED-B782-251DBA724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0" y="0"/>
            <a:ext cx="7962904" cy="13716000"/>
          </a:xfrm>
          <a:prstGeom prst="rect">
            <a:avLst/>
          </a:prstGeom>
          <a:gradFill>
            <a:gsLst>
              <a:gs pos="100000">
                <a:srgbClr val="0F7AB9"/>
              </a:gs>
              <a:gs pos="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C5937-77F3-4562-BDAF-EE0BB568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11" y="1515994"/>
            <a:ext cx="6253482" cy="2865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167804C-A205-4AE1-AEDE-73D56EE73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1218" y="1"/>
            <a:ext cx="4089400" cy="771526"/>
          </a:xfrm>
          <a:solidFill>
            <a:srgbClr val="0F7AB9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B5C3A38-A6E6-4459-9AFB-A2FBD71A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0719" y="2573803"/>
            <a:ext cx="8391526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A1EC33-6440-4683-A95F-FAD664CA62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0718" y="5276851"/>
            <a:ext cx="4089400" cy="771526"/>
          </a:xfrm>
          <a:solidFill>
            <a:schemeClr val="tx1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D05D37A-3476-44F5-974F-625E3F0558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718" y="1476377"/>
            <a:ext cx="4089400" cy="771526"/>
          </a:xfrm>
          <a:solidFill>
            <a:schemeClr val="tx2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1B96C83-C417-4EAD-A106-0ACF1E1797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6437" y="6459995"/>
            <a:ext cx="8391526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66260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blk box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14E96C-31A4-43ED-B782-251DBA724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0" y="0"/>
            <a:ext cx="5772150" cy="13716000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C5937-77F3-4562-BDAF-EE0BB568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11" y="1515994"/>
            <a:ext cx="3317239" cy="51896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B9F080D0-EE66-43D6-BC66-8B8DE83BA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175" r="-4678" b="1597"/>
          <a:stretch/>
        </p:blipFill>
        <p:spPr>
          <a:xfrm rot="10800000">
            <a:off x="5257800" y="-1"/>
            <a:ext cx="19126198" cy="1371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blk box copy">
    <p:bg>
      <p:bgPr>
        <a:solidFill>
          <a:srgbClr val="041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5A3C10B-1955-4B0A-A74B-648ECD809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7982" y="968239"/>
            <a:ext cx="12426018" cy="131912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14E96C-31A4-43ED-B782-251DBA724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0" y="0"/>
            <a:ext cx="7962904" cy="13716000"/>
          </a:xfrm>
          <a:prstGeom prst="rect">
            <a:avLst/>
          </a:prstGeom>
          <a:gradFill>
            <a:gsLst>
              <a:gs pos="100000">
                <a:srgbClr val="0E6EA5"/>
              </a:gs>
              <a:gs pos="0">
                <a:schemeClr val="tx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C5937-77F3-4562-BDAF-EE0BB568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11" y="1515994"/>
            <a:ext cx="6253482" cy="2865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167804C-A205-4AE1-AEDE-73D56EE73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1218" y="1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B5C3A38-A6E6-4459-9AFB-A2FBD71A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0719" y="2573803"/>
            <a:ext cx="8391526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A1EC33-6440-4683-A95F-FAD664CA62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0718" y="5276851"/>
            <a:ext cx="4089400" cy="771526"/>
          </a:xfrm>
          <a:solidFill>
            <a:schemeClr val="tx1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D05D37A-3476-44F5-974F-625E3F0558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718" y="1476377"/>
            <a:ext cx="4089400" cy="771526"/>
          </a:xfrm>
          <a:solidFill>
            <a:schemeClr val="tx2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1B96C83-C417-4EAD-A106-0ACF1E1797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6437" y="6459995"/>
            <a:ext cx="8391526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222247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blk box copy">
    <p:bg>
      <p:bgPr>
        <a:solidFill>
          <a:srgbClr val="041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5A3C10B-1955-4B0A-A74B-648ECD809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2" b="2084"/>
          <a:stretch/>
        </p:blipFill>
        <p:spPr>
          <a:xfrm>
            <a:off x="14437895" y="1476377"/>
            <a:ext cx="9946105" cy="12239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14E96C-31A4-43ED-B782-251DBA724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0" y="0"/>
            <a:ext cx="7962904" cy="13716000"/>
          </a:xfrm>
          <a:prstGeom prst="rect">
            <a:avLst/>
          </a:prstGeom>
          <a:gradFill>
            <a:gsLst>
              <a:gs pos="100000">
                <a:srgbClr val="0E6EA5"/>
              </a:gs>
              <a:gs pos="0">
                <a:srgbClr val="0E141C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C5937-77F3-4562-BDAF-EE0BB568A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11" y="1515994"/>
            <a:ext cx="6253482" cy="2865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167804C-A205-4AE1-AEDE-73D56EE73F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1218" y="1"/>
            <a:ext cx="4089400" cy="771526"/>
          </a:xfrm>
          <a:solidFill>
            <a:srgbClr val="0E6EA5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B5C3A38-A6E6-4459-9AFB-A2FBD71A1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0719" y="2573803"/>
            <a:ext cx="8391526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0A1EC33-6440-4683-A95F-FAD664CA62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0718" y="5276851"/>
            <a:ext cx="4089400" cy="771526"/>
          </a:xfrm>
          <a:solidFill>
            <a:schemeClr val="tx1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D05D37A-3476-44F5-974F-625E3F0558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0718" y="1476377"/>
            <a:ext cx="4089400" cy="771526"/>
          </a:xfrm>
          <a:solidFill>
            <a:schemeClr val="tx2"/>
          </a:solidFill>
        </p:spPr>
        <p:txBody>
          <a:bodyPr wrap="none" lIns="91440" tIns="91440" rIns="91440" bIns="91440" anchor="ctr" anchorCtr="0"/>
          <a:lstStyle>
            <a:lvl1pPr marL="0" indent="0">
              <a:buNone/>
              <a:defRPr b="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1B96C83-C417-4EAD-A106-0ACF1E1797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6437" y="6459995"/>
            <a:ext cx="8391526" cy="2207746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533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131591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D8FD-2235-485B-95E1-2EBD5AB4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64000"/>
            <a:ext cx="22680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A233-446A-4EDA-9622-BBF0631DF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2324100"/>
            <a:ext cx="22680000" cy="98345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67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1" r:id="rId2"/>
    <p:sldLayoutId id="2147483762" r:id="rId3"/>
    <p:sldLayoutId id="2147483728" r:id="rId4"/>
    <p:sldLayoutId id="2147483729" r:id="rId5"/>
    <p:sldLayoutId id="2147483730" r:id="rId6"/>
    <p:sldLayoutId id="2147483776" r:id="rId7"/>
    <p:sldLayoutId id="2147483771" r:id="rId8"/>
    <p:sldLayoutId id="2147483774" r:id="rId9"/>
    <p:sldLayoutId id="2147483731" r:id="rId10"/>
    <p:sldLayoutId id="2147483732" r:id="rId11"/>
    <p:sldLayoutId id="2147483733" r:id="rId12"/>
    <p:sldLayoutId id="2147483769" r:id="rId13"/>
    <p:sldLayoutId id="2147483765" r:id="rId14"/>
    <p:sldLayoutId id="2147483763" r:id="rId15"/>
    <p:sldLayoutId id="2147483770" r:id="rId16"/>
    <p:sldLayoutId id="2147483772" r:id="rId17"/>
    <p:sldLayoutId id="2147483764" r:id="rId18"/>
    <p:sldLayoutId id="2147483767" r:id="rId19"/>
    <p:sldLayoutId id="2147483766" r:id="rId20"/>
    <p:sldLayoutId id="2147483768" r:id="rId21"/>
    <p:sldLayoutId id="2147483775" r:id="rId22"/>
    <p:sldLayoutId id="2147483734" r:id="rId23"/>
    <p:sldLayoutId id="2147483735" r:id="rId24"/>
    <p:sldLayoutId id="2147483773" r:id="rId25"/>
    <p:sldLayoutId id="2147483777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</p:sldLayoutIdLst>
  <p:hf sldNum="0"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en-US" sz="5400" b="1" kern="1200" spc="0" noProof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3400" indent="-533400" algn="l" defTabSz="1828800" rtl="0" eaLnBrk="1" latinLnBrk="0" hangingPunct="1">
        <a:lnSpc>
          <a:spcPct val="100000"/>
        </a:lnSpc>
        <a:spcBef>
          <a:spcPts val="2000"/>
        </a:spcBef>
        <a:spcAft>
          <a:spcPts val="1000"/>
        </a:spcAft>
        <a:buClrTx/>
        <a:buFont typeface="Arial" panose="020B0604020202020204" pitchFamily="34" charset="0"/>
        <a:buChar char="○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085850" indent="-552450" algn="l" defTabSz="18288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619250" indent="-533400" algn="l" defTabSz="18288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2152650" indent="-533400" algn="l" defTabSz="18288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686050" indent="-533400" algn="l" defTabSz="18288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www.linkedin.com/in/leehicks/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amazon.com/Winning-Adaptive-Sales-Accelerate-Insights/dp/1599327740/ref=sr_1_1?ie=UTF8&amp;qid=1480427789&amp;sr=8-1&amp;keywords=winning+adaptive+sale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nimal, sitting, cake, table&#10;&#10;Description automatically generated">
            <a:extLst>
              <a:ext uri="{FF2B5EF4-FFF2-40B4-BE49-F238E27FC236}">
                <a16:creationId xmlns:a16="http://schemas.microsoft.com/office/drawing/2014/main" id="{97721B18-3DC6-4526-ADCD-E79451C3B1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6546" r="9280" b="5656"/>
          <a:stretch/>
        </p:blipFill>
        <p:spPr>
          <a:xfrm>
            <a:off x="3344636" y="0"/>
            <a:ext cx="15152914" cy="1332411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95D7729-4FFB-4FAB-B27F-6C07E31C721D}"/>
              </a:ext>
            </a:extLst>
          </p:cNvPr>
          <p:cNvSpPr txBox="1"/>
          <p:nvPr/>
        </p:nvSpPr>
        <p:spPr>
          <a:xfrm>
            <a:off x="13428945" y="5672883"/>
            <a:ext cx="506860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0" b="1" dirty="0">
                <a:ln w="0"/>
                <a:solidFill>
                  <a:schemeClr val="bg1"/>
                </a:solidFill>
                <a:latin typeface="Source Sans Pro" panose="020B0503030403020204" pitchFamily="34" charset="0"/>
              </a:rPr>
              <a:t>grow</a:t>
            </a:r>
            <a:endParaRPr lang="en-US" sz="16500" b="1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BF6AC8B-C239-4DAB-845C-4715392CBAA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437715" y="12165563"/>
            <a:ext cx="3716337" cy="542925"/>
          </a:xfrm>
        </p:spPr>
        <p:txBody>
          <a:bodyPr/>
          <a:lstStyle/>
          <a:p>
            <a:pPr marL="0" indent="0" algn="r">
              <a:buNone/>
            </a:pPr>
            <a:r>
              <a:rPr lang="en-US" sz="2800" b="1" spc="300" dirty="0">
                <a:solidFill>
                  <a:srgbClr val="0F79B7"/>
                </a:solidFill>
                <a:latin typeface="Source Sans Pro" panose="020B0503030403020204" pitchFamily="34" charset="0"/>
              </a:rPr>
              <a:t>GUIDED SALES</a:t>
            </a:r>
            <a:r>
              <a:rPr lang="en-US" sz="2800" b="1" spc="300" dirty="0">
                <a:solidFill>
                  <a:schemeClr val="bg1"/>
                </a:solidFill>
                <a:latin typeface="Source Sans Pro" panose="020B0503030403020204" pitchFamily="34" charset="0"/>
              </a:rPr>
              <a:t> PLAYBOOK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75D0A-B1AF-4A00-8F92-D6AAF31E132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350541" y="5710076"/>
            <a:ext cx="3225412" cy="725488"/>
          </a:xfrm>
        </p:spPr>
        <p:txBody>
          <a:bodyPr/>
          <a:lstStyle/>
          <a:p>
            <a:pPr defTabSz="914400"/>
            <a:r>
              <a:rPr lang="en-US" sz="5000" b="0" dirty="0">
                <a:ln w="0"/>
                <a:solidFill>
                  <a:srgbClr val="1183C9"/>
                </a:solidFill>
                <a:latin typeface="Source Sans Pro" panose="020B0503030403020204" pitchFamily="34" charset="0"/>
                <a:ea typeface="+mn-ea"/>
                <a:cs typeface="+mn-cs"/>
              </a:rPr>
              <a:t>it’s time 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09781-7C61-2AD6-D382-17DFB3CCD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6999" y="2815735"/>
            <a:ext cx="7540377" cy="75403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D9A63-AECF-3325-D3CE-0B2414C98F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Copyright © 2025 The New Venture Coach &amp; Revenue One, LLC - All Rights Reserved.</a:t>
            </a:r>
            <a:endParaRPr lang="en-US" noProof="0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BB0043F4-E852-B3DB-6964-097DF7ACC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08311" y="6662057"/>
            <a:ext cx="3936394" cy="52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0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DE337EF3-2A84-400F-8D86-221D34F1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Ten Things To Know About Your Account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052AD5-18A9-41C0-A44F-BD7C044AA72F}"/>
              </a:ext>
            </a:extLst>
          </p:cNvPr>
          <p:cNvGrpSpPr/>
          <p:nvPr/>
        </p:nvGrpSpPr>
        <p:grpSpPr>
          <a:xfrm>
            <a:off x="1252728" y="2509906"/>
            <a:ext cx="21140741" cy="10262936"/>
            <a:chOff x="1252728" y="2892291"/>
            <a:chExt cx="21140741" cy="10262936"/>
          </a:xfrm>
        </p:grpSpPr>
        <p:sp>
          <p:nvSpPr>
            <p:cNvPr id="194" name="object 7"/>
            <p:cNvSpPr txBox="1"/>
            <p:nvPr/>
          </p:nvSpPr>
          <p:spPr>
            <a:xfrm>
              <a:off x="1252728" y="2952434"/>
              <a:ext cx="9110680" cy="102027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Customer’s Business Description and Organization:</a:t>
              </a:r>
            </a:p>
            <a:p>
              <a:pPr marL="342900" lvl="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How do they describe their business?</a:t>
              </a:r>
            </a:p>
            <a:p>
              <a:pPr marL="342900" lvl="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 organization structure of parent and all subsidiaries?</a:t>
              </a:r>
            </a:p>
            <a:p>
              <a:pPr marL="342900" lvl="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 business unit structure?</a:t>
              </a:r>
            </a:p>
            <a:p>
              <a:pPr marL="342900" lvl="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 Account or Business Unit mission statement?</a:t>
              </a:r>
            </a:p>
            <a:p>
              <a:pPr marL="342900" lvl="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Does their operational performance support the mission?</a:t>
              </a:r>
            </a:p>
            <a:p>
              <a:pPr marL="342900" lvl="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Are staff and management aware and driven to align with that mission?</a:t>
              </a:r>
            </a:p>
            <a:p>
              <a:pPr marL="342900" lvl="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internal resources may benefit [Your Company]?</a:t>
              </a:r>
            </a:p>
            <a:p>
              <a:pPr marL="342900" lvl="0" indent="-342900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2200" dirty="0"/>
            </a:p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Business Plan and Key Objectives: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their business model?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are their future plans / strategy?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are the major initiatives to accomplish this strategy?</a:t>
              </a:r>
            </a:p>
            <a:p>
              <a:pPr marL="342900" indent="-342900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2200" dirty="0"/>
            </a:p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Financial Trends: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are the key financial trends and how will they influence our account strategy?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How do they finance / fund software and IT acquisitions?</a:t>
              </a:r>
            </a:p>
            <a:p>
              <a:pPr marL="342900" indent="-342900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2200" dirty="0"/>
            </a:p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Company and Business Unit Issues: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are the “stay awake” issues, also known as “critical business objectives,” that are uniquely affecting the company or business unit?</a:t>
              </a:r>
            </a:p>
            <a:p>
              <a:pPr marL="342900" indent="-342900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2200" dirty="0"/>
            </a:p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Outside Forces: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Who are their current and emerging competitors?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other outside organizations have influence with this company?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economic, political, regulatory, “natural” trends and events are having significant impact?</a:t>
              </a:r>
            </a:p>
            <a:p>
              <a:pPr defTabSz="1828800">
                <a:buClr>
                  <a:srgbClr val="404040"/>
                </a:buClr>
                <a:buSzPct val="100000"/>
                <a:buFont typeface="Arial"/>
                <a:buChar char="•"/>
                <a:defRPr sz="1400">
                  <a:latin typeface="Open Sans"/>
                  <a:ea typeface="Open Sans"/>
                  <a:cs typeface="Open Sans"/>
                  <a:sym typeface="Open Sans"/>
                </a:defRPr>
              </a:pPr>
              <a:endParaRPr sz="1200" dirty="0">
                <a:latin typeface="Source Sans Pro" panose="020B0503030403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9CAA570-D17A-47DB-97CE-FBBE7E62A77A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894" y="3116424"/>
              <a:ext cx="0" cy="9722498"/>
            </a:xfrm>
            <a:prstGeom prst="line">
              <a:avLst/>
            </a:prstGeom>
            <a:ln>
              <a:solidFill>
                <a:schemeClr val="dk1">
                  <a:alpha val="26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0B2E852D-83D1-AC44-B696-13DD8410D779}"/>
                </a:ext>
              </a:extLst>
            </p:cNvPr>
            <p:cNvSpPr txBox="1"/>
            <p:nvPr/>
          </p:nvSpPr>
          <p:spPr>
            <a:xfrm>
              <a:off x="12319671" y="2892291"/>
              <a:ext cx="10073798" cy="93410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Major Industry Issues: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are the issues that are facing the company’s industry as a whole?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Who is the most respected analyst for the account’s industry? What are their comments regarding current trends facing the account?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emerging market trends are occurring that may impact the customer?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How does the account compare to competitors and industry standards? </a:t>
              </a:r>
            </a:p>
            <a:p>
              <a:pPr marL="342900" indent="-342900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2200" dirty="0"/>
            </a:p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Account Decision Making: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How are decisions made? Autocratic? Democratic? Centralized?  Decentralized?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 authority of the business unit?</a:t>
              </a:r>
            </a:p>
            <a:p>
              <a:pPr marL="342900" indent="-342900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2200" dirty="0"/>
            </a:p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Relationship with [Your Company Name] Competitors: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 accounts perception of other Technology firms?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Who are the competitor’s executive sponsors? How strong is their sponsorship?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 competitor’s strategy for the account?</a:t>
              </a:r>
            </a:p>
            <a:p>
              <a:pPr marL="342900" indent="-342900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2200" dirty="0"/>
            </a:p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Current Services Strategy: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professional services are currently installed and in use?  By application area? By business unit?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 current TCO for existing services and installed software applications?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are the issues with the current software strategy and implementations?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Where can [Your Company Name] impact overall TCO?</a:t>
              </a:r>
            </a:p>
            <a:p>
              <a:pPr marL="342900" indent="-342900">
                <a:buClr>
                  <a:srgbClr val="C00000"/>
                </a:buClr>
                <a:buFont typeface="Arial" panose="020B0604020202020204" pitchFamily="34" charset="0"/>
                <a:buChar char="•"/>
              </a:pPr>
              <a:endParaRPr lang="en-US" sz="2200" dirty="0"/>
            </a:p>
            <a:p>
              <a:pPr>
                <a:spcAft>
                  <a:spcPts val="600"/>
                </a:spcAft>
              </a:pPr>
              <a:r>
                <a:rPr lang="en-US" sz="2400" b="1" u="heavy" dirty="0">
                  <a:uFill>
                    <a:solidFill>
                      <a:srgbClr val="0E6EA5"/>
                    </a:solidFill>
                  </a:uFill>
                  <a:latin typeface="+mj-lt"/>
                </a:rPr>
                <a:t>Revenue Opportunity:</a:t>
              </a:r>
            </a:p>
            <a:p>
              <a:pPr marL="342900" indent="-342900">
                <a:buClr>
                  <a:srgbClr val="0E6EA5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What is the total [Your Company Name] revenue opportunity over the next 3-5  years? In product? In services?</a:t>
              </a:r>
              <a:endParaRPr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8764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232">
            <a:extLst>
              <a:ext uri="{FF2B5EF4-FFF2-40B4-BE49-F238E27FC236}">
                <a16:creationId xmlns:a16="http://schemas.microsoft.com/office/drawing/2014/main" id="{B897864C-D9CD-43D9-8C2C-A4F4B1019D1F}"/>
              </a:ext>
            </a:extLst>
          </p:cNvPr>
          <p:cNvSpPr/>
          <p:nvPr/>
        </p:nvSpPr>
        <p:spPr>
          <a:xfrm>
            <a:off x="-3" y="8247522"/>
            <a:ext cx="24384000" cy="54684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itle 2">
            <a:extLst>
              <a:ext uri="{FF2B5EF4-FFF2-40B4-BE49-F238E27FC236}">
                <a16:creationId xmlns:a16="http://schemas.microsoft.com/office/drawing/2014/main" id="{68FBA7DD-D013-474F-BE61-0D175C7A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Analysis</a:t>
            </a:r>
          </a:p>
        </p:txBody>
      </p:sp>
      <p:graphicFrame>
        <p:nvGraphicFramePr>
          <p:cNvPr id="43" name="object 38">
            <a:extLst>
              <a:ext uri="{FF2B5EF4-FFF2-40B4-BE49-F238E27FC236}">
                <a16:creationId xmlns:a16="http://schemas.microsoft.com/office/drawing/2014/main" id="{4A20F5C2-1FBE-4363-8C8F-0816BE1B82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9126231"/>
              </p:ext>
            </p:extLst>
          </p:nvPr>
        </p:nvGraphicFramePr>
        <p:xfrm>
          <a:off x="1150218" y="8420834"/>
          <a:ext cx="23050984" cy="456042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97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0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28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8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6429"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defRPr sz="1800"/>
                      </a:pPr>
                      <a:r>
                        <a:rPr lang="en-US" sz="24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Open Sans"/>
                          <a:cs typeface="Open Sans"/>
                          <a:sym typeface="Open Sans"/>
                        </a:rPr>
                        <a:t>PREFERENCE FOR [Your Company]</a:t>
                      </a:r>
                    </a:p>
                  </a:txBody>
                  <a:tcPr marL="0" marR="0" marT="0" marB="0" horzOverflow="overflow">
                    <a:lnL w="12700" cap="flat">
                      <a:noFill/>
                      <a:miter lim="400000"/>
                    </a:lnL>
                    <a:lnR w="12700" cap="flat">
                      <a:noFill/>
                      <a:miter lim="400000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defRPr sz="1800"/>
                      </a:pPr>
                      <a:r>
                        <a:rPr sz="24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Open Sans"/>
                          <a:cs typeface="Open Sans"/>
                          <a:sym typeface="Open Sans"/>
                        </a:rPr>
                        <a:t>ACCESSIBILITY</a:t>
                      </a:r>
                    </a:p>
                  </a:txBody>
                  <a:tcPr marL="0" marR="0" marT="0" marB="0" horzOverflow="overflow">
                    <a:lnL w="12700" cap="flat">
                      <a:noFill/>
                      <a:miter lim="400000"/>
                    </a:lnL>
                    <a:lnR w="12700" cap="flat">
                      <a:noFill/>
                      <a:miter lim="400000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defRPr sz="1800"/>
                      </a:pPr>
                      <a:r>
                        <a:rPr lang="en-US" sz="24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Open Sans"/>
                          <a:cs typeface="Open Sans"/>
                          <a:sym typeface="Open Sans"/>
                        </a:rPr>
                        <a:t>[EXECUTIVE]</a:t>
                      </a:r>
                    </a:p>
                  </a:txBody>
                  <a:tcPr marL="0" marR="0" marT="0" marB="0" horzOverflow="overflow">
                    <a:lnL w="12700" cap="flat">
                      <a:noFill/>
                      <a:miter lim="400000"/>
                    </a:lnL>
                    <a:lnR w="12700" cap="flat">
                      <a:noFill/>
                      <a:miter lim="400000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defRPr sz="1800"/>
                      </a:pPr>
                      <a:r>
                        <a:rPr sz="24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Open Sans"/>
                          <a:cs typeface="Open Sans"/>
                          <a:sym typeface="Open Sans"/>
                        </a:rPr>
                        <a:t>ROLE </a:t>
                      </a:r>
                      <a:r>
                        <a:rPr lang="en-US" sz="24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Open Sans"/>
                          <a:cs typeface="Open Sans"/>
                          <a:sym typeface="Open Sans"/>
                        </a:rPr>
                        <a:t> IN </a:t>
                      </a:r>
                      <a:r>
                        <a:rPr sz="24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Open Sans"/>
                          <a:cs typeface="Open Sans"/>
                          <a:sym typeface="Open Sans"/>
                        </a:rPr>
                        <a:t>DECISION PROCESS</a:t>
                      </a:r>
                    </a:p>
                  </a:txBody>
                  <a:tcPr marL="0" marR="0" marT="0" marB="0" horzOverflow="overflow">
                    <a:lnL w="12700" cap="flat">
                      <a:noFill/>
                      <a:miter lim="400000"/>
                    </a:lnL>
                    <a:lnR w="12700" cap="flat">
                      <a:noFill/>
                      <a:miter lim="400000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lnSpc>
                          <a:spcPct val="100000"/>
                        </a:lnSpc>
                        <a:defRPr sz="1800"/>
                      </a:pPr>
                      <a:r>
                        <a:rPr sz="24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ea typeface="Open Sans"/>
                          <a:cs typeface="Open Sans"/>
                          <a:sym typeface="Open Sans"/>
                        </a:rPr>
                        <a:t>ACTION</a:t>
                      </a:r>
                    </a:p>
                  </a:txBody>
                  <a:tcPr marL="0" marR="0" marT="0" marB="0" horzOverflow="overflow">
                    <a:lnL w="12700" cap="flat">
                      <a:noFill/>
                      <a:miter lim="400000"/>
                    </a:lnL>
                    <a:lnR w="12700" cap="flat">
                      <a:noFill/>
                      <a:miter lim="400000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5371">
                <a:tc>
                  <a:txBody>
                    <a:bodyPr/>
                    <a:lstStyle/>
                    <a:p>
                      <a:pPr indent="45719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lang="en-US" dirty="0">
                        <a:latin typeface="Source Sans Pro" panose="020B0503030403020204" pitchFamily="34" charset="0"/>
                      </a:endParaRPr>
                    </a:p>
                    <a:p>
                      <a:pPr indent="45085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1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Highly</a:t>
                      </a:r>
                      <a:r>
                        <a:rPr sz="2800" spc="-10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negative</a:t>
                      </a:r>
                    </a:p>
                    <a:p>
                      <a:pPr marR="675640" indent="45085" algn="l">
                        <a:spcBef>
                          <a:spcPts val="600"/>
                        </a:spcBef>
                      </a:pPr>
                      <a:r>
                        <a:rPr sz="2800" dirty="0">
                          <a:latin typeface="Source Sans Pro"/>
                        </a:rPr>
                        <a:t>2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Mixed, but</a:t>
                      </a:r>
                      <a:r>
                        <a:rPr sz="2800" spc="-25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generally</a:t>
                      </a:r>
                      <a:r>
                        <a:rPr lang="en-US" sz="2800" spc="-9" dirty="0">
                          <a:latin typeface="Source Sans Pro"/>
                        </a:rPr>
                        <a:t> </a:t>
                      </a:r>
                      <a:r>
                        <a:rPr sz="2800" spc="-9" dirty="0">
                          <a:latin typeface="Source Sans Pro"/>
                        </a:rPr>
                        <a:t> negative</a:t>
                      </a:r>
                    </a:p>
                    <a:p>
                      <a:pPr indent="45085" algn="l" defTabSz="1828800">
                        <a:spcBef>
                          <a:spcPts val="6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3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spc="-5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Indifferent</a:t>
                      </a:r>
                    </a:p>
                    <a:p>
                      <a:pPr marR="675640" indent="45085" algn="l">
                        <a:spcBef>
                          <a:spcPts val="600"/>
                        </a:spcBef>
                      </a:pPr>
                      <a:r>
                        <a:rPr sz="2800" dirty="0">
                          <a:latin typeface="Source Sans Pro"/>
                        </a:rPr>
                        <a:t>4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Mixed, but</a:t>
                      </a:r>
                      <a:r>
                        <a:rPr sz="2800" spc="-25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generally</a:t>
                      </a:r>
                      <a:r>
                        <a:rPr lang="en-US" sz="2800" spc="-9" dirty="0">
                          <a:latin typeface="Source Sans Pro"/>
                        </a:rPr>
                        <a:t> </a:t>
                      </a:r>
                      <a:r>
                        <a:rPr sz="2800" spc="-9" dirty="0">
                          <a:latin typeface="Source Sans Pro"/>
                        </a:rPr>
                        <a:t> </a:t>
                      </a:r>
                      <a:r>
                        <a:rPr sz="2800" dirty="0">
                          <a:latin typeface="Source Sans Pro"/>
                        </a:rPr>
                        <a:t>positive</a:t>
                      </a:r>
                    </a:p>
                    <a:p>
                      <a:pPr indent="45085" algn="l" defTabSz="1828800">
                        <a:spcBef>
                          <a:spcPts val="6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5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Highly</a:t>
                      </a:r>
                      <a:r>
                        <a:rPr sz="2800" spc="-9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positive</a:t>
                      </a:r>
                    </a:p>
                  </a:txBody>
                  <a:tcPr marL="0" marR="0" marT="0" marB="0" horzOverflow="overflow">
                    <a:lnL w="12700" cap="flat">
                      <a:noFill/>
                      <a:miter lim="400000"/>
                    </a:lnL>
                    <a:lnR w="12700">
                      <a:noFill/>
                    </a:lnR>
                    <a:lnT w="254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45084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lang="en-US" dirty="0">
                        <a:latin typeface="Source Sans Pro" panose="020B0503030403020204" pitchFamily="34" charset="0"/>
                      </a:endParaRPr>
                    </a:p>
                    <a:p>
                      <a:pPr indent="44450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0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No</a:t>
                      </a:r>
                      <a:r>
                        <a:rPr sz="2800" spc="-79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relationship</a:t>
                      </a:r>
                    </a:p>
                    <a:p>
                      <a:pPr marR="1066800" indent="44450" algn="l">
                        <a:lnSpc>
                          <a:spcPct val="125000"/>
                        </a:lnSpc>
                      </a:pPr>
                      <a:r>
                        <a:rPr sz="2800" dirty="0">
                          <a:latin typeface="Source Sans Pro"/>
                        </a:rPr>
                        <a:t>1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“Have met</a:t>
                      </a:r>
                      <a:r>
                        <a:rPr sz="2800" spc="-22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once”</a:t>
                      </a:r>
                      <a:r>
                        <a:rPr lang="en-US" sz="2800" spc="-9" dirty="0">
                          <a:latin typeface="Source Sans Pro"/>
                        </a:rPr>
                        <a:t> </a:t>
                      </a:r>
                      <a:r>
                        <a:rPr sz="2800" spc="-9" dirty="0">
                          <a:latin typeface="Source Sans Pro"/>
                        </a:rPr>
                        <a:t> </a:t>
                      </a:r>
                      <a:endParaRPr lang="en-US" sz="2800" spc="-9" dirty="0">
                        <a:latin typeface="Source Sans Pro"/>
                      </a:endParaRPr>
                    </a:p>
                    <a:p>
                      <a:pPr marR="1066800" indent="44450" algn="l">
                        <a:lnSpc>
                          <a:spcPct val="125000"/>
                        </a:lnSpc>
                      </a:pPr>
                      <a:r>
                        <a:rPr sz="2800" dirty="0">
                          <a:latin typeface="Source Sans Pro"/>
                        </a:rPr>
                        <a:t>2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spc="-70" dirty="0">
                          <a:latin typeface="Source Sans Pro"/>
                        </a:rPr>
                        <a:t> </a:t>
                      </a:r>
                      <a:r>
                        <a:rPr sz="2800" dirty="0">
                          <a:latin typeface="Source Sans Pro"/>
                        </a:rPr>
                        <a:t>Limited</a:t>
                      </a:r>
                    </a:p>
                    <a:p>
                      <a:pPr marR="811530" indent="44450" algn="l" defTabSz="1828800">
                        <a:spcBef>
                          <a:spcPts val="6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3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Base-level</a:t>
                      </a:r>
                      <a:r>
                        <a:rPr sz="2800" spc="-190" dirty="0">
                          <a:latin typeface="Source Sans Pro"/>
                        </a:rPr>
                        <a:t> </a:t>
                      </a:r>
                      <a:r>
                        <a:rPr sz="2800" dirty="0">
                          <a:latin typeface="Source Sans Pro"/>
                        </a:rPr>
                        <a:t>working</a:t>
                      </a:r>
                      <a:r>
                        <a:rPr lang="en-US" sz="280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relationship</a:t>
                      </a:r>
                    </a:p>
                    <a:p>
                      <a:pPr indent="44450" algn="l" defTabSz="1828800">
                        <a:spcBef>
                          <a:spcPts val="6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4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Good</a:t>
                      </a:r>
                      <a:r>
                        <a:rPr sz="2800" spc="-11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relationship</a:t>
                      </a:r>
                    </a:p>
                    <a:p>
                      <a:pPr marR="546735" indent="44450" algn="l">
                        <a:spcBef>
                          <a:spcPts val="600"/>
                        </a:spcBef>
                      </a:pPr>
                      <a:r>
                        <a:rPr sz="2800" dirty="0">
                          <a:latin typeface="Source Sans Pro"/>
                        </a:rPr>
                        <a:t>5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Excellent</a:t>
                      </a:r>
                      <a:r>
                        <a:rPr sz="2800" spc="-13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relationship</a:t>
                      </a:r>
                      <a:br>
                        <a:rPr lang="en-US" sz="2800" spc="-9" dirty="0">
                          <a:latin typeface="Source Sans Pro"/>
                        </a:rPr>
                      </a:br>
                      <a:r>
                        <a:rPr sz="2000" dirty="0">
                          <a:latin typeface="Source Sans Pro"/>
                        </a:rPr>
                        <a:t>(e.g. </a:t>
                      </a:r>
                      <a:r>
                        <a:rPr sz="2000" spc="-9" dirty="0">
                          <a:latin typeface="Source Sans Pro"/>
                        </a:rPr>
                        <a:t>deep, long-term</a:t>
                      </a:r>
                      <a:r>
                        <a:rPr lang="en-US" sz="2000" spc="-9" dirty="0">
                          <a:latin typeface="Source Sans Pro"/>
                        </a:rPr>
                        <a:t> </a:t>
                      </a:r>
                      <a:r>
                        <a:rPr sz="2000" spc="-9" dirty="0">
                          <a:latin typeface="Source Sans Pro"/>
                        </a:rPr>
                        <a:t> relationship)</a:t>
                      </a:r>
                      <a:endParaRPr sz="2800" spc="-9" dirty="0">
                        <a:latin typeface="Source Sans Pro"/>
                      </a:endParaRPr>
                    </a:p>
                  </a:txBody>
                  <a:tcPr marL="0" marR="0" marT="0" marB="0" horzOverflow="overflow">
                    <a:lnL w="12700">
                      <a:noFill/>
                    </a:lnL>
                    <a:lnR w="12700">
                      <a:noFill/>
                    </a:lnR>
                    <a:lnT w="254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45084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lang="en-US" dirty="0">
                        <a:latin typeface="Source Sans Pro" panose="020B0503030403020204" pitchFamily="34" charset="0"/>
                      </a:endParaRPr>
                    </a:p>
                    <a:p>
                      <a:pPr indent="44450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PREFERENCE</a:t>
                      </a:r>
                      <a:r>
                        <a:rPr lang="en-US" sz="2800" dirty="0">
                          <a:latin typeface="Source Sans Pro"/>
                        </a:rPr>
                        <a:t> - </a:t>
                      </a:r>
                    </a:p>
                    <a:p>
                      <a:pPr indent="44450" algn="l" defTabSz="1828800"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800" dirty="0">
                        <a:latin typeface="Source Sans Pro"/>
                      </a:endParaRPr>
                    </a:p>
                    <a:p>
                      <a:pPr marR="1479550" indent="44450" algn="l">
                        <a:lnSpc>
                          <a:spcPts val="3000"/>
                        </a:lnSpc>
                        <a:spcBef>
                          <a:spcPts val="200"/>
                        </a:spcBef>
                      </a:pPr>
                      <a:r>
                        <a:rPr sz="2800" dirty="0">
                          <a:latin typeface="Source Sans Pro"/>
                        </a:rPr>
                        <a:t>ACCES</a:t>
                      </a:r>
                      <a:r>
                        <a:rPr sz="2800" spc="-9" dirty="0">
                          <a:latin typeface="Source Sans Pro"/>
                        </a:rPr>
                        <a:t>S</a:t>
                      </a:r>
                      <a:r>
                        <a:rPr sz="2800" dirty="0">
                          <a:latin typeface="Source Sans Pro"/>
                        </a:rPr>
                        <a:t>I</a:t>
                      </a:r>
                      <a:r>
                        <a:rPr sz="2800" spc="-19" dirty="0">
                          <a:latin typeface="Source Sans Pro"/>
                        </a:rPr>
                        <a:t>BIL</a:t>
                      </a:r>
                      <a:r>
                        <a:rPr sz="2800" dirty="0">
                          <a:latin typeface="Source Sans Pro"/>
                        </a:rPr>
                        <a:t>ITY</a:t>
                      </a:r>
                      <a:r>
                        <a:rPr lang="en-US" sz="2800" dirty="0">
                          <a:latin typeface="Source Sans Pro"/>
                        </a:rPr>
                        <a:t> - </a:t>
                      </a:r>
                      <a:endParaRPr sz="2800" dirty="0">
                        <a:latin typeface="Source Sans Pro"/>
                      </a:endParaRPr>
                    </a:p>
                    <a:p>
                      <a:pPr marR="2407920" indent="44450" algn="l">
                        <a:lnSpc>
                          <a:spcPts val="3000"/>
                        </a:lnSpc>
                      </a:pPr>
                      <a:endParaRPr lang="en-US" sz="2800" dirty="0">
                        <a:latin typeface="Source Sans Pro"/>
                      </a:endParaRPr>
                    </a:p>
                    <a:p>
                      <a:pPr marR="2407920" indent="44450" algn="l">
                        <a:lnSpc>
                          <a:spcPts val="3000"/>
                        </a:lnSpc>
                      </a:pPr>
                      <a:r>
                        <a:rPr lang="en-US" sz="2800" dirty="0">
                          <a:latin typeface="Source Sans Pro"/>
                        </a:rPr>
                        <a:t>ROLE - </a:t>
                      </a:r>
                    </a:p>
                    <a:p>
                      <a:pPr marR="2407920" indent="44450" algn="l">
                        <a:lnSpc>
                          <a:spcPts val="3000"/>
                        </a:lnSpc>
                      </a:pPr>
                      <a:endParaRPr lang="en-US" sz="2800" dirty="0">
                        <a:latin typeface="Source Sans Pro"/>
                      </a:endParaRPr>
                    </a:p>
                    <a:p>
                      <a:pPr marR="2407920" indent="44450" algn="l">
                        <a:lnSpc>
                          <a:spcPts val="3000"/>
                        </a:lnSpc>
                      </a:pPr>
                      <a:r>
                        <a:rPr sz="2800" dirty="0">
                          <a:latin typeface="Source Sans Pro"/>
                        </a:rPr>
                        <a:t>ACTION</a:t>
                      </a:r>
                      <a:r>
                        <a:rPr lang="en-US" sz="2800" dirty="0">
                          <a:latin typeface="Source Sans Pro"/>
                        </a:rPr>
                        <a:t> - </a:t>
                      </a:r>
                      <a:endParaRPr sz="2800" dirty="0">
                        <a:latin typeface="Source Sans Pro"/>
                      </a:endParaRPr>
                    </a:p>
                  </a:txBody>
                  <a:tcPr marL="0" marR="0" marT="0" marB="0" horzOverflow="overflow">
                    <a:lnL w="12700">
                      <a:noFill/>
                    </a:lnL>
                    <a:lnR w="12700">
                      <a:noFill/>
                    </a:lnR>
                    <a:lnT w="254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45084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lang="en-US" dirty="0">
                        <a:latin typeface="Source Sans Pro" panose="020B0503030403020204" pitchFamily="34" charset="0"/>
                      </a:endParaRPr>
                    </a:p>
                    <a:p>
                      <a:pPr indent="44450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ES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3200" dirty="0">
                          <a:latin typeface="Source Sans Pro"/>
                        </a:rPr>
                        <a:t> </a:t>
                      </a:r>
                      <a:r>
                        <a:rPr sz="2400" spc="-9" dirty="0">
                          <a:latin typeface="Source Sans Pro"/>
                        </a:rPr>
                        <a:t>Executive</a:t>
                      </a:r>
                      <a:r>
                        <a:rPr sz="2400" spc="-140" dirty="0">
                          <a:latin typeface="Source Sans Pro"/>
                        </a:rPr>
                        <a:t> </a:t>
                      </a:r>
                      <a:r>
                        <a:rPr sz="2400" spc="-9" dirty="0">
                          <a:latin typeface="Source Sans Pro"/>
                        </a:rPr>
                        <a:t>Sponsor</a:t>
                      </a:r>
                      <a:endParaRPr lang="en-US" sz="3200" spc="-9" dirty="0">
                        <a:latin typeface="Source Sans Pro"/>
                      </a:endParaRPr>
                    </a:p>
                    <a:p>
                      <a:pPr marL="0" marR="0" indent="4445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D</a:t>
                      </a:r>
                      <a:r>
                        <a:rPr lang="en-US" sz="2800" dirty="0">
                          <a:latin typeface="Source Sans Pro"/>
                        </a:rPr>
                        <a:t>M</a:t>
                      </a:r>
                      <a:r>
                        <a:rPr sz="2800" dirty="0">
                          <a:latin typeface="Source Sans Pro"/>
                        </a:rPr>
                        <a:t>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3200" dirty="0">
                          <a:latin typeface="Source Sans Pro"/>
                        </a:rPr>
                        <a:t> </a:t>
                      </a:r>
                      <a:r>
                        <a:rPr lang="en-US" sz="2400" dirty="0">
                          <a:latin typeface="Source Sans Pro"/>
                        </a:rPr>
                        <a:t>Decision maker</a:t>
                      </a:r>
                    </a:p>
                    <a:p>
                      <a:pPr marL="0" marR="0" indent="4445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"/>
                          <a:ea typeface="+mn-ea"/>
                          <a:cs typeface="+mn-cs"/>
                        </a:rPr>
                        <a:t>TB -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-9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ource Sans Pro"/>
                          <a:ea typeface="+mn-ea"/>
                          <a:cs typeface="+mn-cs"/>
                        </a:rPr>
                        <a:t>Technical Buyer</a:t>
                      </a:r>
                      <a:br>
                        <a:rPr sz="3200" dirty="0">
                          <a:latin typeface="Source Sans Pro"/>
                        </a:rPr>
                      </a:br>
                      <a:r>
                        <a:rPr lang="en-US" sz="3200" dirty="0">
                          <a:latin typeface="Source Sans Pro"/>
                        </a:rPr>
                        <a:t> </a:t>
                      </a:r>
                      <a:r>
                        <a:rPr sz="2800" dirty="0">
                          <a:latin typeface="Source Sans Pro"/>
                        </a:rPr>
                        <a:t>I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3200" spc="-60" dirty="0">
                          <a:latin typeface="Source Sans Pro"/>
                        </a:rPr>
                        <a:t> </a:t>
                      </a:r>
                      <a:r>
                        <a:rPr sz="2400" spc="-9" dirty="0">
                          <a:latin typeface="Source Sans Pro"/>
                        </a:rPr>
                        <a:t>Influencer</a:t>
                      </a:r>
                      <a:br>
                        <a:rPr dirty="0">
                          <a:latin typeface="Source Sans Pro"/>
                        </a:rPr>
                      </a:br>
                      <a:r>
                        <a:rPr lang="en-US" dirty="0">
                          <a:latin typeface="Source Sans Pro"/>
                        </a:rPr>
                        <a:t>  </a:t>
                      </a:r>
                      <a:r>
                        <a:rPr sz="2800" dirty="0">
                          <a:latin typeface="Source Sans Pro"/>
                        </a:rPr>
                        <a:t>U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pc="-39" dirty="0">
                          <a:latin typeface="Source Sans Pro"/>
                        </a:rPr>
                        <a:t> </a:t>
                      </a:r>
                      <a:r>
                        <a:rPr sz="2400" dirty="0">
                          <a:latin typeface="Source Sans Pro"/>
                        </a:rPr>
                        <a:t>User</a:t>
                      </a:r>
                      <a:endParaRPr dirty="0">
                        <a:latin typeface="Source Sans Pro"/>
                      </a:endParaRPr>
                    </a:p>
                  </a:txBody>
                  <a:tcPr marL="0" marR="0" marT="0" marB="0" horzOverflow="overflow">
                    <a:lnL w="12700">
                      <a:noFill/>
                    </a:lnL>
                    <a:lnR w="12700">
                      <a:noFill/>
                    </a:lnR>
                    <a:lnT w="254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45084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lang="en-US" dirty="0">
                        <a:latin typeface="Source Sans Pro" panose="020B0503030403020204" pitchFamily="34" charset="0"/>
                      </a:endParaRPr>
                    </a:p>
                    <a:p>
                      <a:pPr indent="44450" algn="l" defTabSz="1828800">
                        <a:spcBef>
                          <a:spcPts val="2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L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spc="-19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Leverage</a:t>
                      </a:r>
                    </a:p>
                    <a:p>
                      <a:pPr marR="1855470" indent="44450" algn="l">
                        <a:lnSpc>
                          <a:spcPct val="125000"/>
                        </a:lnSpc>
                      </a:pPr>
                      <a:r>
                        <a:rPr sz="2800" dirty="0">
                          <a:latin typeface="Source Sans Pro"/>
                        </a:rPr>
                        <a:t>C </a:t>
                      </a:r>
                      <a:r>
                        <a:rPr lang="en-US" sz="2800" dirty="0">
                          <a:latin typeface="Source Sans Pro"/>
                        </a:rPr>
                        <a:t>- </a:t>
                      </a:r>
                      <a:r>
                        <a:rPr sz="2800" spc="-9" dirty="0">
                          <a:latin typeface="Source Sans Pro"/>
                        </a:rPr>
                        <a:t>Cultivate</a:t>
                      </a:r>
                      <a:endParaRPr lang="en-US" sz="2800" spc="-9" dirty="0">
                        <a:latin typeface="Source Sans Pro"/>
                      </a:endParaRPr>
                    </a:p>
                    <a:p>
                      <a:pPr marR="1855470" indent="44450" algn="l">
                        <a:lnSpc>
                          <a:spcPct val="125000"/>
                        </a:lnSpc>
                      </a:pPr>
                      <a:r>
                        <a:rPr sz="2800" dirty="0">
                          <a:latin typeface="Source Sans Pro"/>
                        </a:rPr>
                        <a:t>M </a:t>
                      </a:r>
                      <a:r>
                        <a:rPr lang="en-US" sz="2800" dirty="0">
                          <a:latin typeface="Source Sans Pro"/>
                        </a:rPr>
                        <a:t>-</a:t>
                      </a:r>
                      <a:r>
                        <a:rPr sz="2800" dirty="0">
                          <a:latin typeface="Source Sans Pro"/>
                        </a:rPr>
                        <a:t> </a:t>
                      </a:r>
                      <a:r>
                        <a:rPr sz="2800" spc="-9" dirty="0">
                          <a:latin typeface="Source Sans Pro"/>
                        </a:rPr>
                        <a:t>Motivate</a:t>
                      </a:r>
                      <a:endParaRPr lang="en-US" sz="2800" spc="-9" dirty="0">
                        <a:latin typeface="Source Sans Pro"/>
                      </a:endParaRPr>
                    </a:p>
                    <a:p>
                      <a:pPr marR="1855470" indent="44450" algn="l" defTabSz="1828800">
                        <a:lnSpc>
                          <a:spcPct val="125000"/>
                        </a:lnSpc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E </a:t>
                      </a:r>
                      <a:r>
                        <a:rPr lang="en-US" sz="2800" dirty="0">
                          <a:latin typeface="Source Sans Pro"/>
                        </a:rPr>
                        <a:t>– </a:t>
                      </a:r>
                      <a:r>
                        <a:rPr sz="2800" spc="-9" dirty="0">
                          <a:latin typeface="Source Sans Pro"/>
                        </a:rPr>
                        <a:t>Enlighten</a:t>
                      </a:r>
                    </a:p>
                    <a:p>
                      <a:pPr indent="44450" algn="l" defTabSz="1828800">
                        <a:spcBef>
                          <a:spcPts val="600"/>
                        </a:spcBef>
                        <a:defRPr sz="200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800" dirty="0">
                          <a:latin typeface="Source Sans Pro"/>
                        </a:rPr>
                        <a:t>N</a:t>
                      </a:r>
                      <a:r>
                        <a:rPr lang="en-US" sz="2800" dirty="0">
                          <a:latin typeface="Source Sans Pro"/>
                        </a:rPr>
                        <a:t> - </a:t>
                      </a:r>
                      <a:r>
                        <a:rPr sz="2800" dirty="0">
                          <a:latin typeface="Source Sans Pro"/>
                        </a:rPr>
                        <a:t>Neutralize</a:t>
                      </a:r>
                      <a:endParaRPr sz="3200" dirty="0">
                        <a:latin typeface="Source Sans Pro"/>
                      </a:endParaRPr>
                    </a:p>
                  </a:txBody>
                  <a:tcPr marL="0" marR="0" marT="0" marB="0" horzOverflow="overflow">
                    <a:lnL w="12700">
                      <a:noFill/>
                    </a:lnL>
                    <a:lnR w="12700" cap="flat">
                      <a:noFill/>
                      <a:miter lim="400000"/>
                    </a:lnR>
                    <a:lnT w="254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7958424-1722-43F4-91EB-086D31F855E3}"/>
              </a:ext>
            </a:extLst>
          </p:cNvPr>
          <p:cNvGrpSpPr/>
          <p:nvPr/>
        </p:nvGrpSpPr>
        <p:grpSpPr>
          <a:xfrm>
            <a:off x="7972425" y="2415989"/>
            <a:ext cx="8439151" cy="4918334"/>
            <a:chOff x="7753349" y="2591252"/>
            <a:chExt cx="8439151" cy="4918334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7F7FBBF1-4B25-4F13-A2EA-C58CD3A4D329}"/>
                </a:ext>
              </a:extLst>
            </p:cNvPr>
            <p:cNvSpPr/>
            <p:nvPr/>
          </p:nvSpPr>
          <p:spPr>
            <a:xfrm>
              <a:off x="7753349" y="2591252"/>
              <a:ext cx="8439151" cy="159873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noFill/>
              <a:miter lim="400000"/>
            </a:ln>
          </p:spPr>
          <p:txBody>
            <a:bodyPr tIns="91439" bIns="91439"/>
            <a:lstStyle/>
            <a:p>
              <a:pPr defTabSz="18288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solidFill>
                  <a:srgbClr val="343168"/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2999E84-D598-474E-AFAE-2D209AE6670B}"/>
                </a:ext>
              </a:extLst>
            </p:cNvPr>
            <p:cNvGrpSpPr/>
            <p:nvPr/>
          </p:nvGrpSpPr>
          <p:grpSpPr>
            <a:xfrm>
              <a:off x="9682956" y="2764516"/>
              <a:ext cx="4739895" cy="1101102"/>
              <a:chOff x="9682956" y="2650216"/>
              <a:chExt cx="4739895" cy="1101102"/>
            </a:xfrm>
          </p:grpSpPr>
          <p:sp>
            <p:nvSpPr>
              <p:cNvPr id="41" name="CUSTOMER BOARD">
                <a:extLst>
                  <a:ext uri="{FF2B5EF4-FFF2-40B4-BE49-F238E27FC236}">
                    <a16:creationId xmlns:a16="http://schemas.microsoft.com/office/drawing/2014/main" id="{332753D8-AA38-4D0E-800A-BA23F68DDF16}"/>
                  </a:ext>
                </a:extLst>
              </p:cNvPr>
              <p:cNvSpPr txBox="1"/>
              <p:nvPr/>
            </p:nvSpPr>
            <p:spPr>
              <a:xfrm>
                <a:off x="10505959" y="2650216"/>
                <a:ext cx="3392054" cy="47192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ctr" defTabSz="1828800">
                  <a:spcBef>
                    <a:spcPts val="1600"/>
                  </a:spcBef>
                  <a:defRPr sz="1800" b="1" spc="-10">
                    <a:solidFill>
                      <a:srgbClr val="FFFFFF"/>
                    </a:solidFill>
                  </a:defRPr>
                </a:pPr>
                <a:r>
                  <a:rPr sz="2400" spc="20" dirty="0">
                    <a:solidFill>
                      <a:schemeClr val="bg1">
                        <a:lumMod val="95000"/>
                      </a:schemeClr>
                    </a:solidFill>
                  </a:rPr>
                  <a:t>CUSTOMER BOARD</a:t>
                </a:r>
              </a:p>
            </p:txBody>
          </p: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5A1AF97D-0AF4-45B4-8077-C513349B8C1B}"/>
                  </a:ext>
                </a:extLst>
              </p:cNvPr>
              <p:cNvGrpSpPr/>
              <p:nvPr/>
            </p:nvGrpSpPr>
            <p:grpSpPr>
              <a:xfrm>
                <a:off x="9682956" y="3346010"/>
                <a:ext cx="4739895" cy="405308"/>
                <a:chOff x="9682956" y="3346010"/>
                <a:chExt cx="4739895" cy="405308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14D2844D-7486-4C37-8564-D91948840828}"/>
                    </a:ext>
                  </a:extLst>
                </p:cNvPr>
                <p:cNvCxnSpPr/>
                <p:nvPr/>
              </p:nvCxnSpPr>
              <p:spPr>
                <a:xfrm>
                  <a:off x="9926139" y="3548664"/>
                  <a:ext cx="4316796" cy="0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object 5">
                  <a:extLst>
                    <a:ext uri="{FF2B5EF4-FFF2-40B4-BE49-F238E27FC236}">
                      <a16:creationId xmlns:a16="http://schemas.microsoft.com/office/drawing/2014/main" id="{CB90F754-58F3-4F51-9D49-7C7F70B2F686}"/>
                    </a:ext>
                  </a:extLst>
                </p:cNvPr>
                <p:cNvSpPr/>
                <p:nvPr/>
              </p:nvSpPr>
              <p:spPr>
                <a:xfrm>
                  <a:off x="9682956" y="3346010"/>
                  <a:ext cx="486366" cy="4053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9" name="object 6">
                  <a:extLst>
                    <a:ext uri="{FF2B5EF4-FFF2-40B4-BE49-F238E27FC236}">
                      <a16:creationId xmlns:a16="http://schemas.microsoft.com/office/drawing/2014/main" id="{9AA11352-D28E-4FDA-8A0C-5177DCBF0B43}"/>
                    </a:ext>
                  </a:extLst>
                </p:cNvPr>
                <p:cNvSpPr/>
                <p:nvPr/>
              </p:nvSpPr>
              <p:spPr>
                <a:xfrm>
                  <a:off x="13936485" y="3346010"/>
                  <a:ext cx="486366" cy="4053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15" name="object 12">
                  <a:extLst>
                    <a:ext uri="{FF2B5EF4-FFF2-40B4-BE49-F238E27FC236}">
                      <a16:creationId xmlns:a16="http://schemas.microsoft.com/office/drawing/2014/main" id="{E48F4E0B-41A9-434B-A8BD-26CAA44F45E0}"/>
                    </a:ext>
                  </a:extLst>
                </p:cNvPr>
                <p:cNvSpPr/>
                <p:nvPr/>
              </p:nvSpPr>
              <p:spPr>
                <a:xfrm>
                  <a:off x="10532792" y="3346010"/>
                  <a:ext cx="486366" cy="4053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16" name="object 13">
                  <a:extLst>
                    <a:ext uri="{FF2B5EF4-FFF2-40B4-BE49-F238E27FC236}">
                      <a16:creationId xmlns:a16="http://schemas.microsoft.com/office/drawing/2014/main" id="{5829F707-55B1-4511-9F9E-EF5A77B1B61E}"/>
                    </a:ext>
                  </a:extLst>
                </p:cNvPr>
                <p:cNvSpPr/>
                <p:nvPr/>
              </p:nvSpPr>
              <p:spPr>
                <a:xfrm>
                  <a:off x="11384805" y="3346010"/>
                  <a:ext cx="486366" cy="4053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17" name="object 14">
                  <a:extLst>
                    <a:ext uri="{FF2B5EF4-FFF2-40B4-BE49-F238E27FC236}">
                      <a16:creationId xmlns:a16="http://schemas.microsoft.com/office/drawing/2014/main" id="{39DDF2BD-0F71-4E63-ABF5-1DBB5352BB54}"/>
                    </a:ext>
                  </a:extLst>
                </p:cNvPr>
                <p:cNvSpPr/>
                <p:nvPr/>
              </p:nvSpPr>
              <p:spPr>
                <a:xfrm>
                  <a:off x="12234637" y="3346010"/>
                  <a:ext cx="486366" cy="4053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18" name="object 15">
                  <a:extLst>
                    <a:ext uri="{FF2B5EF4-FFF2-40B4-BE49-F238E27FC236}">
                      <a16:creationId xmlns:a16="http://schemas.microsoft.com/office/drawing/2014/main" id="{9FA0DF47-047C-4B9B-9B36-5671007ADA26}"/>
                    </a:ext>
                  </a:extLst>
                </p:cNvPr>
                <p:cNvSpPr/>
                <p:nvPr/>
              </p:nvSpPr>
              <p:spPr>
                <a:xfrm>
                  <a:off x="13086648" y="3346010"/>
                  <a:ext cx="486366" cy="4053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</p:grp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12FFF97B-BE79-4DDA-BDC0-51D926152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68175" y="4189982"/>
              <a:ext cx="0" cy="1311526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4ECDF0A4-6AEE-430C-BA07-DC9441B9BA75}"/>
                </a:ext>
              </a:extLst>
            </p:cNvPr>
            <p:cNvSpPr/>
            <p:nvPr/>
          </p:nvSpPr>
          <p:spPr>
            <a:xfrm>
              <a:off x="11152329" y="4467599"/>
              <a:ext cx="1787861" cy="682273"/>
            </a:xfrm>
            <a:prstGeom prst="rect">
              <a:avLst/>
            </a:prstGeom>
            <a:solidFill>
              <a:srgbClr val="0E6EA5"/>
            </a:solidFill>
            <a:ln w="12700">
              <a:noFill/>
              <a:miter lim="400000"/>
            </a:ln>
          </p:spPr>
          <p:txBody>
            <a:bodyPr tIns="91439" bIns="91439"/>
            <a:lstStyle/>
            <a:p>
              <a:pPr defTabSz="18288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sp>
          <p:nvSpPr>
            <p:cNvPr id="42" name="CEO">
              <a:extLst>
                <a:ext uri="{FF2B5EF4-FFF2-40B4-BE49-F238E27FC236}">
                  <a16:creationId xmlns:a16="http://schemas.microsoft.com/office/drawing/2014/main" id="{DD404739-66F9-4FE0-8560-3DFDB98257E9}"/>
                </a:ext>
              </a:extLst>
            </p:cNvPr>
            <p:cNvSpPr txBox="1"/>
            <p:nvPr/>
          </p:nvSpPr>
          <p:spPr>
            <a:xfrm>
              <a:off x="11598676" y="4572773"/>
              <a:ext cx="895167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 defTabSz="1828800">
                <a:spcBef>
                  <a:spcPts val="1600"/>
                </a:spcBef>
                <a:defRPr sz="1800" b="1" spc="-10">
                  <a:solidFill>
                    <a:srgbClr val="FFFFFF"/>
                  </a:solidFill>
                </a:defRPr>
              </a:lvl1pPr>
            </a:lstStyle>
            <a:p>
              <a:pPr>
                <a:defRPr sz="1800" b="1" spc="-10">
                  <a:solidFill>
                    <a:srgbClr val="FFFFFF"/>
                  </a:solidFill>
                </a:defRPr>
              </a:pPr>
              <a:r>
                <a:rPr sz="2400" spc="20" dirty="0"/>
                <a:t>CEO</a:t>
              </a:r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3AE01168-67E3-499D-8885-9E7E0BB9DB4D}"/>
                </a:ext>
              </a:extLst>
            </p:cNvPr>
            <p:cNvGrpSpPr/>
            <p:nvPr/>
          </p:nvGrpSpPr>
          <p:grpSpPr>
            <a:xfrm>
              <a:off x="8666907" y="5501508"/>
              <a:ext cx="6376810" cy="2008078"/>
              <a:chOff x="8387206" y="5387208"/>
              <a:chExt cx="6376810" cy="2008078"/>
            </a:xfrm>
          </p:grpSpPr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823CCF57-A056-4144-AF3A-E908BB6DD172}"/>
                  </a:ext>
                </a:extLst>
              </p:cNvPr>
              <p:cNvGrpSpPr/>
              <p:nvPr/>
            </p:nvGrpSpPr>
            <p:grpSpPr>
              <a:xfrm>
                <a:off x="8387206" y="5387762"/>
                <a:ext cx="1782116" cy="2007524"/>
                <a:chOff x="8387206" y="5387762"/>
                <a:chExt cx="1782116" cy="2007524"/>
              </a:xfrm>
            </p:grpSpPr>
            <p:sp>
              <p:nvSpPr>
                <p:cNvPr id="23" name="object 21">
                  <a:extLst>
                    <a:ext uri="{FF2B5EF4-FFF2-40B4-BE49-F238E27FC236}">
                      <a16:creationId xmlns:a16="http://schemas.microsoft.com/office/drawing/2014/main" id="{9C4D3B28-C98B-4211-B951-E9B57A817D96}"/>
                    </a:ext>
                  </a:extLst>
                </p:cNvPr>
                <p:cNvSpPr/>
                <p:nvPr/>
              </p:nvSpPr>
              <p:spPr>
                <a:xfrm>
                  <a:off x="8388612" y="5629853"/>
                  <a:ext cx="640233" cy="1079693"/>
                </a:xfrm>
                <a:custGeom>
                  <a:avLst/>
                  <a:gdLst>
                    <a:gd name="connsiteX0" fmla="*/ 28458 w 28458"/>
                    <a:gd name="connsiteY0" fmla="*/ 295 h 21600"/>
                    <a:gd name="connsiteX1" fmla="*/ 0 w 28458"/>
                    <a:gd name="connsiteY1" fmla="*/ 0 h 21600"/>
                    <a:gd name="connsiteX2" fmla="*/ 0 w 28458"/>
                    <a:gd name="connsiteY2" fmla="*/ 21600 h 21600"/>
                    <a:gd name="connsiteX3" fmla="*/ 21600 w 28458"/>
                    <a:gd name="connsiteY3" fmla="*/ 21600 h 21600"/>
                    <a:gd name="connsiteX0" fmla="*/ 28458 w 40054"/>
                    <a:gd name="connsiteY0" fmla="*/ 295 h 21600"/>
                    <a:gd name="connsiteX1" fmla="*/ 0 w 40054"/>
                    <a:gd name="connsiteY1" fmla="*/ 0 h 21600"/>
                    <a:gd name="connsiteX2" fmla="*/ 0 w 40054"/>
                    <a:gd name="connsiteY2" fmla="*/ 21600 h 21600"/>
                    <a:gd name="connsiteX3" fmla="*/ 40054 w 40054"/>
                    <a:gd name="connsiteY3" fmla="*/ 21452 h 21600"/>
                    <a:gd name="connsiteX0" fmla="*/ 28458 w 40054"/>
                    <a:gd name="connsiteY0" fmla="*/ 66 h 21600"/>
                    <a:gd name="connsiteX1" fmla="*/ 0 w 40054"/>
                    <a:gd name="connsiteY1" fmla="*/ 0 h 21600"/>
                    <a:gd name="connsiteX2" fmla="*/ 0 w 40054"/>
                    <a:gd name="connsiteY2" fmla="*/ 21600 h 21600"/>
                    <a:gd name="connsiteX3" fmla="*/ 40054 w 40054"/>
                    <a:gd name="connsiteY3" fmla="*/ 21452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54" h="21600" extrusionOk="0">
                      <a:moveTo>
                        <a:pt x="28458" y="66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40054" y="21452"/>
                      </a:lnTo>
                    </a:path>
                  </a:pathLst>
                </a:cu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24" name="object 22">
                  <a:extLst>
                    <a:ext uri="{FF2B5EF4-FFF2-40B4-BE49-F238E27FC236}">
                      <a16:creationId xmlns:a16="http://schemas.microsoft.com/office/drawing/2014/main" id="{A206E033-DEC9-499F-A261-44A0B327AC9A}"/>
                    </a:ext>
                  </a:extLst>
                </p:cNvPr>
                <p:cNvSpPr/>
                <p:nvPr/>
              </p:nvSpPr>
              <p:spPr>
                <a:xfrm>
                  <a:off x="8387206" y="6188766"/>
                  <a:ext cx="707256" cy="1007638"/>
                </a:xfrm>
                <a:custGeom>
                  <a:avLst/>
                  <a:gdLst>
                    <a:gd name="connsiteX0" fmla="*/ 21600 w 37791"/>
                    <a:gd name="connsiteY0" fmla="*/ 21600 h 21600"/>
                    <a:gd name="connsiteX1" fmla="*/ 0 w 37791"/>
                    <a:gd name="connsiteY1" fmla="*/ 21600 h 21600"/>
                    <a:gd name="connsiteX2" fmla="*/ 0 w 37791"/>
                    <a:gd name="connsiteY2" fmla="*/ 0 h 21600"/>
                    <a:gd name="connsiteX3" fmla="*/ 37791 w 37791"/>
                    <a:gd name="connsiteY3" fmla="*/ 158 h 21600"/>
                    <a:gd name="connsiteX0" fmla="*/ 39909 w 39909"/>
                    <a:gd name="connsiteY0" fmla="*/ 21600 h 21600"/>
                    <a:gd name="connsiteX1" fmla="*/ 0 w 39909"/>
                    <a:gd name="connsiteY1" fmla="*/ 21600 h 21600"/>
                    <a:gd name="connsiteX2" fmla="*/ 0 w 39909"/>
                    <a:gd name="connsiteY2" fmla="*/ 0 h 21600"/>
                    <a:gd name="connsiteX3" fmla="*/ 37791 w 39909"/>
                    <a:gd name="connsiteY3" fmla="*/ 158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09" h="21600" extrusionOk="0">
                      <a:moveTo>
                        <a:pt x="39909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37791" y="158"/>
                      </a:lnTo>
                    </a:path>
                  </a:pathLst>
                </a:cu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20" name="object 18">
                  <a:extLst>
                    <a:ext uri="{FF2B5EF4-FFF2-40B4-BE49-F238E27FC236}">
                      <a16:creationId xmlns:a16="http://schemas.microsoft.com/office/drawing/2014/main" id="{D39EEE77-232F-45B9-B2F5-E3A0C4091727}"/>
                    </a:ext>
                  </a:extLst>
                </p:cNvPr>
                <p:cNvSpPr/>
                <p:nvPr/>
              </p:nvSpPr>
              <p:spPr>
                <a:xfrm>
                  <a:off x="8770080" y="5387762"/>
                  <a:ext cx="1399242" cy="540413"/>
                </a:xfrm>
                <a:prstGeom prst="rect">
                  <a:avLst/>
                </a:prstGeom>
                <a:solidFill>
                  <a:srgbClr val="0E6EA5"/>
                </a:solidFill>
                <a:ln w="12700">
                  <a:noFill/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29" name="object 27">
                  <a:extLst>
                    <a:ext uri="{FF2B5EF4-FFF2-40B4-BE49-F238E27FC236}">
                      <a16:creationId xmlns:a16="http://schemas.microsoft.com/office/drawing/2014/main" id="{73DABC80-6E93-4C2A-89BC-EE6E3798B046}"/>
                    </a:ext>
                  </a:extLst>
                </p:cNvPr>
                <p:cNvSpPr/>
                <p:nvPr/>
              </p:nvSpPr>
              <p:spPr>
                <a:xfrm>
                  <a:off x="9031413" y="6013996"/>
                  <a:ext cx="1137909" cy="40756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30" name="object 28">
                  <a:extLst>
                    <a:ext uri="{FF2B5EF4-FFF2-40B4-BE49-F238E27FC236}">
                      <a16:creationId xmlns:a16="http://schemas.microsoft.com/office/drawing/2014/main" id="{03C11DC2-5885-4092-B12D-07353CE48837}"/>
                    </a:ext>
                  </a:extLst>
                </p:cNvPr>
                <p:cNvSpPr/>
                <p:nvPr/>
              </p:nvSpPr>
              <p:spPr>
                <a:xfrm>
                  <a:off x="9031413" y="6498611"/>
                  <a:ext cx="1137909" cy="40981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31" name="object 29">
                  <a:extLst>
                    <a:ext uri="{FF2B5EF4-FFF2-40B4-BE49-F238E27FC236}">
                      <a16:creationId xmlns:a16="http://schemas.microsoft.com/office/drawing/2014/main" id="{4299286E-ED0C-46DB-935F-194F0C32D7A2}"/>
                    </a:ext>
                  </a:extLst>
                </p:cNvPr>
                <p:cNvSpPr/>
                <p:nvPr/>
              </p:nvSpPr>
              <p:spPr>
                <a:xfrm>
                  <a:off x="9031413" y="6985474"/>
                  <a:ext cx="1123863" cy="40981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9675F1E-9E12-458E-97A1-900BCFCF8F97}"/>
                  </a:ext>
                </a:extLst>
              </p:cNvPr>
              <p:cNvGrpSpPr/>
              <p:nvPr/>
            </p:nvGrpSpPr>
            <p:grpSpPr>
              <a:xfrm>
                <a:off x="10684553" y="5387762"/>
                <a:ext cx="1782116" cy="2007524"/>
                <a:chOff x="8387206" y="5387762"/>
                <a:chExt cx="1782116" cy="2007524"/>
              </a:xfrm>
            </p:grpSpPr>
            <p:sp>
              <p:nvSpPr>
                <p:cNvPr id="58" name="object 21">
                  <a:extLst>
                    <a:ext uri="{FF2B5EF4-FFF2-40B4-BE49-F238E27FC236}">
                      <a16:creationId xmlns:a16="http://schemas.microsoft.com/office/drawing/2014/main" id="{CB3F06D2-AFB8-4E56-9AAD-163EC3DA8EBC}"/>
                    </a:ext>
                  </a:extLst>
                </p:cNvPr>
                <p:cNvSpPr/>
                <p:nvPr/>
              </p:nvSpPr>
              <p:spPr>
                <a:xfrm>
                  <a:off x="8388612" y="5629853"/>
                  <a:ext cx="640233" cy="1079693"/>
                </a:xfrm>
                <a:custGeom>
                  <a:avLst/>
                  <a:gdLst>
                    <a:gd name="connsiteX0" fmla="*/ 28458 w 28458"/>
                    <a:gd name="connsiteY0" fmla="*/ 295 h 21600"/>
                    <a:gd name="connsiteX1" fmla="*/ 0 w 28458"/>
                    <a:gd name="connsiteY1" fmla="*/ 0 h 21600"/>
                    <a:gd name="connsiteX2" fmla="*/ 0 w 28458"/>
                    <a:gd name="connsiteY2" fmla="*/ 21600 h 21600"/>
                    <a:gd name="connsiteX3" fmla="*/ 21600 w 28458"/>
                    <a:gd name="connsiteY3" fmla="*/ 21600 h 21600"/>
                    <a:gd name="connsiteX0" fmla="*/ 28458 w 40054"/>
                    <a:gd name="connsiteY0" fmla="*/ 295 h 21600"/>
                    <a:gd name="connsiteX1" fmla="*/ 0 w 40054"/>
                    <a:gd name="connsiteY1" fmla="*/ 0 h 21600"/>
                    <a:gd name="connsiteX2" fmla="*/ 0 w 40054"/>
                    <a:gd name="connsiteY2" fmla="*/ 21600 h 21600"/>
                    <a:gd name="connsiteX3" fmla="*/ 40054 w 40054"/>
                    <a:gd name="connsiteY3" fmla="*/ 21452 h 21600"/>
                    <a:gd name="connsiteX0" fmla="*/ 28458 w 40054"/>
                    <a:gd name="connsiteY0" fmla="*/ 66 h 21600"/>
                    <a:gd name="connsiteX1" fmla="*/ 0 w 40054"/>
                    <a:gd name="connsiteY1" fmla="*/ 0 h 21600"/>
                    <a:gd name="connsiteX2" fmla="*/ 0 w 40054"/>
                    <a:gd name="connsiteY2" fmla="*/ 21600 h 21600"/>
                    <a:gd name="connsiteX3" fmla="*/ 40054 w 40054"/>
                    <a:gd name="connsiteY3" fmla="*/ 21452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54" h="21600" extrusionOk="0">
                      <a:moveTo>
                        <a:pt x="28458" y="66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40054" y="21452"/>
                      </a:lnTo>
                    </a:path>
                  </a:pathLst>
                </a:cu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59" name="object 22">
                  <a:extLst>
                    <a:ext uri="{FF2B5EF4-FFF2-40B4-BE49-F238E27FC236}">
                      <a16:creationId xmlns:a16="http://schemas.microsoft.com/office/drawing/2014/main" id="{2B5E7759-7D95-4F7E-BB3B-B388F789D0DF}"/>
                    </a:ext>
                  </a:extLst>
                </p:cNvPr>
                <p:cNvSpPr/>
                <p:nvPr/>
              </p:nvSpPr>
              <p:spPr>
                <a:xfrm>
                  <a:off x="8387206" y="6188766"/>
                  <a:ext cx="707256" cy="1007638"/>
                </a:xfrm>
                <a:custGeom>
                  <a:avLst/>
                  <a:gdLst>
                    <a:gd name="connsiteX0" fmla="*/ 21600 w 37791"/>
                    <a:gd name="connsiteY0" fmla="*/ 21600 h 21600"/>
                    <a:gd name="connsiteX1" fmla="*/ 0 w 37791"/>
                    <a:gd name="connsiteY1" fmla="*/ 21600 h 21600"/>
                    <a:gd name="connsiteX2" fmla="*/ 0 w 37791"/>
                    <a:gd name="connsiteY2" fmla="*/ 0 h 21600"/>
                    <a:gd name="connsiteX3" fmla="*/ 37791 w 37791"/>
                    <a:gd name="connsiteY3" fmla="*/ 158 h 21600"/>
                    <a:gd name="connsiteX0" fmla="*/ 39909 w 39909"/>
                    <a:gd name="connsiteY0" fmla="*/ 21600 h 21600"/>
                    <a:gd name="connsiteX1" fmla="*/ 0 w 39909"/>
                    <a:gd name="connsiteY1" fmla="*/ 21600 h 21600"/>
                    <a:gd name="connsiteX2" fmla="*/ 0 w 39909"/>
                    <a:gd name="connsiteY2" fmla="*/ 0 h 21600"/>
                    <a:gd name="connsiteX3" fmla="*/ 37791 w 39909"/>
                    <a:gd name="connsiteY3" fmla="*/ 158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09" h="21600" extrusionOk="0">
                      <a:moveTo>
                        <a:pt x="39909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37791" y="158"/>
                      </a:lnTo>
                    </a:path>
                  </a:pathLst>
                </a:cu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60" name="object 18">
                  <a:extLst>
                    <a:ext uri="{FF2B5EF4-FFF2-40B4-BE49-F238E27FC236}">
                      <a16:creationId xmlns:a16="http://schemas.microsoft.com/office/drawing/2014/main" id="{6C4E1152-8BEA-4C41-B8BD-6E2356051CC8}"/>
                    </a:ext>
                  </a:extLst>
                </p:cNvPr>
                <p:cNvSpPr/>
                <p:nvPr/>
              </p:nvSpPr>
              <p:spPr>
                <a:xfrm>
                  <a:off x="8770080" y="5387762"/>
                  <a:ext cx="1399242" cy="540413"/>
                </a:xfrm>
                <a:prstGeom prst="rect">
                  <a:avLst/>
                </a:prstGeom>
                <a:solidFill>
                  <a:srgbClr val="0E6EA5"/>
                </a:solidFill>
                <a:ln w="12700">
                  <a:noFill/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62" name="object 27">
                  <a:extLst>
                    <a:ext uri="{FF2B5EF4-FFF2-40B4-BE49-F238E27FC236}">
                      <a16:creationId xmlns:a16="http://schemas.microsoft.com/office/drawing/2014/main" id="{0E03CA9E-921A-43CD-890F-BA5318F188D4}"/>
                    </a:ext>
                  </a:extLst>
                </p:cNvPr>
                <p:cNvSpPr/>
                <p:nvPr/>
              </p:nvSpPr>
              <p:spPr>
                <a:xfrm>
                  <a:off x="9031413" y="6013996"/>
                  <a:ext cx="1137909" cy="40756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63" name="object 28">
                  <a:extLst>
                    <a:ext uri="{FF2B5EF4-FFF2-40B4-BE49-F238E27FC236}">
                      <a16:creationId xmlns:a16="http://schemas.microsoft.com/office/drawing/2014/main" id="{E55C9CE2-08D6-420D-AA65-F6C78D3D4E8E}"/>
                    </a:ext>
                  </a:extLst>
                </p:cNvPr>
                <p:cNvSpPr/>
                <p:nvPr/>
              </p:nvSpPr>
              <p:spPr>
                <a:xfrm>
                  <a:off x="9031413" y="6498611"/>
                  <a:ext cx="1137909" cy="40981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64" name="object 29">
                  <a:extLst>
                    <a:ext uri="{FF2B5EF4-FFF2-40B4-BE49-F238E27FC236}">
                      <a16:creationId xmlns:a16="http://schemas.microsoft.com/office/drawing/2014/main" id="{C671F70D-30A2-4944-AC0C-8DD4D97FA6BC}"/>
                    </a:ext>
                  </a:extLst>
                </p:cNvPr>
                <p:cNvSpPr/>
                <p:nvPr/>
              </p:nvSpPr>
              <p:spPr>
                <a:xfrm>
                  <a:off x="9031413" y="6985474"/>
                  <a:ext cx="1123863" cy="40981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AEE6B109-5669-4EC8-B7D3-D5DFE5A3CDD5}"/>
                  </a:ext>
                </a:extLst>
              </p:cNvPr>
              <p:cNvGrpSpPr/>
              <p:nvPr/>
            </p:nvGrpSpPr>
            <p:grpSpPr>
              <a:xfrm>
                <a:off x="12981900" y="5387208"/>
                <a:ext cx="1782116" cy="2007524"/>
                <a:chOff x="8387206" y="5387762"/>
                <a:chExt cx="1782116" cy="2007524"/>
              </a:xfrm>
            </p:grpSpPr>
            <p:sp>
              <p:nvSpPr>
                <p:cNvPr id="66" name="object 21">
                  <a:extLst>
                    <a:ext uri="{FF2B5EF4-FFF2-40B4-BE49-F238E27FC236}">
                      <a16:creationId xmlns:a16="http://schemas.microsoft.com/office/drawing/2014/main" id="{E24A4D07-679A-47BA-896A-57EBE018AB20}"/>
                    </a:ext>
                  </a:extLst>
                </p:cNvPr>
                <p:cNvSpPr/>
                <p:nvPr/>
              </p:nvSpPr>
              <p:spPr>
                <a:xfrm>
                  <a:off x="8388612" y="5629853"/>
                  <a:ext cx="640233" cy="1079693"/>
                </a:xfrm>
                <a:custGeom>
                  <a:avLst/>
                  <a:gdLst>
                    <a:gd name="connsiteX0" fmla="*/ 28458 w 28458"/>
                    <a:gd name="connsiteY0" fmla="*/ 295 h 21600"/>
                    <a:gd name="connsiteX1" fmla="*/ 0 w 28458"/>
                    <a:gd name="connsiteY1" fmla="*/ 0 h 21600"/>
                    <a:gd name="connsiteX2" fmla="*/ 0 w 28458"/>
                    <a:gd name="connsiteY2" fmla="*/ 21600 h 21600"/>
                    <a:gd name="connsiteX3" fmla="*/ 21600 w 28458"/>
                    <a:gd name="connsiteY3" fmla="*/ 21600 h 21600"/>
                    <a:gd name="connsiteX0" fmla="*/ 28458 w 40054"/>
                    <a:gd name="connsiteY0" fmla="*/ 295 h 21600"/>
                    <a:gd name="connsiteX1" fmla="*/ 0 w 40054"/>
                    <a:gd name="connsiteY1" fmla="*/ 0 h 21600"/>
                    <a:gd name="connsiteX2" fmla="*/ 0 w 40054"/>
                    <a:gd name="connsiteY2" fmla="*/ 21600 h 21600"/>
                    <a:gd name="connsiteX3" fmla="*/ 40054 w 40054"/>
                    <a:gd name="connsiteY3" fmla="*/ 21452 h 21600"/>
                    <a:gd name="connsiteX0" fmla="*/ 28458 w 40054"/>
                    <a:gd name="connsiteY0" fmla="*/ 66 h 21600"/>
                    <a:gd name="connsiteX1" fmla="*/ 0 w 40054"/>
                    <a:gd name="connsiteY1" fmla="*/ 0 h 21600"/>
                    <a:gd name="connsiteX2" fmla="*/ 0 w 40054"/>
                    <a:gd name="connsiteY2" fmla="*/ 21600 h 21600"/>
                    <a:gd name="connsiteX3" fmla="*/ 40054 w 40054"/>
                    <a:gd name="connsiteY3" fmla="*/ 21452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54" h="21600" extrusionOk="0">
                      <a:moveTo>
                        <a:pt x="28458" y="66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40054" y="21452"/>
                      </a:lnTo>
                    </a:path>
                  </a:pathLst>
                </a:cu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67" name="object 22">
                  <a:extLst>
                    <a:ext uri="{FF2B5EF4-FFF2-40B4-BE49-F238E27FC236}">
                      <a16:creationId xmlns:a16="http://schemas.microsoft.com/office/drawing/2014/main" id="{4B6D5A78-A894-4651-AA8E-3FF550FBE240}"/>
                    </a:ext>
                  </a:extLst>
                </p:cNvPr>
                <p:cNvSpPr/>
                <p:nvPr/>
              </p:nvSpPr>
              <p:spPr>
                <a:xfrm>
                  <a:off x="8387206" y="6188766"/>
                  <a:ext cx="707256" cy="1007638"/>
                </a:xfrm>
                <a:custGeom>
                  <a:avLst/>
                  <a:gdLst>
                    <a:gd name="connsiteX0" fmla="*/ 21600 w 37791"/>
                    <a:gd name="connsiteY0" fmla="*/ 21600 h 21600"/>
                    <a:gd name="connsiteX1" fmla="*/ 0 w 37791"/>
                    <a:gd name="connsiteY1" fmla="*/ 21600 h 21600"/>
                    <a:gd name="connsiteX2" fmla="*/ 0 w 37791"/>
                    <a:gd name="connsiteY2" fmla="*/ 0 h 21600"/>
                    <a:gd name="connsiteX3" fmla="*/ 37791 w 37791"/>
                    <a:gd name="connsiteY3" fmla="*/ 158 h 21600"/>
                    <a:gd name="connsiteX0" fmla="*/ 39909 w 39909"/>
                    <a:gd name="connsiteY0" fmla="*/ 21600 h 21600"/>
                    <a:gd name="connsiteX1" fmla="*/ 0 w 39909"/>
                    <a:gd name="connsiteY1" fmla="*/ 21600 h 21600"/>
                    <a:gd name="connsiteX2" fmla="*/ 0 w 39909"/>
                    <a:gd name="connsiteY2" fmla="*/ 0 h 21600"/>
                    <a:gd name="connsiteX3" fmla="*/ 37791 w 39909"/>
                    <a:gd name="connsiteY3" fmla="*/ 158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09" h="21600" extrusionOk="0">
                      <a:moveTo>
                        <a:pt x="39909" y="21600"/>
                      </a:moveTo>
                      <a:lnTo>
                        <a:pt x="0" y="21600"/>
                      </a:lnTo>
                      <a:lnTo>
                        <a:pt x="0" y="0"/>
                      </a:lnTo>
                      <a:lnTo>
                        <a:pt x="37791" y="158"/>
                      </a:lnTo>
                    </a:path>
                  </a:pathLst>
                </a:cu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68" name="object 18">
                  <a:extLst>
                    <a:ext uri="{FF2B5EF4-FFF2-40B4-BE49-F238E27FC236}">
                      <a16:creationId xmlns:a16="http://schemas.microsoft.com/office/drawing/2014/main" id="{9BF05683-4367-4B41-9CCA-0B968530002E}"/>
                    </a:ext>
                  </a:extLst>
                </p:cNvPr>
                <p:cNvSpPr/>
                <p:nvPr/>
              </p:nvSpPr>
              <p:spPr>
                <a:xfrm>
                  <a:off x="8770080" y="5387762"/>
                  <a:ext cx="1399242" cy="540413"/>
                </a:xfrm>
                <a:prstGeom prst="rect">
                  <a:avLst/>
                </a:prstGeom>
                <a:solidFill>
                  <a:srgbClr val="0E6EA5"/>
                </a:solidFill>
                <a:ln w="12700">
                  <a:noFill/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69" name="object 27">
                  <a:extLst>
                    <a:ext uri="{FF2B5EF4-FFF2-40B4-BE49-F238E27FC236}">
                      <a16:creationId xmlns:a16="http://schemas.microsoft.com/office/drawing/2014/main" id="{28AF6ECC-F5D0-4BAB-9A37-BBDDE0A284F2}"/>
                    </a:ext>
                  </a:extLst>
                </p:cNvPr>
                <p:cNvSpPr/>
                <p:nvPr/>
              </p:nvSpPr>
              <p:spPr>
                <a:xfrm>
                  <a:off x="9031413" y="6013996"/>
                  <a:ext cx="1137909" cy="40756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70" name="object 28">
                  <a:extLst>
                    <a:ext uri="{FF2B5EF4-FFF2-40B4-BE49-F238E27FC236}">
                      <a16:creationId xmlns:a16="http://schemas.microsoft.com/office/drawing/2014/main" id="{739F6BBE-0FE8-4A11-B179-6905ADA61F4F}"/>
                    </a:ext>
                  </a:extLst>
                </p:cNvPr>
                <p:cNvSpPr/>
                <p:nvPr/>
              </p:nvSpPr>
              <p:spPr>
                <a:xfrm>
                  <a:off x="9031413" y="6498611"/>
                  <a:ext cx="1137909" cy="40981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71" name="object 29">
                  <a:extLst>
                    <a:ext uri="{FF2B5EF4-FFF2-40B4-BE49-F238E27FC236}">
                      <a16:creationId xmlns:a16="http://schemas.microsoft.com/office/drawing/2014/main" id="{D918C495-EC34-494D-93AC-CF86AB85DED5}"/>
                    </a:ext>
                  </a:extLst>
                </p:cNvPr>
                <p:cNvSpPr/>
                <p:nvPr/>
              </p:nvSpPr>
              <p:spPr>
                <a:xfrm>
                  <a:off x="9031413" y="6985474"/>
                  <a:ext cx="1123863" cy="40981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miter lim="400000"/>
                </a:ln>
              </p:spPr>
              <p:txBody>
                <a:bodyPr tIns="91439" bIns="91439"/>
                <a:lstStyle/>
                <a:p>
                  <a:pPr defTabSz="1828800">
                    <a:defRPr sz="36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</p:grpSp>
      </p:grp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74F234D9-CE5F-41E6-A211-36C3CA0F6173}"/>
              </a:ext>
            </a:extLst>
          </p:cNvPr>
          <p:cNvCxnSpPr/>
          <p:nvPr/>
        </p:nvCxnSpPr>
        <p:spPr>
          <a:xfrm>
            <a:off x="-20784" y="8247522"/>
            <a:ext cx="2438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ject 40">
            <a:extLst>
              <a:ext uri="{FF2B5EF4-FFF2-40B4-BE49-F238E27FC236}">
                <a16:creationId xmlns:a16="http://schemas.microsoft.com/office/drawing/2014/main" id="{CD092D6D-BF77-44E1-9C5A-7B90E4E8534C}"/>
              </a:ext>
            </a:extLst>
          </p:cNvPr>
          <p:cNvSpPr txBox="1"/>
          <p:nvPr/>
        </p:nvSpPr>
        <p:spPr>
          <a:xfrm>
            <a:off x="17474092" y="2844595"/>
            <a:ext cx="5411371" cy="3311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-457200" defTabSz="1828800">
              <a:spcBef>
                <a:spcPts val="400"/>
              </a:spcBef>
              <a:spcAft>
                <a:spcPts val="900"/>
              </a:spcAft>
              <a:defRPr sz="1800" b="1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b="1" u="heavy" spc="-10" dirty="0">
                <a:solidFill>
                  <a:srgbClr val="3A3A3A"/>
                </a:solidFill>
                <a:uFill>
                  <a:solidFill>
                    <a:srgbClr val="0F7AB9"/>
                  </a:solidFill>
                </a:uFill>
                <a:latin typeface="+mj-lt"/>
                <a:ea typeface="Open Sans"/>
                <a:cs typeface="Open Sans"/>
              </a:rPr>
              <a:t>KEY OUTSIDE STAKEHOLDERS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Advisors/Consultants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Alliance Partners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Audit Firm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Banks &amp; Financial Institutions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Government officials / Politicians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Media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Regulatory Agencies</a:t>
            </a:r>
          </a:p>
        </p:txBody>
      </p:sp>
      <p:sp>
        <p:nvSpPr>
          <p:cNvPr id="51" name="object 42">
            <a:extLst>
              <a:ext uri="{FF2B5EF4-FFF2-40B4-BE49-F238E27FC236}">
                <a16:creationId xmlns:a16="http://schemas.microsoft.com/office/drawing/2014/main" id="{250CE32F-37D9-418A-B48A-F865D76E86F1}"/>
              </a:ext>
            </a:extLst>
          </p:cNvPr>
          <p:cNvSpPr txBox="1"/>
          <p:nvPr/>
        </p:nvSpPr>
        <p:spPr>
          <a:xfrm>
            <a:off x="1129436" y="2844595"/>
            <a:ext cx="5978950" cy="409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indent="-457200" defTabSz="1828800">
              <a:spcBef>
                <a:spcPts val="400"/>
              </a:spcBef>
              <a:spcAft>
                <a:spcPts val="900"/>
              </a:spcAft>
              <a:defRPr sz="1800" b="1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b="1" u="heavy" spc="-10" dirty="0">
                <a:solidFill>
                  <a:srgbClr val="3A3A3A"/>
                </a:solidFill>
                <a:uFill>
                  <a:solidFill>
                    <a:srgbClr val="0F7AB9"/>
                  </a:solidFill>
                </a:uFill>
                <a:latin typeface="+mj-lt"/>
                <a:ea typeface="Open Sans"/>
                <a:cs typeface="Open Sans"/>
              </a:rPr>
              <a:t>KEY CUSTOMER RELATIONSHIPS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Executives &amp; Owners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Board of Directors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Key Department leaders: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Sales / Marketing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Supply Chain Management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Warehouse Management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Customer Management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Financial Management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Human Capital Management</a:t>
            </a:r>
          </a:p>
        </p:txBody>
      </p:sp>
    </p:spTree>
    <p:extLst>
      <p:ext uri="{BB962C8B-B14F-4D97-AF65-F5344CB8AC3E}">
        <p14:creationId xmlns:p14="http://schemas.microsoft.com/office/powerpoint/2010/main" val="327850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>
            <a:extLst>
              <a:ext uri="{FF2B5EF4-FFF2-40B4-BE49-F238E27FC236}">
                <a16:creationId xmlns:a16="http://schemas.microsoft.com/office/drawing/2014/main" id="{2E88E799-5F75-45B2-A4B3-176351B2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3AF281-4754-48CB-8315-D91BD41BBD0C}"/>
              </a:ext>
            </a:extLst>
          </p:cNvPr>
          <p:cNvGrpSpPr/>
          <p:nvPr/>
        </p:nvGrpSpPr>
        <p:grpSpPr>
          <a:xfrm>
            <a:off x="1160478" y="2928909"/>
            <a:ext cx="21760002" cy="3718868"/>
            <a:chOff x="1160478" y="3525663"/>
            <a:chExt cx="21760002" cy="37188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9D91B4-42CE-44D7-B478-E7C14C0429AB}"/>
                </a:ext>
              </a:extLst>
            </p:cNvPr>
            <p:cNvSpPr txBox="1"/>
            <p:nvPr/>
          </p:nvSpPr>
          <p:spPr>
            <a:xfrm>
              <a:off x="1160478" y="4146249"/>
              <a:ext cx="4226221" cy="30982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Focus on product capability</a:t>
              </a:r>
            </a:p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Mastery of technical and competitive arguments</a:t>
              </a:r>
            </a:p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Seeks to win with features and functions</a:t>
              </a:r>
            </a:p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Product presentations and demonstrations</a:t>
              </a:r>
            </a:p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Urgency to close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30390475-4A4B-45F5-80DC-BCF138DD1463}"/>
                </a:ext>
              </a:extLst>
            </p:cNvPr>
            <p:cNvSpPr txBox="1"/>
            <p:nvPr/>
          </p:nvSpPr>
          <p:spPr>
            <a:xfrm>
              <a:off x="5746885" y="4146249"/>
              <a:ext cx="5028464" cy="30982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Focus on business value</a:t>
              </a: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Mastery of the customer’s business problems</a:t>
              </a: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Significant industry  knowledge leads to credible recommendation</a:t>
              </a: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Maps recommended solutions to how it solves customer business problems</a:t>
              </a: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Urgency to deliver results</a:t>
              </a: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F11ACC8B-9B25-4E81-95A8-1FA9A21EB610}"/>
                </a:ext>
              </a:extLst>
            </p:cNvPr>
            <p:cNvSpPr txBox="1"/>
            <p:nvPr/>
          </p:nvSpPr>
          <p:spPr>
            <a:xfrm>
              <a:off x="1160478" y="3525663"/>
              <a:ext cx="2784067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tIns="91439" bIns="91439">
              <a:spAutoFit/>
            </a:bodyPr>
            <a:lstStyle>
              <a:lvl1pPr indent="50800" defTabSz="1828800">
                <a:spcBef>
                  <a:spcPts val="600"/>
                </a:spcBef>
                <a:defRPr sz="23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indent="-457200">
                <a:spcBef>
                  <a:spcPts val="400"/>
                </a:spcBef>
                <a:spcAft>
                  <a:spcPts val="900"/>
                </a:spcAft>
                <a:defRPr sz="1800" b="1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400" u="heavy" spc="-10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rgbClr val="0F7AB9"/>
                    </a:solidFill>
                  </a:uFill>
                  <a:latin typeface="+mj-lt"/>
                </a:rPr>
                <a:t>SELF FOCUS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22FE40E2-5184-482C-97A6-6E6374AE7CB9}"/>
                </a:ext>
              </a:extLst>
            </p:cNvPr>
            <p:cNvSpPr txBox="1"/>
            <p:nvPr/>
          </p:nvSpPr>
          <p:spPr>
            <a:xfrm>
              <a:off x="5746885" y="3525663"/>
              <a:ext cx="3939302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91439" bIns="91439">
              <a:spAutoFit/>
            </a:bodyPr>
            <a:lstStyle>
              <a:lvl1pPr indent="50800" defTabSz="1828800">
                <a:spcBef>
                  <a:spcPts val="600"/>
                </a:spcBef>
                <a:defRPr sz="23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indent="-457200">
                <a:spcBef>
                  <a:spcPts val="400"/>
                </a:spcBef>
                <a:spcAft>
                  <a:spcPts val="900"/>
                </a:spcAft>
                <a:defRPr sz="1800" b="1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400" u="heavy" spc="-10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rgbClr val="0F7AB9"/>
                    </a:solidFill>
                  </a:uFill>
                  <a:latin typeface="+mj-lt"/>
                </a:rPr>
                <a:t>OTHER</a:t>
              </a:r>
              <a:r>
                <a:rPr lang="en-US" sz="2400" u="heavy" spc="-10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rgbClr val="0F7AB9"/>
                    </a:solidFill>
                  </a:uFill>
                  <a:latin typeface="+mj-lt"/>
                </a:rPr>
                <a:t>’S </a:t>
              </a:r>
              <a:r>
                <a:rPr sz="2400" u="heavy" spc="-10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rgbClr val="0F7AB9"/>
                    </a:solidFill>
                  </a:uFill>
                  <a:latin typeface="+mj-lt"/>
                </a:rPr>
                <a:t>FOCUS</a:t>
              </a:r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40A477F9-2094-4F15-8540-9842079304A6}"/>
                </a:ext>
              </a:extLst>
            </p:cNvPr>
            <p:cNvSpPr txBox="1"/>
            <p:nvPr/>
          </p:nvSpPr>
          <p:spPr>
            <a:xfrm>
              <a:off x="11354088" y="3525663"/>
              <a:ext cx="2390919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91439" bIns="91439">
              <a:spAutoFit/>
            </a:bodyPr>
            <a:lstStyle>
              <a:lvl1pPr indent="50800" defTabSz="1828800">
                <a:spcBef>
                  <a:spcPts val="600"/>
                </a:spcBef>
                <a:defRPr sz="23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indent="-457200">
                <a:spcBef>
                  <a:spcPts val="400"/>
                </a:spcBef>
                <a:spcAft>
                  <a:spcPts val="900"/>
                </a:spcAft>
                <a:defRPr sz="1800" b="1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400" u="heavy" spc="-10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rgbClr val="0F7AB9"/>
                    </a:solidFill>
                  </a:uFill>
                  <a:latin typeface="+mj-lt"/>
                </a:rPr>
                <a:t>QUESTIONS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F72E4A-0830-48BD-900C-413C075CC343}"/>
                </a:ext>
              </a:extLst>
            </p:cNvPr>
            <p:cNvSpPr txBox="1"/>
            <p:nvPr/>
          </p:nvSpPr>
          <p:spPr>
            <a:xfrm>
              <a:off x="11354088" y="4230887"/>
              <a:ext cx="2784067" cy="2831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Why Listen?</a:t>
              </a:r>
              <a:endParaRPr lang="en-US" sz="2200" spc="-10" dirty="0">
                <a:latin typeface="Source Sans Pro" panose="020B0503030403020204" pitchFamily="34" charset="0"/>
                <a:ea typeface="Open Sans"/>
                <a:cs typeface="Open Sans"/>
              </a:endParaRP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Why Care?</a:t>
              </a: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Why Change?</a:t>
              </a:r>
              <a:endParaRPr lang="en-US" sz="2200" spc="-10" dirty="0">
                <a:latin typeface="Source Sans Pro" panose="020B0503030403020204" pitchFamily="34" charset="0"/>
                <a:ea typeface="Open Sans"/>
                <a:cs typeface="Open Sans"/>
              </a:endParaRP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Why Not?</a:t>
              </a: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Why Now?</a:t>
              </a:r>
              <a:endParaRPr lang="en-US" sz="2200" spc="-10" dirty="0">
                <a:latin typeface="Source Sans Pro" panose="020B0503030403020204" pitchFamily="34" charset="0"/>
                <a:ea typeface="Open Sans"/>
                <a:cs typeface="Open Sans"/>
              </a:endParaRP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Why You?</a:t>
              </a:r>
            </a:p>
            <a:p>
              <a:pPr marL="365760" lvl="1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Why Promote?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8951BC-758B-462A-8550-8145A7238835}"/>
                </a:ext>
              </a:extLst>
            </p:cNvPr>
            <p:cNvSpPr txBox="1"/>
            <p:nvPr/>
          </p:nvSpPr>
          <p:spPr>
            <a:xfrm>
              <a:off x="14715049" y="4141910"/>
              <a:ext cx="4444821" cy="2862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CBO Identified.</a:t>
              </a:r>
              <a:endParaRPr lang="en-US" sz="2200" spc="-10" dirty="0">
                <a:latin typeface="Source Sans Pro" panose="020B0503030403020204" pitchFamily="34" charset="0"/>
                <a:ea typeface="Open Sans"/>
                <a:cs typeface="Open Sans"/>
              </a:endParaRP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Executive Interest Confirmed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Executive Sponsorship Confirmed</a:t>
              </a:r>
              <a:endParaRPr lang="en-US" sz="2200" spc="-10" dirty="0">
                <a:latin typeface="Source Sans Pro" panose="020B0503030403020204" pitchFamily="34" charset="0"/>
                <a:ea typeface="Open Sans"/>
                <a:cs typeface="Open Sans"/>
                <a:sym typeface="Arial"/>
              </a:endParaRP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No-Decision Defeated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CBO Value Confirmed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Contract Signed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Value Achieved</a:t>
              </a:r>
              <a:endParaRPr lang="en-US" sz="2200" spc="-10" dirty="0">
                <a:latin typeface="Source Sans Pro" panose="020B0503030403020204" pitchFamily="34" charset="0"/>
                <a:ea typeface="Open Sans"/>
                <a:cs typeface="Open Sans"/>
                <a:sym typeface="Arial"/>
              </a:endParaRPr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1B7F955E-61D3-4355-A965-8C2EB279D047}"/>
                </a:ext>
              </a:extLst>
            </p:cNvPr>
            <p:cNvSpPr txBox="1"/>
            <p:nvPr/>
          </p:nvSpPr>
          <p:spPr>
            <a:xfrm>
              <a:off x="14715049" y="3535844"/>
              <a:ext cx="2199381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91439" bIns="91439">
              <a:spAutoFit/>
            </a:bodyPr>
            <a:lstStyle>
              <a:lvl1pPr indent="50800" defTabSz="1828800">
                <a:spcBef>
                  <a:spcPts val="600"/>
                </a:spcBef>
                <a:defRPr sz="23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indent="-457200">
                <a:spcBef>
                  <a:spcPts val="400"/>
                </a:spcBef>
                <a:spcAft>
                  <a:spcPts val="900"/>
                </a:spcAft>
                <a:defRPr sz="1800" b="1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400" u="heavy" spc="-10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rgbClr val="0F7AB9"/>
                    </a:solidFill>
                  </a:uFill>
                  <a:latin typeface="+mj-lt"/>
                </a:rPr>
                <a:t>ANSWERS</a:t>
              </a:r>
              <a:endParaRPr sz="2400" u="heavy" spc="-10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0F7AB9"/>
                  </a:solidFill>
                </a:u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BCF88-B1DB-4DA6-84E3-D4D314F064DA}"/>
                </a:ext>
              </a:extLst>
            </p:cNvPr>
            <p:cNvSpPr txBox="1"/>
            <p:nvPr/>
          </p:nvSpPr>
          <p:spPr>
            <a:xfrm>
              <a:off x="19311159" y="4146249"/>
              <a:ext cx="3609321" cy="2831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MQL | Phone / Web Call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SQL | Discovery Meeting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SQO | Pipeline Opportunity</a:t>
              </a:r>
            </a:p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Have – to – Have Solution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Qualified Deal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Forecasted Opportunity</a:t>
              </a:r>
            </a:p>
            <a:p>
              <a:pPr marL="365760" marR="0" indent="-365760" defTabSz="1828800" fontAlgn="auto">
                <a:spcBef>
                  <a:spcPts val="200"/>
                </a:spcBef>
                <a:spcAft>
                  <a:spcPts val="200"/>
                </a:spcAft>
                <a:buClr>
                  <a:srgbClr val="0E6EA5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200" spc="-10" dirty="0">
                  <a:latin typeface="Source Sans Pro" panose="020B0503030403020204" pitchFamily="34" charset="0"/>
                  <a:ea typeface="Open Sans"/>
                  <a:cs typeface="Open Sans"/>
                  <a:sym typeface="Arial"/>
                </a:rPr>
                <a:t>Trusted Advisor</a:t>
              </a: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6E614DCF-205F-4DCB-9F93-F02E9C7754DA}"/>
                </a:ext>
              </a:extLst>
            </p:cNvPr>
            <p:cNvSpPr txBox="1"/>
            <p:nvPr/>
          </p:nvSpPr>
          <p:spPr>
            <a:xfrm>
              <a:off x="19311159" y="3558261"/>
              <a:ext cx="2799850" cy="553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tIns="91439" bIns="91439">
              <a:spAutoFit/>
            </a:bodyPr>
            <a:lstStyle>
              <a:lvl1pPr indent="50800" defTabSz="1828800">
                <a:spcBef>
                  <a:spcPts val="600"/>
                </a:spcBef>
                <a:defRPr sz="23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indent="-457200">
                <a:spcBef>
                  <a:spcPts val="400"/>
                </a:spcBef>
                <a:spcAft>
                  <a:spcPts val="900"/>
                </a:spcAft>
                <a:defRPr sz="1800" b="1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2400" u="heavy" spc="-10" dirty="0">
                  <a:solidFill>
                    <a:schemeClr val="tx1">
                      <a:lumMod val="85000"/>
                      <a:lumOff val="15000"/>
                    </a:schemeClr>
                  </a:solidFill>
                  <a:uFill>
                    <a:solidFill>
                      <a:srgbClr val="0F7AB9"/>
                    </a:solidFill>
                  </a:uFill>
                  <a:latin typeface="+mj-lt"/>
                </a:rPr>
                <a:t>OUTCOMES</a:t>
              </a:r>
              <a:endParaRPr sz="2400" u="heavy" spc="-10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0F7AB9"/>
                  </a:solidFill>
                </a:uFill>
                <a:latin typeface="+mj-lt"/>
              </a:endParaRPr>
            </a:p>
          </p:txBody>
        </p:sp>
      </p:grpSp>
      <p:sp>
        <p:nvSpPr>
          <p:cNvPr id="21" name="Title 2">
            <a:extLst>
              <a:ext uri="{FF2B5EF4-FFF2-40B4-BE49-F238E27FC236}">
                <a16:creationId xmlns:a16="http://schemas.microsoft.com/office/drawing/2014/main" id="{30ADEB85-9FD7-434B-BB62-CF440460DCBC}"/>
              </a:ext>
            </a:extLst>
          </p:cNvPr>
          <p:cNvSpPr txBox="1">
            <a:spLocks/>
          </p:cNvSpPr>
          <p:nvPr/>
        </p:nvSpPr>
        <p:spPr>
          <a:xfrm>
            <a:off x="1694643" y="1971971"/>
            <a:ext cx="8471961" cy="6771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“O” Focus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C48F25-C41E-4F16-9D1E-07B1F6342973}"/>
              </a:ext>
            </a:extLst>
          </p:cNvPr>
          <p:cNvSpPr/>
          <p:nvPr/>
        </p:nvSpPr>
        <p:spPr>
          <a:xfrm>
            <a:off x="1308712" y="2593218"/>
            <a:ext cx="9243822" cy="45719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969751-4AAD-4E4E-ABB9-D4FD554A9F72}"/>
              </a:ext>
            </a:extLst>
          </p:cNvPr>
          <p:cNvSpPr/>
          <p:nvPr/>
        </p:nvSpPr>
        <p:spPr>
          <a:xfrm flipV="1">
            <a:off x="11354088" y="2593218"/>
            <a:ext cx="11428546" cy="45719"/>
          </a:xfrm>
          <a:prstGeom prst="rect">
            <a:avLst/>
          </a:prstGeom>
          <a:solidFill>
            <a:srgbClr val="0E6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B42699B0-6C14-452A-9F97-4D99E04EA045}"/>
              </a:ext>
            </a:extLst>
          </p:cNvPr>
          <p:cNvSpPr txBox="1">
            <a:spLocks/>
          </p:cNvSpPr>
          <p:nvPr/>
        </p:nvSpPr>
        <p:spPr>
          <a:xfrm>
            <a:off x="11354089" y="1874850"/>
            <a:ext cx="11447236" cy="6771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 Why’s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5FFF59F1-793B-44D5-AB6F-7EF3E121BF8E}"/>
              </a:ext>
            </a:extLst>
          </p:cNvPr>
          <p:cNvSpPr txBox="1">
            <a:spLocks/>
          </p:cNvSpPr>
          <p:nvPr/>
        </p:nvSpPr>
        <p:spPr>
          <a:xfrm>
            <a:off x="1365554" y="7049401"/>
            <a:ext cx="8348472" cy="5420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Customer Buying Process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BAC6DC-C201-4C61-BBF7-AA23A43DD7EB}"/>
              </a:ext>
            </a:extLst>
          </p:cNvPr>
          <p:cNvGrpSpPr/>
          <p:nvPr/>
        </p:nvGrpSpPr>
        <p:grpSpPr>
          <a:xfrm>
            <a:off x="164837" y="7773039"/>
            <a:ext cx="24054326" cy="5676504"/>
            <a:chOff x="164837" y="7773039"/>
            <a:chExt cx="24054326" cy="5676504"/>
          </a:xfrm>
        </p:grpSpPr>
        <p:sp>
          <p:nvSpPr>
            <p:cNvPr id="28" name="Round Same Side Corner Rectangle 72">
              <a:extLst>
                <a:ext uri="{FF2B5EF4-FFF2-40B4-BE49-F238E27FC236}">
                  <a16:creationId xmlns:a16="http://schemas.microsoft.com/office/drawing/2014/main" id="{810037CD-79E0-469F-8DC3-5E86D16B6FCC}"/>
                </a:ext>
              </a:extLst>
            </p:cNvPr>
            <p:cNvSpPr/>
            <p:nvPr/>
          </p:nvSpPr>
          <p:spPr bwMode="auto">
            <a:xfrm>
              <a:off x="20097178" y="7784402"/>
              <a:ext cx="3243351" cy="1151005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</a:t>
              </a:r>
              <a:r>
                <a:rPr lang="en-US" sz="2000" b="1" spc="20" dirty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rPr>
                <a:t>PROMOTE</a:t>
              </a: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ound Same Side Corner Rectangle 106">
              <a:extLst>
                <a:ext uri="{FF2B5EF4-FFF2-40B4-BE49-F238E27FC236}">
                  <a16:creationId xmlns:a16="http://schemas.microsoft.com/office/drawing/2014/main" id="{DA9D635C-40B9-48B5-A7BB-C8FD070B13D1}"/>
                </a:ext>
              </a:extLst>
            </p:cNvPr>
            <p:cNvSpPr/>
            <p:nvPr/>
          </p:nvSpPr>
          <p:spPr bwMode="auto">
            <a:xfrm>
              <a:off x="13608544" y="7773039"/>
              <a:ext cx="3170024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NOW?</a:t>
              </a:r>
            </a:p>
          </p:txBody>
        </p:sp>
        <p:sp>
          <p:nvSpPr>
            <p:cNvPr id="51" name="Round Same Side Corner Rectangle 107">
              <a:extLst>
                <a:ext uri="{FF2B5EF4-FFF2-40B4-BE49-F238E27FC236}">
                  <a16:creationId xmlns:a16="http://schemas.microsoft.com/office/drawing/2014/main" id="{EC7EC169-E534-49C6-BC89-F2E25156AF48}"/>
                </a:ext>
              </a:extLst>
            </p:cNvPr>
            <p:cNvSpPr/>
            <p:nvPr/>
          </p:nvSpPr>
          <p:spPr bwMode="auto">
            <a:xfrm>
              <a:off x="16824649" y="7773039"/>
              <a:ext cx="3233157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YOU?</a:t>
              </a:r>
            </a:p>
          </p:txBody>
        </p:sp>
        <p:sp>
          <p:nvSpPr>
            <p:cNvPr id="52" name="Round Same Side Corner Rectangle 108">
              <a:extLst>
                <a:ext uri="{FF2B5EF4-FFF2-40B4-BE49-F238E27FC236}">
                  <a16:creationId xmlns:a16="http://schemas.microsoft.com/office/drawing/2014/main" id="{7A2950DF-98C5-4C51-91E1-95C35EDCCCBE}"/>
                </a:ext>
              </a:extLst>
            </p:cNvPr>
            <p:cNvSpPr/>
            <p:nvPr/>
          </p:nvSpPr>
          <p:spPr bwMode="auto">
            <a:xfrm>
              <a:off x="10373408" y="7773039"/>
              <a:ext cx="3170024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NOT?</a:t>
              </a:r>
            </a:p>
          </p:txBody>
        </p:sp>
        <p:sp>
          <p:nvSpPr>
            <p:cNvPr id="30" name="Round Same Side Corner Rectangle 75">
              <a:extLst>
                <a:ext uri="{FF2B5EF4-FFF2-40B4-BE49-F238E27FC236}">
                  <a16:creationId xmlns:a16="http://schemas.microsoft.com/office/drawing/2014/main" id="{6F05792C-4FC2-4F32-B46D-C225429D4BCC}"/>
                </a:ext>
              </a:extLst>
            </p:cNvPr>
            <p:cNvSpPr/>
            <p:nvPr/>
          </p:nvSpPr>
          <p:spPr bwMode="auto">
            <a:xfrm>
              <a:off x="3892077" y="7785476"/>
              <a:ext cx="3179775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CARE?</a:t>
              </a:r>
            </a:p>
          </p:txBody>
        </p:sp>
        <p:sp>
          <p:nvSpPr>
            <p:cNvPr id="31" name="Round Same Side Corner Rectangle 76">
              <a:extLst>
                <a:ext uri="{FF2B5EF4-FFF2-40B4-BE49-F238E27FC236}">
                  <a16:creationId xmlns:a16="http://schemas.microsoft.com/office/drawing/2014/main" id="{B71EEB41-0690-4ADF-AA9E-E84FAB6E22F0}"/>
                </a:ext>
              </a:extLst>
            </p:cNvPr>
            <p:cNvSpPr/>
            <p:nvPr/>
          </p:nvSpPr>
          <p:spPr bwMode="auto">
            <a:xfrm>
              <a:off x="7132175" y="7785476"/>
              <a:ext cx="3179248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CHANGE?</a:t>
              </a:r>
            </a:p>
          </p:txBody>
        </p:sp>
        <p:sp>
          <p:nvSpPr>
            <p:cNvPr id="32" name="Round Same Side Corner Rectangle 77">
              <a:extLst>
                <a:ext uri="{FF2B5EF4-FFF2-40B4-BE49-F238E27FC236}">
                  <a16:creationId xmlns:a16="http://schemas.microsoft.com/office/drawing/2014/main" id="{8BCE67E9-B5E7-4584-891E-DAF1024A1F8E}"/>
                </a:ext>
              </a:extLst>
            </p:cNvPr>
            <p:cNvSpPr/>
            <p:nvPr/>
          </p:nvSpPr>
          <p:spPr bwMode="auto">
            <a:xfrm>
              <a:off x="680933" y="7785476"/>
              <a:ext cx="3184797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LISTEN?</a:t>
              </a:r>
            </a:p>
          </p:txBody>
        </p:sp>
        <p:sp>
          <p:nvSpPr>
            <p:cNvPr id="29" name="Rounded Rectangle 73">
              <a:extLst>
                <a:ext uri="{FF2B5EF4-FFF2-40B4-BE49-F238E27FC236}">
                  <a16:creationId xmlns:a16="http://schemas.microsoft.com/office/drawing/2014/main" id="{268E49B4-A4DB-4937-8E05-F4E93F9BE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97782" y="8344820"/>
              <a:ext cx="3242746" cy="3897141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53" name="Rounded Rectangle 163">
              <a:extLst>
                <a:ext uri="{FF2B5EF4-FFF2-40B4-BE49-F238E27FC236}">
                  <a16:creationId xmlns:a16="http://schemas.microsoft.com/office/drawing/2014/main" id="{9B9C8FC5-C8C4-473C-B598-CA3B5B57A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1762" y="8344819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54" name="Rounded Rectangle 163">
              <a:extLst>
                <a:ext uri="{FF2B5EF4-FFF2-40B4-BE49-F238E27FC236}">
                  <a16:creationId xmlns:a16="http://schemas.microsoft.com/office/drawing/2014/main" id="{B2003230-9E3E-4991-B36D-66DEDD8A4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7383" y="8344819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55" name="Rounded Rectangle 163">
              <a:extLst>
                <a:ext uri="{FF2B5EF4-FFF2-40B4-BE49-F238E27FC236}">
                  <a16:creationId xmlns:a16="http://schemas.microsoft.com/office/drawing/2014/main" id="{3F5AFC32-49FE-4FEA-BB89-C2C7A3DBA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3004" y="8344819"/>
              <a:ext cx="3252278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33" name="Rounded Rectangle 163">
              <a:extLst>
                <a:ext uri="{FF2B5EF4-FFF2-40B4-BE49-F238E27FC236}">
                  <a16:creationId xmlns:a16="http://schemas.microsoft.com/office/drawing/2014/main" id="{DF11E269-DDBE-4349-BCCA-1C2E7BAC6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87" y="8357256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marL="0" marR="0" lvl="0" indent="0" algn="ctr" defTabSz="9667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  <a:sym typeface="Gill Sans"/>
              </a:endParaRPr>
            </a:p>
          </p:txBody>
        </p:sp>
        <p:sp>
          <p:nvSpPr>
            <p:cNvPr id="34" name="Rounded Rectangle 163">
              <a:extLst>
                <a:ext uri="{FF2B5EF4-FFF2-40B4-BE49-F238E27FC236}">
                  <a16:creationId xmlns:a16="http://schemas.microsoft.com/office/drawing/2014/main" id="{2910C146-8603-4170-B29F-0ED69BB89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908" y="8357256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35" name="Rounded Rectangle 163">
              <a:extLst>
                <a:ext uri="{FF2B5EF4-FFF2-40B4-BE49-F238E27FC236}">
                  <a16:creationId xmlns:a16="http://schemas.microsoft.com/office/drawing/2014/main" id="{91D7BB85-4585-4DA6-AFC5-675AF2DA1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0529" y="8357256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9FB5692-2256-4A35-908A-49C44FB6A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1921" y="8901372"/>
              <a:ext cx="23010390" cy="3098279"/>
            </a:xfrm>
            <a:prstGeom prst="rect">
              <a:avLst/>
            </a:prstGeom>
          </p:spPr>
        </p:pic>
        <p:cxnSp>
          <p:nvCxnSpPr>
            <p:cNvPr id="37" name="Straight Connector 21">
              <a:extLst>
                <a:ext uri="{FF2B5EF4-FFF2-40B4-BE49-F238E27FC236}">
                  <a16:creationId xmlns:a16="http://schemas.microsoft.com/office/drawing/2014/main" id="{9CA410F8-0753-4552-ACDD-344956401125}"/>
                </a:ext>
              </a:extLst>
            </p:cNvPr>
            <p:cNvCxnSpPr/>
            <p:nvPr/>
          </p:nvCxnSpPr>
          <p:spPr bwMode="auto">
            <a:xfrm flipV="1">
              <a:off x="678653" y="9657313"/>
              <a:ext cx="13059552" cy="0"/>
            </a:xfrm>
            <a:prstGeom prst="line">
              <a:avLst/>
            </a:prstGeom>
            <a:noFill/>
            <a:ln w="1587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9939F30-90DE-481F-8538-1414A4ED47E2}"/>
                </a:ext>
              </a:extLst>
            </p:cNvPr>
            <p:cNvCxnSpPr/>
            <p:nvPr/>
          </p:nvCxnSpPr>
          <p:spPr bwMode="auto">
            <a:xfrm flipV="1">
              <a:off x="678653" y="10949614"/>
              <a:ext cx="13059552" cy="0"/>
            </a:xfrm>
            <a:prstGeom prst="line">
              <a:avLst/>
            </a:prstGeom>
            <a:noFill/>
            <a:ln w="1587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9" name="Group 173">
              <a:extLst>
                <a:ext uri="{FF2B5EF4-FFF2-40B4-BE49-F238E27FC236}">
                  <a16:creationId xmlns:a16="http://schemas.microsoft.com/office/drawing/2014/main" id="{9BC79A7C-33ED-4397-854E-D482B0EF802D}"/>
                </a:ext>
              </a:extLst>
            </p:cNvPr>
            <p:cNvGrpSpPr/>
            <p:nvPr/>
          </p:nvGrpSpPr>
          <p:grpSpPr>
            <a:xfrm>
              <a:off x="763334" y="8440943"/>
              <a:ext cx="9559133" cy="2896981"/>
              <a:chOff x="1652499" y="373849"/>
              <a:chExt cx="6379381" cy="1510992"/>
            </a:xfrm>
          </p:grpSpPr>
          <p:sp>
            <p:nvSpPr>
              <p:cNvPr id="92" name="TextBox 62">
                <a:extLst>
                  <a:ext uri="{FF2B5EF4-FFF2-40B4-BE49-F238E27FC236}">
                    <a16:creationId xmlns:a16="http://schemas.microsoft.com/office/drawing/2014/main" id="{C1D96011-E4C8-48F6-B69A-A7F23A318C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1693" y="373849"/>
                <a:ext cx="906033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Strategy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8B41D16-8D59-4F7A-BFAC-46FAC4D7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2499" y="747789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4E7DBDE4-0507-481D-830C-6F32C0A7E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105" y="1630149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B64CDE0-D18D-4CB9-8859-AF29BE4E6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6247" y="568822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TextBox 52">
                <a:extLst>
                  <a:ext uri="{FF2B5EF4-FFF2-40B4-BE49-F238E27FC236}">
                    <a16:creationId xmlns:a16="http://schemas.microsoft.com/office/drawing/2014/main" id="{D3936FE1-E74D-4FD8-BD2A-866EDC3C0D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5052" y="719359"/>
                <a:ext cx="950464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Awareness</a:t>
                </a:r>
              </a:p>
            </p:txBody>
          </p:sp>
          <p:sp>
            <p:nvSpPr>
              <p:cNvPr id="99" name="TextBox 53">
                <a:extLst>
                  <a:ext uri="{FF2B5EF4-FFF2-40B4-BE49-F238E27FC236}">
                    <a16:creationId xmlns:a16="http://schemas.microsoft.com/office/drawing/2014/main" id="{BACD0288-BC33-4901-B242-243263013F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2143" y="1506983"/>
                <a:ext cx="1186149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Research</a:t>
                </a:r>
              </a:p>
            </p:txBody>
          </p:sp>
          <p:sp>
            <p:nvSpPr>
              <p:cNvPr id="100" name="TextBox 61">
                <a:extLst>
                  <a:ext uri="{FF2B5EF4-FFF2-40B4-BE49-F238E27FC236}">
                    <a16:creationId xmlns:a16="http://schemas.microsoft.com/office/drawing/2014/main" id="{690484AF-215F-41F0-BF14-A6B18A7226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4629" y="1724312"/>
                <a:ext cx="1037251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Investigation</a:t>
                </a:r>
              </a:p>
            </p:txBody>
          </p:sp>
        </p:grp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E50764AA-5CBA-4021-8C40-91AFBEB98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5908" y="8530177"/>
              <a:ext cx="10566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  <a:t>Interest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81C43E-5537-45AE-8ECE-B6013F38F5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4381" y="12241962"/>
              <a:ext cx="22972863" cy="30903"/>
            </a:xfrm>
            <a:prstGeom prst="straightConnector1">
              <a:avLst/>
            </a:prstGeom>
            <a:gradFill rotWithShape="1">
              <a:gsLst>
                <a:gs pos="0">
                  <a:schemeClr val="accent6">
                    <a:lumMod val="75000"/>
                  </a:schemeClr>
                </a:gs>
                <a:gs pos="98000">
                  <a:srgbClr val="C00000"/>
                </a:gs>
                <a:gs pos="50000">
                  <a:schemeClr val="accent6">
                    <a:lumMod val="50000"/>
                  </a:schemeClr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</p:cxnSp>
        <p:cxnSp>
          <p:nvCxnSpPr>
            <p:cNvPr id="42" name="Straight Connector 21">
              <a:extLst>
                <a:ext uri="{FF2B5EF4-FFF2-40B4-BE49-F238E27FC236}">
                  <a16:creationId xmlns:a16="http://schemas.microsoft.com/office/drawing/2014/main" id="{AB085538-98DA-4125-920B-0ECC6998944B}"/>
                </a:ext>
              </a:extLst>
            </p:cNvPr>
            <p:cNvCxnSpPr/>
            <p:nvPr/>
          </p:nvCxnSpPr>
          <p:spPr bwMode="auto">
            <a:xfrm flipV="1">
              <a:off x="164837" y="9681663"/>
              <a:ext cx="520667" cy="0"/>
            </a:xfrm>
            <a:prstGeom prst="line">
              <a:avLst/>
            </a:prstGeom>
            <a:noFill/>
            <a:ln w="15875" cap="flat" cmpd="sng" algn="ctr">
              <a:solidFill>
                <a:srgbClr val="52525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FF414E8-59A4-4960-9C43-D435FF92F261}"/>
                </a:ext>
              </a:extLst>
            </p:cNvPr>
            <p:cNvCxnSpPr/>
            <p:nvPr/>
          </p:nvCxnSpPr>
          <p:spPr bwMode="auto">
            <a:xfrm flipV="1">
              <a:off x="164837" y="10973963"/>
              <a:ext cx="520667" cy="0"/>
            </a:xfrm>
            <a:prstGeom prst="line">
              <a:avLst/>
            </a:prstGeom>
            <a:noFill/>
            <a:ln w="15875" cap="flat" cmpd="sng" algn="ctr">
              <a:solidFill>
                <a:srgbClr val="52525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FE2A32-2DE4-4458-9739-4A84D7A7BB14}"/>
                </a:ext>
              </a:extLst>
            </p:cNvPr>
            <p:cNvSpPr txBox="1"/>
            <p:nvPr/>
          </p:nvSpPr>
          <p:spPr>
            <a:xfrm rot="16200000">
              <a:off x="-185904" y="8901210"/>
              <a:ext cx="1230629" cy="28881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Exec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4937DE8-7315-4F94-B0E0-206F66F7C40D}"/>
                </a:ext>
              </a:extLst>
            </p:cNvPr>
            <p:cNvSpPr txBox="1"/>
            <p:nvPr/>
          </p:nvSpPr>
          <p:spPr>
            <a:xfrm rot="16200000">
              <a:off x="-185904" y="10167375"/>
              <a:ext cx="1230629" cy="28881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Mgr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B5134C2-1363-4BD2-B816-53DBC745CB8B}"/>
                </a:ext>
              </a:extLst>
            </p:cNvPr>
            <p:cNvSpPr txBox="1"/>
            <p:nvPr/>
          </p:nvSpPr>
          <p:spPr>
            <a:xfrm rot="16200000">
              <a:off x="-185904" y="11478426"/>
              <a:ext cx="1230629" cy="2964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SME</a:t>
              </a: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7A39C8E9-2964-44AA-BE85-0BD9A7431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116" y="12422681"/>
              <a:ext cx="309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CBO IDENTIFIED</a:t>
              </a:r>
            </a:p>
          </p:txBody>
        </p:sp>
        <p:sp>
          <p:nvSpPr>
            <p:cNvPr id="48" name="TextBox 63">
              <a:extLst>
                <a:ext uri="{FF2B5EF4-FFF2-40B4-BE49-F238E27FC236}">
                  <a16:creationId xmlns:a16="http://schemas.microsoft.com/office/drawing/2014/main" id="{90B23429-22DA-4DE9-99C8-E3C679FBA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0222" y="12460178"/>
              <a:ext cx="309083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EXECUTIVE INTEREST CONFIRMED</a:t>
              </a: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578B9EA0-0B85-4CC1-8FDA-223E96809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8267" y="12433880"/>
              <a:ext cx="309083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EXECUTIVE SPONSORSHIP CONFIRMED</a:t>
              </a:r>
            </a:p>
          </p:txBody>
        </p:sp>
        <p:cxnSp>
          <p:nvCxnSpPr>
            <p:cNvPr id="57" name="Straight Connector 21">
              <a:extLst>
                <a:ext uri="{FF2B5EF4-FFF2-40B4-BE49-F238E27FC236}">
                  <a16:creationId xmlns:a16="http://schemas.microsoft.com/office/drawing/2014/main" id="{E1AC6D4E-7D9D-432E-83BE-69A4CDF918D4}"/>
                </a:ext>
              </a:extLst>
            </p:cNvPr>
            <p:cNvCxnSpPr/>
            <p:nvPr/>
          </p:nvCxnSpPr>
          <p:spPr bwMode="auto">
            <a:xfrm flipV="1">
              <a:off x="10371127" y="9644876"/>
              <a:ext cx="13059552" cy="0"/>
            </a:xfrm>
            <a:prstGeom prst="line">
              <a:avLst/>
            </a:prstGeom>
            <a:noFill/>
            <a:ln w="1587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D5BF06A-55BA-4DE5-B959-41D1DFE55B7C}"/>
                </a:ext>
              </a:extLst>
            </p:cNvPr>
            <p:cNvCxnSpPr/>
            <p:nvPr/>
          </p:nvCxnSpPr>
          <p:spPr bwMode="auto">
            <a:xfrm flipV="1">
              <a:off x="10371127" y="10937177"/>
              <a:ext cx="13059552" cy="0"/>
            </a:xfrm>
            <a:prstGeom prst="line">
              <a:avLst/>
            </a:prstGeom>
            <a:noFill/>
            <a:ln w="1587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9" name="Group 173">
              <a:extLst>
                <a:ext uri="{FF2B5EF4-FFF2-40B4-BE49-F238E27FC236}">
                  <a16:creationId xmlns:a16="http://schemas.microsoft.com/office/drawing/2014/main" id="{D0EDFC10-D758-413B-99D6-8F3EE487FE44}"/>
                </a:ext>
              </a:extLst>
            </p:cNvPr>
            <p:cNvGrpSpPr/>
            <p:nvPr/>
          </p:nvGrpSpPr>
          <p:grpSpPr>
            <a:xfrm>
              <a:off x="7709804" y="8515846"/>
              <a:ext cx="15639668" cy="3154079"/>
              <a:chOff x="-180075" y="419403"/>
              <a:chExt cx="10437285" cy="1645088"/>
            </a:xfrm>
          </p:grpSpPr>
          <p:sp>
            <p:nvSpPr>
              <p:cNvPr id="75" name="TextBox 62">
                <a:extLst>
                  <a:ext uri="{FF2B5EF4-FFF2-40B4-BE49-F238E27FC236}">
                    <a16:creationId xmlns:a16="http://schemas.microsoft.com/office/drawing/2014/main" id="{266934A3-BDA3-404F-BA99-A54681B918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0969" y="419403"/>
                <a:ext cx="906033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Decision</a:t>
                </a: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52EB9480-E60C-4AEC-B997-F4D319E2F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527" y="774908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A975AD5-F136-4E47-A15D-D011B206D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209" y="806011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FA68C51-88A7-4F05-8A00-B9DA1B3C4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2183" y="1930790"/>
                <a:ext cx="134251" cy="104924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02945C2-5D78-4BDD-AF33-F98352DB9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140" y="1362065"/>
                <a:ext cx="134251" cy="104924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BD1D1D7-4F45-4334-9328-176F5DECA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103" y="727740"/>
                <a:ext cx="950464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Initiative</a:t>
                </a:r>
              </a:p>
            </p:txBody>
          </p:sp>
          <p:sp>
            <p:nvSpPr>
              <p:cNvPr id="83" name="TextBox 54">
                <a:extLst>
                  <a:ext uri="{FF2B5EF4-FFF2-40B4-BE49-F238E27FC236}">
                    <a16:creationId xmlns:a16="http://schemas.microsoft.com/office/drawing/2014/main" id="{BB3BB5E8-C88D-4602-AC13-E812D32111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6784" y="1515443"/>
                <a:ext cx="788190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Project</a:t>
                </a:r>
              </a:p>
            </p:txBody>
          </p:sp>
          <p:sp>
            <p:nvSpPr>
              <p:cNvPr id="84" name="TextBox 55">
                <a:extLst>
                  <a:ext uri="{FF2B5EF4-FFF2-40B4-BE49-F238E27FC236}">
                    <a16:creationId xmlns:a16="http://schemas.microsoft.com/office/drawing/2014/main" id="{E323511D-B09A-44F5-8D7C-3942BF4BB2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80075" y="754773"/>
                <a:ext cx="1021941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Education</a:t>
                </a:r>
              </a:p>
            </p:txBody>
          </p:sp>
          <p:sp>
            <p:nvSpPr>
              <p:cNvPr id="85" name="TextBox 60">
                <a:extLst>
                  <a:ext uri="{FF2B5EF4-FFF2-40B4-BE49-F238E27FC236}">
                    <a16:creationId xmlns:a16="http://schemas.microsoft.com/office/drawing/2014/main" id="{8C927DA4-000D-4878-ABC5-9F38BA1DE7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4280" y="1323203"/>
                <a:ext cx="1040881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Recommendation</a:t>
                </a:r>
              </a:p>
            </p:txBody>
          </p:sp>
          <p:sp>
            <p:nvSpPr>
              <p:cNvPr id="86" name="TextBox 61">
                <a:extLst>
                  <a:ext uri="{FF2B5EF4-FFF2-40B4-BE49-F238E27FC236}">
                    <a16:creationId xmlns:a16="http://schemas.microsoft.com/office/drawing/2014/main" id="{D8E0DCE1-5C7B-48D9-B3D3-35A62F7AAA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0015" y="1903962"/>
                <a:ext cx="760855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Evaluation</a:t>
                </a:r>
              </a:p>
            </p:txBody>
          </p:sp>
          <p:sp>
            <p:nvSpPr>
              <p:cNvPr id="87" name="TextBox 62">
                <a:extLst>
                  <a:ext uri="{FF2B5EF4-FFF2-40B4-BE49-F238E27FC236}">
                    <a16:creationId xmlns:a16="http://schemas.microsoft.com/office/drawing/2014/main" id="{DDEC2BB3-187F-40BA-97FC-0F9C805142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25262" y="647394"/>
                <a:ext cx="1531948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Measure Value</a:t>
                </a:r>
              </a:p>
            </p:txBody>
          </p:sp>
          <p:sp>
            <p:nvSpPr>
              <p:cNvPr id="88" name="TextBox 57">
                <a:extLst>
                  <a:ext uri="{FF2B5EF4-FFF2-40B4-BE49-F238E27FC236}">
                    <a16:creationId xmlns:a16="http://schemas.microsoft.com/office/drawing/2014/main" id="{CE76714E-C24E-41D1-9723-4E676ABAF8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70868" y="820353"/>
                <a:ext cx="743758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Kick-off</a:t>
                </a:r>
              </a:p>
            </p:txBody>
          </p:sp>
          <p:sp>
            <p:nvSpPr>
              <p:cNvPr id="89" name="TextBox 57">
                <a:extLst>
                  <a:ext uri="{FF2B5EF4-FFF2-40B4-BE49-F238E27FC236}">
                    <a16:creationId xmlns:a16="http://schemas.microsoft.com/office/drawing/2014/main" id="{C7226987-A29E-4488-A722-7C855EBA36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54990" y="1411024"/>
                <a:ext cx="454844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Plan</a:t>
                </a:r>
              </a:p>
            </p:txBody>
          </p:sp>
          <p:sp>
            <p:nvSpPr>
              <p:cNvPr id="90" name="TextBox 61">
                <a:extLst>
                  <a:ext uri="{FF2B5EF4-FFF2-40B4-BE49-F238E27FC236}">
                    <a16:creationId xmlns:a16="http://schemas.microsoft.com/office/drawing/2014/main" id="{410E87A0-91A2-471E-AE17-5782B6CEFC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8726" y="1750284"/>
                <a:ext cx="791022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Implement</a:t>
                </a:r>
              </a:p>
            </p:txBody>
          </p:sp>
          <p:sp>
            <p:nvSpPr>
              <p:cNvPr id="91" name="TextBox 59">
                <a:extLst>
                  <a:ext uri="{FF2B5EF4-FFF2-40B4-BE49-F238E27FC236}">
                    <a16:creationId xmlns:a16="http://schemas.microsoft.com/office/drawing/2014/main" id="{C8EC68DF-7C76-4FBB-942D-034DCE3FE7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69422" y="1051850"/>
                <a:ext cx="588800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Go-Live</a:t>
                </a:r>
              </a:p>
            </p:txBody>
          </p:sp>
        </p:grpSp>
        <p:cxnSp>
          <p:nvCxnSpPr>
            <p:cNvPr id="60" name="Straight Connector 21">
              <a:extLst>
                <a:ext uri="{FF2B5EF4-FFF2-40B4-BE49-F238E27FC236}">
                  <a16:creationId xmlns:a16="http://schemas.microsoft.com/office/drawing/2014/main" id="{2A992CCD-533E-4E8E-8006-F02050F75FB8}"/>
                </a:ext>
              </a:extLst>
            </p:cNvPr>
            <p:cNvCxnSpPr/>
            <p:nvPr/>
          </p:nvCxnSpPr>
          <p:spPr bwMode="auto">
            <a:xfrm flipV="1">
              <a:off x="9857312" y="9669226"/>
              <a:ext cx="520667" cy="0"/>
            </a:xfrm>
            <a:prstGeom prst="line">
              <a:avLst/>
            </a:prstGeom>
            <a:noFill/>
            <a:ln w="15875" cap="flat" cmpd="sng" algn="ctr">
              <a:solidFill>
                <a:srgbClr val="52525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A60E2B2-E8F4-44FD-B9F4-F466B38A9493}"/>
                </a:ext>
              </a:extLst>
            </p:cNvPr>
            <p:cNvCxnSpPr/>
            <p:nvPr/>
          </p:nvCxnSpPr>
          <p:spPr bwMode="auto">
            <a:xfrm flipV="1">
              <a:off x="9857312" y="10961526"/>
              <a:ext cx="520667" cy="0"/>
            </a:xfrm>
            <a:prstGeom prst="line">
              <a:avLst/>
            </a:prstGeom>
            <a:noFill/>
            <a:ln w="15875" cap="flat" cmpd="sng" algn="ctr">
              <a:solidFill>
                <a:srgbClr val="52525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TextBox 63">
              <a:extLst>
                <a:ext uri="{FF2B5EF4-FFF2-40B4-BE49-F238E27FC236}">
                  <a16:creationId xmlns:a16="http://schemas.microsoft.com/office/drawing/2014/main" id="{FA7C3A61-EE9D-4150-AEF0-7EFF25CA7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6591" y="12410244"/>
              <a:ext cx="309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N0-DECISION DEFEATED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AC566402-D9C9-46BD-BCC2-07194C23D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42697" y="12410244"/>
              <a:ext cx="309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CBO VALUE CONFIRMED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28F809C-624D-4D31-B65F-91CF09261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0742" y="12410244"/>
              <a:ext cx="309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 CONTRACT SIGNED</a:t>
              </a:r>
            </a:p>
          </p:txBody>
        </p:sp>
        <p:sp>
          <p:nvSpPr>
            <p:cNvPr id="65" name="TextBox 63">
              <a:extLst>
                <a:ext uri="{FF2B5EF4-FFF2-40B4-BE49-F238E27FC236}">
                  <a16:creationId xmlns:a16="http://schemas.microsoft.com/office/drawing/2014/main" id="{10A60DD0-08CC-4E13-A19C-624E56EE8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1055" y="12413900"/>
              <a:ext cx="30006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  <a:cs typeface="Arial"/>
                </a:rPr>
                <a:t>VALUE ACHIEVED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BB76816-C926-4C54-AA4D-6527F7773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9382" y="9353078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10A0094-C960-4608-A1DA-3975D39BF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4310" y="10473859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CED6C1-7234-4340-80F8-3E8DCD40E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9546" y="11134421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059A502-C114-479E-8434-2944CC5AA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7769" y="11574489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62FFBCD-753F-4F35-A9D7-214F5C26D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6467" y="9781724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92AA4FF-7ECE-4800-B327-B4EA36353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1345" y="9271457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72" name="TextBox 57">
              <a:extLst>
                <a:ext uri="{FF2B5EF4-FFF2-40B4-BE49-F238E27FC236}">
                  <a16:creationId xmlns:a16="http://schemas.microsoft.com/office/drawing/2014/main" id="{7DFD2D25-40A0-4E45-BBAB-DC637577B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23915" y="11490150"/>
              <a:ext cx="9904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Arial"/>
                </a:rPr>
                <a:t>Develop</a:t>
              </a:r>
            </a:p>
          </p:txBody>
        </p:sp>
        <p:sp>
          <p:nvSpPr>
            <p:cNvPr id="73" name="TextBox 63">
              <a:extLst>
                <a:ext uri="{FF2B5EF4-FFF2-40B4-BE49-F238E27FC236}">
                  <a16:creationId xmlns:a16="http://schemas.microsoft.com/office/drawing/2014/main" id="{982C2FCC-C5A2-4C3F-9AE6-65EAE3CAA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2833" y="12086868"/>
              <a:ext cx="9763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 panose="020B0503030403020204" pitchFamily="34" charset="0"/>
                  <a:cs typeface="Arial"/>
                </a:rPr>
                <a:t>TIME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B8FFB84-C352-4568-898D-9FF25392FD01}"/>
                </a:ext>
              </a:extLst>
            </p:cNvPr>
            <p:cNvCxnSpPr/>
            <p:nvPr/>
          </p:nvCxnSpPr>
          <p:spPr>
            <a:xfrm>
              <a:off x="795282" y="12233981"/>
              <a:ext cx="22811219" cy="0"/>
            </a:xfrm>
            <a:prstGeom prst="straightConnector1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F80FA4D-3E4C-4EE5-9929-87D180637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563" y="8842507"/>
              <a:ext cx="201167" cy="20000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0EB1B4A-CBA6-45AA-820E-971B25CAA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491" y="10870523"/>
              <a:ext cx="201167" cy="20000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05B801E-207B-4308-89C6-B940CD430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1767" y="8854305"/>
              <a:ext cx="201167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4E0CDFB-0F81-41E7-88C8-86B98D702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51755" y="10724830"/>
              <a:ext cx="201167" cy="20000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830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, sport, skiing&#10;&#10;Description automatically generated">
            <a:extLst>
              <a:ext uri="{FF2B5EF4-FFF2-40B4-BE49-F238E27FC236}">
                <a16:creationId xmlns:a16="http://schemas.microsoft.com/office/drawing/2014/main" id="{5D0DF864-8E7A-4B3D-9C67-7024A2CEA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4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75D0A-B1AF-4A00-8F92-D6AAF31E1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6175" y="4061970"/>
            <a:ext cx="12035726" cy="3013549"/>
          </a:xfrm>
        </p:spPr>
        <p:txBody>
          <a:bodyPr/>
          <a:lstStyle/>
          <a:p>
            <a:pPr defTabSz="914400"/>
            <a:r>
              <a:rPr lang="en-US" sz="10000" dirty="0">
                <a:ln w="0"/>
                <a:solidFill>
                  <a:srgbClr val="3A3A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 panose="020B0503030403020204" pitchFamily="34" charset="0"/>
                <a:ea typeface="+mn-ea"/>
                <a:cs typeface="+mn-cs"/>
              </a:rPr>
              <a:t>Sales Process &amp; Pipeline Management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BF6AC8B-C239-4DAB-845C-4715392CB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84815" y="11355111"/>
            <a:ext cx="4137086" cy="618349"/>
          </a:xfrm>
        </p:spPr>
        <p:txBody>
          <a:bodyPr/>
          <a:lstStyle/>
          <a:p>
            <a:r>
              <a:rPr lang="en-US" b="1" dirty="0"/>
              <a:t>SALES PLAYBOOK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AC81E6-D181-4F05-BDF9-A08A8462C9F1}"/>
              </a:ext>
            </a:extLst>
          </p:cNvPr>
          <p:cNvCxnSpPr>
            <a:cxnSpLocks/>
          </p:cNvCxnSpPr>
          <p:nvPr/>
        </p:nvCxnSpPr>
        <p:spPr>
          <a:xfrm>
            <a:off x="9470571" y="11030486"/>
            <a:ext cx="1335133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4D5257-B858-4EEE-8EAB-E19B9E7D7A73}"/>
              </a:ext>
            </a:extLst>
          </p:cNvPr>
          <p:cNvCxnSpPr>
            <a:cxnSpLocks/>
          </p:cNvCxnSpPr>
          <p:nvPr/>
        </p:nvCxnSpPr>
        <p:spPr>
          <a:xfrm>
            <a:off x="1207975" y="11044629"/>
            <a:ext cx="82625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>
            <a:extLst>
              <a:ext uri="{FF2B5EF4-FFF2-40B4-BE49-F238E27FC236}">
                <a16:creationId xmlns:a16="http://schemas.microsoft.com/office/drawing/2014/main" id="{2E88E799-5F75-45B2-A4B3-176351B2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Buying Process</a:t>
            </a:r>
          </a:p>
        </p:txBody>
      </p:sp>
      <p:sp>
        <p:nvSpPr>
          <p:cNvPr id="79" name="Rectangle 6">
            <a:extLst>
              <a:ext uri="{FF2B5EF4-FFF2-40B4-BE49-F238E27FC236}">
                <a16:creationId xmlns:a16="http://schemas.microsoft.com/office/drawing/2014/main" id="{C3EDE523-92B9-454A-B886-D759DD585C92}"/>
              </a:ext>
            </a:extLst>
          </p:cNvPr>
          <p:cNvSpPr txBox="1">
            <a:spLocks noChangeArrowheads="1"/>
          </p:cNvSpPr>
          <p:nvPr/>
        </p:nvSpPr>
        <p:spPr>
          <a:xfrm>
            <a:off x="633119" y="8131382"/>
            <a:ext cx="22609714" cy="5859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Awareness: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based on input from a variety of sources, the customer realizes that particular challenge/issue can be addressed.  This often occurs at the executive level but could occur at any level.  If the problem is worth solving, an Investigation will be started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Research: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Through focused analysis and research, acquire deep vendor, industry and solution knowledge that  identifies the highest priority business drivers and technology needs that multiple vendors… including [Your Company]… can address.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Interest: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the executive leadership reviews the research findings and decide whether or not to continue investing resources in this area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Investigation: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all potential options are considered. An RFI may be written, there may be demos, etc. to better understand the alternatives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Education: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the executive team must understand the results of the Investigation: what problem is being addressed, the viable alternative and general pros/cons of each, the potential results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Strategy: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the leaders set their strategy, which implies trade-offs and prioritization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Initiative: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based on the strategy, a list of initiatives are funded, assigned resources, aligned with business goals and given timelines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Project: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a project team is established, with objectives, a budget, and identified stakeholders, constituencies, etc.  Technical / functional goals and requirements are defined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Evaluation: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an evaluation of all feasible options is done.  An RFP process may be implemented, demonstrations, proof-of-concept, references, etc. are all done here.  The sales team typically spends most of their time in this step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Recommendation: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the evaluation team makes a formal recommendation to management and executive approvers</a:t>
            </a:r>
          </a:p>
          <a:p>
            <a:pPr>
              <a:buClr>
                <a:srgbClr val="0E6EA5"/>
              </a:buClr>
              <a:buFont typeface="Arial" panose="020B0604020202020204" pitchFamily="34" charset="0"/>
              <a:buChar char="•"/>
            </a:pPr>
            <a:r>
              <a:rPr lang="en-US" sz="2400" b="1" u="heavy" spc="-10" dirty="0">
                <a:solidFill>
                  <a:srgbClr val="3A3A3A"/>
                </a:solidFill>
                <a:uFill>
                  <a:solidFill>
                    <a:srgbClr val="0E6EA5"/>
                  </a:solidFill>
                </a:uFill>
                <a:latin typeface="+mj-lt"/>
                <a:ea typeface="Open Sans"/>
                <a:cs typeface="Open Sans"/>
              </a:rPr>
              <a:t>Decision:</a:t>
            </a:r>
            <a:r>
              <a:rPr lang="en-US" sz="1800" dirty="0">
                <a:solidFill>
                  <a:schemeClr val="tx2"/>
                </a:solidFill>
                <a:uFill>
                  <a:solidFill>
                    <a:srgbClr val="0E6EA5"/>
                  </a:solidFill>
                </a:uFill>
                <a:latin typeface="Source Sans Pro" panose="020B0503030403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Source Sans Pro" panose="020B0503030403020204" pitchFamily="34" charset="0"/>
              </a:rPr>
              <a:t>the executives re-engage for the final decision and any negotiations required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7FB046-0B72-1B6E-DE82-DF41C91AE4D7}"/>
              </a:ext>
            </a:extLst>
          </p:cNvPr>
          <p:cNvGrpSpPr/>
          <p:nvPr/>
        </p:nvGrpSpPr>
        <p:grpSpPr>
          <a:xfrm>
            <a:off x="164837" y="1712490"/>
            <a:ext cx="24054326" cy="5676504"/>
            <a:chOff x="164837" y="7773039"/>
            <a:chExt cx="24054326" cy="5676504"/>
          </a:xfrm>
        </p:grpSpPr>
        <p:sp>
          <p:nvSpPr>
            <p:cNvPr id="3" name="Round Same Side Corner Rectangle 72">
              <a:extLst>
                <a:ext uri="{FF2B5EF4-FFF2-40B4-BE49-F238E27FC236}">
                  <a16:creationId xmlns:a16="http://schemas.microsoft.com/office/drawing/2014/main" id="{4CFAE817-66E1-5531-1C90-313AC9A59F23}"/>
                </a:ext>
              </a:extLst>
            </p:cNvPr>
            <p:cNvSpPr/>
            <p:nvPr/>
          </p:nvSpPr>
          <p:spPr bwMode="auto">
            <a:xfrm>
              <a:off x="20097178" y="7784402"/>
              <a:ext cx="3243351" cy="1151005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</a:t>
              </a:r>
              <a:r>
                <a:rPr lang="en-US" sz="2000" b="1" spc="20" dirty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rPr>
                <a:t>PROMOTE</a:t>
              </a: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" name="Round Same Side Corner Rectangle 106">
              <a:extLst>
                <a:ext uri="{FF2B5EF4-FFF2-40B4-BE49-F238E27FC236}">
                  <a16:creationId xmlns:a16="http://schemas.microsoft.com/office/drawing/2014/main" id="{D280902E-9D3D-C2E5-864E-F7F964BBDFA2}"/>
                </a:ext>
              </a:extLst>
            </p:cNvPr>
            <p:cNvSpPr/>
            <p:nvPr/>
          </p:nvSpPr>
          <p:spPr bwMode="auto">
            <a:xfrm>
              <a:off x="13608544" y="7773039"/>
              <a:ext cx="3170024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NOW?</a:t>
              </a:r>
            </a:p>
          </p:txBody>
        </p:sp>
        <p:sp>
          <p:nvSpPr>
            <p:cNvPr id="5" name="Round Same Side Corner Rectangle 107">
              <a:extLst>
                <a:ext uri="{FF2B5EF4-FFF2-40B4-BE49-F238E27FC236}">
                  <a16:creationId xmlns:a16="http://schemas.microsoft.com/office/drawing/2014/main" id="{E81B2C28-B1E6-A655-CDF7-25E89FD42358}"/>
                </a:ext>
              </a:extLst>
            </p:cNvPr>
            <p:cNvSpPr/>
            <p:nvPr/>
          </p:nvSpPr>
          <p:spPr bwMode="auto">
            <a:xfrm>
              <a:off x="16824649" y="7773039"/>
              <a:ext cx="3233157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YOU?</a:t>
              </a:r>
            </a:p>
          </p:txBody>
        </p:sp>
        <p:sp>
          <p:nvSpPr>
            <p:cNvPr id="6" name="Round Same Side Corner Rectangle 108">
              <a:extLst>
                <a:ext uri="{FF2B5EF4-FFF2-40B4-BE49-F238E27FC236}">
                  <a16:creationId xmlns:a16="http://schemas.microsoft.com/office/drawing/2014/main" id="{E71650CE-07BA-0455-4402-BE22BB6CCA89}"/>
                </a:ext>
              </a:extLst>
            </p:cNvPr>
            <p:cNvSpPr/>
            <p:nvPr/>
          </p:nvSpPr>
          <p:spPr bwMode="auto">
            <a:xfrm>
              <a:off x="10373408" y="7773039"/>
              <a:ext cx="3170024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NOT?</a:t>
              </a:r>
            </a:p>
          </p:txBody>
        </p:sp>
        <p:sp>
          <p:nvSpPr>
            <p:cNvPr id="7" name="Round Same Side Corner Rectangle 75">
              <a:extLst>
                <a:ext uri="{FF2B5EF4-FFF2-40B4-BE49-F238E27FC236}">
                  <a16:creationId xmlns:a16="http://schemas.microsoft.com/office/drawing/2014/main" id="{A5F1D029-1F3E-0F0A-D4A8-152995F74ACA}"/>
                </a:ext>
              </a:extLst>
            </p:cNvPr>
            <p:cNvSpPr/>
            <p:nvPr/>
          </p:nvSpPr>
          <p:spPr bwMode="auto">
            <a:xfrm>
              <a:off x="3892077" y="7785476"/>
              <a:ext cx="3179775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CARE?</a:t>
              </a:r>
            </a:p>
          </p:txBody>
        </p:sp>
        <p:sp>
          <p:nvSpPr>
            <p:cNvPr id="8" name="Round Same Side Corner Rectangle 76">
              <a:extLst>
                <a:ext uri="{FF2B5EF4-FFF2-40B4-BE49-F238E27FC236}">
                  <a16:creationId xmlns:a16="http://schemas.microsoft.com/office/drawing/2014/main" id="{F115366A-2FC2-1FE6-BEDA-A26C471FE856}"/>
                </a:ext>
              </a:extLst>
            </p:cNvPr>
            <p:cNvSpPr/>
            <p:nvPr/>
          </p:nvSpPr>
          <p:spPr bwMode="auto">
            <a:xfrm>
              <a:off x="7132175" y="7785476"/>
              <a:ext cx="3179248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CHANGE?</a:t>
              </a:r>
            </a:p>
          </p:txBody>
        </p:sp>
        <p:sp>
          <p:nvSpPr>
            <p:cNvPr id="9" name="Round Same Side Corner Rectangle 77">
              <a:extLst>
                <a:ext uri="{FF2B5EF4-FFF2-40B4-BE49-F238E27FC236}">
                  <a16:creationId xmlns:a16="http://schemas.microsoft.com/office/drawing/2014/main" id="{B19F18A2-DF34-8929-77BC-4FAEC7081352}"/>
                </a:ext>
              </a:extLst>
            </p:cNvPr>
            <p:cNvSpPr/>
            <p:nvPr/>
          </p:nvSpPr>
          <p:spPr bwMode="auto">
            <a:xfrm>
              <a:off x="680933" y="7785476"/>
              <a:ext cx="3184797" cy="1489403"/>
            </a:xfrm>
            <a:prstGeom prst="round2Same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solidFill>
                <a:srgbClr val="3E4554">
                  <a:lumMod val="65000"/>
                  <a:lumOff val="3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tIns="91440" anchor="t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2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WHY LISTEN?</a:t>
              </a:r>
            </a:p>
          </p:txBody>
        </p:sp>
        <p:sp>
          <p:nvSpPr>
            <p:cNvPr id="10" name="Rounded Rectangle 73">
              <a:extLst>
                <a:ext uri="{FF2B5EF4-FFF2-40B4-BE49-F238E27FC236}">
                  <a16:creationId xmlns:a16="http://schemas.microsoft.com/office/drawing/2014/main" id="{84C76635-C64A-57EB-F0DC-77A37798F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97782" y="8344820"/>
              <a:ext cx="3242746" cy="3897141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11" name="Rounded Rectangle 163">
              <a:extLst>
                <a:ext uri="{FF2B5EF4-FFF2-40B4-BE49-F238E27FC236}">
                  <a16:creationId xmlns:a16="http://schemas.microsoft.com/office/drawing/2014/main" id="{99605CC7-951B-6EA3-5C31-56838C580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1762" y="8344819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12" name="Rounded Rectangle 163">
              <a:extLst>
                <a:ext uri="{FF2B5EF4-FFF2-40B4-BE49-F238E27FC236}">
                  <a16:creationId xmlns:a16="http://schemas.microsoft.com/office/drawing/2014/main" id="{AA35F720-2EAC-F80D-9454-CFCA16A2B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7383" y="8344819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13" name="Rounded Rectangle 163">
              <a:extLst>
                <a:ext uri="{FF2B5EF4-FFF2-40B4-BE49-F238E27FC236}">
                  <a16:creationId xmlns:a16="http://schemas.microsoft.com/office/drawing/2014/main" id="{C95D1D72-D1CD-57FF-4552-2191DF8D2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3004" y="8344819"/>
              <a:ext cx="3252278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14" name="Rounded Rectangle 163">
              <a:extLst>
                <a:ext uri="{FF2B5EF4-FFF2-40B4-BE49-F238E27FC236}">
                  <a16:creationId xmlns:a16="http://schemas.microsoft.com/office/drawing/2014/main" id="{7B1AB5DD-D82E-AA36-2E92-59E11DADE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87" y="8357256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marL="0" marR="0" lvl="0" indent="0" algn="ctr" defTabSz="9667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Arial" charset="0"/>
                <a:sym typeface="Gill Sans"/>
              </a:endParaRPr>
            </a:p>
          </p:txBody>
        </p:sp>
        <p:sp>
          <p:nvSpPr>
            <p:cNvPr id="15" name="Rounded Rectangle 163">
              <a:extLst>
                <a:ext uri="{FF2B5EF4-FFF2-40B4-BE49-F238E27FC236}">
                  <a16:creationId xmlns:a16="http://schemas.microsoft.com/office/drawing/2014/main" id="{1C98BF27-A5A1-7AFF-7587-6DA8EBDCB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908" y="8357256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sp>
          <p:nvSpPr>
            <p:cNvPr id="16" name="Rounded Rectangle 163">
              <a:extLst>
                <a:ext uri="{FF2B5EF4-FFF2-40B4-BE49-F238E27FC236}">
                  <a16:creationId xmlns:a16="http://schemas.microsoft.com/office/drawing/2014/main" id="{6911FC75-3016-A391-D8B5-6FB0252C8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0529" y="8357256"/>
              <a:ext cx="3193725" cy="3920244"/>
            </a:xfrm>
            <a:prstGeom prst="roundRect">
              <a:avLst>
                <a:gd name="adj" fmla="val 5393"/>
              </a:avLst>
            </a:prstGeom>
            <a:gradFill rotWithShape="1">
              <a:gsLst>
                <a:gs pos="0">
                  <a:srgbClr val="0E6EA5"/>
                </a:gs>
                <a:gs pos="98000">
                  <a:srgbClr val="0E6EA5"/>
                </a:gs>
                <a:gs pos="50000">
                  <a:srgbClr val="121A25"/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  <p:txBody>
            <a:bodyPr wrap="none" anchor="ctr"/>
            <a:lstStyle/>
            <a:p>
              <a:pPr algn="ctr" defTabSz="966788"/>
              <a:endParaRPr lang="en-US" sz="2800" kern="0" dirty="0">
                <a:solidFill>
                  <a:srgbClr val="FFFFFF"/>
                </a:solidFill>
                <a:cs typeface="Arial" charset="0"/>
                <a:sym typeface="Gill San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C55165BE-F6F9-B482-B63F-C87E8FDD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1921" y="8901372"/>
              <a:ext cx="23010390" cy="3098279"/>
            </a:xfrm>
            <a:prstGeom prst="rect">
              <a:avLst/>
            </a:prstGeom>
          </p:spPr>
        </p:pic>
        <p:cxnSp>
          <p:nvCxnSpPr>
            <p:cNvPr id="18" name="Straight Connector 21">
              <a:extLst>
                <a:ext uri="{FF2B5EF4-FFF2-40B4-BE49-F238E27FC236}">
                  <a16:creationId xmlns:a16="http://schemas.microsoft.com/office/drawing/2014/main" id="{02357778-D001-DFC1-F8DD-EA2F745A07EA}"/>
                </a:ext>
              </a:extLst>
            </p:cNvPr>
            <p:cNvCxnSpPr/>
            <p:nvPr/>
          </p:nvCxnSpPr>
          <p:spPr bwMode="auto">
            <a:xfrm flipV="1">
              <a:off x="678653" y="9657313"/>
              <a:ext cx="13059552" cy="0"/>
            </a:xfrm>
            <a:prstGeom prst="line">
              <a:avLst/>
            </a:prstGeom>
            <a:noFill/>
            <a:ln w="1587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FFA205-539E-7D07-DF21-D5A6DE0F0E4A}"/>
                </a:ext>
              </a:extLst>
            </p:cNvPr>
            <p:cNvCxnSpPr/>
            <p:nvPr/>
          </p:nvCxnSpPr>
          <p:spPr bwMode="auto">
            <a:xfrm flipV="1">
              <a:off x="678653" y="10949614"/>
              <a:ext cx="13059552" cy="0"/>
            </a:xfrm>
            <a:prstGeom prst="line">
              <a:avLst/>
            </a:prstGeom>
            <a:noFill/>
            <a:ln w="1587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0" name="Group 173">
              <a:extLst>
                <a:ext uri="{FF2B5EF4-FFF2-40B4-BE49-F238E27FC236}">
                  <a16:creationId xmlns:a16="http://schemas.microsoft.com/office/drawing/2014/main" id="{8CCC1F8B-9DE3-AC36-567A-55BABED336B5}"/>
                </a:ext>
              </a:extLst>
            </p:cNvPr>
            <p:cNvGrpSpPr/>
            <p:nvPr/>
          </p:nvGrpSpPr>
          <p:grpSpPr>
            <a:xfrm>
              <a:off x="763334" y="8440943"/>
              <a:ext cx="9559133" cy="2896981"/>
              <a:chOff x="1652499" y="373849"/>
              <a:chExt cx="6379381" cy="1510992"/>
            </a:xfrm>
          </p:grpSpPr>
          <p:sp>
            <p:nvSpPr>
              <p:cNvPr id="68" name="TextBox 62">
                <a:extLst>
                  <a:ext uri="{FF2B5EF4-FFF2-40B4-BE49-F238E27FC236}">
                    <a16:creationId xmlns:a16="http://schemas.microsoft.com/office/drawing/2014/main" id="{34D27DE6-6DBD-3E7A-9568-20ECEE662E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1693" y="373849"/>
                <a:ext cx="906033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Strategy</a:t>
                </a: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DF2656B-F88C-6E79-B244-FDBFA0126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2499" y="747789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4953C93-25B2-2B6F-E582-F5BFD15F6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105" y="1630149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21E24C7-3018-762F-D5ED-12537A26E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6247" y="568822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TextBox 52">
                <a:extLst>
                  <a:ext uri="{FF2B5EF4-FFF2-40B4-BE49-F238E27FC236}">
                    <a16:creationId xmlns:a16="http://schemas.microsoft.com/office/drawing/2014/main" id="{3F54A54E-268A-E6ED-8DB1-EC1D6B164B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5052" y="719359"/>
                <a:ext cx="950464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Awareness</a:t>
                </a:r>
              </a:p>
            </p:txBody>
          </p:sp>
          <p:sp>
            <p:nvSpPr>
              <p:cNvPr id="73" name="TextBox 53">
                <a:extLst>
                  <a:ext uri="{FF2B5EF4-FFF2-40B4-BE49-F238E27FC236}">
                    <a16:creationId xmlns:a16="http://schemas.microsoft.com/office/drawing/2014/main" id="{FAB57A86-9EFB-0F0A-8B4F-CA9824A817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2143" y="1506983"/>
                <a:ext cx="1186149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Research</a:t>
                </a:r>
              </a:p>
            </p:txBody>
          </p:sp>
          <p:sp>
            <p:nvSpPr>
              <p:cNvPr id="74" name="TextBox 61">
                <a:extLst>
                  <a:ext uri="{FF2B5EF4-FFF2-40B4-BE49-F238E27FC236}">
                    <a16:creationId xmlns:a16="http://schemas.microsoft.com/office/drawing/2014/main" id="{B817298A-0169-433B-CB65-1D02BEFB29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94629" y="1724312"/>
                <a:ext cx="1037251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Investigation</a:t>
                </a:r>
              </a:p>
            </p:txBody>
          </p:sp>
        </p:grpSp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E6AA9DA5-A335-FCF9-454E-C2BAEFD49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5908" y="8530177"/>
              <a:ext cx="10566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  <a:t>Interest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8B12104-2BC4-080B-AEAF-77078ABB50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4381" y="12241962"/>
              <a:ext cx="22972863" cy="30903"/>
            </a:xfrm>
            <a:prstGeom prst="straightConnector1">
              <a:avLst/>
            </a:prstGeom>
            <a:gradFill rotWithShape="1">
              <a:gsLst>
                <a:gs pos="0">
                  <a:schemeClr val="accent6">
                    <a:lumMod val="75000"/>
                  </a:schemeClr>
                </a:gs>
                <a:gs pos="98000">
                  <a:srgbClr val="C00000"/>
                </a:gs>
                <a:gs pos="50000">
                  <a:schemeClr val="accent6">
                    <a:lumMod val="50000"/>
                  </a:schemeClr>
                </a:gs>
              </a:gsLst>
              <a:lin ang="5400000" scaled="0"/>
            </a:gra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>
              <a:reflection blurRad="6350" stA="52000" endA="300" endPos="50000" dir="5400000" sy="-100000" algn="bl" rotWithShape="0"/>
            </a:effectLst>
          </p:spPr>
        </p:cxnSp>
        <p:cxnSp>
          <p:nvCxnSpPr>
            <p:cNvPr id="23" name="Straight Connector 21">
              <a:extLst>
                <a:ext uri="{FF2B5EF4-FFF2-40B4-BE49-F238E27FC236}">
                  <a16:creationId xmlns:a16="http://schemas.microsoft.com/office/drawing/2014/main" id="{67A56EED-FB7E-91C1-5DBB-0CC19E150F3C}"/>
                </a:ext>
              </a:extLst>
            </p:cNvPr>
            <p:cNvCxnSpPr/>
            <p:nvPr/>
          </p:nvCxnSpPr>
          <p:spPr bwMode="auto">
            <a:xfrm flipV="1">
              <a:off x="164837" y="9681663"/>
              <a:ext cx="520667" cy="0"/>
            </a:xfrm>
            <a:prstGeom prst="line">
              <a:avLst/>
            </a:prstGeom>
            <a:noFill/>
            <a:ln w="15875" cap="flat" cmpd="sng" algn="ctr">
              <a:solidFill>
                <a:srgbClr val="52525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D64A01A-2E52-CA59-FE48-7972DC4AC3FF}"/>
                </a:ext>
              </a:extLst>
            </p:cNvPr>
            <p:cNvCxnSpPr/>
            <p:nvPr/>
          </p:nvCxnSpPr>
          <p:spPr bwMode="auto">
            <a:xfrm flipV="1">
              <a:off x="164837" y="10973963"/>
              <a:ext cx="520667" cy="0"/>
            </a:xfrm>
            <a:prstGeom prst="line">
              <a:avLst/>
            </a:prstGeom>
            <a:noFill/>
            <a:ln w="15875" cap="flat" cmpd="sng" algn="ctr">
              <a:solidFill>
                <a:srgbClr val="52525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27032B-B50A-9B8F-FE70-432DC071E653}"/>
                </a:ext>
              </a:extLst>
            </p:cNvPr>
            <p:cNvSpPr txBox="1"/>
            <p:nvPr/>
          </p:nvSpPr>
          <p:spPr>
            <a:xfrm rot="16200000">
              <a:off x="-185904" y="8901210"/>
              <a:ext cx="1230629" cy="28881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Exec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00138A-765F-6CC3-C465-A7BF8555281A}"/>
                </a:ext>
              </a:extLst>
            </p:cNvPr>
            <p:cNvSpPr txBox="1"/>
            <p:nvPr/>
          </p:nvSpPr>
          <p:spPr>
            <a:xfrm rot="16200000">
              <a:off x="-185904" y="10167375"/>
              <a:ext cx="1230629" cy="28881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Mgr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54856D-858C-AB75-63E0-CF0278C55CA6}"/>
                </a:ext>
              </a:extLst>
            </p:cNvPr>
            <p:cNvSpPr txBox="1"/>
            <p:nvPr/>
          </p:nvSpPr>
          <p:spPr>
            <a:xfrm rot="16200000">
              <a:off x="-185904" y="11478426"/>
              <a:ext cx="1230629" cy="2964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SME</a:t>
              </a:r>
            </a:p>
          </p:txBody>
        </p:sp>
        <p:sp>
          <p:nvSpPr>
            <p:cNvPr id="28" name="TextBox 63">
              <a:extLst>
                <a:ext uri="{FF2B5EF4-FFF2-40B4-BE49-F238E27FC236}">
                  <a16:creationId xmlns:a16="http://schemas.microsoft.com/office/drawing/2014/main" id="{61B301E7-4AB6-95DA-8982-77EA1513D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116" y="12422681"/>
              <a:ext cx="309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CBO IDENTIFIED</a:t>
              </a:r>
            </a:p>
          </p:txBody>
        </p:sp>
        <p:sp>
          <p:nvSpPr>
            <p:cNvPr id="29" name="TextBox 63">
              <a:extLst>
                <a:ext uri="{FF2B5EF4-FFF2-40B4-BE49-F238E27FC236}">
                  <a16:creationId xmlns:a16="http://schemas.microsoft.com/office/drawing/2014/main" id="{3F20BDF4-FD66-C357-B2AA-EE4E6A68C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0222" y="12460178"/>
              <a:ext cx="309083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EXECUTIVE INTEREST CONFIRMED</a:t>
              </a:r>
            </a:p>
          </p:txBody>
        </p:sp>
        <p:sp>
          <p:nvSpPr>
            <p:cNvPr id="30" name="TextBox 63">
              <a:extLst>
                <a:ext uri="{FF2B5EF4-FFF2-40B4-BE49-F238E27FC236}">
                  <a16:creationId xmlns:a16="http://schemas.microsoft.com/office/drawing/2014/main" id="{5352D66C-3870-8F87-BD4A-22D1F967D5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8267" y="12433880"/>
              <a:ext cx="309083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EXECUTIVE SPONSORSHIP CONFIRMED</a:t>
              </a:r>
            </a:p>
          </p:txBody>
        </p:sp>
        <p:cxnSp>
          <p:nvCxnSpPr>
            <p:cNvPr id="31" name="Straight Connector 21">
              <a:extLst>
                <a:ext uri="{FF2B5EF4-FFF2-40B4-BE49-F238E27FC236}">
                  <a16:creationId xmlns:a16="http://schemas.microsoft.com/office/drawing/2014/main" id="{DA2EC16E-BC9F-ECE2-6C84-AB01BF670D08}"/>
                </a:ext>
              </a:extLst>
            </p:cNvPr>
            <p:cNvCxnSpPr/>
            <p:nvPr/>
          </p:nvCxnSpPr>
          <p:spPr bwMode="auto">
            <a:xfrm flipV="1">
              <a:off x="10371127" y="9644876"/>
              <a:ext cx="13059552" cy="0"/>
            </a:xfrm>
            <a:prstGeom prst="line">
              <a:avLst/>
            </a:prstGeom>
            <a:noFill/>
            <a:ln w="1587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678E74-3423-36B5-11AD-EA3615A4EF84}"/>
                </a:ext>
              </a:extLst>
            </p:cNvPr>
            <p:cNvCxnSpPr/>
            <p:nvPr/>
          </p:nvCxnSpPr>
          <p:spPr bwMode="auto">
            <a:xfrm flipV="1">
              <a:off x="10371127" y="10937177"/>
              <a:ext cx="13059552" cy="0"/>
            </a:xfrm>
            <a:prstGeom prst="line">
              <a:avLst/>
            </a:prstGeom>
            <a:noFill/>
            <a:ln w="15875" cap="flat" cmpd="sng" algn="ctr">
              <a:solidFill>
                <a:srgbClr val="FFFF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3" name="Group 173">
              <a:extLst>
                <a:ext uri="{FF2B5EF4-FFF2-40B4-BE49-F238E27FC236}">
                  <a16:creationId xmlns:a16="http://schemas.microsoft.com/office/drawing/2014/main" id="{8FBC632D-F5D9-9263-6246-C728AC8E6B64}"/>
                </a:ext>
              </a:extLst>
            </p:cNvPr>
            <p:cNvGrpSpPr/>
            <p:nvPr/>
          </p:nvGrpSpPr>
          <p:grpSpPr>
            <a:xfrm>
              <a:off x="7709804" y="8515846"/>
              <a:ext cx="15639668" cy="3154079"/>
              <a:chOff x="-180075" y="419403"/>
              <a:chExt cx="10437285" cy="1645088"/>
            </a:xfrm>
          </p:grpSpPr>
          <p:sp>
            <p:nvSpPr>
              <p:cNvPr id="53" name="TextBox 62">
                <a:extLst>
                  <a:ext uri="{FF2B5EF4-FFF2-40B4-BE49-F238E27FC236}">
                    <a16:creationId xmlns:a16="http://schemas.microsoft.com/office/drawing/2014/main" id="{91CDD545-3C92-5708-10D7-6BE23DB9BE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0969" y="419403"/>
                <a:ext cx="906033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Decision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EF909B5-12C6-6180-6A38-E073D3BB0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527" y="774908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DC795B0-5920-97D3-39FD-2761D4220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209" y="806011"/>
                <a:ext cx="134251" cy="104319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2FE098D-3806-1B56-824C-52B93F8D2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2183" y="1930790"/>
                <a:ext cx="134251" cy="104924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63DF077-B8A5-449B-90E2-A1F51909D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140" y="1362065"/>
                <a:ext cx="134251" cy="104924"/>
              </a:xfrm>
              <a:prstGeom prst="ellipse">
                <a:avLst/>
              </a:prstGeom>
              <a:solidFill>
                <a:srgbClr val="24A9DA"/>
              </a:solidFill>
              <a:ln w="9525">
                <a:noFill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2FCABED-1861-F77B-A6D4-38E5878870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1103" y="727740"/>
                <a:ext cx="950464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Initiative</a:t>
                </a:r>
              </a:p>
            </p:txBody>
          </p:sp>
          <p:sp>
            <p:nvSpPr>
              <p:cNvPr id="59" name="TextBox 54">
                <a:extLst>
                  <a:ext uri="{FF2B5EF4-FFF2-40B4-BE49-F238E27FC236}">
                    <a16:creationId xmlns:a16="http://schemas.microsoft.com/office/drawing/2014/main" id="{F61F9244-95EE-8556-8695-A76EC1C2E6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6784" y="1515443"/>
                <a:ext cx="788190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Project</a:t>
                </a:r>
              </a:p>
            </p:txBody>
          </p:sp>
          <p:sp>
            <p:nvSpPr>
              <p:cNvPr id="60" name="TextBox 55">
                <a:extLst>
                  <a:ext uri="{FF2B5EF4-FFF2-40B4-BE49-F238E27FC236}">
                    <a16:creationId xmlns:a16="http://schemas.microsoft.com/office/drawing/2014/main" id="{10C5926F-9AC5-CF87-3546-038BA55E23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80075" y="754773"/>
                <a:ext cx="1021941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Education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4E06168-E9F5-9539-622F-8AF2734FA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4280" y="1323203"/>
                <a:ext cx="1040881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Recommendation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FB8FA6-48D6-F75C-0EBF-BF5D1B3272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0015" y="1903962"/>
                <a:ext cx="760855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Evaluation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25C7C67-0061-551D-864F-C295BC78E8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25262" y="647394"/>
                <a:ext cx="1531948" cy="177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Measure Value</a:t>
                </a:r>
              </a:p>
            </p:txBody>
          </p:sp>
          <p:sp>
            <p:nvSpPr>
              <p:cNvPr id="64" name="TextBox 57">
                <a:extLst>
                  <a:ext uri="{FF2B5EF4-FFF2-40B4-BE49-F238E27FC236}">
                    <a16:creationId xmlns:a16="http://schemas.microsoft.com/office/drawing/2014/main" id="{AE641EFC-4978-2F67-A17A-1FE6EA2170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70868" y="820353"/>
                <a:ext cx="743758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Kick-off</a:t>
                </a:r>
              </a:p>
            </p:txBody>
          </p:sp>
          <p:sp>
            <p:nvSpPr>
              <p:cNvPr id="65" name="TextBox 57">
                <a:extLst>
                  <a:ext uri="{FF2B5EF4-FFF2-40B4-BE49-F238E27FC236}">
                    <a16:creationId xmlns:a16="http://schemas.microsoft.com/office/drawing/2014/main" id="{90935309-6B32-1D54-E3D3-01BC732489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54990" y="1411024"/>
                <a:ext cx="454844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Plan</a:t>
                </a:r>
              </a:p>
            </p:txBody>
          </p:sp>
          <p:sp>
            <p:nvSpPr>
              <p:cNvPr id="66" name="TextBox 61">
                <a:extLst>
                  <a:ext uri="{FF2B5EF4-FFF2-40B4-BE49-F238E27FC236}">
                    <a16:creationId xmlns:a16="http://schemas.microsoft.com/office/drawing/2014/main" id="{776420BD-F62E-11AF-28E8-0D03D4B6C3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8726" y="1750284"/>
                <a:ext cx="791022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Implement</a:t>
                </a:r>
              </a:p>
            </p:txBody>
          </p:sp>
          <p:sp>
            <p:nvSpPr>
              <p:cNvPr id="67" name="TextBox 59">
                <a:extLst>
                  <a:ext uri="{FF2B5EF4-FFF2-40B4-BE49-F238E27FC236}">
                    <a16:creationId xmlns:a16="http://schemas.microsoft.com/office/drawing/2014/main" id="{3F679854-23EB-1390-B68B-7E48C9F74A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69422" y="1051850"/>
                <a:ext cx="588800" cy="1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</a:rPr>
                  <a:t>Go-Live</a:t>
                </a:r>
              </a:p>
            </p:txBody>
          </p:sp>
        </p:grpSp>
        <p:cxnSp>
          <p:nvCxnSpPr>
            <p:cNvPr id="34" name="Straight Connector 21">
              <a:extLst>
                <a:ext uri="{FF2B5EF4-FFF2-40B4-BE49-F238E27FC236}">
                  <a16:creationId xmlns:a16="http://schemas.microsoft.com/office/drawing/2014/main" id="{2FF5A7F2-7828-3F3E-6CE0-F30A6D5BFAE2}"/>
                </a:ext>
              </a:extLst>
            </p:cNvPr>
            <p:cNvCxnSpPr/>
            <p:nvPr/>
          </p:nvCxnSpPr>
          <p:spPr bwMode="auto">
            <a:xfrm flipV="1">
              <a:off x="9857312" y="9669226"/>
              <a:ext cx="520667" cy="0"/>
            </a:xfrm>
            <a:prstGeom prst="line">
              <a:avLst/>
            </a:prstGeom>
            <a:noFill/>
            <a:ln w="15875" cap="flat" cmpd="sng" algn="ctr">
              <a:solidFill>
                <a:srgbClr val="52525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CF3B7E-F3BA-C706-9139-5A568DAB00BC}"/>
                </a:ext>
              </a:extLst>
            </p:cNvPr>
            <p:cNvCxnSpPr/>
            <p:nvPr/>
          </p:nvCxnSpPr>
          <p:spPr bwMode="auto">
            <a:xfrm flipV="1">
              <a:off x="9857312" y="10961526"/>
              <a:ext cx="520667" cy="0"/>
            </a:xfrm>
            <a:prstGeom prst="line">
              <a:avLst/>
            </a:prstGeom>
            <a:noFill/>
            <a:ln w="15875" cap="flat" cmpd="sng" algn="ctr">
              <a:solidFill>
                <a:srgbClr val="525252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63">
              <a:extLst>
                <a:ext uri="{FF2B5EF4-FFF2-40B4-BE49-F238E27FC236}">
                  <a16:creationId xmlns:a16="http://schemas.microsoft.com/office/drawing/2014/main" id="{164D3457-6DC9-4A4D-5E2E-8E2898483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6591" y="12410244"/>
              <a:ext cx="309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N0-DECISION DEFEATED</a:t>
              </a:r>
            </a:p>
          </p:txBody>
        </p:sp>
        <p:sp>
          <p:nvSpPr>
            <p:cNvPr id="37" name="TextBox 63">
              <a:extLst>
                <a:ext uri="{FF2B5EF4-FFF2-40B4-BE49-F238E27FC236}">
                  <a16:creationId xmlns:a16="http://schemas.microsoft.com/office/drawing/2014/main" id="{93546FE8-30C2-F2D4-56E0-820F01717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42697" y="12410244"/>
              <a:ext cx="309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CBO VALUE CONFIRMED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144ADB-F6E3-79A7-CFF6-557679E31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0742" y="12410244"/>
              <a:ext cx="30908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 CONTRACT SIGNED</a:t>
              </a:r>
            </a:p>
          </p:txBody>
        </p:sp>
        <p:sp>
          <p:nvSpPr>
            <p:cNvPr id="39" name="TextBox 63">
              <a:extLst>
                <a:ext uri="{FF2B5EF4-FFF2-40B4-BE49-F238E27FC236}">
                  <a16:creationId xmlns:a16="http://schemas.microsoft.com/office/drawing/2014/main" id="{3B8C479C-B02D-12EC-BFF2-406763EE7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1055" y="12413900"/>
              <a:ext cx="30006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" panose="020B0503030403020204" pitchFamily="34" charset="0"/>
                  <a:cs typeface="Arial"/>
                </a:rPr>
                <a:t>VALUE ACHIEVED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CAC4331-4277-CFE8-7329-095B530A3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9382" y="9353078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07D5103-1549-5442-5578-1333F4ED1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4310" y="10473859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BAA4DCC-3421-5D70-DD7F-1A2A03067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9546" y="11134421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13B51D8-AB16-7068-5114-6D2304AD7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7769" y="11574489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A6128C5-D6F4-D766-990F-2ED971863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6467" y="9781724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5DA226D-A41A-8D86-27EC-759B10EC6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1345" y="9271457"/>
              <a:ext cx="201168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57">
              <a:extLst>
                <a:ext uri="{FF2B5EF4-FFF2-40B4-BE49-F238E27FC236}">
                  <a16:creationId xmlns:a16="http://schemas.microsoft.com/office/drawing/2014/main" id="{785B4821-6A65-0689-4731-290B06E58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23915" y="11490150"/>
              <a:ext cx="9904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Arial"/>
                </a:rPr>
                <a:t>Develop</a:t>
              </a: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C57EC537-2F9A-2F5D-841D-7AB54551E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2833" y="12086868"/>
              <a:ext cx="9763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ource Sans Pro" panose="020B0503030403020204" pitchFamily="34" charset="0"/>
                  <a:cs typeface="Arial"/>
                </a:rPr>
                <a:t>TIME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6AD2297-4E29-A93D-AE1A-0AF47E30136B}"/>
                </a:ext>
              </a:extLst>
            </p:cNvPr>
            <p:cNvCxnSpPr/>
            <p:nvPr/>
          </p:nvCxnSpPr>
          <p:spPr>
            <a:xfrm>
              <a:off x="795282" y="12233981"/>
              <a:ext cx="22811219" cy="0"/>
            </a:xfrm>
            <a:prstGeom prst="straightConnector1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4DC0CFB-3283-2BD9-6ABB-00A6772E5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563" y="8842507"/>
              <a:ext cx="201167" cy="20000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68A91C-3BF1-EB69-87E2-79B804095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491" y="10870523"/>
              <a:ext cx="201167" cy="20000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C4429FB-1D29-8EF9-493B-6490E00C2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1767" y="8854305"/>
              <a:ext cx="201167" cy="20116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>
                <a:solidFill>
                  <a:srgbClr val="FFFFFF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97D8E43-2886-FAF2-8A21-B7CC72808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51755" y="10724830"/>
              <a:ext cx="201167" cy="200008"/>
            </a:xfrm>
            <a:prstGeom prst="ellipse">
              <a:avLst/>
            </a:prstGeom>
            <a:solidFill>
              <a:srgbClr val="24A9DA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 ker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16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6F6FF84-E7B0-4BEE-8B90-F61F9DF85743}"/>
              </a:ext>
            </a:extLst>
          </p:cNvPr>
          <p:cNvGrpSpPr/>
          <p:nvPr/>
        </p:nvGrpSpPr>
        <p:grpSpPr>
          <a:xfrm>
            <a:off x="890089" y="10282334"/>
            <a:ext cx="10674817" cy="3842740"/>
            <a:chOff x="890089" y="10282334"/>
            <a:chExt cx="10674817" cy="3842740"/>
          </a:xfrm>
        </p:grpSpPr>
        <p:sp>
          <p:nvSpPr>
            <p:cNvPr id="671" name="TextBox 31"/>
            <p:cNvSpPr txBox="1"/>
            <p:nvPr/>
          </p:nvSpPr>
          <p:spPr>
            <a:xfrm>
              <a:off x="1187468" y="12639870"/>
              <a:ext cx="10377438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>
              <a:lvl1pPr defTabSz="914400">
                <a:defRPr sz="2800" i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</a:rPr>
                <a:t>If Executive Sponsorship (ES) is not achieved, proceed knowing that not having executive involvement introduces risk.  Close Probability is never greater than 50% until signed contracts are received.</a:t>
              </a: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04A2314-0986-42AB-B12D-4C04B16D6C58}"/>
                </a:ext>
              </a:extLst>
            </p:cNvPr>
            <p:cNvSpPr/>
            <p:nvPr/>
          </p:nvSpPr>
          <p:spPr>
            <a:xfrm>
              <a:off x="890089" y="10282334"/>
              <a:ext cx="10377439" cy="3842740"/>
            </a:xfrm>
            <a:custGeom>
              <a:avLst/>
              <a:gdLst>
                <a:gd name="connsiteX0" fmla="*/ 177285 w 10377439"/>
                <a:gd name="connsiteY0" fmla="*/ 0 h 3842740"/>
                <a:gd name="connsiteX1" fmla="*/ 2661119 w 10377439"/>
                <a:gd name="connsiteY1" fmla="*/ 0 h 3842740"/>
                <a:gd name="connsiteX2" fmla="*/ 2838404 w 10377439"/>
                <a:gd name="connsiteY2" fmla="*/ 177285 h 3842740"/>
                <a:gd name="connsiteX3" fmla="*/ 2838404 w 10377439"/>
                <a:gd name="connsiteY3" fmla="*/ 824385 h 3842740"/>
                <a:gd name="connsiteX4" fmla="*/ 9805985 w 10377439"/>
                <a:gd name="connsiteY4" fmla="*/ 824385 h 3842740"/>
                <a:gd name="connsiteX5" fmla="*/ 9805985 w 10377439"/>
                <a:gd name="connsiteY5" fmla="*/ 824386 h 3842740"/>
                <a:gd name="connsiteX6" fmla="*/ 10210278 w 10377439"/>
                <a:gd name="connsiteY6" fmla="*/ 824386 h 3842740"/>
                <a:gd name="connsiteX7" fmla="*/ 10269161 w 10377439"/>
                <a:gd name="connsiteY7" fmla="*/ 836274 h 3842740"/>
                <a:gd name="connsiteX8" fmla="*/ 10377439 w 10377439"/>
                <a:gd name="connsiteY8" fmla="*/ 999627 h 3842740"/>
                <a:gd name="connsiteX9" fmla="*/ 10377439 w 10377439"/>
                <a:gd name="connsiteY9" fmla="*/ 1503266 h 3842740"/>
                <a:gd name="connsiteX10" fmla="*/ 10377439 w 10377439"/>
                <a:gd name="connsiteY10" fmla="*/ 1646727 h 3842740"/>
                <a:gd name="connsiteX11" fmla="*/ 10377439 w 10377439"/>
                <a:gd name="connsiteY11" fmla="*/ 3842740 h 3842740"/>
                <a:gd name="connsiteX12" fmla="*/ 9420975 w 10377439"/>
                <a:gd name="connsiteY12" fmla="*/ 3842740 h 3842740"/>
                <a:gd name="connsiteX13" fmla="*/ 9420975 w 10377439"/>
                <a:gd name="connsiteY13" fmla="*/ 3842739 h 3842740"/>
                <a:gd name="connsiteX14" fmla="*/ 0 w 10377439"/>
                <a:gd name="connsiteY14" fmla="*/ 3842739 h 3842740"/>
                <a:gd name="connsiteX15" fmla="*/ 0 w 10377439"/>
                <a:gd name="connsiteY15" fmla="*/ 824385 h 3842740"/>
                <a:gd name="connsiteX16" fmla="*/ 0 w 10377439"/>
                <a:gd name="connsiteY16" fmla="*/ 177285 h 3842740"/>
                <a:gd name="connsiteX17" fmla="*/ 177285 w 10377439"/>
                <a:gd name="connsiteY17" fmla="*/ 0 h 384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77439" h="3842740">
                  <a:moveTo>
                    <a:pt x="177285" y="0"/>
                  </a:moveTo>
                  <a:lnTo>
                    <a:pt x="2661119" y="0"/>
                  </a:lnTo>
                  <a:cubicBezTo>
                    <a:pt x="2759031" y="0"/>
                    <a:pt x="2838404" y="79373"/>
                    <a:pt x="2838404" y="177285"/>
                  </a:cubicBezTo>
                  <a:lnTo>
                    <a:pt x="2838404" y="824385"/>
                  </a:lnTo>
                  <a:lnTo>
                    <a:pt x="9805985" y="824385"/>
                  </a:lnTo>
                  <a:lnTo>
                    <a:pt x="9805985" y="824386"/>
                  </a:lnTo>
                  <a:lnTo>
                    <a:pt x="10210278" y="824386"/>
                  </a:lnTo>
                  <a:lnTo>
                    <a:pt x="10269161" y="836274"/>
                  </a:lnTo>
                  <a:cubicBezTo>
                    <a:pt x="10332792" y="863187"/>
                    <a:pt x="10377439" y="926193"/>
                    <a:pt x="10377439" y="999627"/>
                  </a:cubicBezTo>
                  <a:lnTo>
                    <a:pt x="10377439" y="1503266"/>
                  </a:lnTo>
                  <a:lnTo>
                    <a:pt x="10377439" y="1646727"/>
                  </a:lnTo>
                  <a:lnTo>
                    <a:pt x="10377439" y="3842740"/>
                  </a:lnTo>
                  <a:lnTo>
                    <a:pt x="9420975" y="3842740"/>
                  </a:lnTo>
                  <a:lnTo>
                    <a:pt x="9420975" y="3842739"/>
                  </a:lnTo>
                  <a:lnTo>
                    <a:pt x="0" y="3842739"/>
                  </a:lnTo>
                  <a:lnTo>
                    <a:pt x="0" y="824385"/>
                  </a:lnTo>
                  <a:lnTo>
                    <a:pt x="0" y="177285"/>
                  </a:lnTo>
                  <a:cubicBezTo>
                    <a:pt x="0" y="79373"/>
                    <a:pt x="79373" y="0"/>
                    <a:pt x="177285" y="0"/>
                  </a:cubicBezTo>
                  <a:close/>
                </a:path>
              </a:pathLst>
            </a:custGeom>
            <a:solidFill>
              <a:srgbClr val="0F7AB9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Content Placeholder 2"/>
            <p:cNvSpPr txBox="1"/>
            <p:nvPr/>
          </p:nvSpPr>
          <p:spPr>
            <a:xfrm>
              <a:off x="1161868" y="11349313"/>
              <a:ext cx="9923295" cy="24384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normAutofit/>
            </a:bodyPr>
            <a:lstStyle/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F7AB9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Owns the strategy that we are enabling</a:t>
              </a:r>
            </a:p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F7AB9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Owns or controls the budget</a:t>
              </a:r>
            </a:p>
            <a:p>
              <a:pPr marL="365760" indent="-365760" defTabSz="1828800">
                <a:spcBef>
                  <a:spcPts val="200"/>
                </a:spcBef>
                <a:spcAft>
                  <a:spcPts val="200"/>
                </a:spcAft>
                <a:buClr>
                  <a:srgbClr val="0F7AB9"/>
                </a:buClr>
                <a:buSzPct val="110000"/>
                <a:buFont typeface="Arial" panose="020B0604020202020204" pitchFamily="34" charset="0"/>
                <a:buChar char="•"/>
                <a:tabLst>
                  <a:tab pos="889000" algn="l"/>
                </a:tabLst>
                <a:defRPr sz="1600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200" spc="-10" dirty="0">
                  <a:latin typeface="Source Sans Pro" panose="020B0503030403020204" pitchFamily="34" charset="0"/>
                  <a:ea typeface="Open Sans"/>
                  <a:cs typeface="Open Sans"/>
                </a:rPr>
                <a:t>Directly benefits from the results we will deliver</a:t>
              </a:r>
            </a:p>
          </p:txBody>
        </p:sp>
        <p:sp>
          <p:nvSpPr>
            <p:cNvPr id="673" name="TextBox 33"/>
            <p:cNvSpPr txBox="1"/>
            <p:nvPr/>
          </p:nvSpPr>
          <p:spPr>
            <a:xfrm>
              <a:off x="1224799" y="10434987"/>
              <a:ext cx="2213426" cy="615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914400">
                <a:defRPr sz="4000" b="1" i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indent="-457200" defTabSz="1828800">
                <a:spcBef>
                  <a:spcPts val="400"/>
                </a:spcBef>
                <a:spcAft>
                  <a:spcPts val="900"/>
                </a:spcAft>
                <a:defRPr sz="1800" b="1" spc="-1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sz="2800" i="0" u="heavy" dirty="0">
                  <a:solidFill>
                    <a:srgbClr val="3A3A3A"/>
                  </a:solidFill>
                  <a:uFill>
                    <a:solidFill>
                      <a:srgbClr val="0F7AB9"/>
                    </a:solidFill>
                  </a:uFill>
                  <a:latin typeface="+mn-lt"/>
                </a:rPr>
                <a:t>ES Definition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45361-E439-4741-88A9-91F5C606C34A}"/>
              </a:ext>
            </a:extLst>
          </p:cNvPr>
          <p:cNvGrpSpPr/>
          <p:nvPr/>
        </p:nvGrpSpPr>
        <p:grpSpPr>
          <a:xfrm>
            <a:off x="871429" y="1969691"/>
            <a:ext cx="21784256" cy="11791815"/>
            <a:chOff x="1319262" y="1969691"/>
            <a:chExt cx="21784256" cy="11791815"/>
          </a:xfrm>
        </p:grpSpPr>
        <p:sp>
          <p:nvSpPr>
            <p:cNvPr id="666" name="TextBox 78"/>
            <p:cNvSpPr txBox="1"/>
            <p:nvPr/>
          </p:nvSpPr>
          <p:spPr>
            <a:xfrm>
              <a:off x="1325813" y="5098043"/>
              <a:ext cx="2655057" cy="8098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defTabSz="914400">
                <a:lnSpc>
                  <a:spcPts val="1600"/>
                </a:lnSpc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MILESTONES</a:t>
              </a:r>
              <a:endParaRPr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  <a:sym typeface="Arial"/>
              </a:endParaRPr>
            </a:p>
            <a:p>
              <a:pPr defTabSz="914400">
                <a:lnSpc>
                  <a:spcPts val="1600"/>
                </a:lnSpc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&amp;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CLOSE 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PROBABILITY (%)</a:t>
              </a:r>
            </a:p>
          </p:txBody>
        </p:sp>
        <p:sp>
          <p:nvSpPr>
            <p:cNvPr id="667" name="TextBox 10"/>
            <p:cNvSpPr txBox="1"/>
            <p:nvPr/>
          </p:nvSpPr>
          <p:spPr>
            <a:xfrm>
              <a:off x="4263014" y="5005710"/>
              <a:ext cx="2535417" cy="5016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254000" lvl="1" indent="-254000">
                <a:buSzPct val="100000"/>
                <a:buAutoNum type="alphaUcPeriod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Decision-maker agrees to business/technical issue/opportunity to be addressed and communicates support for the </a:t>
              </a:r>
              <a:r>
                <a:rPr lang="en-US" dirty="0"/>
                <a:t>[Your Company Name]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solution vision 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10%</a:t>
              </a:r>
              <a:endParaRPr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  <a:sym typeface="Arial"/>
              </a:endParaRPr>
            </a:p>
            <a:p>
              <a:pPr marL="254000" lvl="1" indent="-254000">
                <a:buSzPct val="100000"/>
                <a:buAutoNum type="alphaUcPeriod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Decision-maker identifies strategic initiatives and influencers, and will support </a:t>
              </a:r>
              <a:r>
                <a:rPr lang="en-US" dirty="0"/>
                <a:t>[Your Company Name]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involvement in the process 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15%</a:t>
              </a:r>
              <a:endParaRPr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  <a:sym typeface="Arial"/>
              </a:endParaRPr>
            </a:p>
          </p:txBody>
        </p:sp>
        <p:sp>
          <p:nvSpPr>
            <p:cNvPr id="668" name="TextBox 10"/>
            <p:cNvSpPr txBox="1"/>
            <p:nvPr/>
          </p:nvSpPr>
          <p:spPr>
            <a:xfrm>
              <a:off x="7026421" y="5005710"/>
              <a:ext cx="2535417" cy="35086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342900" lvl="1" indent="-342900" defTabSz="914400">
                <a:buSzPct val="100000"/>
                <a:buFont typeface="+mj-lt"/>
                <a:buAutoNum type="alphaUcPeriod" startAt="3"/>
                <a:tabLst>
                  <a:tab pos="457200" algn="l"/>
                </a:tabLst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Customer confirms current contractual and financial issues, specific budget considerations and timeframes 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20</a:t>
              </a:r>
              <a:r>
                <a:rPr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%</a:t>
              </a:r>
            </a:p>
            <a:p>
              <a:pPr marL="342900" lvl="1" indent="-342900" defTabSz="914400">
                <a:buSzPct val="100000"/>
                <a:buFont typeface="+mj-lt"/>
                <a:buAutoNum type="alphaUcPeriod" startAt="3"/>
                <a:tabLst>
                  <a:tab pos="457200" algn="l"/>
                </a:tabLst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Executive Sponsor has confirmed priority, financial support and agrees to sponsor a Value Assessment 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25</a:t>
              </a:r>
              <a:r>
                <a:rPr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%</a:t>
              </a:r>
            </a:p>
          </p:txBody>
        </p:sp>
        <p:sp>
          <p:nvSpPr>
            <p:cNvPr id="669" name="TextBox 10"/>
            <p:cNvSpPr txBox="1"/>
            <p:nvPr/>
          </p:nvSpPr>
          <p:spPr>
            <a:xfrm>
              <a:off x="9861613" y="5005710"/>
              <a:ext cx="2482230" cy="50167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342900" lvl="1" indent="-342900" defTabSz="914400">
                <a:buSzPct val="100000"/>
                <a:buFont typeface="+mj-lt"/>
                <a:buAutoNum type="alphaUcPeriod" startAt="5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Executive Sponsor and influencers confirm their support for the Value Assessment and their intention to make a buying decision 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30</a:t>
              </a:r>
              <a:r>
                <a:rPr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%</a:t>
              </a:r>
            </a:p>
            <a:p>
              <a:pPr marL="342900" lvl="1" indent="-342900">
                <a:buSzPct val="100000"/>
                <a:buFont typeface="+mj-lt"/>
                <a:buAutoNum type="alphaUcPeriod" startAt="5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Executive Sponsor and influencers confirm their support for the </a:t>
              </a:r>
              <a:r>
                <a:rPr lang="en-US" dirty="0"/>
                <a:t>[Your Company Name]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Solution based on the Value Assessment Report of Findings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35</a:t>
              </a:r>
              <a:r>
                <a:rPr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%</a:t>
              </a:r>
            </a:p>
          </p:txBody>
        </p:sp>
        <p:sp>
          <p:nvSpPr>
            <p:cNvPr id="670" name="TextBox 10"/>
            <p:cNvSpPr txBox="1"/>
            <p:nvPr/>
          </p:nvSpPr>
          <p:spPr>
            <a:xfrm>
              <a:off x="15486052" y="5005710"/>
              <a:ext cx="2477364" cy="83407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342900" lvl="1" indent="-342900" defTabSz="914400">
                <a:buSzPct val="100000"/>
                <a:buFont typeface="+mj-lt"/>
                <a:buAutoNum type="alphaUcPeriod" startAt="13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Executive Sponsor tells us we have won 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70</a:t>
              </a:r>
              <a:r>
                <a:rPr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%</a:t>
              </a:r>
            </a:p>
            <a:p>
              <a:pPr marL="342900" lvl="1" indent="-342900" defTabSz="914400">
                <a:buSzPct val="100000"/>
                <a:buFont typeface="+mj-lt"/>
                <a:buAutoNum type="alphaUcPeriod" startAt="13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Decision Maker has received a base contract for review – 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75%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  <a:p>
              <a:pPr marL="342900" lvl="1" indent="-342900" defTabSz="914400">
                <a:buSzPct val="100000"/>
                <a:buFont typeface="+mj-lt"/>
                <a:buAutoNum type="alphaUcPeriod" startAt="13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Decision Maker returned red-lined final contract 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80%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  <a:p>
              <a:pPr marL="342900" lvl="1" indent="-342900">
                <a:buSzPct val="100000"/>
                <a:buFont typeface="+mj-lt"/>
                <a:buAutoNum type="alphaUcPeriod" startAt="13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All legal issues are resolved by the customer and </a:t>
              </a:r>
              <a:r>
                <a:rPr lang="en-US" dirty="0"/>
                <a:t>[Your Company Name]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– 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85%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  <a:p>
              <a:pPr marL="342900" lvl="1" indent="-342900" defTabSz="914400">
                <a:buSzPct val="100000"/>
                <a:buFont typeface="+mj-lt"/>
                <a:buAutoNum type="alphaUcPeriod" startAt="13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Board Approval, Executive Management Committee Approval, Owner Approval – 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90%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  <a:p>
              <a:pPr marL="342900" lvl="1" indent="-342900" defTabSz="914400">
                <a:buSzPct val="100000"/>
                <a:buFont typeface="+mj-lt"/>
                <a:buAutoNum type="alphaUcPeriod" startAt="13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Date is set for contract signing and picking up complete Contract Package 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95%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</a:t>
              </a:r>
            </a:p>
            <a:p>
              <a:pPr marL="342900" lvl="1" indent="-342900" defTabSz="914400">
                <a:buSzPct val="100000"/>
                <a:buFont typeface="+mj-lt"/>
                <a:buAutoNum type="alphaUcPeriod" startAt="13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Contracts received and deal is booked  -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100%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</a:t>
              </a:r>
              <a:endParaRPr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sp>
          <p:nvSpPr>
            <p:cNvPr id="674" name="Arrow"/>
            <p:cNvSpPr/>
            <p:nvPr/>
          </p:nvSpPr>
          <p:spPr>
            <a:xfrm>
              <a:off x="15467681" y="2816156"/>
              <a:ext cx="7635837" cy="1033182"/>
            </a:xfrm>
            <a:prstGeom prst="rightArrow">
              <a:avLst>
                <a:gd name="adj1" fmla="val 100000"/>
                <a:gd name="adj2" fmla="val 45626"/>
              </a:avLst>
            </a:prstGeom>
            <a:solidFill>
              <a:srgbClr val="0E6EA5"/>
            </a:soli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16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dirty="0">
                <a:solidFill>
                  <a:srgbClr val="49A220"/>
                </a:solidFill>
              </a:endParaRPr>
            </a:p>
          </p:txBody>
        </p:sp>
        <p:sp>
          <p:nvSpPr>
            <p:cNvPr id="675" name="Arrow"/>
            <p:cNvSpPr/>
            <p:nvPr/>
          </p:nvSpPr>
          <p:spPr>
            <a:xfrm>
              <a:off x="8454527" y="2833337"/>
              <a:ext cx="7635836" cy="1016001"/>
            </a:xfrm>
            <a:prstGeom prst="rightArrow">
              <a:avLst>
                <a:gd name="adj1" fmla="val 100000"/>
                <a:gd name="adj2" fmla="val 45626"/>
              </a:avLst>
            </a:prstGeom>
            <a:solidFill>
              <a:srgbClr val="0E6EA5"/>
            </a:soli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16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dirty="0">
                <a:solidFill>
                  <a:srgbClr val="49A220"/>
                </a:solidFill>
              </a:endParaRPr>
            </a:p>
          </p:txBody>
        </p:sp>
        <p:sp>
          <p:nvSpPr>
            <p:cNvPr id="676" name="Arrow"/>
            <p:cNvSpPr/>
            <p:nvPr/>
          </p:nvSpPr>
          <p:spPr>
            <a:xfrm>
              <a:off x="1319262" y="2833337"/>
              <a:ext cx="7635836" cy="1016001"/>
            </a:xfrm>
            <a:prstGeom prst="rightArrow">
              <a:avLst>
                <a:gd name="adj1" fmla="val 100000"/>
                <a:gd name="adj2" fmla="val 45626"/>
              </a:avLst>
            </a:prstGeom>
            <a:solidFill>
              <a:srgbClr val="0E6EA5"/>
            </a:soli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16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>
                <a:solidFill>
                  <a:srgbClr val="49A220"/>
                </a:solidFill>
              </a:endParaRPr>
            </a:p>
          </p:txBody>
        </p:sp>
        <p:sp>
          <p:nvSpPr>
            <p:cNvPr id="677" name="Creating Demand"/>
            <p:cNvSpPr txBox="1"/>
            <p:nvPr/>
          </p:nvSpPr>
          <p:spPr>
            <a:xfrm>
              <a:off x="2929938" y="3048951"/>
              <a:ext cx="4666637" cy="584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2600" cap="all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r>
                <a:rPr dirty="0"/>
                <a:t>Create Demand</a:t>
              </a:r>
            </a:p>
          </p:txBody>
        </p:sp>
        <p:sp>
          <p:nvSpPr>
            <p:cNvPr id="678" name="Gaining Sponsorship"/>
            <p:cNvSpPr txBox="1"/>
            <p:nvPr/>
          </p:nvSpPr>
          <p:spPr>
            <a:xfrm>
              <a:off x="9918762" y="3048951"/>
              <a:ext cx="4939365" cy="584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2600" cap="all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r>
                <a:rPr dirty="0"/>
                <a:t>Gain Sponsorship</a:t>
              </a:r>
            </a:p>
          </p:txBody>
        </p:sp>
        <p:sp>
          <p:nvSpPr>
            <p:cNvPr id="679" name="Delivering Value"/>
            <p:cNvSpPr txBox="1"/>
            <p:nvPr/>
          </p:nvSpPr>
          <p:spPr>
            <a:xfrm>
              <a:off x="16764288" y="3048951"/>
              <a:ext cx="5200401" cy="584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2600" cap="all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r>
                <a:rPr dirty="0"/>
                <a:t>Deliver Value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8184B1C-73E9-41F9-8306-588AA85B356C}"/>
                </a:ext>
              </a:extLst>
            </p:cNvPr>
            <p:cNvGrpSpPr/>
            <p:nvPr/>
          </p:nvGrpSpPr>
          <p:grpSpPr>
            <a:xfrm>
              <a:off x="3308362" y="1969691"/>
              <a:ext cx="16789388" cy="692049"/>
              <a:chOff x="3308362" y="2137640"/>
              <a:chExt cx="16789388" cy="692049"/>
            </a:xfrm>
          </p:grpSpPr>
          <p:sp>
            <p:nvSpPr>
              <p:cNvPr id="682" name="TextBox 78"/>
              <p:cNvSpPr txBox="1"/>
              <p:nvPr/>
            </p:nvSpPr>
            <p:spPr>
              <a:xfrm>
                <a:off x="18244849" y="2204058"/>
                <a:ext cx="1852901" cy="5539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>
                <a:lvl1pPr indent="50800" algn="ctr" defTabSz="1828800">
                  <a:spcBef>
                    <a:spcPts val="600"/>
                  </a:spcBef>
                  <a:defRPr sz="3400">
                    <a:solidFill>
                      <a:srgbClr val="6159BC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pPr algn="l"/>
                <a:r>
                  <a:rPr lang="en-US" sz="2400" dirty="0">
                    <a:solidFill>
                      <a:srgbClr val="0F7AB9"/>
                    </a:solidFill>
                  </a:rPr>
                  <a:t>DELIVER</a:t>
                </a:r>
              </a:p>
            </p:txBody>
          </p:sp>
          <p:sp>
            <p:nvSpPr>
              <p:cNvPr id="680" name="TextBox 76"/>
              <p:cNvSpPr txBox="1"/>
              <p:nvPr/>
            </p:nvSpPr>
            <p:spPr>
              <a:xfrm>
                <a:off x="4052805" y="2219419"/>
                <a:ext cx="2082749" cy="5539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>
                <a:lvl1pPr indent="50800" algn="ctr" defTabSz="1828800">
                  <a:spcBef>
                    <a:spcPts val="600"/>
                  </a:spcBef>
                  <a:defRPr sz="3400">
                    <a:solidFill>
                      <a:srgbClr val="6159BC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pPr algn="l"/>
                <a:r>
                  <a:rPr lang="en-US" sz="2400" dirty="0">
                    <a:solidFill>
                      <a:srgbClr val="0F7AB9"/>
                    </a:solidFill>
                  </a:rPr>
                  <a:t>TARGET</a:t>
                </a:r>
              </a:p>
            </p:txBody>
          </p:sp>
          <p:sp>
            <p:nvSpPr>
              <p:cNvPr id="681" name="TextBox 77"/>
              <p:cNvSpPr txBox="1"/>
              <p:nvPr/>
            </p:nvSpPr>
            <p:spPr>
              <a:xfrm>
                <a:off x="11532996" y="2219417"/>
                <a:ext cx="1840104" cy="55399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>
                <a:lvl1pPr indent="50800" algn="ctr" defTabSz="1828800">
                  <a:spcBef>
                    <a:spcPts val="600"/>
                  </a:spcBef>
                  <a:defRPr sz="3400">
                    <a:solidFill>
                      <a:srgbClr val="6159BC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pPr algn="l"/>
                <a:r>
                  <a:rPr lang="en-US" sz="2400" dirty="0">
                    <a:solidFill>
                      <a:srgbClr val="0F7AB9"/>
                    </a:solidFill>
                  </a:rPr>
                  <a:t>PREPARE</a:t>
                </a:r>
              </a:p>
            </p:txBody>
          </p:sp>
          <p:pic>
            <p:nvPicPr>
              <p:cNvPr id="695" name="Image" descr="Image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08362" y="2205761"/>
                <a:ext cx="569280" cy="569280"/>
              </a:xfrm>
              <a:prstGeom prst="rect">
                <a:avLst/>
              </a:prstGeom>
              <a:solidFill>
                <a:schemeClr val="bg1"/>
              </a:solidFill>
              <a:ln w="12700">
                <a:miter lim="400000"/>
              </a:ln>
            </p:spPr>
          </p:pic>
          <p:pic>
            <p:nvPicPr>
              <p:cNvPr id="696" name="Image" descr="Image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630135" y="2197750"/>
                <a:ext cx="772684" cy="49110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97" name="Image" descr="Image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532565" y="2137640"/>
                <a:ext cx="621028" cy="692049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AA851F-6333-4A1F-BC5E-B31D0006A180}"/>
                </a:ext>
              </a:extLst>
            </p:cNvPr>
            <p:cNvGrpSpPr/>
            <p:nvPr/>
          </p:nvGrpSpPr>
          <p:grpSpPr>
            <a:xfrm>
              <a:off x="1325812" y="3934985"/>
              <a:ext cx="21708554" cy="860224"/>
              <a:chOff x="1325812" y="3855673"/>
              <a:chExt cx="21933596" cy="860224"/>
            </a:xfrm>
          </p:grpSpPr>
          <p:sp>
            <p:nvSpPr>
              <p:cNvPr id="683" name="Arrow"/>
              <p:cNvSpPr/>
              <p:nvPr/>
            </p:nvSpPr>
            <p:spPr>
              <a:xfrm>
                <a:off x="20240810" y="3871223"/>
                <a:ext cx="3018598" cy="829126"/>
              </a:xfrm>
              <a:custGeom>
                <a:avLst/>
                <a:gdLst>
                  <a:gd name="connsiteX0" fmla="*/ 0 w 2830678"/>
                  <a:gd name="connsiteY0" fmla="*/ 0 h 844675"/>
                  <a:gd name="connsiteX1" fmla="*/ 2596382 w 2830678"/>
                  <a:gd name="connsiteY1" fmla="*/ 0 h 844675"/>
                  <a:gd name="connsiteX2" fmla="*/ 2596382 w 2830678"/>
                  <a:gd name="connsiteY2" fmla="*/ 0 h 844675"/>
                  <a:gd name="connsiteX3" fmla="*/ 2830678 w 2830678"/>
                  <a:gd name="connsiteY3" fmla="*/ 422338 h 844675"/>
                  <a:gd name="connsiteX4" fmla="*/ 2596382 w 2830678"/>
                  <a:gd name="connsiteY4" fmla="*/ 844675 h 844675"/>
                  <a:gd name="connsiteX5" fmla="*/ 2596382 w 2830678"/>
                  <a:gd name="connsiteY5" fmla="*/ 844675 h 844675"/>
                  <a:gd name="connsiteX6" fmla="*/ 0 w 2830678"/>
                  <a:gd name="connsiteY6" fmla="*/ 844675 h 844675"/>
                  <a:gd name="connsiteX7" fmla="*/ 0 w 2830678"/>
                  <a:gd name="connsiteY7" fmla="*/ 0 h 844675"/>
                  <a:gd name="connsiteX0" fmla="*/ 0 w 2987627"/>
                  <a:gd name="connsiteY0" fmla="*/ 0 h 844675"/>
                  <a:gd name="connsiteX1" fmla="*/ 2596382 w 2987627"/>
                  <a:gd name="connsiteY1" fmla="*/ 0 h 844675"/>
                  <a:gd name="connsiteX2" fmla="*/ 2596382 w 2987627"/>
                  <a:gd name="connsiteY2" fmla="*/ 0 h 844675"/>
                  <a:gd name="connsiteX3" fmla="*/ 2987627 w 2987627"/>
                  <a:gd name="connsiteY3" fmla="*/ 429161 h 844675"/>
                  <a:gd name="connsiteX4" fmla="*/ 2596382 w 2987627"/>
                  <a:gd name="connsiteY4" fmla="*/ 844675 h 844675"/>
                  <a:gd name="connsiteX5" fmla="*/ 2596382 w 2987627"/>
                  <a:gd name="connsiteY5" fmla="*/ 844675 h 844675"/>
                  <a:gd name="connsiteX6" fmla="*/ 0 w 2987627"/>
                  <a:gd name="connsiteY6" fmla="*/ 844675 h 844675"/>
                  <a:gd name="connsiteX7" fmla="*/ 0 w 2987627"/>
                  <a:gd name="connsiteY7" fmla="*/ 0 h 84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7627" h="844675">
                    <a:moveTo>
                      <a:pt x="0" y="0"/>
                    </a:moveTo>
                    <a:lnTo>
                      <a:pt x="2596382" y="0"/>
                    </a:lnTo>
                    <a:lnTo>
                      <a:pt x="2596382" y="0"/>
                    </a:lnTo>
                    <a:lnTo>
                      <a:pt x="2987627" y="429161"/>
                    </a:lnTo>
                    <a:lnTo>
                      <a:pt x="2596382" y="844675"/>
                    </a:lnTo>
                    <a:lnTo>
                      <a:pt x="2596382" y="844675"/>
                    </a:lnTo>
                    <a:lnTo>
                      <a:pt x="0" y="84467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81000">
                    <a:srgbClr val="68C2EA"/>
                  </a:gs>
                  <a:gs pos="39000">
                    <a:srgbClr val="0E6EA5"/>
                  </a:gs>
                  <a:gs pos="0">
                    <a:srgbClr val="0A5380"/>
                  </a:gs>
                </a:gsLst>
                <a:lin ang="2700000" scaled="1"/>
                <a:tileRect/>
              </a:gradFill>
              <a:ln w="38100">
                <a:solidFill>
                  <a:srgbClr val="FFFFFF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/>
                <a:endParaRPr sz="1600" dirty="0">
                  <a:solidFill>
                    <a:srgbClr val="49A220"/>
                  </a:solidFill>
                  <a:latin typeface="Roboto Regular"/>
                  <a:ea typeface="Roboto Regular"/>
                </a:endParaRPr>
              </a:p>
            </p:txBody>
          </p:sp>
          <p:sp>
            <p:nvSpPr>
              <p:cNvPr id="40" name="Arrow">
                <a:extLst>
                  <a:ext uri="{FF2B5EF4-FFF2-40B4-BE49-F238E27FC236}">
                    <a16:creationId xmlns:a16="http://schemas.microsoft.com/office/drawing/2014/main" id="{DC1DB485-ED84-6E4B-9821-A25F442C8D9A}"/>
                  </a:ext>
                </a:extLst>
              </p:cNvPr>
              <p:cNvSpPr/>
              <p:nvPr/>
            </p:nvSpPr>
            <p:spPr>
              <a:xfrm>
                <a:off x="17631232" y="3855673"/>
                <a:ext cx="2836749" cy="844675"/>
              </a:xfrm>
              <a:prstGeom prst="rightArrow">
                <a:avLst>
                  <a:gd name="adj1" fmla="val 100000"/>
                  <a:gd name="adj2" fmla="val 27738"/>
                </a:avLst>
              </a:prstGeom>
              <a:gradFill flip="none" rotWithShape="1">
                <a:gsLst>
                  <a:gs pos="97000">
                    <a:srgbClr val="24A9DA"/>
                  </a:gs>
                  <a:gs pos="39000">
                    <a:srgbClr val="0E6EA5"/>
                  </a:gs>
                  <a:gs pos="0">
                    <a:srgbClr val="0A5380"/>
                  </a:gs>
                </a:gsLst>
                <a:lin ang="2700000" scaled="1"/>
                <a:tileRect/>
              </a:gradFill>
              <a:ln w="38100">
                <a:solidFill>
                  <a:srgbClr val="FFFFFF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/>
                <a:endParaRPr sz="1600">
                  <a:solidFill>
                    <a:srgbClr val="49A220"/>
                  </a:solidFill>
                  <a:latin typeface="Roboto Regular"/>
                  <a:ea typeface="Roboto Regular"/>
                </a:endParaRPr>
              </a:p>
            </p:txBody>
          </p:sp>
          <p:sp>
            <p:nvSpPr>
              <p:cNvPr id="38" name="Arrow">
                <a:extLst>
                  <a:ext uri="{FF2B5EF4-FFF2-40B4-BE49-F238E27FC236}">
                    <a16:creationId xmlns:a16="http://schemas.microsoft.com/office/drawing/2014/main" id="{0CD18A45-2BC1-0E4F-A1D0-DEBFCBCA04A2}"/>
                  </a:ext>
                </a:extLst>
              </p:cNvPr>
              <p:cNvSpPr/>
              <p:nvPr/>
            </p:nvSpPr>
            <p:spPr>
              <a:xfrm>
                <a:off x="15026214" y="3855673"/>
                <a:ext cx="2937201" cy="844675"/>
              </a:xfrm>
              <a:prstGeom prst="rightArrow">
                <a:avLst>
                  <a:gd name="adj1" fmla="val 100000"/>
                  <a:gd name="adj2" fmla="val 27738"/>
                </a:avLst>
              </a:prstGeom>
              <a:gradFill flip="none" rotWithShape="1">
                <a:gsLst>
                  <a:gs pos="97000">
                    <a:srgbClr val="24A9DA"/>
                  </a:gs>
                  <a:gs pos="39000">
                    <a:srgbClr val="0E6EA5"/>
                  </a:gs>
                  <a:gs pos="0">
                    <a:srgbClr val="0A5380"/>
                  </a:gs>
                </a:gsLst>
                <a:lin ang="2700000" scaled="1"/>
                <a:tileRect/>
              </a:gradFill>
              <a:ln w="38100">
                <a:solidFill>
                  <a:srgbClr val="FFFFFF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/>
                <a:endParaRPr sz="1600">
                  <a:solidFill>
                    <a:srgbClr val="49A220"/>
                  </a:solidFill>
                  <a:latin typeface="Roboto Regular"/>
                  <a:ea typeface="Roboto Regular"/>
                </a:endParaRPr>
              </a:p>
            </p:txBody>
          </p:sp>
          <p:sp>
            <p:nvSpPr>
              <p:cNvPr id="684" name="Arrow"/>
              <p:cNvSpPr/>
              <p:nvPr/>
            </p:nvSpPr>
            <p:spPr>
              <a:xfrm>
                <a:off x="12343842" y="3871222"/>
                <a:ext cx="3009996" cy="844675"/>
              </a:xfrm>
              <a:prstGeom prst="rightArrow">
                <a:avLst>
                  <a:gd name="adj1" fmla="val 100000"/>
                  <a:gd name="adj2" fmla="val 27738"/>
                </a:avLst>
              </a:prstGeom>
              <a:gradFill flip="none" rotWithShape="1">
                <a:gsLst>
                  <a:gs pos="97000">
                    <a:srgbClr val="24A9DA"/>
                  </a:gs>
                  <a:gs pos="39000">
                    <a:srgbClr val="0E6EA5"/>
                  </a:gs>
                  <a:gs pos="0">
                    <a:srgbClr val="0A5380"/>
                  </a:gs>
                </a:gsLst>
                <a:lin ang="2700000" scaled="1"/>
                <a:tileRect/>
              </a:gradFill>
              <a:ln w="38100">
                <a:solidFill>
                  <a:srgbClr val="FFFFFF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/>
                <a:endParaRPr sz="1600">
                  <a:solidFill>
                    <a:srgbClr val="49A220"/>
                  </a:solidFill>
                  <a:latin typeface="Roboto Regular"/>
                  <a:ea typeface="Roboto Regular"/>
                </a:endParaRPr>
              </a:p>
            </p:txBody>
          </p:sp>
          <p:sp>
            <p:nvSpPr>
              <p:cNvPr id="685" name="Arrow"/>
              <p:cNvSpPr/>
              <p:nvPr/>
            </p:nvSpPr>
            <p:spPr>
              <a:xfrm>
                <a:off x="9563612" y="3871222"/>
                <a:ext cx="3028443" cy="844675"/>
              </a:xfrm>
              <a:prstGeom prst="rightArrow">
                <a:avLst>
                  <a:gd name="adj1" fmla="val 100000"/>
                  <a:gd name="adj2" fmla="val 27738"/>
                </a:avLst>
              </a:prstGeom>
              <a:gradFill flip="none" rotWithShape="1">
                <a:gsLst>
                  <a:gs pos="97000">
                    <a:srgbClr val="24A9DA"/>
                  </a:gs>
                  <a:gs pos="39000">
                    <a:srgbClr val="0E6EA5"/>
                  </a:gs>
                  <a:gs pos="0">
                    <a:srgbClr val="0A5380"/>
                  </a:gs>
                </a:gsLst>
                <a:lin ang="2700000" scaled="1"/>
                <a:tileRect/>
              </a:gradFill>
              <a:ln w="38100">
                <a:solidFill>
                  <a:srgbClr val="FFFFFF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/>
                <a:endParaRPr sz="1600">
                  <a:solidFill>
                    <a:srgbClr val="49A220"/>
                  </a:solidFill>
                  <a:latin typeface="Roboto Regular"/>
                  <a:ea typeface="Roboto Regular"/>
                </a:endParaRPr>
              </a:p>
            </p:txBody>
          </p:sp>
          <p:sp>
            <p:nvSpPr>
              <p:cNvPr id="686" name="Arrow"/>
              <p:cNvSpPr/>
              <p:nvPr/>
            </p:nvSpPr>
            <p:spPr>
              <a:xfrm>
                <a:off x="6798431" y="3871222"/>
                <a:ext cx="3009995" cy="844675"/>
              </a:xfrm>
              <a:prstGeom prst="rightArrow">
                <a:avLst>
                  <a:gd name="adj1" fmla="val 100000"/>
                  <a:gd name="adj2" fmla="val 27738"/>
                </a:avLst>
              </a:prstGeom>
              <a:gradFill flip="none" rotWithShape="1">
                <a:gsLst>
                  <a:gs pos="97000">
                    <a:srgbClr val="24A9DA"/>
                  </a:gs>
                  <a:gs pos="39000">
                    <a:srgbClr val="0E6EA5"/>
                  </a:gs>
                  <a:gs pos="0">
                    <a:srgbClr val="0A5380"/>
                  </a:gs>
                </a:gsLst>
                <a:lin ang="2700000" scaled="1"/>
                <a:tileRect/>
              </a:gradFill>
              <a:ln w="38100">
                <a:solidFill>
                  <a:srgbClr val="FFFFFF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/>
                <a:endParaRPr sz="1600">
                  <a:solidFill>
                    <a:srgbClr val="49A220"/>
                  </a:solidFill>
                  <a:latin typeface="Roboto Regular"/>
                  <a:ea typeface="Roboto Regular"/>
                </a:endParaRPr>
              </a:p>
            </p:txBody>
          </p:sp>
          <p:sp>
            <p:nvSpPr>
              <p:cNvPr id="687" name="Arrow"/>
              <p:cNvSpPr/>
              <p:nvPr/>
            </p:nvSpPr>
            <p:spPr>
              <a:xfrm>
                <a:off x="4052805" y="3871222"/>
                <a:ext cx="3037861" cy="844675"/>
              </a:xfrm>
              <a:prstGeom prst="rightArrow">
                <a:avLst>
                  <a:gd name="adj1" fmla="val 100000"/>
                  <a:gd name="adj2" fmla="val 27738"/>
                </a:avLst>
              </a:prstGeom>
              <a:gradFill flip="none" rotWithShape="1">
                <a:gsLst>
                  <a:gs pos="97000">
                    <a:srgbClr val="24A9DA"/>
                  </a:gs>
                  <a:gs pos="39000">
                    <a:srgbClr val="0E6EA5"/>
                  </a:gs>
                  <a:gs pos="0">
                    <a:srgbClr val="0A5380"/>
                  </a:gs>
                </a:gsLst>
                <a:lin ang="2700000" scaled="1"/>
                <a:tileRect/>
              </a:gradFill>
              <a:ln w="38100">
                <a:solidFill>
                  <a:srgbClr val="FFFFFF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/>
                <a:endParaRPr sz="1600">
                  <a:solidFill>
                    <a:srgbClr val="49A220"/>
                  </a:solidFill>
                  <a:latin typeface="Roboto Regular"/>
                  <a:ea typeface="Roboto Regular"/>
                </a:endParaRPr>
              </a:p>
            </p:txBody>
          </p:sp>
          <p:sp>
            <p:nvSpPr>
              <p:cNvPr id="688" name="Arrow"/>
              <p:cNvSpPr/>
              <p:nvPr/>
            </p:nvSpPr>
            <p:spPr>
              <a:xfrm>
                <a:off x="1325812" y="3871222"/>
                <a:ext cx="2937202" cy="844675"/>
              </a:xfrm>
              <a:prstGeom prst="rightArrow">
                <a:avLst>
                  <a:gd name="adj1" fmla="val 100000"/>
                  <a:gd name="adj2" fmla="val 27738"/>
                </a:avLst>
              </a:prstGeom>
              <a:gradFill flip="none" rotWithShape="1">
                <a:gsLst>
                  <a:gs pos="97000">
                    <a:srgbClr val="24A9DA"/>
                  </a:gs>
                  <a:gs pos="39000">
                    <a:srgbClr val="0E6EA5"/>
                  </a:gs>
                  <a:gs pos="0">
                    <a:srgbClr val="0A5380"/>
                  </a:gs>
                </a:gsLst>
                <a:lin ang="2700000" scaled="1"/>
                <a:tileRect/>
              </a:gradFill>
              <a:ln w="38100">
                <a:solidFill>
                  <a:srgbClr val="FFFFFF"/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defRPr sz="16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dirty="0">
                  <a:solidFill>
                    <a:srgbClr val="49A220"/>
                  </a:solidFill>
                </a:endParaRPr>
              </a:p>
            </p:txBody>
          </p:sp>
          <p:sp>
            <p:nvSpPr>
              <p:cNvPr id="689" name="Plan Business"/>
              <p:cNvSpPr txBox="1"/>
              <p:nvPr/>
            </p:nvSpPr>
            <p:spPr>
              <a:xfrm>
                <a:off x="1483944" y="3921053"/>
                <a:ext cx="1607413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lvl1pPr>
              </a:lstStyle>
              <a:p>
                <a:pPr algn="l"/>
                <a:r>
                  <a:rPr dirty="0"/>
                  <a:t>Plan Business</a:t>
                </a:r>
              </a:p>
            </p:txBody>
          </p:sp>
          <p:sp>
            <p:nvSpPr>
              <p:cNvPr id="690" name="Prospect / Generate Opportunity"/>
              <p:cNvSpPr txBox="1"/>
              <p:nvPr/>
            </p:nvSpPr>
            <p:spPr>
              <a:xfrm>
                <a:off x="4557754" y="3921053"/>
                <a:ext cx="2291788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lvl1pPr>
              </a:lstStyle>
              <a:p>
                <a:pPr algn="l"/>
                <a:r>
                  <a:rPr dirty="0"/>
                  <a:t>Generate Opportunity</a:t>
                </a:r>
              </a:p>
            </p:txBody>
          </p:sp>
          <p:sp>
            <p:nvSpPr>
              <p:cNvPr id="691" name="Qualify/Gain Sponsorship"/>
              <p:cNvSpPr txBox="1"/>
              <p:nvPr/>
            </p:nvSpPr>
            <p:spPr>
              <a:xfrm>
                <a:off x="7443324" y="3921054"/>
                <a:ext cx="1973284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lvl1pPr>
              </a:lstStyle>
              <a:p>
                <a:pPr algn="l"/>
                <a:r>
                  <a:rPr dirty="0"/>
                  <a:t>Gain Sponsorship</a:t>
                </a:r>
              </a:p>
            </p:txBody>
          </p:sp>
          <p:sp>
            <p:nvSpPr>
              <p:cNvPr id="692" name="Assess / Propose"/>
              <p:cNvSpPr txBox="1"/>
              <p:nvPr/>
            </p:nvSpPr>
            <p:spPr>
              <a:xfrm>
                <a:off x="10232779" y="3921054"/>
                <a:ext cx="1729828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lvl1pPr>
              </a:lstStyle>
              <a:p>
                <a:pPr algn="l"/>
                <a:r>
                  <a:rPr lang="en-US" dirty="0"/>
                  <a:t>Develop</a:t>
                </a:r>
                <a:r>
                  <a:rPr dirty="0"/>
                  <a:t>  </a:t>
                </a:r>
                <a:r>
                  <a:rPr lang="en-US" dirty="0"/>
                  <a:t>Solution</a:t>
                </a:r>
                <a:endParaRPr dirty="0"/>
              </a:p>
            </p:txBody>
          </p:sp>
          <p:sp>
            <p:nvSpPr>
              <p:cNvPr id="693" name="Negotiate / Close"/>
              <p:cNvSpPr txBox="1"/>
              <p:nvPr/>
            </p:nvSpPr>
            <p:spPr>
              <a:xfrm>
                <a:off x="13016408" y="3921054"/>
                <a:ext cx="1648477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lvl1pPr>
              </a:lstStyle>
              <a:p>
                <a:pPr algn="l"/>
                <a:r>
                  <a:rPr lang="en-US" dirty="0"/>
                  <a:t>Confirm</a:t>
                </a:r>
                <a:r>
                  <a:rPr dirty="0"/>
                  <a:t> </a:t>
                </a:r>
                <a:r>
                  <a:rPr lang="en-US" dirty="0"/>
                  <a:t>Solution</a:t>
                </a:r>
                <a:endParaRPr dirty="0"/>
              </a:p>
            </p:txBody>
          </p:sp>
          <p:sp>
            <p:nvSpPr>
              <p:cNvPr id="694" name="Service &amp; Expand"/>
              <p:cNvSpPr txBox="1"/>
              <p:nvPr/>
            </p:nvSpPr>
            <p:spPr>
              <a:xfrm>
                <a:off x="20797084" y="3921054"/>
                <a:ext cx="1892972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lvl1pPr>
              </a:lstStyle>
              <a:p>
                <a:pPr algn="l"/>
                <a:r>
                  <a:rPr lang="en-US" dirty="0"/>
                  <a:t>Success</a:t>
                </a:r>
                <a:r>
                  <a:rPr dirty="0"/>
                  <a:t> &amp; Expand</a:t>
                </a:r>
              </a:p>
            </p:txBody>
          </p:sp>
          <p:sp>
            <p:nvSpPr>
              <p:cNvPr id="39" name="Negotiate / Close">
                <a:extLst>
                  <a:ext uri="{FF2B5EF4-FFF2-40B4-BE49-F238E27FC236}">
                    <a16:creationId xmlns:a16="http://schemas.microsoft.com/office/drawing/2014/main" id="{1FEF5937-BC40-F447-96E6-7D7C3EF95125}"/>
                  </a:ext>
                </a:extLst>
              </p:cNvPr>
              <p:cNvSpPr txBox="1"/>
              <p:nvPr/>
            </p:nvSpPr>
            <p:spPr>
              <a:xfrm>
                <a:off x="15778191" y="3905505"/>
                <a:ext cx="1670324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lvl1pPr>
              </a:lstStyle>
              <a:p>
                <a:pPr algn="l"/>
                <a:r>
                  <a:rPr dirty="0"/>
                  <a:t>Negotiate </a:t>
                </a:r>
                <a:r>
                  <a:rPr lang="en-US" dirty="0"/>
                  <a:t>&amp;</a:t>
                </a:r>
                <a:r>
                  <a:rPr dirty="0"/>
                  <a:t> Close</a:t>
                </a:r>
              </a:p>
            </p:txBody>
          </p:sp>
          <p:sp>
            <p:nvSpPr>
              <p:cNvPr id="41" name="Negotiate / Close">
                <a:extLst>
                  <a:ext uri="{FF2B5EF4-FFF2-40B4-BE49-F238E27FC236}">
                    <a16:creationId xmlns:a16="http://schemas.microsoft.com/office/drawing/2014/main" id="{5DDF504F-3B1E-CC4E-B003-C866A86C5C99}"/>
                  </a:ext>
                </a:extLst>
              </p:cNvPr>
              <p:cNvSpPr txBox="1"/>
              <p:nvPr/>
            </p:nvSpPr>
            <p:spPr>
              <a:xfrm>
                <a:off x="18387768" y="3905505"/>
                <a:ext cx="1561352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algn="ctr">
                  <a:defRPr sz="18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lvl1pPr>
              </a:lstStyle>
              <a:p>
                <a:pPr algn="l"/>
                <a:r>
                  <a:rPr lang="en-US" dirty="0"/>
                  <a:t>Implement Solution</a:t>
                </a:r>
                <a:endParaRPr dirty="0"/>
              </a:p>
            </p:txBody>
          </p:sp>
        </p:grpSp>
        <p:sp>
          <p:nvSpPr>
            <p:cNvPr id="42" name="TextBox 10">
              <a:extLst>
                <a:ext uri="{FF2B5EF4-FFF2-40B4-BE49-F238E27FC236}">
                  <a16:creationId xmlns:a16="http://schemas.microsoft.com/office/drawing/2014/main" id="{A0BDF425-6E0F-1B40-AD75-B07A016DAA1F}"/>
                </a:ext>
              </a:extLst>
            </p:cNvPr>
            <p:cNvSpPr txBox="1"/>
            <p:nvPr/>
          </p:nvSpPr>
          <p:spPr>
            <a:xfrm>
              <a:off x="12515434" y="4989876"/>
              <a:ext cx="2838404" cy="87716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342900" lvl="1" indent="-342900">
                <a:buSzPct val="100000"/>
                <a:buFont typeface="+mj-lt"/>
                <a:buAutoNum type="alphaUcPeriod" startAt="7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Executive Sponsor and influencers confirm feasibility of proposed financial strategy for acquiring the </a:t>
              </a:r>
              <a:r>
                <a:rPr lang="en-US" dirty="0"/>
                <a:t>[Your Company Name]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Solution 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40</a:t>
              </a:r>
              <a:r>
                <a:rPr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%</a:t>
              </a:r>
            </a:p>
            <a:p>
              <a:pPr marL="342900" lvl="1" indent="-342900" defTabSz="914400">
                <a:buSzPct val="100000"/>
                <a:buFont typeface="+mj-lt"/>
                <a:buAutoNum type="alphaUcPeriod" startAt="7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Stakeholders confirm all presentations, demos, reference calls, site visits are complete 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45</a:t>
              </a:r>
              <a:r>
                <a:rPr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  <a:p>
              <a:pPr marL="342900" lvl="1" indent="-342900">
                <a:buSzPct val="100000"/>
                <a:buFont typeface="+mj-lt"/>
                <a:buAutoNum type="alphaUcPeriod" startAt="7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Technical Buyers confirm that all technical issues have been resolved and recommends </a:t>
              </a:r>
              <a:r>
                <a:rPr lang="en-US" dirty="0"/>
                <a:t>[Your Company Name]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50%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  <a:p>
              <a:pPr marL="342900" lvl="1" indent="-342900">
                <a:buSzPct val="100000"/>
                <a:buFont typeface="+mj-lt"/>
                <a:buAutoNum type="alphaUcPeriod" startAt="7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Evaluation Team (technical buyers) or committee recommends </a:t>
              </a:r>
              <a:r>
                <a:rPr lang="en-US" dirty="0"/>
                <a:t>[Your Company Name]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 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55%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  <a:p>
              <a:pPr marL="342900" lvl="1" indent="-342900" defTabSz="914400">
                <a:buSzPct val="100000"/>
                <a:buFont typeface="+mj-lt"/>
                <a:buAutoNum type="alphaUcPeriod" startAt="7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Executive Sponsor confirms that all business issues have been resolved –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60%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  <a:p>
              <a:pPr marL="342900" lvl="1" indent="-342900" defTabSz="914400">
                <a:buSzPct val="100000"/>
                <a:buFont typeface="+mj-lt"/>
                <a:buAutoNum type="alphaUcPeriod" startAt="7"/>
                <a:defRPr sz="180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Executive Sponsor agrees on business terms prior to contract T&amp;C’s review - 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65%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319928-CA53-43CC-A774-456BEA20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20" dirty="0"/>
              <a:t>SALES PROCESS</a:t>
            </a:r>
            <a:br>
              <a:rPr lang="en-US" spc="20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>
            <a:extLst>
              <a:ext uri="{FF2B5EF4-FFF2-40B4-BE49-F238E27FC236}">
                <a16:creationId xmlns:a16="http://schemas.microsoft.com/office/drawing/2014/main" id="{2E88E799-5F75-45B2-A4B3-176351B2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Generation</a:t>
            </a:r>
          </a:p>
        </p:txBody>
      </p:sp>
      <p:sp>
        <p:nvSpPr>
          <p:cNvPr id="148" name="Title 2">
            <a:extLst>
              <a:ext uri="{FF2B5EF4-FFF2-40B4-BE49-F238E27FC236}">
                <a16:creationId xmlns:a16="http://schemas.microsoft.com/office/drawing/2014/main" id="{7C5E56F2-F8AC-403B-A23B-8DFABA90E61F}"/>
              </a:ext>
            </a:extLst>
          </p:cNvPr>
          <p:cNvSpPr txBox="1">
            <a:spLocks/>
          </p:cNvSpPr>
          <p:nvPr/>
        </p:nvSpPr>
        <p:spPr>
          <a:xfrm>
            <a:off x="830210" y="2328479"/>
            <a:ext cx="4957572" cy="6771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Sales Process</a:t>
            </a:r>
          </a:p>
        </p:txBody>
      </p:sp>
      <p:sp>
        <p:nvSpPr>
          <p:cNvPr id="150" name="Rectangle 8">
            <a:extLst>
              <a:ext uri="{FF2B5EF4-FFF2-40B4-BE49-F238E27FC236}">
                <a16:creationId xmlns:a16="http://schemas.microsoft.com/office/drawing/2014/main" id="{9B71C577-3201-4EE6-99E7-008EA4ADF2B3}"/>
              </a:ext>
            </a:extLst>
          </p:cNvPr>
          <p:cNvSpPr txBox="1"/>
          <p:nvPr/>
        </p:nvSpPr>
        <p:spPr>
          <a:xfrm>
            <a:off x="830209" y="4591619"/>
            <a:ext cx="12605871" cy="73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indent="50800" defTabSz="1828800">
              <a:spcBef>
                <a:spcPts val="600"/>
              </a:spcBef>
              <a:defRPr sz="3400" b="1">
                <a:solidFill>
                  <a:srgbClr val="6159B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Opportunity</a:t>
            </a:r>
            <a:r>
              <a:rPr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Strategy (for Individual Sales Opportunities)</a:t>
            </a:r>
            <a:endParaRPr sz="3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51" name="Rectangle 7">
            <a:extLst>
              <a:ext uri="{FF2B5EF4-FFF2-40B4-BE49-F238E27FC236}">
                <a16:creationId xmlns:a16="http://schemas.microsoft.com/office/drawing/2014/main" id="{0CCCFD7E-1649-40F5-8276-475C94B20FBF}"/>
              </a:ext>
            </a:extLst>
          </p:cNvPr>
          <p:cNvSpPr txBox="1"/>
          <p:nvPr/>
        </p:nvSpPr>
        <p:spPr>
          <a:xfrm>
            <a:off x="830210" y="5618420"/>
            <a:ext cx="9794717" cy="535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defTabSz="1828800">
              <a:spcAft>
                <a:spcPts val="600"/>
              </a:spcAft>
              <a:buClr>
                <a:srgbClr val="C00000"/>
              </a:buClr>
              <a:buSzPct val="110000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b="1" u="heavy" dirty="0">
                <a:uFill>
                  <a:solidFill>
                    <a:srgbClr val="0F7AB9"/>
                  </a:solidFill>
                </a:uFill>
                <a:latin typeface="+mj-lt"/>
                <a:sym typeface="Open Sans"/>
              </a:rPr>
              <a:t>Business Value Strategy</a:t>
            </a: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Conduct a Discovery process to determine potential value and solution requirements with business case</a:t>
            </a:r>
            <a:endParaRPr sz="2200" spc="-10" dirty="0">
              <a:latin typeface="Source Sans Pro" panose="020B0503030403020204" pitchFamily="34" charset="0"/>
              <a:ea typeface="Open Sans"/>
              <a:cs typeface="Open Sans"/>
            </a:endParaRP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Prepare initial business value strategy based on customer’s compelling events</a:t>
            </a:r>
            <a:endParaRPr sz="2200" spc="-10" dirty="0">
              <a:latin typeface="Source Sans Pro" panose="020B0503030403020204" pitchFamily="34" charset="0"/>
              <a:ea typeface="Open Sans"/>
              <a:cs typeface="Open Sans"/>
            </a:endParaRP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Document the business value objectives with the Executive Sponsor</a:t>
            </a:r>
          </a:p>
          <a:p>
            <a:pPr marL="0" lvl="1" indent="-457200" defTabSz="1828800"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110000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b="1" u="heavy" spc="-10" dirty="0">
                <a:uFill>
                  <a:solidFill>
                    <a:srgbClr val="0F7AB9"/>
                  </a:solidFill>
                </a:uFill>
                <a:latin typeface="+mj-lt"/>
                <a:ea typeface="Open Sans"/>
                <a:cs typeface="Open Sans"/>
                <a:sym typeface="Open Sans"/>
              </a:rPr>
              <a:t>Solution Strategy</a:t>
            </a: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From Discovery process, align business driver / [Your Company Name] solution component to potential value driver</a:t>
            </a:r>
          </a:p>
          <a:p>
            <a:pPr marL="0" lvl="1" indent="-457200" defTabSz="1828800"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110000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b="1" u="heavy" spc="-10" dirty="0">
                <a:uFill>
                  <a:solidFill>
                    <a:srgbClr val="0F7AB9"/>
                  </a:solidFill>
                </a:uFill>
                <a:latin typeface="+mj-lt"/>
                <a:ea typeface="Open Sans"/>
                <a:cs typeface="Open Sans"/>
                <a:sym typeface="Open Sans"/>
              </a:rPr>
              <a:t>Relationship Strategy</a:t>
            </a: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Identify and meet with the Executive Sponsor and decision makers who are accountable for “critical business driver”</a:t>
            </a: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Work the influencers broadly, but identify and focus on decision-makers</a:t>
            </a:r>
            <a:endParaRPr sz="2200" spc="-10" dirty="0">
              <a:latin typeface="Source Sans Pro" panose="020B0503030403020204" pitchFamily="34" charset="0"/>
              <a:ea typeface="Open Sans"/>
              <a:cs typeface="Open Sans"/>
            </a:endParaRPr>
          </a:p>
        </p:txBody>
      </p:sp>
      <p:sp>
        <p:nvSpPr>
          <p:cNvPr id="152" name="Rectangle 7">
            <a:extLst>
              <a:ext uri="{FF2B5EF4-FFF2-40B4-BE49-F238E27FC236}">
                <a16:creationId xmlns:a16="http://schemas.microsoft.com/office/drawing/2014/main" id="{F0521D5F-891A-4422-B0E9-510F38606910}"/>
              </a:ext>
            </a:extLst>
          </p:cNvPr>
          <p:cNvSpPr txBox="1"/>
          <p:nvPr/>
        </p:nvSpPr>
        <p:spPr>
          <a:xfrm>
            <a:off x="12301431" y="5618420"/>
            <a:ext cx="10813681" cy="4308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lvl="1" indent="-457200" defTabSz="1828800"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110000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b="1" u="heavy" spc="-10" dirty="0">
                <a:uFill>
                  <a:solidFill>
                    <a:srgbClr val="0F7AB9"/>
                  </a:solidFill>
                </a:uFill>
                <a:latin typeface="+mj-lt"/>
                <a:ea typeface="Open Sans"/>
                <a:cs typeface="Open Sans"/>
                <a:sym typeface="Open Sans"/>
              </a:rPr>
              <a:t>Competitive Strategy</a:t>
            </a:r>
            <a:endParaRPr sz="3200" b="1" u="heavy" spc="-10" dirty="0">
              <a:uFill>
                <a:solidFill>
                  <a:srgbClr val="0F7AB9"/>
                </a:solidFill>
              </a:uFill>
              <a:latin typeface="+mj-lt"/>
              <a:ea typeface="Open Sans"/>
              <a:cs typeface="Open Sans"/>
              <a:sym typeface="Open Sans"/>
            </a:endParaRP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What Traps are being set for [Your Company Name]?  When and How should we respond?</a:t>
            </a:r>
            <a:endParaRPr sz="2200" spc="-10" dirty="0">
              <a:latin typeface="Source Sans Pro" panose="020B0503030403020204" pitchFamily="34" charset="0"/>
              <a:ea typeface="Open Sans"/>
              <a:cs typeface="Open Sans"/>
            </a:endParaRP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What Traps should we set for each competitor?  When should we set those traps?</a:t>
            </a:r>
            <a:endParaRPr sz="2200" spc="-10" dirty="0">
              <a:latin typeface="Source Sans Pro" panose="020B0503030403020204" pitchFamily="34" charset="0"/>
              <a:ea typeface="Open Sans"/>
              <a:cs typeface="Open Sans"/>
            </a:endParaRPr>
          </a:p>
          <a:p>
            <a:pPr marL="0" lvl="1" indent="-457200" defTabSz="1828800"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110000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b="1" u="heavy" spc="-10" dirty="0">
                <a:uFill>
                  <a:solidFill>
                    <a:srgbClr val="0F7AB9"/>
                  </a:solidFill>
                </a:uFill>
                <a:latin typeface="+mj-lt"/>
                <a:ea typeface="Open Sans"/>
                <a:cs typeface="Open Sans"/>
                <a:sym typeface="Open Sans"/>
              </a:rPr>
              <a:t>Partner Strategy</a:t>
            </a: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Are the Partners involved with a competitor?  </a:t>
            </a: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What has been their past success together?</a:t>
            </a:r>
          </a:p>
          <a:p>
            <a:pPr marL="0" lvl="1" indent="-457200" defTabSz="1828800"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110000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b="1" u="heavy" spc="-10" dirty="0">
                <a:uFill>
                  <a:solidFill>
                    <a:srgbClr val="0F7AB9"/>
                  </a:solidFill>
                </a:uFill>
                <a:latin typeface="+mj-lt"/>
                <a:ea typeface="Open Sans"/>
                <a:cs typeface="Open Sans"/>
                <a:sym typeface="Open Sans"/>
              </a:rPr>
              <a:t>Closing Plan</a:t>
            </a: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What is the customer’s process for:</a:t>
            </a: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Evaluation / Approval / Budgeting / Signature / Procurement</a:t>
            </a:r>
            <a:endParaRPr sz="2200" spc="-10" dirty="0">
              <a:latin typeface="Source Sans Pro" panose="020B0503030403020204" pitchFamily="34" charset="0"/>
              <a:ea typeface="Open Sans"/>
              <a:cs typeface="Open San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61394C-E7F1-4E67-BC72-BBA781FC7AD5}"/>
              </a:ext>
            </a:extLst>
          </p:cNvPr>
          <p:cNvCxnSpPr>
            <a:cxnSpLocks/>
          </p:cNvCxnSpPr>
          <p:nvPr/>
        </p:nvCxnSpPr>
        <p:spPr>
          <a:xfrm>
            <a:off x="11228306" y="5861015"/>
            <a:ext cx="0" cy="5559655"/>
          </a:xfrm>
          <a:prstGeom prst="line">
            <a:avLst/>
          </a:prstGeom>
          <a:ln>
            <a:solidFill>
              <a:schemeClr val="dk1">
                <a:alpha val="26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C0F86C-B28C-4187-B457-9977B0F36028}"/>
              </a:ext>
            </a:extLst>
          </p:cNvPr>
          <p:cNvGrpSpPr>
            <a:grpSpLocks noChangeAspect="1"/>
          </p:cNvGrpSpPr>
          <p:nvPr/>
        </p:nvGrpSpPr>
        <p:grpSpPr>
          <a:xfrm>
            <a:off x="828566" y="3120017"/>
            <a:ext cx="22402800" cy="885022"/>
            <a:chOff x="1325812" y="3855673"/>
            <a:chExt cx="21775020" cy="860224"/>
          </a:xfrm>
        </p:grpSpPr>
        <p:sp>
          <p:nvSpPr>
            <p:cNvPr id="26" name="Arrow">
              <a:extLst>
                <a:ext uri="{FF2B5EF4-FFF2-40B4-BE49-F238E27FC236}">
                  <a16:creationId xmlns:a16="http://schemas.microsoft.com/office/drawing/2014/main" id="{64DDC645-54B5-4B2E-B6F2-650552EEDE08}"/>
                </a:ext>
              </a:extLst>
            </p:cNvPr>
            <p:cNvSpPr/>
            <p:nvPr/>
          </p:nvSpPr>
          <p:spPr>
            <a:xfrm>
              <a:off x="20240810" y="3871222"/>
              <a:ext cx="2860022" cy="844675"/>
            </a:xfrm>
            <a:prstGeom prst="rightArrow">
              <a:avLst>
                <a:gd name="adj1" fmla="val 100000"/>
                <a:gd name="adj2" fmla="val 27738"/>
              </a:avLst>
            </a:prstGeom>
            <a:gradFill flip="none" rotWithShape="1">
              <a:gsLst>
                <a:gs pos="81000">
                  <a:srgbClr val="68C2EA"/>
                </a:gs>
                <a:gs pos="39000">
                  <a:srgbClr val="0E6EA5"/>
                </a:gs>
                <a:gs pos="0">
                  <a:srgbClr val="0A5380"/>
                </a:gs>
              </a:gsLst>
              <a:lin ang="2700000" scaled="1"/>
              <a:tileRect/>
            </a:gra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/>
              <a:endParaRPr sz="1600" dirty="0">
                <a:solidFill>
                  <a:srgbClr val="49A220"/>
                </a:solidFill>
                <a:latin typeface="Roboto Regular"/>
                <a:ea typeface="Roboto Regular"/>
              </a:endParaRPr>
            </a:p>
          </p:txBody>
        </p:sp>
        <p:sp>
          <p:nvSpPr>
            <p:cNvPr id="27" name="Arrow">
              <a:extLst>
                <a:ext uri="{FF2B5EF4-FFF2-40B4-BE49-F238E27FC236}">
                  <a16:creationId xmlns:a16="http://schemas.microsoft.com/office/drawing/2014/main" id="{FE278B12-5667-48BC-A3AB-3A5ED4E8AE42}"/>
                </a:ext>
              </a:extLst>
            </p:cNvPr>
            <p:cNvSpPr/>
            <p:nvPr/>
          </p:nvSpPr>
          <p:spPr>
            <a:xfrm>
              <a:off x="17631232" y="3855673"/>
              <a:ext cx="2836749" cy="844675"/>
            </a:xfrm>
            <a:prstGeom prst="rightArrow">
              <a:avLst>
                <a:gd name="adj1" fmla="val 100000"/>
                <a:gd name="adj2" fmla="val 27738"/>
              </a:avLst>
            </a:prstGeom>
            <a:gradFill flip="none" rotWithShape="1">
              <a:gsLst>
                <a:gs pos="97000">
                  <a:srgbClr val="24A9DA"/>
                </a:gs>
                <a:gs pos="39000">
                  <a:srgbClr val="0E6EA5"/>
                </a:gs>
                <a:gs pos="0">
                  <a:srgbClr val="0A5380"/>
                </a:gs>
              </a:gsLst>
              <a:lin ang="2700000" scaled="1"/>
              <a:tileRect/>
            </a:gra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/>
              <a:endParaRPr sz="1600">
                <a:solidFill>
                  <a:srgbClr val="49A220"/>
                </a:solidFill>
                <a:latin typeface="Roboto Regular"/>
                <a:ea typeface="Roboto Regular"/>
              </a:endParaRPr>
            </a:p>
          </p:txBody>
        </p:sp>
        <p:sp>
          <p:nvSpPr>
            <p:cNvPr id="28" name="Arrow">
              <a:extLst>
                <a:ext uri="{FF2B5EF4-FFF2-40B4-BE49-F238E27FC236}">
                  <a16:creationId xmlns:a16="http://schemas.microsoft.com/office/drawing/2014/main" id="{433607BF-92D8-492E-B554-C9E055DD9563}"/>
                </a:ext>
              </a:extLst>
            </p:cNvPr>
            <p:cNvSpPr/>
            <p:nvPr/>
          </p:nvSpPr>
          <p:spPr>
            <a:xfrm>
              <a:off x="15026214" y="3855673"/>
              <a:ext cx="2937201" cy="844675"/>
            </a:xfrm>
            <a:prstGeom prst="rightArrow">
              <a:avLst>
                <a:gd name="adj1" fmla="val 100000"/>
                <a:gd name="adj2" fmla="val 27738"/>
              </a:avLst>
            </a:prstGeom>
            <a:gradFill flip="none" rotWithShape="1">
              <a:gsLst>
                <a:gs pos="97000">
                  <a:srgbClr val="24A9DA"/>
                </a:gs>
                <a:gs pos="39000">
                  <a:srgbClr val="0E6EA5"/>
                </a:gs>
                <a:gs pos="0">
                  <a:srgbClr val="0A5380"/>
                </a:gs>
              </a:gsLst>
              <a:lin ang="2700000" scaled="1"/>
              <a:tileRect/>
            </a:gra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/>
              <a:endParaRPr sz="1600">
                <a:solidFill>
                  <a:srgbClr val="49A220"/>
                </a:solidFill>
                <a:latin typeface="Roboto Regular"/>
                <a:ea typeface="Roboto Regular"/>
              </a:endParaRPr>
            </a:p>
          </p:txBody>
        </p:sp>
        <p:sp>
          <p:nvSpPr>
            <p:cNvPr id="29" name="Arrow">
              <a:extLst>
                <a:ext uri="{FF2B5EF4-FFF2-40B4-BE49-F238E27FC236}">
                  <a16:creationId xmlns:a16="http://schemas.microsoft.com/office/drawing/2014/main" id="{76DCEEA3-A5AE-43EC-BF76-1093EC126DDE}"/>
                </a:ext>
              </a:extLst>
            </p:cNvPr>
            <p:cNvSpPr/>
            <p:nvPr/>
          </p:nvSpPr>
          <p:spPr>
            <a:xfrm>
              <a:off x="12343842" y="3871222"/>
              <a:ext cx="3009996" cy="844675"/>
            </a:xfrm>
            <a:prstGeom prst="rightArrow">
              <a:avLst>
                <a:gd name="adj1" fmla="val 100000"/>
                <a:gd name="adj2" fmla="val 27738"/>
              </a:avLst>
            </a:prstGeom>
            <a:gradFill flip="none" rotWithShape="1">
              <a:gsLst>
                <a:gs pos="97000">
                  <a:srgbClr val="24A9DA"/>
                </a:gs>
                <a:gs pos="39000">
                  <a:srgbClr val="0E6EA5"/>
                </a:gs>
                <a:gs pos="0">
                  <a:srgbClr val="0A5380"/>
                </a:gs>
              </a:gsLst>
              <a:lin ang="2700000" scaled="1"/>
              <a:tileRect/>
            </a:gra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/>
              <a:endParaRPr sz="1600">
                <a:solidFill>
                  <a:srgbClr val="49A220"/>
                </a:solidFill>
                <a:latin typeface="Roboto Regular"/>
                <a:ea typeface="Roboto Regular"/>
              </a:endParaRPr>
            </a:p>
          </p:txBody>
        </p:sp>
        <p:sp>
          <p:nvSpPr>
            <p:cNvPr id="30" name="Arrow">
              <a:extLst>
                <a:ext uri="{FF2B5EF4-FFF2-40B4-BE49-F238E27FC236}">
                  <a16:creationId xmlns:a16="http://schemas.microsoft.com/office/drawing/2014/main" id="{05147BC3-46AD-4F50-BC74-3949D1C1D832}"/>
                </a:ext>
              </a:extLst>
            </p:cNvPr>
            <p:cNvSpPr/>
            <p:nvPr/>
          </p:nvSpPr>
          <p:spPr>
            <a:xfrm>
              <a:off x="9563612" y="3871222"/>
              <a:ext cx="3028443" cy="844675"/>
            </a:xfrm>
            <a:prstGeom prst="rightArrow">
              <a:avLst>
                <a:gd name="adj1" fmla="val 100000"/>
                <a:gd name="adj2" fmla="val 27738"/>
              </a:avLst>
            </a:prstGeom>
            <a:gradFill flip="none" rotWithShape="1">
              <a:gsLst>
                <a:gs pos="97000">
                  <a:srgbClr val="24A9DA"/>
                </a:gs>
                <a:gs pos="39000">
                  <a:srgbClr val="0E6EA5"/>
                </a:gs>
                <a:gs pos="0">
                  <a:srgbClr val="0A5380"/>
                </a:gs>
              </a:gsLst>
              <a:lin ang="2700000" scaled="1"/>
              <a:tileRect/>
            </a:gra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/>
              <a:endParaRPr sz="1600">
                <a:solidFill>
                  <a:srgbClr val="49A220"/>
                </a:solidFill>
                <a:latin typeface="Roboto Regular"/>
                <a:ea typeface="Roboto Regular"/>
              </a:endParaRPr>
            </a:p>
          </p:txBody>
        </p:sp>
        <p:sp>
          <p:nvSpPr>
            <p:cNvPr id="31" name="Arrow">
              <a:extLst>
                <a:ext uri="{FF2B5EF4-FFF2-40B4-BE49-F238E27FC236}">
                  <a16:creationId xmlns:a16="http://schemas.microsoft.com/office/drawing/2014/main" id="{6F5BF2F1-8B9A-46C6-ADEB-929736205F79}"/>
                </a:ext>
              </a:extLst>
            </p:cNvPr>
            <p:cNvSpPr/>
            <p:nvPr/>
          </p:nvSpPr>
          <p:spPr>
            <a:xfrm>
              <a:off x="6798431" y="3871222"/>
              <a:ext cx="3009995" cy="844675"/>
            </a:xfrm>
            <a:prstGeom prst="rightArrow">
              <a:avLst>
                <a:gd name="adj1" fmla="val 100000"/>
                <a:gd name="adj2" fmla="val 27738"/>
              </a:avLst>
            </a:prstGeom>
            <a:gradFill flip="none" rotWithShape="1">
              <a:gsLst>
                <a:gs pos="97000">
                  <a:srgbClr val="24A9DA"/>
                </a:gs>
                <a:gs pos="39000">
                  <a:srgbClr val="0E6EA5"/>
                </a:gs>
                <a:gs pos="0">
                  <a:srgbClr val="0A5380"/>
                </a:gs>
              </a:gsLst>
              <a:lin ang="2700000" scaled="1"/>
              <a:tileRect/>
            </a:gra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/>
              <a:endParaRPr sz="1600">
                <a:solidFill>
                  <a:srgbClr val="49A220"/>
                </a:solidFill>
                <a:latin typeface="Roboto Regular"/>
                <a:ea typeface="Roboto Regular"/>
              </a:endParaRPr>
            </a:p>
          </p:txBody>
        </p:sp>
        <p:sp>
          <p:nvSpPr>
            <p:cNvPr id="32" name="Arrow">
              <a:extLst>
                <a:ext uri="{FF2B5EF4-FFF2-40B4-BE49-F238E27FC236}">
                  <a16:creationId xmlns:a16="http://schemas.microsoft.com/office/drawing/2014/main" id="{45EB6D7E-BD62-48E8-BBA2-76CE09ABDF1E}"/>
                </a:ext>
              </a:extLst>
            </p:cNvPr>
            <p:cNvSpPr/>
            <p:nvPr/>
          </p:nvSpPr>
          <p:spPr>
            <a:xfrm>
              <a:off x="4052805" y="3871222"/>
              <a:ext cx="3037861" cy="844675"/>
            </a:xfrm>
            <a:prstGeom prst="rightArrow">
              <a:avLst>
                <a:gd name="adj1" fmla="val 100000"/>
                <a:gd name="adj2" fmla="val 27738"/>
              </a:avLst>
            </a:prstGeom>
            <a:gradFill flip="none" rotWithShape="1">
              <a:gsLst>
                <a:gs pos="97000">
                  <a:srgbClr val="24A9DA"/>
                </a:gs>
                <a:gs pos="39000">
                  <a:srgbClr val="0E6EA5"/>
                </a:gs>
                <a:gs pos="0">
                  <a:srgbClr val="0A5380"/>
                </a:gs>
              </a:gsLst>
              <a:lin ang="2700000" scaled="1"/>
              <a:tileRect/>
            </a:gra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/>
              <a:endParaRPr sz="1600">
                <a:solidFill>
                  <a:srgbClr val="49A220"/>
                </a:solidFill>
                <a:latin typeface="Roboto Regular"/>
                <a:ea typeface="Roboto Regular"/>
              </a:endParaRPr>
            </a:p>
          </p:txBody>
        </p:sp>
        <p:sp>
          <p:nvSpPr>
            <p:cNvPr id="33" name="Arrow">
              <a:extLst>
                <a:ext uri="{FF2B5EF4-FFF2-40B4-BE49-F238E27FC236}">
                  <a16:creationId xmlns:a16="http://schemas.microsoft.com/office/drawing/2014/main" id="{4ECC710B-AEEB-4170-B7D5-FF0823BED8AB}"/>
                </a:ext>
              </a:extLst>
            </p:cNvPr>
            <p:cNvSpPr/>
            <p:nvPr/>
          </p:nvSpPr>
          <p:spPr>
            <a:xfrm>
              <a:off x="1325812" y="3871222"/>
              <a:ext cx="2937202" cy="844675"/>
            </a:xfrm>
            <a:prstGeom prst="rightArrow">
              <a:avLst>
                <a:gd name="adj1" fmla="val 100000"/>
                <a:gd name="adj2" fmla="val 27738"/>
              </a:avLst>
            </a:prstGeom>
            <a:gradFill flip="none" rotWithShape="1">
              <a:gsLst>
                <a:gs pos="97000">
                  <a:srgbClr val="24A9DA"/>
                </a:gs>
                <a:gs pos="39000">
                  <a:srgbClr val="0E6EA5"/>
                </a:gs>
                <a:gs pos="0">
                  <a:srgbClr val="0A5380"/>
                </a:gs>
              </a:gsLst>
              <a:lin ang="2700000" scaled="1"/>
              <a:tileRect/>
            </a:gradFill>
            <a:ln w="381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16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 dirty="0">
                <a:solidFill>
                  <a:srgbClr val="49A220"/>
                </a:solidFill>
              </a:endParaRPr>
            </a:p>
          </p:txBody>
        </p:sp>
        <p:sp>
          <p:nvSpPr>
            <p:cNvPr id="34" name="Plan Business">
              <a:extLst>
                <a:ext uri="{FF2B5EF4-FFF2-40B4-BE49-F238E27FC236}">
                  <a16:creationId xmlns:a16="http://schemas.microsoft.com/office/drawing/2014/main" id="{384DDCA9-63B7-4028-AEAC-2081445E9876}"/>
                </a:ext>
              </a:extLst>
            </p:cNvPr>
            <p:cNvSpPr txBox="1"/>
            <p:nvPr/>
          </p:nvSpPr>
          <p:spPr>
            <a:xfrm>
              <a:off x="1483944" y="3921053"/>
              <a:ext cx="1607413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l"/>
              <a:r>
                <a:rPr dirty="0"/>
                <a:t>Plan Business</a:t>
              </a:r>
            </a:p>
          </p:txBody>
        </p:sp>
        <p:sp>
          <p:nvSpPr>
            <p:cNvPr id="35" name="Prospect / Generate Opportunity">
              <a:extLst>
                <a:ext uri="{FF2B5EF4-FFF2-40B4-BE49-F238E27FC236}">
                  <a16:creationId xmlns:a16="http://schemas.microsoft.com/office/drawing/2014/main" id="{3ADC5CA2-0EE7-489D-8274-E36B755C9720}"/>
                </a:ext>
              </a:extLst>
            </p:cNvPr>
            <p:cNvSpPr txBox="1"/>
            <p:nvPr/>
          </p:nvSpPr>
          <p:spPr>
            <a:xfrm>
              <a:off x="4557754" y="3921053"/>
              <a:ext cx="2291788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l"/>
              <a:r>
                <a:rPr dirty="0"/>
                <a:t>Generate Opportunity</a:t>
              </a:r>
            </a:p>
          </p:txBody>
        </p:sp>
        <p:sp>
          <p:nvSpPr>
            <p:cNvPr id="36" name="Qualify/Gain Sponsorship">
              <a:extLst>
                <a:ext uri="{FF2B5EF4-FFF2-40B4-BE49-F238E27FC236}">
                  <a16:creationId xmlns:a16="http://schemas.microsoft.com/office/drawing/2014/main" id="{7001C40D-F187-4FCE-9D20-F8900907CFC6}"/>
                </a:ext>
              </a:extLst>
            </p:cNvPr>
            <p:cNvSpPr txBox="1"/>
            <p:nvPr/>
          </p:nvSpPr>
          <p:spPr>
            <a:xfrm>
              <a:off x="7443324" y="3921054"/>
              <a:ext cx="1973284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l"/>
              <a:r>
                <a:rPr dirty="0"/>
                <a:t>Gain Sponsorship</a:t>
              </a:r>
            </a:p>
          </p:txBody>
        </p:sp>
        <p:sp>
          <p:nvSpPr>
            <p:cNvPr id="37" name="Assess / Propose">
              <a:extLst>
                <a:ext uri="{FF2B5EF4-FFF2-40B4-BE49-F238E27FC236}">
                  <a16:creationId xmlns:a16="http://schemas.microsoft.com/office/drawing/2014/main" id="{369F9B6F-590B-4AA4-BECF-522B77B15FBC}"/>
                </a:ext>
              </a:extLst>
            </p:cNvPr>
            <p:cNvSpPr txBox="1"/>
            <p:nvPr/>
          </p:nvSpPr>
          <p:spPr>
            <a:xfrm>
              <a:off x="10232779" y="3921054"/>
              <a:ext cx="1729828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l"/>
              <a:r>
                <a:rPr lang="en-US" dirty="0"/>
                <a:t>Develop</a:t>
              </a:r>
              <a:r>
                <a:rPr dirty="0"/>
                <a:t>  </a:t>
              </a:r>
              <a:r>
                <a:rPr lang="en-US" dirty="0"/>
                <a:t>Solution</a:t>
              </a:r>
              <a:endParaRPr dirty="0"/>
            </a:p>
          </p:txBody>
        </p:sp>
        <p:sp>
          <p:nvSpPr>
            <p:cNvPr id="38" name="Negotiate / Close">
              <a:extLst>
                <a:ext uri="{FF2B5EF4-FFF2-40B4-BE49-F238E27FC236}">
                  <a16:creationId xmlns:a16="http://schemas.microsoft.com/office/drawing/2014/main" id="{D9652187-D7C7-4768-A4C3-236ACECE442F}"/>
                </a:ext>
              </a:extLst>
            </p:cNvPr>
            <p:cNvSpPr txBox="1"/>
            <p:nvPr/>
          </p:nvSpPr>
          <p:spPr>
            <a:xfrm>
              <a:off x="13016408" y="3921054"/>
              <a:ext cx="1648477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l"/>
              <a:r>
                <a:rPr lang="en-US" dirty="0"/>
                <a:t>Confirm</a:t>
              </a:r>
              <a:r>
                <a:rPr dirty="0"/>
                <a:t> </a:t>
              </a:r>
              <a:r>
                <a:rPr lang="en-US" dirty="0"/>
                <a:t>Solution</a:t>
              </a:r>
              <a:endParaRPr dirty="0"/>
            </a:p>
          </p:txBody>
        </p:sp>
        <p:sp>
          <p:nvSpPr>
            <p:cNvPr id="39" name="Service &amp; Expand">
              <a:extLst>
                <a:ext uri="{FF2B5EF4-FFF2-40B4-BE49-F238E27FC236}">
                  <a16:creationId xmlns:a16="http://schemas.microsoft.com/office/drawing/2014/main" id="{AA2F6EA7-A2E3-43D3-BAA7-A47573CF7C85}"/>
                </a:ext>
              </a:extLst>
            </p:cNvPr>
            <p:cNvSpPr txBox="1"/>
            <p:nvPr/>
          </p:nvSpPr>
          <p:spPr>
            <a:xfrm>
              <a:off x="20797084" y="3921054"/>
              <a:ext cx="1892972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l"/>
              <a:r>
                <a:rPr dirty="0"/>
                <a:t>Service &amp; Expand</a:t>
              </a:r>
            </a:p>
          </p:txBody>
        </p:sp>
        <p:sp>
          <p:nvSpPr>
            <p:cNvPr id="40" name="Negotiate / Close">
              <a:extLst>
                <a:ext uri="{FF2B5EF4-FFF2-40B4-BE49-F238E27FC236}">
                  <a16:creationId xmlns:a16="http://schemas.microsoft.com/office/drawing/2014/main" id="{8D40F0DA-387C-44CF-AF6F-FFF4118E8CE4}"/>
                </a:ext>
              </a:extLst>
            </p:cNvPr>
            <p:cNvSpPr txBox="1"/>
            <p:nvPr/>
          </p:nvSpPr>
          <p:spPr>
            <a:xfrm>
              <a:off x="15778191" y="3905505"/>
              <a:ext cx="1670324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l"/>
              <a:r>
                <a:rPr dirty="0"/>
                <a:t>Negotiate </a:t>
              </a:r>
              <a:r>
                <a:rPr lang="en-US" dirty="0"/>
                <a:t>&amp;</a:t>
              </a:r>
              <a:r>
                <a:rPr dirty="0"/>
                <a:t> Close</a:t>
              </a:r>
            </a:p>
          </p:txBody>
        </p:sp>
        <p:sp>
          <p:nvSpPr>
            <p:cNvPr id="41" name="Negotiate / Close">
              <a:extLst>
                <a:ext uri="{FF2B5EF4-FFF2-40B4-BE49-F238E27FC236}">
                  <a16:creationId xmlns:a16="http://schemas.microsoft.com/office/drawing/2014/main" id="{61FD68FE-84EC-44E6-B7EC-E995588ACFBF}"/>
                </a:ext>
              </a:extLst>
            </p:cNvPr>
            <p:cNvSpPr txBox="1"/>
            <p:nvPr/>
          </p:nvSpPr>
          <p:spPr>
            <a:xfrm>
              <a:off x="18387768" y="3905505"/>
              <a:ext cx="1561352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algn="l"/>
              <a:r>
                <a:rPr lang="en-US" dirty="0"/>
                <a:t>Implement Solution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53705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1">
            <a:extLst>
              <a:ext uri="{FF2B5EF4-FFF2-40B4-BE49-F238E27FC236}">
                <a16:creationId xmlns:a16="http://schemas.microsoft.com/office/drawing/2014/main" id="{2E88E799-5F75-45B2-A4B3-176351B2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Qualification</a:t>
            </a:r>
          </a:p>
        </p:txBody>
      </p:sp>
      <p:graphicFrame>
        <p:nvGraphicFramePr>
          <p:cNvPr id="24" name="Group 2039">
            <a:extLst>
              <a:ext uri="{FF2B5EF4-FFF2-40B4-BE49-F238E27FC236}">
                <a16:creationId xmlns:a16="http://schemas.microsoft.com/office/drawing/2014/main" id="{DB7DBFBE-6D8A-4B55-8232-8EDB86E655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008422"/>
              </p:ext>
            </p:extLst>
          </p:nvPr>
        </p:nvGraphicFramePr>
        <p:xfrm>
          <a:off x="830210" y="2347046"/>
          <a:ext cx="22544141" cy="4140200"/>
        </p:xfrm>
        <a:graphic>
          <a:graphicData uri="http://schemas.openxmlformats.org/drawingml/2006/table">
            <a:tbl>
              <a:tblPr/>
              <a:tblGrid>
                <a:gridCol w="871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2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43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81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995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2397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IS THERE AN OPPORTUNITY?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CAN WE COMPETE?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Customer</a:t>
                      </a:r>
                      <a:r>
                        <a:rPr kumimoji="0" lang="ja-JP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 Application or Project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Defined / Undefined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" panose="020B0503030403020204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Formal Decision Criteria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Defined / Undefined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" panose="020B0503030403020204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Customer</a:t>
                      </a:r>
                      <a:r>
                        <a:rPr kumimoji="0" lang="ja-JP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 Business Profile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Strong /Weak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" panose="020B0503030403020204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Solution Fit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Good / Poor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ource Sans Pro" panose="020B0503030403020204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Customer</a:t>
                      </a:r>
                      <a:r>
                        <a:rPr kumimoji="0" lang="ja-JP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’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 Financial Condition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Strong / Weak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Source Sans Pro" panose="020B0503030403020204" pitchFamily="34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Sales Resource Requirements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Low / High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Source Sans Pro" panose="020B0503030403020204" pitchFamily="34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Access to Funds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Yes / No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Source Sans Pro" panose="020B0503030403020204" pitchFamily="34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Current Relationship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Strong / Weak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800" dirty="0">
                        <a:latin typeface="Source Sans Pro" panose="020B0503030403020204" pitchFamily="34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4922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Compelling Event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Defined / Undefined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800" dirty="0">
                        <a:latin typeface="Source Sans Pro" panose="020B0503030403020204" pitchFamily="34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243840" marR="243840" marT="121920" marB="121920" anchor="ctr" horzOverflow="overflow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040859"/>
                  </a:ext>
                </a:extLst>
              </a:tr>
              <a:tr h="4048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Unique Business Value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ource Sans Pro" panose="020B0503030403020204" pitchFamily="34" charset="0"/>
                          <a:ea typeface="ＭＳ Ｐゴシック" charset="0"/>
                          <a:cs typeface="ＭＳ Ｐゴシック" charset="0"/>
                        </a:rPr>
                        <a:t>Strong / Weak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800" dirty="0">
                        <a:latin typeface="Source Sans Pro" panose="020B0503030403020204" pitchFamily="34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27998"/>
                  </a:ext>
                </a:extLst>
              </a:tr>
              <a:tr h="0">
                <a:tc rowSpan="2" gridSpan="4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Red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 | 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7D457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Yellow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 | 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Green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653865"/>
                  </a:ext>
                </a:extLst>
              </a:tr>
              <a:tr h="547967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Red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 | 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7D457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Yellow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 | 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Green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03916"/>
                  </a:ext>
                </a:extLst>
              </a:tr>
            </a:tbl>
          </a:graphicData>
        </a:graphic>
      </p:graphicFrame>
      <p:graphicFrame>
        <p:nvGraphicFramePr>
          <p:cNvPr id="39" name="Group 2039">
            <a:extLst>
              <a:ext uri="{FF2B5EF4-FFF2-40B4-BE49-F238E27FC236}">
                <a16:creationId xmlns:a16="http://schemas.microsoft.com/office/drawing/2014/main" id="{2C446629-20F9-492D-BC0E-0F9662B7AA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220016"/>
              </p:ext>
            </p:extLst>
          </p:nvPr>
        </p:nvGraphicFramePr>
        <p:xfrm>
          <a:off x="830209" y="7376246"/>
          <a:ext cx="22544141" cy="4160887"/>
        </p:xfrm>
        <a:graphic>
          <a:graphicData uri="http://schemas.openxmlformats.org/drawingml/2006/table">
            <a:tbl>
              <a:tblPr/>
              <a:tblGrid>
                <a:gridCol w="871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2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2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343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681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995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35251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CAN WE WIN?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IS IT WORTH WINNING?</a:t>
                      </a: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Inside Support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Strong / Weak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Short-Term Revenue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High / Low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Executive Credibility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Strong / Weak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Future Revenue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High / Low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Cultural Compatibility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Good / Poor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Profitability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High / Low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Informal Decision Criteria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Defined / Undefined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Degree of Risk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High / Low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795031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Political Alignment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Strong / Weak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Strategic Value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D228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Yes / No</a:t>
                      </a:r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243840" marR="243840" marT="121920" marB="121920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794586"/>
                  </a:ext>
                </a:extLst>
              </a:tr>
              <a:tr h="587606">
                <a:tc gridSpan="4"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Red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 | 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7D457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Yellow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 | 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Green</a:t>
                      </a:r>
                      <a:endParaRPr lang="en-US" sz="2100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243840" marR="243840" marT="121920" marB="121920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  <a:prstDash val="solid"/>
                    </a:lnT>
                  </a:tcPr>
                </a:tc>
                <a:tc gridSpan="4">
                  <a:txBody>
                    <a:bodyPr/>
                    <a:lstStyle/>
                    <a:p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Red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 | 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7D457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Yellow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 | </a:t>
                      </a: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Green</a:t>
                      </a:r>
                      <a:endParaRPr lang="en-US" dirty="0"/>
                    </a:p>
                  </a:txBody>
                  <a:tcPr marL="243840" marR="243840" marT="121920" marB="121920" anchor="ctr" horzOverflow="overflow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403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469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ipeline Stages, Sales Activities and Customer Buying Milestones"/>
          <p:cNvSpPr txBox="1"/>
          <p:nvPr/>
        </p:nvSpPr>
        <p:spPr>
          <a:xfrm>
            <a:off x="9706328" y="232459"/>
            <a:ext cx="850269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sz="3200" dirty="0">
                <a:solidFill>
                  <a:schemeClr val="bg1"/>
                </a:solidFill>
                <a:latin typeface="Source Sans Pro" panose="020B0503030403020204" pitchFamily="34" charset="0"/>
                <a:ea typeface="Source Serif Pro" panose="02040803050405020204" pitchFamily="18" charset="0"/>
              </a:rPr>
              <a:t>Pipeline Stages, Sales Activities and Customer Buying Milestones</a:t>
            </a:r>
            <a:r>
              <a:rPr lang="en-US" sz="3200" dirty="0">
                <a:solidFill>
                  <a:schemeClr val="bg1"/>
                </a:solidFill>
                <a:latin typeface="Source Sans Pro" panose="020B0503030403020204" pitchFamily="34" charset="0"/>
                <a:ea typeface="Source Serif Pro" panose="02040803050405020204" pitchFamily="18" charset="0"/>
              </a:rPr>
              <a:t> with Close Probability %</a:t>
            </a:r>
            <a:endParaRPr sz="3200" dirty="0">
              <a:solidFill>
                <a:schemeClr val="bg1"/>
              </a:solidFill>
              <a:latin typeface="Source Sans Pro" panose="020B0503030403020204" pitchFamily="34" charset="0"/>
              <a:ea typeface="Source Serif Pro" panose="02040803050405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B43907-96B1-4D23-9FAC-59A5807664E2}"/>
              </a:ext>
            </a:extLst>
          </p:cNvPr>
          <p:cNvGrpSpPr/>
          <p:nvPr/>
        </p:nvGrpSpPr>
        <p:grpSpPr>
          <a:xfrm>
            <a:off x="814953" y="2316375"/>
            <a:ext cx="23128742" cy="10653175"/>
            <a:chOff x="830210" y="1961809"/>
            <a:chExt cx="23128742" cy="10399441"/>
          </a:xfrm>
        </p:grpSpPr>
        <p:sp>
          <p:nvSpPr>
            <p:cNvPr id="699" name="Line"/>
            <p:cNvSpPr/>
            <p:nvPr/>
          </p:nvSpPr>
          <p:spPr>
            <a:xfrm flipH="1">
              <a:off x="11797059" y="2671123"/>
              <a:ext cx="1" cy="8868235"/>
            </a:xfrm>
            <a:prstGeom prst="line">
              <a:avLst/>
            </a:prstGeom>
            <a:ln w="25400">
              <a:solidFill>
                <a:srgbClr val="090942"/>
              </a:solidFill>
              <a:miter lim="400000"/>
              <a:tailEnd type="arrow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00" name="Shape"/>
            <p:cNvSpPr/>
            <p:nvPr/>
          </p:nvSpPr>
          <p:spPr>
            <a:xfrm>
              <a:off x="7477356" y="3630462"/>
              <a:ext cx="8575691" cy="7496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060" y="21600"/>
                  </a:lnTo>
                  <a:lnTo>
                    <a:pt x="58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dirty="0"/>
            </a:p>
          </p:txBody>
        </p:sp>
        <p:sp>
          <p:nvSpPr>
            <p:cNvPr id="701" name="Shape"/>
            <p:cNvSpPr/>
            <p:nvPr/>
          </p:nvSpPr>
          <p:spPr>
            <a:xfrm>
              <a:off x="7461852" y="3628927"/>
              <a:ext cx="4318814" cy="7496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491" y="21600"/>
                  </a:lnTo>
                  <a:lnTo>
                    <a:pt x="1159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C2EA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02" name="Line"/>
            <p:cNvSpPr/>
            <p:nvPr/>
          </p:nvSpPr>
          <p:spPr>
            <a:xfrm flipH="1">
              <a:off x="11797059" y="3634187"/>
              <a:ext cx="1" cy="7489173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03" name="Rounded Rectangle"/>
            <p:cNvSpPr/>
            <p:nvPr/>
          </p:nvSpPr>
          <p:spPr>
            <a:xfrm>
              <a:off x="10614427" y="5385122"/>
              <a:ext cx="2395201" cy="8589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175D9E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04" name="Rounded Rectangle"/>
            <p:cNvSpPr/>
            <p:nvPr/>
          </p:nvSpPr>
          <p:spPr>
            <a:xfrm>
              <a:off x="10614427" y="3983380"/>
              <a:ext cx="2395201" cy="8589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49A220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05" name="Rounded Rectangle"/>
            <p:cNvSpPr/>
            <p:nvPr/>
          </p:nvSpPr>
          <p:spPr>
            <a:xfrm>
              <a:off x="10784394" y="6957304"/>
              <a:ext cx="2055266" cy="85897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175D9E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06" name="Rounded Rectangle"/>
            <p:cNvSpPr/>
            <p:nvPr/>
          </p:nvSpPr>
          <p:spPr>
            <a:xfrm>
              <a:off x="10957095" y="8439384"/>
              <a:ext cx="1709865" cy="8589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175D9E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07" name="Rounded Rectangle"/>
            <p:cNvSpPr/>
            <p:nvPr/>
          </p:nvSpPr>
          <p:spPr>
            <a:xfrm>
              <a:off x="11045925" y="9860161"/>
              <a:ext cx="1532205" cy="8589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175D9E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11" name="Text Box 27"/>
            <p:cNvSpPr txBox="1"/>
            <p:nvPr/>
          </p:nvSpPr>
          <p:spPr>
            <a:xfrm>
              <a:off x="16803574" y="6847281"/>
              <a:ext cx="6304314" cy="10455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ES and influencers confirm support for a Value Assessment 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ES confirms intention to make a buying decision</a:t>
              </a:r>
            </a:p>
            <a:p>
              <a:pPr marL="254000" lvl="1" indent="-2540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ES and influencers confirm support for [Your Company Name] solution based on Value Assessment Report of Findings</a:t>
              </a:r>
            </a:p>
          </p:txBody>
        </p:sp>
        <p:sp>
          <p:nvSpPr>
            <p:cNvPr id="712" name="Text Box 27"/>
            <p:cNvSpPr txBox="1"/>
            <p:nvPr/>
          </p:nvSpPr>
          <p:spPr>
            <a:xfrm>
              <a:off x="16787700" y="8168920"/>
              <a:ext cx="7171252" cy="1478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254000" lvl="1" indent="-2540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ES, influencers confirm  feasibility of [Your Company Name] pricing model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ES and stakeholders confirm  demos, references &amp; site visits complete</a:t>
              </a:r>
            </a:p>
            <a:p>
              <a:pPr marL="254000" lvl="1" indent="-2540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Technical buyers confirm recommendation of [Your Company Name]</a:t>
              </a:r>
            </a:p>
            <a:p>
              <a:pPr marL="254000" lvl="1" indent="-2540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Evaluation team/committee recommend [Your Company Name]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ES confirms all business issues are resolved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ES agrees on business terms  prior to contract T&amp;C’s reviewed</a:t>
              </a: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714" name="TextBox 57"/>
            <p:cNvSpPr txBox="1"/>
            <p:nvPr/>
          </p:nvSpPr>
          <p:spPr>
            <a:xfrm>
              <a:off x="13532628" y="2983031"/>
              <a:ext cx="1557605" cy="4924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Without ES</a:t>
              </a:r>
            </a:p>
          </p:txBody>
        </p:sp>
        <p:sp>
          <p:nvSpPr>
            <p:cNvPr id="715" name="TextBox 13"/>
            <p:cNvSpPr txBox="1"/>
            <p:nvPr/>
          </p:nvSpPr>
          <p:spPr>
            <a:xfrm>
              <a:off x="13349590" y="5599879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10%</a:t>
              </a:r>
            </a:p>
          </p:txBody>
        </p:sp>
        <p:sp>
          <p:nvSpPr>
            <p:cNvPr id="716" name="TextBox 62"/>
            <p:cNvSpPr txBox="1"/>
            <p:nvPr/>
          </p:nvSpPr>
          <p:spPr>
            <a:xfrm>
              <a:off x="13260690" y="7167339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15%</a:t>
              </a:r>
            </a:p>
          </p:txBody>
        </p:sp>
        <p:sp>
          <p:nvSpPr>
            <p:cNvPr id="717" name="TextBox 63"/>
            <p:cNvSpPr txBox="1"/>
            <p:nvPr/>
          </p:nvSpPr>
          <p:spPr>
            <a:xfrm>
              <a:off x="13159090" y="8838779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25%</a:t>
              </a:r>
            </a:p>
          </p:txBody>
        </p:sp>
        <p:sp>
          <p:nvSpPr>
            <p:cNvPr id="718" name="TextBox 19"/>
            <p:cNvSpPr txBox="1"/>
            <p:nvPr/>
          </p:nvSpPr>
          <p:spPr>
            <a:xfrm>
              <a:off x="16918280" y="3274840"/>
              <a:ext cx="5060685" cy="707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1828800">
                <a:lnSpc>
                  <a:spcPct val="10000"/>
                </a:lnSpc>
                <a:spcBef>
                  <a:spcPts val="600"/>
                </a:spcBef>
                <a:defRPr sz="34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>
                  <a:solidFill>
                    <a:srgbClr val="0A5380"/>
                  </a:solidFill>
                  <a:latin typeface="+mj-lt"/>
                </a:rPr>
                <a:t>Customer Milestones</a:t>
              </a:r>
            </a:p>
          </p:txBody>
        </p:sp>
        <p:sp>
          <p:nvSpPr>
            <p:cNvPr id="719" name="TextBox 56"/>
            <p:cNvSpPr txBox="1"/>
            <p:nvPr/>
          </p:nvSpPr>
          <p:spPr>
            <a:xfrm>
              <a:off x="8482019" y="3001984"/>
              <a:ext cx="1293983" cy="4924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With ES</a:t>
              </a:r>
            </a:p>
          </p:txBody>
        </p:sp>
        <p:sp>
          <p:nvSpPr>
            <p:cNvPr id="720" name="TextBox 64"/>
            <p:cNvSpPr txBox="1"/>
            <p:nvPr/>
          </p:nvSpPr>
          <p:spPr>
            <a:xfrm>
              <a:off x="9703954" y="4213720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10%</a:t>
              </a:r>
            </a:p>
          </p:txBody>
        </p:sp>
        <p:sp>
          <p:nvSpPr>
            <p:cNvPr id="721" name="TextBox 65"/>
            <p:cNvSpPr txBox="1"/>
            <p:nvPr/>
          </p:nvSpPr>
          <p:spPr>
            <a:xfrm>
              <a:off x="9780205" y="7543576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35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22" name="TextBox 66"/>
            <p:cNvSpPr txBox="1"/>
            <p:nvPr/>
          </p:nvSpPr>
          <p:spPr>
            <a:xfrm>
              <a:off x="10394453" y="8624762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55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24" name="TextBox 68"/>
            <p:cNvSpPr txBox="1"/>
            <p:nvPr/>
          </p:nvSpPr>
          <p:spPr>
            <a:xfrm>
              <a:off x="9725422" y="5973139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25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25" name="TextBox 69"/>
            <p:cNvSpPr txBox="1"/>
            <p:nvPr/>
          </p:nvSpPr>
          <p:spPr>
            <a:xfrm>
              <a:off x="9715725" y="5373019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20%</a:t>
              </a:r>
            </a:p>
          </p:txBody>
        </p:sp>
        <p:sp>
          <p:nvSpPr>
            <p:cNvPr id="726" name="TextBox 70"/>
            <p:cNvSpPr txBox="1"/>
            <p:nvPr/>
          </p:nvSpPr>
          <p:spPr>
            <a:xfrm>
              <a:off x="9798866" y="9018345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60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27" name="TextBox 71"/>
            <p:cNvSpPr txBox="1"/>
            <p:nvPr/>
          </p:nvSpPr>
          <p:spPr>
            <a:xfrm>
              <a:off x="9798866" y="8613169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50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28" name="TextBox 72"/>
            <p:cNvSpPr txBox="1"/>
            <p:nvPr/>
          </p:nvSpPr>
          <p:spPr>
            <a:xfrm>
              <a:off x="9794962" y="8210353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40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30" name="TextBox 49"/>
            <p:cNvSpPr txBox="1"/>
            <p:nvPr/>
          </p:nvSpPr>
          <p:spPr>
            <a:xfrm>
              <a:off x="10505258" y="4202522"/>
              <a:ext cx="2667003" cy="3847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>
              <a:spAutoFit/>
            </a:bodyPr>
            <a:lstStyle>
              <a:lvl1pPr algn="ctr" defTabSz="914400">
                <a:defRPr sz="13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Generate Opportunity</a:t>
              </a:r>
              <a:endParaRPr dirty="0">
                <a:solidFill>
                  <a:srgbClr val="090942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31" name="TextBox 23"/>
            <p:cNvSpPr txBox="1"/>
            <p:nvPr/>
          </p:nvSpPr>
          <p:spPr>
            <a:xfrm>
              <a:off x="10781348" y="5645009"/>
              <a:ext cx="2080667" cy="3847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>
              <a:spAutoFit/>
            </a:bodyPr>
            <a:lstStyle/>
            <a:p>
              <a:pPr algn="ctr" defTabSz="914400">
                <a:defRPr sz="13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Gain Sponsorship</a:t>
              </a:r>
              <a:endParaRPr dirty="0">
                <a:solidFill>
                  <a:srgbClr val="090942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32" name="TextBox 24"/>
            <p:cNvSpPr txBox="1"/>
            <p:nvPr/>
          </p:nvSpPr>
          <p:spPr>
            <a:xfrm>
              <a:off x="10891130" y="7212470"/>
              <a:ext cx="1835533" cy="3847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>
              <a:spAutoFit/>
            </a:bodyPr>
            <a:lstStyle>
              <a:lvl1pPr algn="ctr" defTabSz="914400">
                <a:defRPr sz="13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Develop Solution</a:t>
              </a:r>
              <a:endParaRPr dirty="0">
                <a:solidFill>
                  <a:srgbClr val="090942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33" name="TextBox 25"/>
            <p:cNvSpPr txBox="1"/>
            <p:nvPr/>
          </p:nvSpPr>
          <p:spPr>
            <a:xfrm>
              <a:off x="11102526" y="8576484"/>
              <a:ext cx="1400960" cy="584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 anchor="ctr">
              <a:spAutoFit/>
            </a:bodyPr>
            <a:lstStyle/>
            <a:p>
              <a:pPr algn="ctr" defTabSz="914400">
                <a:defRPr sz="13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Confirm Solution</a:t>
              </a:r>
              <a:endParaRPr dirty="0">
                <a:solidFill>
                  <a:srgbClr val="090942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34" name="TextBox 26"/>
            <p:cNvSpPr txBox="1"/>
            <p:nvPr/>
          </p:nvSpPr>
          <p:spPr>
            <a:xfrm>
              <a:off x="11142692" y="9988439"/>
              <a:ext cx="1332408" cy="584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>
              <a:spAutoFit/>
            </a:bodyPr>
            <a:lstStyle/>
            <a:p>
              <a:pPr algn="ctr" defTabSz="914400">
                <a:defRPr sz="13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NEGOTIATE</a:t>
              </a:r>
            </a:p>
            <a:p>
              <a:pPr algn="ctr" defTabSz="914400">
                <a:defRPr sz="13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CLOSE</a:t>
              </a:r>
            </a:p>
          </p:txBody>
        </p:sp>
        <p:sp>
          <p:nvSpPr>
            <p:cNvPr id="735" name="TextBox 55"/>
            <p:cNvSpPr txBox="1"/>
            <p:nvPr/>
          </p:nvSpPr>
          <p:spPr>
            <a:xfrm>
              <a:off x="13184451" y="8419290"/>
              <a:ext cx="835027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15%</a:t>
              </a:r>
            </a:p>
          </p:txBody>
        </p:sp>
        <p:sp>
          <p:nvSpPr>
            <p:cNvPr id="736" name="TextBox 75"/>
            <p:cNvSpPr txBox="1"/>
            <p:nvPr/>
          </p:nvSpPr>
          <p:spPr>
            <a:xfrm>
              <a:off x="13066764" y="9796780"/>
              <a:ext cx="835025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50%</a:t>
              </a:r>
            </a:p>
          </p:txBody>
        </p:sp>
        <p:sp>
          <p:nvSpPr>
            <p:cNvPr id="737" name="TextBox 76"/>
            <p:cNvSpPr txBox="1"/>
            <p:nvPr/>
          </p:nvSpPr>
          <p:spPr>
            <a:xfrm>
              <a:off x="12939764" y="10367109"/>
              <a:ext cx="984251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100%</a:t>
              </a:r>
            </a:p>
          </p:txBody>
        </p:sp>
        <p:sp>
          <p:nvSpPr>
            <p:cNvPr id="740" name="Text Box 27"/>
            <p:cNvSpPr txBox="1"/>
            <p:nvPr/>
          </p:nvSpPr>
          <p:spPr>
            <a:xfrm>
              <a:off x="865136" y="3517514"/>
              <a:ext cx="5060685" cy="14157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/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Assess Territory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Create Strategy and Action Plan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Monthly Territory and Pipeline Review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Review the customer’s website 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Understand industry challenges and trends</a:t>
              </a:r>
            </a:p>
          </p:txBody>
        </p:sp>
        <p:sp>
          <p:nvSpPr>
            <p:cNvPr id="741" name="Text Box 27"/>
            <p:cNvSpPr txBox="1"/>
            <p:nvPr/>
          </p:nvSpPr>
          <p:spPr>
            <a:xfrm>
              <a:off x="16825801" y="11272584"/>
              <a:ext cx="6654171" cy="612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254000" lvl="1" indent="-2540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Executive Sponsor acknowledge value of </a:t>
              </a:r>
              <a:r>
                <a:rPr lang="en-US" dirty="0">
                  <a:latin typeface="Source Sans Pro" panose="020B0503030403020204" pitchFamily="34" charset="0"/>
                </a:rPr>
                <a:t>[Your Company Name] </a:t>
              </a:r>
              <a:r>
                <a:rPr dirty="0">
                  <a:latin typeface="Source Sans Pro" panose="020B0503030403020204" pitchFamily="34" charset="0"/>
                </a:rPr>
                <a:t>Solution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Obtain references or create other opportunities </a:t>
              </a:r>
            </a:p>
          </p:txBody>
        </p:sp>
        <p:sp>
          <p:nvSpPr>
            <p:cNvPr id="742" name="TextBox 53"/>
            <p:cNvSpPr txBox="1"/>
            <p:nvPr/>
          </p:nvSpPr>
          <p:spPr>
            <a:xfrm>
              <a:off x="830714" y="2559101"/>
              <a:ext cx="3784601" cy="707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indent="50800" defTabSz="1828800">
                <a:spcBef>
                  <a:spcPts val="600"/>
                </a:spcBef>
                <a:defRPr sz="34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solidFill>
                    <a:srgbClr val="0A5380"/>
                  </a:solidFill>
                  <a:latin typeface="+mj-lt"/>
                </a:rPr>
                <a:t>Sales Activities</a:t>
              </a:r>
            </a:p>
          </p:txBody>
        </p:sp>
        <p:sp>
          <p:nvSpPr>
            <p:cNvPr id="743" name="Text Box 27"/>
            <p:cNvSpPr txBox="1"/>
            <p:nvPr/>
          </p:nvSpPr>
          <p:spPr>
            <a:xfrm>
              <a:off x="855610" y="5466529"/>
              <a:ext cx="4778377" cy="6771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/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Initial Contact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Cultivate Contact</a:t>
              </a:r>
            </a:p>
          </p:txBody>
        </p:sp>
        <p:sp>
          <p:nvSpPr>
            <p:cNvPr id="744" name="Text Box 27"/>
            <p:cNvSpPr txBox="1"/>
            <p:nvPr/>
          </p:nvSpPr>
          <p:spPr>
            <a:xfrm>
              <a:off x="874660" y="6808506"/>
              <a:ext cx="4749801" cy="923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/>
            <a:p>
              <a:pPr marL="254000" lvl="1" indent="-254000" defTabSz="914400">
                <a:buSzPct val="100000"/>
                <a:buFont typeface="Arial"/>
                <a:buChar char="•"/>
                <a:tabLst>
                  <a:tab pos="457200" algn="l"/>
                </a:tabLst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Meet with Executive Sponsor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tabLst>
                  <a:tab pos="457200" algn="l"/>
                </a:tabLst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Identify Strategic Business Issues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tabLst>
                  <a:tab pos="457200" algn="l"/>
                </a:tabLst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Identify Communications Issues</a:t>
              </a:r>
            </a:p>
          </p:txBody>
        </p:sp>
        <p:sp>
          <p:nvSpPr>
            <p:cNvPr id="745" name="Text Box 27"/>
            <p:cNvSpPr txBox="1"/>
            <p:nvPr/>
          </p:nvSpPr>
          <p:spPr>
            <a:xfrm>
              <a:off x="861960" y="8220315"/>
              <a:ext cx="4749801" cy="11695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/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Conduct Assessment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Deliver Solution Proposal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Demo Solution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Verbal award received</a:t>
              </a:r>
            </a:p>
          </p:txBody>
        </p:sp>
        <p:sp>
          <p:nvSpPr>
            <p:cNvPr id="746" name="Text Box 27"/>
            <p:cNvSpPr txBox="1"/>
            <p:nvPr/>
          </p:nvSpPr>
          <p:spPr>
            <a:xfrm>
              <a:off x="881010" y="9978122"/>
              <a:ext cx="4749801" cy="6771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/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Contract Negotiation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Customer Signature</a:t>
              </a:r>
            </a:p>
          </p:txBody>
        </p:sp>
        <p:sp>
          <p:nvSpPr>
            <p:cNvPr id="747" name="Text Box 27"/>
            <p:cNvSpPr txBox="1"/>
            <p:nvPr/>
          </p:nvSpPr>
          <p:spPr>
            <a:xfrm>
              <a:off x="830210" y="11403763"/>
              <a:ext cx="4737101" cy="6771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/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Project Kickoff Call with Customer</a:t>
              </a:r>
            </a:p>
            <a:p>
              <a:pPr marL="254000" lvl="1" indent="-254000" defTabSz="914400"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Measure Value</a:t>
              </a:r>
            </a:p>
          </p:txBody>
        </p:sp>
        <p:sp>
          <p:nvSpPr>
            <p:cNvPr id="748" name="Line"/>
            <p:cNvSpPr/>
            <p:nvPr/>
          </p:nvSpPr>
          <p:spPr>
            <a:xfrm>
              <a:off x="871500" y="6636055"/>
              <a:ext cx="21785123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49" name="PLAN BUSINESS"/>
            <p:cNvSpPr/>
            <p:nvPr/>
          </p:nvSpPr>
          <p:spPr>
            <a:xfrm>
              <a:off x="10300104" y="2661317"/>
              <a:ext cx="3017583" cy="6350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>
              <a:solidFill>
                <a:srgbClr val="0A5380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</a:rPr>
                <a:t>PLAN BUSINESS</a:t>
              </a:r>
            </a:p>
          </p:txBody>
        </p:sp>
        <p:sp>
          <p:nvSpPr>
            <p:cNvPr id="750" name="SERVICE &amp; EXPAND"/>
            <p:cNvSpPr/>
            <p:nvPr/>
          </p:nvSpPr>
          <p:spPr>
            <a:xfrm>
              <a:off x="10289452" y="11726249"/>
              <a:ext cx="3017583" cy="6350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>
              <a:solidFill>
                <a:srgbClr val="0F7AB9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</a:rPr>
                <a:t>SERVICE &amp; EXPAND</a:t>
              </a:r>
            </a:p>
          </p:txBody>
        </p:sp>
        <p:sp>
          <p:nvSpPr>
            <p:cNvPr id="751" name="Line"/>
            <p:cNvSpPr/>
            <p:nvPr/>
          </p:nvSpPr>
          <p:spPr>
            <a:xfrm>
              <a:off x="871500" y="5128462"/>
              <a:ext cx="21785123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52" name="Line"/>
            <p:cNvSpPr/>
            <p:nvPr/>
          </p:nvSpPr>
          <p:spPr>
            <a:xfrm>
              <a:off x="947700" y="8134547"/>
              <a:ext cx="21785123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53" name="Line"/>
            <p:cNvSpPr/>
            <p:nvPr/>
          </p:nvSpPr>
          <p:spPr>
            <a:xfrm>
              <a:off x="1062000" y="9617125"/>
              <a:ext cx="21785123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54" name="Line"/>
            <p:cNvSpPr/>
            <p:nvPr/>
          </p:nvSpPr>
          <p:spPr>
            <a:xfrm>
              <a:off x="871500" y="11130357"/>
              <a:ext cx="21785123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F6D6F4-8A89-4C43-B0AA-7150388134BE}"/>
                </a:ext>
              </a:extLst>
            </p:cNvPr>
            <p:cNvGrpSpPr/>
            <p:nvPr/>
          </p:nvGrpSpPr>
          <p:grpSpPr>
            <a:xfrm>
              <a:off x="17163652" y="1961809"/>
              <a:ext cx="4822067" cy="1045481"/>
              <a:chOff x="17493445" y="626902"/>
              <a:chExt cx="5056517" cy="1096315"/>
            </a:xfrm>
          </p:grpSpPr>
          <p:sp>
            <p:nvSpPr>
              <p:cNvPr id="738" name="TextBox 32"/>
              <p:cNvSpPr txBox="1"/>
              <p:nvPr/>
            </p:nvSpPr>
            <p:spPr>
              <a:xfrm>
                <a:off x="18080043" y="626902"/>
                <a:ext cx="4228720" cy="5486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>
                <a:lvl1pPr defTabSz="914400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2200" dirty="0">
                    <a:latin typeface="Source Sans Pro" panose="020B0503030403020204" pitchFamily="34" charset="0"/>
                    <a:ea typeface="Source Serif Pro" panose="02040803050405020204" pitchFamily="18" charset="0"/>
                  </a:rPr>
                  <a:t>With Executive Sponsorship</a:t>
                </a:r>
              </a:p>
            </p:txBody>
          </p:sp>
          <p:sp>
            <p:nvSpPr>
              <p:cNvPr id="739" name="TextBox 32"/>
              <p:cNvSpPr txBox="1"/>
              <p:nvPr/>
            </p:nvSpPr>
            <p:spPr>
              <a:xfrm>
                <a:off x="18082738" y="1174559"/>
                <a:ext cx="4467224" cy="5486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tIns="91439" bIns="91439">
                <a:spAutoFit/>
              </a:bodyPr>
              <a:lstStyle>
                <a:lvl1pPr defTabSz="914400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2200" dirty="0">
                    <a:latin typeface="Source Sans Pro" panose="020B0503030403020204" pitchFamily="34" charset="0"/>
                    <a:ea typeface="Source Serif Pro" panose="02040803050405020204" pitchFamily="18" charset="0"/>
                  </a:rPr>
                  <a:t>Without Executive Sponsorship</a:t>
                </a:r>
              </a:p>
            </p:txBody>
          </p:sp>
          <p:sp>
            <p:nvSpPr>
              <p:cNvPr id="755" name="Rounded Rectangle"/>
              <p:cNvSpPr/>
              <p:nvPr/>
            </p:nvSpPr>
            <p:spPr>
              <a:xfrm>
                <a:off x="17493445" y="1243377"/>
                <a:ext cx="468058" cy="457201"/>
              </a:xfrm>
              <a:prstGeom prst="roundRect">
                <a:avLst>
                  <a:gd name="adj" fmla="val 5000"/>
                </a:avLst>
              </a:prstGeom>
              <a:solidFill>
                <a:schemeClr val="tx1">
                  <a:lumMod val="95000"/>
                  <a:lumOff val="5000"/>
                </a:schemeClr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  <p:sp>
            <p:nvSpPr>
              <p:cNvPr id="756" name="Rounded Rectangle"/>
              <p:cNvSpPr/>
              <p:nvPr/>
            </p:nvSpPr>
            <p:spPr>
              <a:xfrm>
                <a:off x="17493445" y="635792"/>
                <a:ext cx="468058" cy="457201"/>
              </a:xfrm>
              <a:prstGeom prst="roundRect">
                <a:avLst>
                  <a:gd name="adj" fmla="val 5000"/>
                </a:avLst>
              </a:prstGeom>
              <a:solidFill>
                <a:srgbClr val="68C2EA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60" name="TextBox 13">
              <a:extLst>
                <a:ext uri="{FF2B5EF4-FFF2-40B4-BE49-F238E27FC236}">
                  <a16:creationId xmlns:a16="http://schemas.microsoft.com/office/drawing/2014/main" id="{8B766C8E-A364-F54D-9144-884506CB923F}"/>
                </a:ext>
              </a:extLst>
            </p:cNvPr>
            <p:cNvSpPr txBox="1"/>
            <p:nvPr/>
          </p:nvSpPr>
          <p:spPr>
            <a:xfrm>
              <a:off x="13350879" y="4297373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10%</a:t>
              </a:r>
            </a:p>
          </p:txBody>
        </p:sp>
        <p:sp>
          <p:nvSpPr>
            <p:cNvPr id="61" name="Text Box 27">
              <a:extLst>
                <a:ext uri="{FF2B5EF4-FFF2-40B4-BE49-F238E27FC236}">
                  <a16:creationId xmlns:a16="http://schemas.microsoft.com/office/drawing/2014/main" id="{B7B5B8CD-AFA3-224B-8D56-E9295DAA845A}"/>
                </a:ext>
              </a:extLst>
            </p:cNvPr>
            <p:cNvSpPr txBox="1"/>
            <p:nvPr/>
          </p:nvSpPr>
          <p:spPr>
            <a:xfrm>
              <a:off x="16825801" y="4029846"/>
              <a:ext cx="4778376" cy="10710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/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Contact and Interest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Business and technical needs identified 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Interest is confirmed</a:t>
              </a:r>
              <a:r>
                <a:rPr lang="en-US" dirty="0">
                  <a:latin typeface="Source Sans Pro" panose="020B0503030403020204" pitchFamily="34" charset="0"/>
                </a:rPr>
                <a:t> 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Support for [Your Company] involvement </a:t>
              </a: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62" name="Text Box 27">
              <a:extLst>
                <a:ext uri="{FF2B5EF4-FFF2-40B4-BE49-F238E27FC236}">
                  <a16:creationId xmlns:a16="http://schemas.microsoft.com/office/drawing/2014/main" id="{96D9BAB6-8532-3E4A-B63A-16A07A556A98}"/>
                </a:ext>
              </a:extLst>
            </p:cNvPr>
            <p:cNvSpPr txBox="1"/>
            <p:nvPr/>
          </p:nvSpPr>
          <p:spPr>
            <a:xfrm>
              <a:off x="16803574" y="5265728"/>
              <a:ext cx="4749801" cy="1292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/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Business issues confirmed as a priority</a:t>
              </a:r>
              <a:endParaRPr lang="en-US" dirty="0">
                <a:latin typeface="Source Sans Pro" panose="020B0503030403020204" pitchFamily="34" charset="0"/>
              </a:endParaRP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Customer confirms current contract and financial issues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Budget availability verified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Agreement to an assessment </a:t>
              </a:r>
            </a:p>
          </p:txBody>
        </p:sp>
        <p:sp>
          <p:nvSpPr>
            <p:cNvPr id="63" name="Text Box 27">
              <a:extLst>
                <a:ext uri="{FF2B5EF4-FFF2-40B4-BE49-F238E27FC236}">
                  <a16:creationId xmlns:a16="http://schemas.microsoft.com/office/drawing/2014/main" id="{156ED194-69BB-9F4B-B1F3-981AEEE8B2AE}"/>
                </a:ext>
              </a:extLst>
            </p:cNvPr>
            <p:cNvSpPr txBox="1"/>
            <p:nvPr/>
          </p:nvSpPr>
          <p:spPr>
            <a:xfrm>
              <a:off x="16826155" y="9775512"/>
              <a:ext cx="6281733" cy="12618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marL="254000" lvl="1" indent="-2540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ES tells [Your Company Name] we have won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Decision maker reviews and red-lines contract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All legal issues resolved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Board, Executive Management, Owner approval received</a:t>
              </a:r>
            </a:p>
            <a:p>
              <a:pPr marL="254000" lvl="1" indent="-254000" defTabSz="914400">
                <a:lnSpc>
                  <a:spcPct val="90000"/>
                </a:lnSpc>
                <a:buSzPct val="100000"/>
                <a:buFont typeface="Arial"/>
                <a:buChar char="•"/>
                <a:defRPr sz="16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Signed contracts received</a:t>
              </a: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2CA425FA-5DE8-0F4E-B9C1-0A81786958D2}"/>
                </a:ext>
              </a:extLst>
            </p:cNvPr>
            <p:cNvSpPr txBox="1"/>
            <p:nvPr/>
          </p:nvSpPr>
          <p:spPr>
            <a:xfrm>
              <a:off x="9704168" y="4571328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15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5" name="TextBox 68">
              <a:extLst>
                <a:ext uri="{FF2B5EF4-FFF2-40B4-BE49-F238E27FC236}">
                  <a16:creationId xmlns:a16="http://schemas.microsoft.com/office/drawing/2014/main" id="{4FE8939D-45F5-9545-8C0D-375C41A0CCE7}"/>
                </a:ext>
              </a:extLst>
            </p:cNvPr>
            <p:cNvSpPr txBox="1"/>
            <p:nvPr/>
          </p:nvSpPr>
          <p:spPr>
            <a:xfrm>
              <a:off x="9784882" y="6908329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30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6" name="TextBox 66">
              <a:extLst>
                <a:ext uri="{FF2B5EF4-FFF2-40B4-BE49-F238E27FC236}">
                  <a16:creationId xmlns:a16="http://schemas.microsoft.com/office/drawing/2014/main" id="{1897E46C-460F-9B41-BDAD-EB325FE76B50}"/>
                </a:ext>
              </a:extLst>
            </p:cNvPr>
            <p:cNvSpPr txBox="1"/>
            <p:nvPr/>
          </p:nvSpPr>
          <p:spPr>
            <a:xfrm>
              <a:off x="10418215" y="9001370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65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7" name="TextBox 72">
              <a:extLst>
                <a:ext uri="{FF2B5EF4-FFF2-40B4-BE49-F238E27FC236}">
                  <a16:creationId xmlns:a16="http://schemas.microsoft.com/office/drawing/2014/main" id="{49821B1E-35ED-004E-B446-ED6D21D6ABB3}"/>
                </a:ext>
              </a:extLst>
            </p:cNvPr>
            <p:cNvSpPr txBox="1"/>
            <p:nvPr/>
          </p:nvSpPr>
          <p:spPr>
            <a:xfrm>
              <a:off x="10395230" y="8213465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45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8" name="TextBox 66">
              <a:extLst>
                <a:ext uri="{FF2B5EF4-FFF2-40B4-BE49-F238E27FC236}">
                  <a16:creationId xmlns:a16="http://schemas.microsoft.com/office/drawing/2014/main" id="{C1EC1384-8B9E-C84F-A4A2-64383B38EC13}"/>
                </a:ext>
              </a:extLst>
            </p:cNvPr>
            <p:cNvSpPr txBox="1"/>
            <p:nvPr/>
          </p:nvSpPr>
          <p:spPr>
            <a:xfrm>
              <a:off x="10416227" y="9971477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85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9" name="TextBox 70">
              <a:extLst>
                <a:ext uri="{FF2B5EF4-FFF2-40B4-BE49-F238E27FC236}">
                  <a16:creationId xmlns:a16="http://schemas.microsoft.com/office/drawing/2014/main" id="{7C68A0F5-9FAF-B341-81F9-0F039AB7484C}"/>
                </a:ext>
              </a:extLst>
            </p:cNvPr>
            <p:cNvSpPr txBox="1"/>
            <p:nvPr/>
          </p:nvSpPr>
          <p:spPr>
            <a:xfrm>
              <a:off x="9820640" y="10365060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90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0" name="TextBox 71">
              <a:extLst>
                <a:ext uri="{FF2B5EF4-FFF2-40B4-BE49-F238E27FC236}">
                  <a16:creationId xmlns:a16="http://schemas.microsoft.com/office/drawing/2014/main" id="{C55C78AB-25D4-7343-8976-6CE10926E25B}"/>
                </a:ext>
              </a:extLst>
            </p:cNvPr>
            <p:cNvSpPr txBox="1"/>
            <p:nvPr/>
          </p:nvSpPr>
          <p:spPr>
            <a:xfrm>
              <a:off x="9820640" y="9959884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80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1" name="TextBox 72">
              <a:extLst>
                <a:ext uri="{FF2B5EF4-FFF2-40B4-BE49-F238E27FC236}">
                  <a16:creationId xmlns:a16="http://schemas.microsoft.com/office/drawing/2014/main" id="{212314C8-63BF-0748-8F94-806B57C5DE45}"/>
                </a:ext>
              </a:extLst>
            </p:cNvPr>
            <p:cNvSpPr txBox="1"/>
            <p:nvPr/>
          </p:nvSpPr>
          <p:spPr>
            <a:xfrm>
              <a:off x="9816736" y="9557068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70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2" name="TextBox 66">
              <a:extLst>
                <a:ext uri="{FF2B5EF4-FFF2-40B4-BE49-F238E27FC236}">
                  <a16:creationId xmlns:a16="http://schemas.microsoft.com/office/drawing/2014/main" id="{4FF3D0B1-0A9D-AD41-ADF4-EEABC0740057}"/>
                </a:ext>
              </a:extLst>
            </p:cNvPr>
            <p:cNvSpPr txBox="1"/>
            <p:nvPr/>
          </p:nvSpPr>
          <p:spPr>
            <a:xfrm>
              <a:off x="10439989" y="10348085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95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E6D9D5B-063A-2B40-BD3E-364EE4EFF6DF}"/>
                </a:ext>
              </a:extLst>
            </p:cNvPr>
            <p:cNvSpPr txBox="1"/>
            <p:nvPr/>
          </p:nvSpPr>
          <p:spPr>
            <a:xfrm>
              <a:off x="10417004" y="9560180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75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74" name="TextBox 64">
              <a:extLst>
                <a:ext uri="{FF2B5EF4-FFF2-40B4-BE49-F238E27FC236}">
                  <a16:creationId xmlns:a16="http://schemas.microsoft.com/office/drawing/2014/main" id="{1D8D014C-7C1B-5A41-9313-9BA30D2833A6}"/>
                </a:ext>
              </a:extLst>
            </p:cNvPr>
            <p:cNvSpPr txBox="1"/>
            <p:nvPr/>
          </p:nvSpPr>
          <p:spPr>
            <a:xfrm>
              <a:off x="10114358" y="10673878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100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A3E66AA-0475-474B-A5D7-9FF8B185A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Management</a:t>
            </a:r>
          </a:p>
        </p:txBody>
      </p:sp>
    </p:spTree>
    <p:extLst>
      <p:ext uri="{BB962C8B-B14F-4D97-AF65-F5344CB8AC3E}">
        <p14:creationId xmlns:p14="http://schemas.microsoft.com/office/powerpoint/2010/main" val="423583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2" name="Table 4"/>
          <p:cNvGraphicFramePr/>
          <p:nvPr>
            <p:extLst>
              <p:ext uri="{D42A27DB-BD31-4B8C-83A1-F6EECF244321}">
                <p14:modId xmlns:p14="http://schemas.microsoft.com/office/powerpoint/2010/main" val="2803135192"/>
              </p:ext>
            </p:extLst>
          </p:nvPr>
        </p:nvGraphicFramePr>
        <p:xfrm>
          <a:off x="11832131" y="7652319"/>
          <a:ext cx="10876773" cy="39014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954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9140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Challenge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D3DADA"/>
                      </a:solidFill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Immediate Actions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Quantity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D3DADA"/>
                      </a:solidFill>
                    </a:lnL>
                    <a:lnR w="12700">
                      <a:solidFill>
                        <a:srgbClr val="D3DADA"/>
                      </a:solidFill>
                    </a:lnR>
                    <a:lnT w="12700">
                      <a:solidFill>
                        <a:srgbClr val="D3DADA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EBE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7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200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</a:rPr>
                        <a:t>Aggressive prospecting activities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D3DADA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Quality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D3DADA"/>
                      </a:solidFill>
                    </a:lnL>
                    <a:lnR w="12700">
                      <a:solidFill>
                        <a:srgbClr val="D3DADA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EBE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7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200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</a:rPr>
                        <a:t>Executive Sponsorship, CBO linkage, Compelling Events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D3DADA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Velocity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D3DADA"/>
                      </a:solidFill>
                    </a:lnL>
                    <a:lnR w="12700">
                      <a:solidFill>
                        <a:srgbClr val="D3DADA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EBE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7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200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</a:rPr>
                        <a:t>Leverage </a:t>
                      </a:r>
                      <a:r>
                        <a:rPr lang="en-US" sz="2200" dirty="0"/>
                        <a:t>[Your Company Name]</a:t>
                      </a:r>
                      <a:r>
                        <a:rPr sz="2200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</a:rPr>
                        <a:t> leadership team to assist in calling higher and gaining executive sponsorship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D3DADA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Balance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D3DADA"/>
                      </a:solidFill>
                    </a:lnL>
                    <a:lnR w="12700">
                      <a:solidFill>
                        <a:srgbClr val="D3DADA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D3DADA"/>
                      </a:solidFill>
                    </a:lnB>
                    <a:solidFill>
                      <a:srgbClr val="EBE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7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200" dirty="0">
                          <a:latin typeface="Source Sans Pro" panose="020B0503030403020204" pitchFamily="34" charset="0"/>
                          <a:ea typeface="Source Serif Pro" panose="02040803050405020204" pitchFamily="18" charset="0"/>
                        </a:rPr>
                        <a:t>Invest time in weak stages 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D3DADA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03" name="Table 6"/>
          <p:cNvGraphicFramePr/>
          <p:nvPr>
            <p:extLst>
              <p:ext uri="{D42A27DB-BD31-4B8C-83A1-F6EECF244321}">
                <p14:modId xmlns:p14="http://schemas.microsoft.com/office/powerpoint/2010/main" val="1338309576"/>
              </p:ext>
            </p:extLst>
          </p:nvPr>
        </p:nvGraphicFramePr>
        <p:xfrm>
          <a:off x="11832132" y="2980787"/>
          <a:ext cx="10876770" cy="4161897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954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2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619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i="0" kern="1200" dirty="0">
                          <a:solidFill>
                            <a:srgbClr val="FFFFFF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Health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i="0" kern="1200" dirty="0">
                          <a:solidFill>
                            <a:srgbClr val="FFFFFF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Analysis and Coaching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61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Quantity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EBE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7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</a:rPr>
                        <a:t>Do I have enough opportunities (8x -&gt; 3x)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31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Quality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EBE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7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</a:rPr>
                        <a:t>Do they match the Qualification Criteria?  Have I entered early into the buying process?  Does my solution match well with their needs?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831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Velocity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EBE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7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</a:rPr>
                        <a:t>Do we have the right level of executive sponsorship to drive these deals to closure? Are we getting stuck in any one step?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61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Balance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EBE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sz="17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</a:rPr>
                        <a:t>Is there a good balance between early, mid and late</a:t>
                      </a:r>
                      <a:r>
                        <a:rPr lang="en-US" sz="2200" b="0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</a:rPr>
                        <a:t>-</a:t>
                      </a: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Source Sans Pro" panose="020B0503030403020204" pitchFamily="34" charset="0"/>
                          <a:ea typeface="Source Serif Pro" panose="02040803050405020204" pitchFamily="18" charset="0"/>
                          <a:cs typeface="Calibri"/>
                        </a:rPr>
                        <a:t>stage deals?</a:t>
                      </a:r>
                    </a:p>
                  </a:txBody>
                  <a:tcPr marL="137160" marR="137160" marT="137160" marB="137160" anchor="ctr" horzOverflow="overflow">
                    <a:lnL w="12700">
                      <a:solidFill>
                        <a:srgbClr val="A6AAA9"/>
                      </a:solidFill>
                    </a:lnL>
                    <a:lnR w="12700">
                      <a:solidFill>
                        <a:srgbClr val="A6AAA9"/>
                      </a:solidFill>
                    </a:lnR>
                    <a:lnT w="12700">
                      <a:solidFill>
                        <a:srgbClr val="A6AAA9"/>
                      </a:solidFill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3D59067-FCB6-492D-853F-2456E6F26D71}"/>
              </a:ext>
            </a:extLst>
          </p:cNvPr>
          <p:cNvGrpSpPr/>
          <p:nvPr/>
        </p:nvGrpSpPr>
        <p:grpSpPr>
          <a:xfrm>
            <a:off x="1002899" y="1965575"/>
            <a:ext cx="9429165" cy="11007496"/>
            <a:chOff x="1574399" y="2208171"/>
            <a:chExt cx="9429165" cy="11007496"/>
          </a:xfrm>
        </p:grpSpPr>
        <p:sp>
          <p:nvSpPr>
            <p:cNvPr id="759" name="TextBox 53"/>
            <p:cNvSpPr txBox="1"/>
            <p:nvPr/>
          </p:nvSpPr>
          <p:spPr>
            <a:xfrm>
              <a:off x="4735040" y="2208171"/>
              <a:ext cx="3784601" cy="707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indent="50800" algn="ctr" defTabSz="1828800">
                <a:spcBef>
                  <a:spcPts val="600"/>
                </a:spcBef>
                <a:defRPr sz="34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</a:rPr>
                <a:t>Quantity</a:t>
              </a:r>
            </a:p>
          </p:txBody>
        </p:sp>
        <p:sp>
          <p:nvSpPr>
            <p:cNvPr id="760" name="Shape"/>
            <p:cNvSpPr/>
            <p:nvPr/>
          </p:nvSpPr>
          <p:spPr>
            <a:xfrm>
              <a:off x="2605059" y="4124369"/>
              <a:ext cx="8044563" cy="703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16060" y="21600"/>
                  </a:lnTo>
                  <a:lnTo>
                    <a:pt x="58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61" name="Shape"/>
            <p:cNvSpPr/>
            <p:nvPr/>
          </p:nvSpPr>
          <p:spPr>
            <a:xfrm>
              <a:off x="2608020" y="4122929"/>
              <a:ext cx="4051333" cy="703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491" y="21600"/>
                  </a:lnTo>
                  <a:lnTo>
                    <a:pt x="11598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C2EA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dirty="0"/>
            </a:p>
          </p:txBody>
        </p:sp>
        <p:sp>
          <p:nvSpPr>
            <p:cNvPr id="762" name="Line"/>
            <p:cNvSpPr/>
            <p:nvPr/>
          </p:nvSpPr>
          <p:spPr>
            <a:xfrm>
              <a:off x="3475413" y="6943813"/>
              <a:ext cx="6325543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63" name="Line"/>
            <p:cNvSpPr/>
            <p:nvPr/>
          </p:nvSpPr>
          <p:spPr>
            <a:xfrm>
              <a:off x="3035360" y="5529591"/>
              <a:ext cx="7181822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64" name="Line"/>
            <p:cNvSpPr/>
            <p:nvPr/>
          </p:nvSpPr>
          <p:spPr>
            <a:xfrm>
              <a:off x="3911544" y="8349498"/>
              <a:ext cx="5500935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65" name="Line"/>
            <p:cNvSpPr/>
            <p:nvPr/>
          </p:nvSpPr>
          <p:spPr>
            <a:xfrm>
              <a:off x="4350989" y="9740253"/>
              <a:ext cx="4645871" cy="1"/>
            </a:xfrm>
            <a:prstGeom prst="line">
              <a:avLst/>
            </a:prstGeom>
            <a:ln w="127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66" name="Line"/>
            <p:cNvSpPr/>
            <p:nvPr/>
          </p:nvSpPr>
          <p:spPr>
            <a:xfrm flipH="1">
              <a:off x="6657225" y="3224445"/>
              <a:ext cx="1" cy="8318989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miter lim="400000"/>
              <a:tailEnd type="arrow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67" name="Line"/>
            <p:cNvSpPr/>
            <p:nvPr/>
          </p:nvSpPr>
          <p:spPr>
            <a:xfrm flipH="1">
              <a:off x="6657225" y="4127863"/>
              <a:ext cx="1" cy="7025339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768" name="Rounded Rectangle"/>
            <p:cNvSpPr/>
            <p:nvPr/>
          </p:nvSpPr>
          <p:spPr>
            <a:xfrm>
              <a:off x="5547838" y="5770356"/>
              <a:ext cx="2246856" cy="8057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175D9E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69" name="Rounded Rectangle"/>
            <p:cNvSpPr/>
            <p:nvPr/>
          </p:nvSpPr>
          <p:spPr>
            <a:xfrm>
              <a:off x="5547838" y="4455429"/>
              <a:ext cx="2246856" cy="8057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770" name="Rounded Rectangle"/>
            <p:cNvSpPr/>
            <p:nvPr/>
          </p:nvSpPr>
          <p:spPr>
            <a:xfrm>
              <a:off x="5707278" y="7245166"/>
              <a:ext cx="1927976" cy="8057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175D9E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71" name="Rounded Rectangle"/>
            <p:cNvSpPr/>
            <p:nvPr/>
          </p:nvSpPr>
          <p:spPr>
            <a:xfrm>
              <a:off x="5869283" y="8635455"/>
              <a:ext cx="1603967" cy="8057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175D9E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72" name="Rounded Rectangle"/>
            <p:cNvSpPr/>
            <p:nvPr/>
          </p:nvSpPr>
          <p:spPr>
            <a:xfrm>
              <a:off x="5952611" y="9968238"/>
              <a:ext cx="1437310" cy="80577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solidFill>
                  <a:srgbClr val="175D9E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88" name="TextBox 49"/>
            <p:cNvSpPr txBox="1"/>
            <p:nvPr/>
          </p:nvSpPr>
          <p:spPr>
            <a:xfrm>
              <a:off x="5357904" y="4648446"/>
              <a:ext cx="2501825" cy="385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algn="ctr" defTabSz="914400">
                <a:defRPr sz="12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</a:rPr>
                <a:t>GENERATE</a:t>
              </a:r>
              <a:r>
                <a:rPr lang="en-US"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 OPPORTUNITY</a:t>
              </a:r>
            </a:p>
          </p:txBody>
        </p:sp>
        <p:sp>
          <p:nvSpPr>
            <p:cNvPr id="789" name="TextBox 23"/>
            <p:cNvSpPr txBox="1"/>
            <p:nvPr/>
          </p:nvSpPr>
          <p:spPr>
            <a:xfrm>
              <a:off x="5669411" y="5894374"/>
              <a:ext cx="1951802" cy="6004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/>
            <a:p>
              <a:pPr algn="ctr" defTabSz="914400">
                <a:defRPr sz="12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ource Sans Pro" panose="020B0503030403020204" pitchFamily="34" charset="0"/>
                  <a:ea typeface="Open Sans"/>
                  <a:cs typeface="Open Sans"/>
                  <a:sym typeface="Open Sans"/>
                </a:rPr>
                <a:t>GAIN SPONSORSHIP</a:t>
              </a:r>
            </a:p>
          </p:txBody>
        </p:sp>
        <p:sp>
          <p:nvSpPr>
            <p:cNvPr id="790" name="TextBox 24"/>
            <p:cNvSpPr txBox="1"/>
            <p:nvPr/>
          </p:nvSpPr>
          <p:spPr>
            <a:xfrm>
              <a:off x="5789898" y="7364755"/>
              <a:ext cx="1721851" cy="6004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algn="ctr" defTabSz="914400">
                <a:defRPr sz="12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DEVELOP SOLUTION</a:t>
              </a:r>
            </a:p>
          </p:txBody>
        </p:sp>
        <p:sp>
          <p:nvSpPr>
            <p:cNvPr id="791" name="TextBox 25"/>
            <p:cNvSpPr txBox="1"/>
            <p:nvPr/>
          </p:nvSpPr>
          <p:spPr>
            <a:xfrm>
              <a:off x="6058223" y="8738122"/>
              <a:ext cx="1185201" cy="6004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/>
            <a:p>
              <a:pPr algn="ctr" defTabSz="914400">
                <a:defRPr sz="12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CONFIRM SOLUTION</a:t>
              </a:r>
            </a:p>
          </p:txBody>
        </p:sp>
        <p:sp>
          <p:nvSpPr>
            <p:cNvPr id="792" name="TextBox 26"/>
            <p:cNvSpPr txBox="1"/>
            <p:nvPr/>
          </p:nvSpPr>
          <p:spPr>
            <a:xfrm>
              <a:off x="6025881" y="10062629"/>
              <a:ext cx="1249886" cy="6004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/>
            <a:p>
              <a:pPr algn="ctr" defTabSz="914400">
                <a:defRPr sz="12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NEGOTIATE</a:t>
              </a:r>
            </a:p>
            <a:p>
              <a:pPr algn="ctr" defTabSz="914400">
                <a:defRPr sz="1200" b="1">
                  <a:solidFill>
                    <a:srgbClr val="615FB7"/>
                  </a:solidFill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CLOSE</a:t>
              </a:r>
            </a:p>
          </p:txBody>
        </p:sp>
        <p:sp>
          <p:nvSpPr>
            <p:cNvPr id="796" name="PLAN BUSINESS"/>
            <p:cNvSpPr/>
            <p:nvPr/>
          </p:nvSpPr>
          <p:spPr>
            <a:xfrm>
              <a:off x="5242990" y="3181311"/>
              <a:ext cx="2830692" cy="59567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>
              <a:solidFill>
                <a:srgbClr val="0F7AB9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</a:rPr>
                <a:t>PLAN BUSINESS</a:t>
              </a:r>
            </a:p>
          </p:txBody>
        </p:sp>
        <p:sp>
          <p:nvSpPr>
            <p:cNvPr id="797" name="SERVICE &amp; EXPAND"/>
            <p:cNvSpPr/>
            <p:nvPr/>
          </p:nvSpPr>
          <p:spPr>
            <a:xfrm>
              <a:off x="5242990" y="11718750"/>
              <a:ext cx="2830692" cy="59567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>
              <a:solidFill>
                <a:srgbClr val="0F7AB9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indent="50800" algn="ctr" defTabSz="1828800">
                <a:lnSpc>
                  <a:spcPct val="80000"/>
                </a:lnSpc>
                <a:defRPr sz="19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</a:rPr>
                <a:t>SERVICE &amp; EXPAND</a:t>
              </a:r>
            </a:p>
          </p:txBody>
        </p:sp>
        <p:sp>
          <p:nvSpPr>
            <p:cNvPr id="798" name="TextBox 53"/>
            <p:cNvSpPr txBox="1"/>
            <p:nvPr/>
          </p:nvSpPr>
          <p:spPr>
            <a:xfrm>
              <a:off x="4735040" y="12507783"/>
              <a:ext cx="3784601" cy="707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indent="50800" algn="ctr" defTabSz="1828800">
                <a:spcBef>
                  <a:spcPts val="600"/>
                </a:spcBef>
                <a:defRPr sz="34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solidFill>
                    <a:srgbClr val="090942"/>
                  </a:solidFill>
                  <a:latin typeface="Source Sans Pro" panose="020B0503030403020204" pitchFamily="34" charset="0"/>
                </a:rPr>
                <a:t>Quality</a:t>
              </a:r>
            </a:p>
          </p:txBody>
        </p:sp>
        <p:sp>
          <p:nvSpPr>
            <p:cNvPr id="799" name="TextBox 53"/>
            <p:cNvSpPr txBox="1"/>
            <p:nvPr/>
          </p:nvSpPr>
          <p:spPr>
            <a:xfrm rot="16200000">
              <a:off x="8757321" y="7252531"/>
              <a:ext cx="3784601" cy="707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indent="50800" algn="ctr" defTabSz="1828800">
                <a:spcBef>
                  <a:spcPts val="600"/>
                </a:spcBef>
                <a:defRPr sz="34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</a:rPr>
                <a:t>Balance</a:t>
              </a:r>
            </a:p>
          </p:txBody>
        </p:sp>
        <p:sp>
          <p:nvSpPr>
            <p:cNvPr id="800" name="TextBox 53"/>
            <p:cNvSpPr txBox="1"/>
            <p:nvPr/>
          </p:nvSpPr>
          <p:spPr>
            <a:xfrm rot="16200000">
              <a:off x="36040" y="7252532"/>
              <a:ext cx="3784601" cy="707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indent="50800" algn="ctr" defTabSz="1828800">
                <a:spcBef>
                  <a:spcPts val="600"/>
                </a:spcBef>
                <a:defRPr sz="3400" b="1">
                  <a:solidFill>
                    <a:srgbClr val="6159BC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" panose="020B0503030403020204" pitchFamily="34" charset="0"/>
                </a:rPr>
                <a:t>Velocity</a:t>
              </a:r>
            </a:p>
          </p:txBody>
        </p:sp>
        <p:sp>
          <p:nvSpPr>
            <p:cNvPr id="801" name="Line"/>
            <p:cNvSpPr/>
            <p:nvPr/>
          </p:nvSpPr>
          <p:spPr>
            <a:xfrm flipH="1">
              <a:off x="2383730" y="4135420"/>
              <a:ext cx="1" cy="6995449"/>
            </a:xfrm>
            <a:prstGeom prst="line">
              <a:avLst/>
            </a:prstGeom>
            <a:ln w="25400">
              <a:solidFill>
                <a:srgbClr val="343168"/>
              </a:solidFill>
              <a:miter lim="400000"/>
              <a:tailEnd type="arrow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/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4413FC76-8E7C-4D41-8DFE-5923C586DDC5}"/>
                </a:ext>
              </a:extLst>
            </p:cNvPr>
            <p:cNvSpPr txBox="1"/>
            <p:nvPr/>
          </p:nvSpPr>
          <p:spPr>
            <a:xfrm>
              <a:off x="4718219" y="4339766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10%</a:t>
              </a:r>
            </a:p>
          </p:txBody>
        </p:sp>
        <p:sp>
          <p:nvSpPr>
            <p:cNvPr id="49" name="TextBox 65">
              <a:extLst>
                <a:ext uri="{FF2B5EF4-FFF2-40B4-BE49-F238E27FC236}">
                  <a16:creationId xmlns:a16="http://schemas.microsoft.com/office/drawing/2014/main" id="{82793846-0020-7943-82E1-4CC9310C7E52}"/>
                </a:ext>
              </a:extLst>
            </p:cNvPr>
            <p:cNvSpPr txBox="1"/>
            <p:nvPr/>
          </p:nvSpPr>
          <p:spPr>
            <a:xfrm>
              <a:off x="4794470" y="7669622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35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0" name="TextBox 66">
              <a:extLst>
                <a:ext uri="{FF2B5EF4-FFF2-40B4-BE49-F238E27FC236}">
                  <a16:creationId xmlns:a16="http://schemas.microsoft.com/office/drawing/2014/main" id="{0BC5EE8D-E3F7-5A47-B019-1705B113867C}"/>
                </a:ext>
              </a:extLst>
            </p:cNvPr>
            <p:cNvSpPr txBox="1"/>
            <p:nvPr/>
          </p:nvSpPr>
          <p:spPr>
            <a:xfrm>
              <a:off x="5408718" y="8750808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55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1" name="TextBox 68">
              <a:extLst>
                <a:ext uri="{FF2B5EF4-FFF2-40B4-BE49-F238E27FC236}">
                  <a16:creationId xmlns:a16="http://schemas.microsoft.com/office/drawing/2014/main" id="{5193861C-D7D4-DC43-B9C6-BFA925B08603}"/>
                </a:ext>
              </a:extLst>
            </p:cNvPr>
            <p:cNvSpPr txBox="1"/>
            <p:nvPr/>
          </p:nvSpPr>
          <p:spPr>
            <a:xfrm>
              <a:off x="4739687" y="6099185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25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2" name="TextBox 69">
              <a:extLst>
                <a:ext uri="{FF2B5EF4-FFF2-40B4-BE49-F238E27FC236}">
                  <a16:creationId xmlns:a16="http://schemas.microsoft.com/office/drawing/2014/main" id="{8A0A582D-C705-0C40-83CE-00DC9646EDFC}"/>
                </a:ext>
              </a:extLst>
            </p:cNvPr>
            <p:cNvSpPr txBox="1"/>
            <p:nvPr/>
          </p:nvSpPr>
          <p:spPr>
            <a:xfrm>
              <a:off x="4729990" y="5499065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20%</a:t>
              </a:r>
            </a:p>
          </p:txBody>
        </p:sp>
        <p:sp>
          <p:nvSpPr>
            <p:cNvPr id="53" name="TextBox 70">
              <a:extLst>
                <a:ext uri="{FF2B5EF4-FFF2-40B4-BE49-F238E27FC236}">
                  <a16:creationId xmlns:a16="http://schemas.microsoft.com/office/drawing/2014/main" id="{83182AD5-052B-7F48-94EF-ABDE758B4B6F}"/>
                </a:ext>
              </a:extLst>
            </p:cNvPr>
            <p:cNvSpPr txBox="1"/>
            <p:nvPr/>
          </p:nvSpPr>
          <p:spPr>
            <a:xfrm>
              <a:off x="4813131" y="9144391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60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4" name="TextBox 71">
              <a:extLst>
                <a:ext uri="{FF2B5EF4-FFF2-40B4-BE49-F238E27FC236}">
                  <a16:creationId xmlns:a16="http://schemas.microsoft.com/office/drawing/2014/main" id="{1BBCF61E-C16F-194E-8E65-C210C660149A}"/>
                </a:ext>
              </a:extLst>
            </p:cNvPr>
            <p:cNvSpPr txBox="1"/>
            <p:nvPr/>
          </p:nvSpPr>
          <p:spPr>
            <a:xfrm>
              <a:off x="4813131" y="8739215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50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5" name="TextBox 72">
              <a:extLst>
                <a:ext uri="{FF2B5EF4-FFF2-40B4-BE49-F238E27FC236}">
                  <a16:creationId xmlns:a16="http://schemas.microsoft.com/office/drawing/2014/main" id="{830F8A18-C463-1F4C-97ED-DD9FCD896A3E}"/>
                </a:ext>
              </a:extLst>
            </p:cNvPr>
            <p:cNvSpPr txBox="1"/>
            <p:nvPr/>
          </p:nvSpPr>
          <p:spPr>
            <a:xfrm>
              <a:off x="4809227" y="8336399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40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6" name="TextBox 64">
              <a:extLst>
                <a:ext uri="{FF2B5EF4-FFF2-40B4-BE49-F238E27FC236}">
                  <a16:creationId xmlns:a16="http://schemas.microsoft.com/office/drawing/2014/main" id="{49F3C625-453D-9340-A929-C448CE40B165}"/>
                </a:ext>
              </a:extLst>
            </p:cNvPr>
            <p:cNvSpPr txBox="1"/>
            <p:nvPr/>
          </p:nvSpPr>
          <p:spPr>
            <a:xfrm>
              <a:off x="4718433" y="4697374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15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7" name="TextBox 68">
              <a:extLst>
                <a:ext uri="{FF2B5EF4-FFF2-40B4-BE49-F238E27FC236}">
                  <a16:creationId xmlns:a16="http://schemas.microsoft.com/office/drawing/2014/main" id="{D4816807-4855-5A49-94FB-3FF17F48447C}"/>
                </a:ext>
              </a:extLst>
            </p:cNvPr>
            <p:cNvSpPr txBox="1"/>
            <p:nvPr/>
          </p:nvSpPr>
          <p:spPr>
            <a:xfrm>
              <a:off x="4799147" y="7034375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30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8" name="TextBox 66">
              <a:extLst>
                <a:ext uri="{FF2B5EF4-FFF2-40B4-BE49-F238E27FC236}">
                  <a16:creationId xmlns:a16="http://schemas.microsoft.com/office/drawing/2014/main" id="{87616250-684C-C049-B8CA-2B2F568C0947}"/>
                </a:ext>
              </a:extLst>
            </p:cNvPr>
            <p:cNvSpPr txBox="1"/>
            <p:nvPr/>
          </p:nvSpPr>
          <p:spPr>
            <a:xfrm>
              <a:off x="5432480" y="9127416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65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59" name="TextBox 72">
              <a:extLst>
                <a:ext uri="{FF2B5EF4-FFF2-40B4-BE49-F238E27FC236}">
                  <a16:creationId xmlns:a16="http://schemas.microsoft.com/office/drawing/2014/main" id="{77E21346-980C-4847-9E84-9A7DCE0EC930}"/>
                </a:ext>
              </a:extLst>
            </p:cNvPr>
            <p:cNvSpPr txBox="1"/>
            <p:nvPr/>
          </p:nvSpPr>
          <p:spPr>
            <a:xfrm>
              <a:off x="5409495" y="8339511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45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0" name="TextBox 66">
              <a:extLst>
                <a:ext uri="{FF2B5EF4-FFF2-40B4-BE49-F238E27FC236}">
                  <a16:creationId xmlns:a16="http://schemas.microsoft.com/office/drawing/2014/main" id="{97B8A769-5649-6646-8C10-E06ED538A083}"/>
                </a:ext>
              </a:extLst>
            </p:cNvPr>
            <p:cNvSpPr txBox="1"/>
            <p:nvPr/>
          </p:nvSpPr>
          <p:spPr>
            <a:xfrm>
              <a:off x="5430492" y="10097523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85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1" name="TextBox 70">
              <a:extLst>
                <a:ext uri="{FF2B5EF4-FFF2-40B4-BE49-F238E27FC236}">
                  <a16:creationId xmlns:a16="http://schemas.microsoft.com/office/drawing/2014/main" id="{5893841F-D27A-7A42-8DF0-5E4959A6AF2C}"/>
                </a:ext>
              </a:extLst>
            </p:cNvPr>
            <p:cNvSpPr txBox="1"/>
            <p:nvPr/>
          </p:nvSpPr>
          <p:spPr>
            <a:xfrm>
              <a:off x="4834905" y="10491106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90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2" name="TextBox 71">
              <a:extLst>
                <a:ext uri="{FF2B5EF4-FFF2-40B4-BE49-F238E27FC236}">
                  <a16:creationId xmlns:a16="http://schemas.microsoft.com/office/drawing/2014/main" id="{F38DA248-F202-AE49-BF35-FF95383A0258}"/>
                </a:ext>
              </a:extLst>
            </p:cNvPr>
            <p:cNvSpPr txBox="1"/>
            <p:nvPr/>
          </p:nvSpPr>
          <p:spPr>
            <a:xfrm>
              <a:off x="4834905" y="10085930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80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3" name="TextBox 72">
              <a:extLst>
                <a:ext uri="{FF2B5EF4-FFF2-40B4-BE49-F238E27FC236}">
                  <a16:creationId xmlns:a16="http://schemas.microsoft.com/office/drawing/2014/main" id="{DB4BD465-BEEC-5C4D-836B-A25DD0673258}"/>
                </a:ext>
              </a:extLst>
            </p:cNvPr>
            <p:cNvSpPr txBox="1"/>
            <p:nvPr/>
          </p:nvSpPr>
          <p:spPr>
            <a:xfrm>
              <a:off x="4831001" y="9683114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70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4" name="TextBox 66">
              <a:extLst>
                <a:ext uri="{FF2B5EF4-FFF2-40B4-BE49-F238E27FC236}">
                  <a16:creationId xmlns:a16="http://schemas.microsoft.com/office/drawing/2014/main" id="{573451BE-AFAF-FD4D-9DF0-692448060CC3}"/>
                </a:ext>
              </a:extLst>
            </p:cNvPr>
            <p:cNvSpPr txBox="1"/>
            <p:nvPr/>
          </p:nvSpPr>
          <p:spPr>
            <a:xfrm>
              <a:off x="5454254" y="10474131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95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71EBFD6-17E7-EE49-815E-F6E861B75F82}"/>
                </a:ext>
              </a:extLst>
            </p:cNvPr>
            <p:cNvSpPr txBox="1"/>
            <p:nvPr/>
          </p:nvSpPr>
          <p:spPr>
            <a:xfrm>
              <a:off x="5431269" y="9686226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75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6" name="TextBox 64">
              <a:extLst>
                <a:ext uri="{FF2B5EF4-FFF2-40B4-BE49-F238E27FC236}">
                  <a16:creationId xmlns:a16="http://schemas.microsoft.com/office/drawing/2014/main" id="{841639A4-635E-4648-B84C-279C930B16CA}"/>
                </a:ext>
              </a:extLst>
            </p:cNvPr>
            <p:cNvSpPr txBox="1"/>
            <p:nvPr/>
          </p:nvSpPr>
          <p:spPr>
            <a:xfrm>
              <a:off x="5128623" y="10799924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100</a:t>
              </a:r>
              <a:r>
                <a:rPr dirty="0">
                  <a:latin typeface="Source Sans Pro" panose="020B0503030403020204" pitchFamily="34" charset="0"/>
                </a:rPr>
                <a:t>%</a:t>
              </a:r>
            </a:p>
          </p:txBody>
        </p:sp>
        <p:sp>
          <p:nvSpPr>
            <p:cNvPr id="67" name="TextBox 13">
              <a:extLst>
                <a:ext uri="{FF2B5EF4-FFF2-40B4-BE49-F238E27FC236}">
                  <a16:creationId xmlns:a16="http://schemas.microsoft.com/office/drawing/2014/main" id="{80218D63-2F3A-0A4D-831A-AC16ACA4C513}"/>
                </a:ext>
              </a:extLst>
            </p:cNvPr>
            <p:cNvSpPr txBox="1"/>
            <p:nvPr/>
          </p:nvSpPr>
          <p:spPr>
            <a:xfrm>
              <a:off x="8249525" y="5855630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10%</a:t>
              </a:r>
            </a:p>
          </p:txBody>
        </p:sp>
        <p:sp>
          <p:nvSpPr>
            <p:cNvPr id="68" name="TextBox 62">
              <a:extLst>
                <a:ext uri="{FF2B5EF4-FFF2-40B4-BE49-F238E27FC236}">
                  <a16:creationId xmlns:a16="http://schemas.microsoft.com/office/drawing/2014/main" id="{5366C148-16E7-E349-82A1-212799DA5212}"/>
                </a:ext>
              </a:extLst>
            </p:cNvPr>
            <p:cNvSpPr txBox="1"/>
            <p:nvPr/>
          </p:nvSpPr>
          <p:spPr>
            <a:xfrm>
              <a:off x="8160625" y="7423090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15%</a:t>
              </a:r>
            </a:p>
          </p:txBody>
        </p:sp>
        <p:sp>
          <p:nvSpPr>
            <p:cNvPr id="69" name="TextBox 63">
              <a:extLst>
                <a:ext uri="{FF2B5EF4-FFF2-40B4-BE49-F238E27FC236}">
                  <a16:creationId xmlns:a16="http://schemas.microsoft.com/office/drawing/2014/main" id="{6F9C9FFF-7072-2B49-AB27-E06ABB6D4545}"/>
                </a:ext>
              </a:extLst>
            </p:cNvPr>
            <p:cNvSpPr txBox="1"/>
            <p:nvPr/>
          </p:nvSpPr>
          <p:spPr>
            <a:xfrm>
              <a:off x="8059025" y="9094530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25%</a:t>
              </a:r>
            </a:p>
          </p:txBody>
        </p:sp>
        <p:sp>
          <p:nvSpPr>
            <p:cNvPr id="70" name="TextBox 55">
              <a:extLst>
                <a:ext uri="{FF2B5EF4-FFF2-40B4-BE49-F238E27FC236}">
                  <a16:creationId xmlns:a16="http://schemas.microsoft.com/office/drawing/2014/main" id="{8DDDBB30-E883-7345-BD57-5B8A1E5F7339}"/>
                </a:ext>
              </a:extLst>
            </p:cNvPr>
            <p:cNvSpPr txBox="1"/>
            <p:nvPr/>
          </p:nvSpPr>
          <p:spPr>
            <a:xfrm>
              <a:off x="8084386" y="8675041"/>
              <a:ext cx="835027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15%</a:t>
              </a:r>
            </a:p>
          </p:txBody>
        </p:sp>
        <p:sp>
          <p:nvSpPr>
            <p:cNvPr id="71" name="TextBox 75">
              <a:extLst>
                <a:ext uri="{FF2B5EF4-FFF2-40B4-BE49-F238E27FC236}">
                  <a16:creationId xmlns:a16="http://schemas.microsoft.com/office/drawing/2014/main" id="{76CD4EAA-0F5D-F240-AA5A-12927608A71E}"/>
                </a:ext>
              </a:extLst>
            </p:cNvPr>
            <p:cNvSpPr txBox="1"/>
            <p:nvPr/>
          </p:nvSpPr>
          <p:spPr>
            <a:xfrm>
              <a:off x="7966699" y="10052531"/>
              <a:ext cx="835025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50%</a:t>
              </a:r>
            </a:p>
          </p:txBody>
        </p:sp>
        <p:sp>
          <p:nvSpPr>
            <p:cNvPr id="72" name="TextBox 76">
              <a:extLst>
                <a:ext uri="{FF2B5EF4-FFF2-40B4-BE49-F238E27FC236}">
                  <a16:creationId xmlns:a16="http://schemas.microsoft.com/office/drawing/2014/main" id="{9BFB940E-9403-C849-9F85-64536CE5A164}"/>
                </a:ext>
              </a:extLst>
            </p:cNvPr>
            <p:cNvSpPr txBox="1"/>
            <p:nvPr/>
          </p:nvSpPr>
          <p:spPr>
            <a:xfrm>
              <a:off x="7839699" y="10622860"/>
              <a:ext cx="984251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100%</a:t>
              </a:r>
            </a:p>
          </p:txBody>
        </p:sp>
        <p:sp>
          <p:nvSpPr>
            <p:cNvPr id="73" name="TextBox 13">
              <a:extLst>
                <a:ext uri="{FF2B5EF4-FFF2-40B4-BE49-F238E27FC236}">
                  <a16:creationId xmlns:a16="http://schemas.microsoft.com/office/drawing/2014/main" id="{93C5D9E9-D924-9A42-8E97-0E2194DB4AC1}"/>
                </a:ext>
              </a:extLst>
            </p:cNvPr>
            <p:cNvSpPr txBox="1"/>
            <p:nvPr/>
          </p:nvSpPr>
          <p:spPr>
            <a:xfrm>
              <a:off x="8250814" y="4553124"/>
              <a:ext cx="834949" cy="4462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17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10%</a:t>
              </a:r>
            </a:p>
          </p:txBody>
        </p:sp>
        <p:sp>
          <p:nvSpPr>
            <p:cNvPr id="74" name="TextBox 57">
              <a:extLst>
                <a:ext uri="{FF2B5EF4-FFF2-40B4-BE49-F238E27FC236}">
                  <a16:creationId xmlns:a16="http://schemas.microsoft.com/office/drawing/2014/main" id="{6B52C6CD-FEE8-214E-B70E-4455D0B2D12C}"/>
                </a:ext>
              </a:extLst>
            </p:cNvPr>
            <p:cNvSpPr txBox="1"/>
            <p:nvPr/>
          </p:nvSpPr>
          <p:spPr>
            <a:xfrm>
              <a:off x="8315161" y="3444223"/>
              <a:ext cx="1557605" cy="4924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Without ES</a:t>
              </a:r>
            </a:p>
          </p:txBody>
        </p:sp>
        <p:sp>
          <p:nvSpPr>
            <p:cNvPr id="75" name="TextBox 56">
              <a:extLst>
                <a:ext uri="{FF2B5EF4-FFF2-40B4-BE49-F238E27FC236}">
                  <a16:creationId xmlns:a16="http://schemas.microsoft.com/office/drawing/2014/main" id="{44ABCB4A-1045-C943-AA12-860BC3CE7AD1}"/>
                </a:ext>
              </a:extLst>
            </p:cNvPr>
            <p:cNvSpPr txBox="1"/>
            <p:nvPr/>
          </p:nvSpPr>
          <p:spPr>
            <a:xfrm>
              <a:off x="3264552" y="3463176"/>
              <a:ext cx="1293983" cy="4924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>
              <a:spAutoFit/>
            </a:bodyPr>
            <a:lstStyle>
              <a:lvl1pPr defTabSz="914400"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  <a:latin typeface="Source Sans Pro" panose="020B0503030403020204" pitchFamily="34" charset="0"/>
                  <a:ea typeface="Source Serif Pro" panose="02040803050405020204" pitchFamily="18" charset="0"/>
                </a:rPr>
                <a:t>With ES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F375011-96D4-490D-A758-2C720641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Management</a:t>
            </a:r>
          </a:p>
        </p:txBody>
      </p:sp>
    </p:spTree>
    <p:extLst>
      <p:ext uri="{BB962C8B-B14F-4D97-AF65-F5344CB8AC3E}">
        <p14:creationId xmlns:p14="http://schemas.microsoft.com/office/powerpoint/2010/main" val="3096709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645D306-8B9F-4037-B176-42A2A07E77E7}"/>
              </a:ext>
            </a:extLst>
          </p:cNvPr>
          <p:cNvSpPr/>
          <p:nvPr/>
        </p:nvSpPr>
        <p:spPr>
          <a:xfrm>
            <a:off x="1" y="0"/>
            <a:ext cx="7033846" cy="13716000"/>
          </a:xfrm>
          <a:prstGeom prst="rect">
            <a:avLst/>
          </a:prstGeom>
          <a:solidFill>
            <a:srgbClr val="231F2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Rectangle 7"/>
          <p:cNvSpPr txBox="1"/>
          <p:nvPr/>
        </p:nvSpPr>
        <p:spPr>
          <a:xfrm>
            <a:off x="8319763" y="2248611"/>
            <a:ext cx="11961742" cy="286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Drive </a:t>
            </a:r>
            <a:r>
              <a:rPr lang="en-US" sz="2200" dirty="0"/>
              <a:t>P</a:t>
            </a:r>
            <a:r>
              <a:rPr sz="2200" dirty="0"/>
              <a:t>rofitable </a:t>
            </a:r>
            <a:r>
              <a:rPr lang="en-US" sz="2200" dirty="0"/>
              <a:t>R</a:t>
            </a:r>
            <a:r>
              <a:rPr sz="2200" dirty="0"/>
              <a:t>evenue </a:t>
            </a:r>
            <a:r>
              <a:rPr lang="en-US" sz="2200" dirty="0"/>
              <a:t>G</a:t>
            </a:r>
            <a:r>
              <a:rPr sz="2200" dirty="0"/>
              <a:t>rowth</a:t>
            </a:r>
            <a:r>
              <a:rPr lang="en-US" sz="2200" dirty="0"/>
              <a:t> – PRG | ”It’s Grow Time”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dirty="0"/>
              <a:t>Greatly increase MRR (monthly recurring revenue) as a % of the Business</a:t>
            </a:r>
            <a:endParaRPr sz="2200" dirty="0"/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Increase revenue per rep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Increase average revenue per customer through high margin product penetration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Increase the number, scope and size of net new deals with large strategic logos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Increase rep earnings</a:t>
            </a:r>
            <a:endParaRPr lang="en-US" sz="2200" dirty="0"/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dirty="0"/>
              <a:t>Reduce rep churn and customer churn</a:t>
            </a:r>
            <a:endParaRPr sz="2200" dirty="0"/>
          </a:p>
        </p:txBody>
      </p:sp>
      <p:sp>
        <p:nvSpPr>
          <p:cNvPr id="525" name="Rectangle 8"/>
          <p:cNvSpPr txBox="1"/>
          <p:nvPr/>
        </p:nvSpPr>
        <p:spPr>
          <a:xfrm>
            <a:off x="8319762" y="6535947"/>
            <a:ext cx="13772957" cy="2759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Focusing on the customer’s and partner’s business… not just their </a:t>
            </a:r>
            <a:r>
              <a:rPr lang="en-US" sz="2200" dirty="0"/>
              <a:t>products</a:t>
            </a:r>
            <a:r>
              <a:rPr sz="2200" dirty="0"/>
              <a:t> / </a:t>
            </a:r>
            <a:r>
              <a:rPr lang="en-US" sz="2200" dirty="0"/>
              <a:t>services </a:t>
            </a:r>
            <a:r>
              <a:rPr sz="2200" dirty="0"/>
              <a:t>capabilities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Connecting to the customer’s Critical Business Objectives and the strategic / financial pains or gains associated with their CBO’s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Lots of competitor noise in the market making </a:t>
            </a:r>
            <a:r>
              <a:rPr lang="en-US" sz="2200" dirty="0"/>
              <a:t>[Your Company Name]</a:t>
            </a:r>
            <a:r>
              <a:rPr sz="2200" dirty="0"/>
              <a:t> unique differentiators hard to stand out</a:t>
            </a:r>
            <a:endParaRPr lang="en-US" sz="2200" dirty="0"/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dirty="0"/>
              <a:t>Lack of Cohesiveness between Product Development and Pipeline / Go to Market Strategy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dirty="0"/>
              <a:t>Lack of formal Pipeline Management Activity Management… aka </a:t>
            </a:r>
            <a:r>
              <a:rPr lang="en-US" sz="2200" b="1" i="1" dirty="0"/>
              <a:t>FLYWHEEL</a:t>
            </a:r>
            <a:endParaRPr sz="2200" b="1" i="1" dirty="0"/>
          </a:p>
        </p:txBody>
      </p:sp>
      <p:sp>
        <p:nvSpPr>
          <p:cNvPr id="526" name="Rectangle 9"/>
          <p:cNvSpPr txBox="1"/>
          <p:nvPr/>
        </p:nvSpPr>
        <p:spPr>
          <a:xfrm>
            <a:off x="8319764" y="10926810"/>
            <a:ext cx="12471696" cy="1692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Transition from a Transactional-focused to a</a:t>
            </a:r>
            <a:r>
              <a:rPr lang="en-US" sz="2200" dirty="0"/>
              <a:t>n</a:t>
            </a:r>
            <a:r>
              <a:rPr sz="2200" dirty="0"/>
              <a:t> Insight based Strategic-focused model 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Transition from a Product-oriented approach to a Solution-oriented approach 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Differentiate </a:t>
            </a:r>
            <a:r>
              <a:rPr lang="en-US" sz="2200" dirty="0"/>
              <a:t>[Your Company Name]</a:t>
            </a:r>
            <a:r>
              <a:rPr sz="2200" dirty="0"/>
              <a:t> message and value proposition 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Clr>
                <a:srgbClr val="0E6EA5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dirty="0"/>
              <a:t>Achieve a </a:t>
            </a:r>
            <a:r>
              <a:rPr lang="en-US" sz="2200" dirty="0"/>
              <a:t>Strategic</a:t>
            </a:r>
            <a:r>
              <a:rPr sz="2200" dirty="0"/>
              <a:t> </a:t>
            </a:r>
            <a:r>
              <a:rPr lang="en-US" sz="2200" dirty="0"/>
              <a:t>advisor mentality </a:t>
            </a:r>
            <a:r>
              <a:rPr sz="2200" dirty="0"/>
              <a:t>at all levels of the </a:t>
            </a:r>
            <a:r>
              <a:rPr lang="en-US" sz="2200" dirty="0"/>
              <a:t>customer / partner</a:t>
            </a:r>
            <a:r>
              <a:rPr sz="2200" dirty="0"/>
              <a:t> organization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155761-8427-4BF0-8CC9-3085199B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63" y="1203334"/>
            <a:ext cx="5115033" cy="2365130"/>
          </a:xfrm>
        </p:spPr>
        <p:txBody>
          <a:bodyPr/>
          <a:lstStyle/>
          <a:p>
            <a:r>
              <a:rPr lang="en-US" sz="8200" dirty="0"/>
              <a:t>What’s In It For You?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6D360B-2BB9-4AB4-A51E-7184E7CFD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27766" y="5532332"/>
            <a:ext cx="5311831" cy="771526"/>
          </a:xfrm>
        </p:spPr>
        <p:txBody>
          <a:bodyPr lIns="182880" rIns="182880"/>
          <a:lstStyle/>
          <a:p>
            <a:r>
              <a:rPr lang="en-US" dirty="0">
                <a:latin typeface="+mj-lt"/>
              </a:rPr>
              <a:t>CURRENT</a:t>
            </a:r>
            <a:r>
              <a:rPr lang="en-US" dirty="0"/>
              <a:t> </a:t>
            </a:r>
            <a:r>
              <a:rPr lang="en-US" dirty="0">
                <a:latin typeface="Source Sans Pro" panose="020B0503030403020204" pitchFamily="34" charset="0"/>
              </a:rPr>
              <a:t>CHALLENGES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8DCEB2-AF04-4EE5-9465-BCACB54EF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9763" y="9913301"/>
            <a:ext cx="2789286" cy="771526"/>
          </a:xfrm>
        </p:spPr>
        <p:txBody>
          <a:bodyPr lIns="182880" rIns="182880"/>
          <a:lstStyle/>
          <a:p>
            <a:r>
              <a:rPr lang="en-US" dirty="0">
                <a:latin typeface="+mj-lt"/>
              </a:rPr>
              <a:t>PRIORITIES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BF5EF75-0A61-4079-B14F-0FAB7A02578A}"/>
              </a:ext>
            </a:extLst>
          </p:cNvPr>
          <p:cNvSpPr txBox="1">
            <a:spLocks/>
          </p:cNvSpPr>
          <p:nvPr/>
        </p:nvSpPr>
        <p:spPr>
          <a:xfrm>
            <a:off x="8327766" y="1324104"/>
            <a:ext cx="5209953" cy="771526"/>
          </a:xfrm>
          <a:prstGeom prst="rect">
            <a:avLst/>
          </a:prstGeom>
          <a:solidFill>
            <a:srgbClr val="0F7AB9"/>
          </a:solidFill>
        </p:spPr>
        <p:txBody>
          <a:bodyPr vert="horz" wrap="none" lIns="182880" tIns="91440" rIns="182880" bIns="91440" rtlCol="0" anchor="ctr" anchorCtr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  <a:defRPr sz="3600" b="0" kern="1200">
                <a:solidFill>
                  <a:schemeClr val="bg1"/>
                </a:solidFill>
                <a:latin typeface="Gotham Bold" panose="02000803030000020004" pitchFamily="2" charset="0"/>
                <a:ea typeface="+mn-ea"/>
                <a:cs typeface="+mn-cs"/>
              </a:defRPr>
            </a:lvl1pPr>
            <a:lvl2pPr marL="1085850" indent="-55245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j-lt"/>
              </a:rPr>
              <a:t>BUSINESS OBJECTIVES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1B6C15-68EE-4367-AA2C-5DC1079A620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8219" y="6045766"/>
            <a:ext cx="3165245" cy="8506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Content Placeholder 2"/>
          <p:cNvSpPr txBox="1"/>
          <p:nvPr/>
        </p:nvSpPr>
        <p:spPr>
          <a:xfrm>
            <a:off x="799331" y="2255258"/>
            <a:ext cx="20346169" cy="5601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lvl="1" indent="-45720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00000"/>
              <a:buFont typeface="+mj-lt"/>
              <a:buAutoNum type="arabicPeriod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Target strategic accounts within </a:t>
            </a:r>
            <a: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your ideal</a:t>
            </a: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 vertical markets</a:t>
            </a:r>
            <a: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/industries </a:t>
            </a:r>
            <a:r>
              <a:rPr lang="en-US" sz="2800" b="1" i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(aka Ideal Client Profile - ICP)</a:t>
            </a: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.</a:t>
            </a:r>
            <a:b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</a:br>
            <a:endParaRPr spc="-1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Open Sans"/>
              <a:cs typeface="Open Sans"/>
            </a:endParaRPr>
          </a:p>
          <a:p>
            <a:pPr lvl="1" indent="-45720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00000"/>
              <a:buFont typeface="+mj-lt"/>
              <a:buAutoNum type="arabicPeriod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Secure meetings with Executives as an ”Authority” based on your </a:t>
            </a:r>
            <a: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I</a:t>
            </a: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ndustry </a:t>
            </a:r>
            <a: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I</a:t>
            </a: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nsights, Business Acumen and Strategic Literacy</a:t>
            </a:r>
            <a: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.</a:t>
            </a:r>
            <a:b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</a:br>
            <a:endParaRPr lang="en-US" spc="-1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  <a:p>
            <a:pPr lvl="1" indent="-45720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00000"/>
              <a:buFont typeface="+mj-lt"/>
              <a:buAutoNum type="arabicPeriod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Prepare your strategic business conversation talk tracks connected to their specific business objectives.</a:t>
            </a:r>
            <a:b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</a:br>
            <a:endParaRPr lang="en-US" spc="-1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  <a:p>
            <a:pPr lvl="1" indent="-45720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00000"/>
              <a:buFont typeface="+mj-lt"/>
              <a:buAutoNum type="arabicPeriod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Leverage Social Selling assets appropriately to “Teach” your customers and prospects online.</a:t>
            </a:r>
            <a:b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</a:br>
            <a:endParaRPr lang="en-US" sz="2800" spc="-1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  <a:p>
            <a:pPr lvl="1" indent="-45720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00000"/>
              <a:buFont typeface="+mj-lt"/>
              <a:buAutoNum type="arabicPeriod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“Tailor” your selling activities to the customer’s “Critical Business Objectives.”</a:t>
            </a:r>
            <a:b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</a:br>
            <a:endParaRPr lang="en-US" sz="1600" spc="-1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  <a:p>
            <a:pPr lvl="1" indent="-45720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00000"/>
              <a:buFont typeface="+mj-lt"/>
              <a:buAutoNum type="arabicPeriod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“Take Control” of your Customer Buying Process while differentiating </a:t>
            </a:r>
            <a: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[Your Company Name]</a:t>
            </a: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 from the competition through a more effective executive conversation framework.</a:t>
            </a:r>
            <a:br>
              <a:rPr lang="en-US"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</a:br>
            <a:endParaRPr lang="en-US" sz="1600" spc="-10" dirty="0">
              <a:solidFill>
                <a:schemeClr val="tx1">
                  <a:lumMod val="95000"/>
                  <a:lumOff val="5000"/>
                </a:schemeClr>
              </a:solidFill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  <a:p>
            <a:pPr marL="365760" lvl="1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00000"/>
              <a:buFont typeface="Arial" panose="020B0604020202020204" pitchFamily="34" charset="0"/>
              <a:buAutoNum type="arabicPeriod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800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Open Sans"/>
                <a:cs typeface="Open Sans"/>
              </a:rPr>
              <a:t>Close larger deals faster… Exceed your quota… Make more money!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74FE1B-8641-4EDF-8A2B-38AE8D7A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“7-7-1” Principle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904A4B-BA0C-49F9-8A4E-86B7D5273D65}"/>
              </a:ext>
            </a:extLst>
          </p:cNvPr>
          <p:cNvGrpSpPr/>
          <p:nvPr/>
        </p:nvGrpSpPr>
        <p:grpSpPr>
          <a:xfrm>
            <a:off x="1004218" y="8603247"/>
            <a:ext cx="22375564" cy="4509268"/>
            <a:chOff x="1004218" y="8175908"/>
            <a:chExt cx="22375564" cy="45092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5CA9CD-3CC6-184F-8096-13A050673461}"/>
                </a:ext>
              </a:extLst>
            </p:cNvPr>
            <p:cNvGrpSpPr/>
            <p:nvPr/>
          </p:nvGrpSpPr>
          <p:grpSpPr>
            <a:xfrm>
              <a:off x="1004218" y="9382088"/>
              <a:ext cx="22375564" cy="1008717"/>
              <a:chOff x="752674" y="9883324"/>
              <a:chExt cx="22375564" cy="1008717"/>
            </a:xfrm>
          </p:grpSpPr>
          <p:sp>
            <p:nvSpPr>
              <p:cNvPr id="9" name="Line">
                <a:extLst>
                  <a:ext uri="{FF2B5EF4-FFF2-40B4-BE49-F238E27FC236}">
                    <a16:creationId xmlns:a16="http://schemas.microsoft.com/office/drawing/2014/main" id="{3213C7EA-7371-5C40-948A-17D9C759E192}"/>
                  </a:ext>
                </a:extLst>
              </p:cNvPr>
              <p:cNvSpPr/>
              <p:nvPr/>
            </p:nvSpPr>
            <p:spPr>
              <a:xfrm>
                <a:off x="883171" y="10356979"/>
                <a:ext cx="21099461" cy="18663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miter lim="400000"/>
                <a:tailEnd type="arrow"/>
              </a:ln>
            </p:spPr>
            <p:txBody>
              <a:bodyPr lIns="50800" tIns="50800" rIns="50800" bIns="50800" anchor="ctr"/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/>
              </a:p>
            </p:txBody>
          </p:sp>
          <p:sp>
            <p:nvSpPr>
              <p:cNvPr id="10" name="Why Change?">
                <a:extLst>
                  <a:ext uri="{FF2B5EF4-FFF2-40B4-BE49-F238E27FC236}">
                    <a16:creationId xmlns:a16="http://schemas.microsoft.com/office/drawing/2014/main" id="{738EEEC3-6C7E-8C48-AD29-510F1914790F}"/>
                  </a:ext>
                </a:extLst>
              </p:cNvPr>
              <p:cNvSpPr/>
              <p:nvPr/>
            </p:nvSpPr>
            <p:spPr>
              <a:xfrm>
                <a:off x="752674" y="9883324"/>
                <a:ext cx="2772094" cy="923331"/>
              </a:xfrm>
              <a:prstGeom prst="roundRect">
                <a:avLst>
                  <a:gd name="adj" fmla="val 50000"/>
                </a:avLst>
              </a:prstGeom>
              <a:solidFill>
                <a:srgbClr val="0F7AB9"/>
              </a:solidFill>
              <a:ln w="25400">
                <a:noFill/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indent="50800" algn="ctr" defTabSz="1828800">
                  <a:lnSpc>
                    <a:spcPct val="80000"/>
                  </a:lnSpc>
                  <a:defRPr sz="1900" b="1">
                    <a:solidFill>
                      <a:srgbClr val="6159BC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1. 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Why </a:t>
                </a:r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Listen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?</a:t>
                </a:r>
              </a:p>
            </p:txBody>
          </p:sp>
          <p:sp>
            <p:nvSpPr>
              <p:cNvPr id="11" name="Why Now?">
                <a:extLst>
                  <a:ext uri="{FF2B5EF4-FFF2-40B4-BE49-F238E27FC236}">
                    <a16:creationId xmlns:a16="http://schemas.microsoft.com/office/drawing/2014/main" id="{8F038BF4-C5AE-AC44-A67C-AC774A753ACC}"/>
                  </a:ext>
                </a:extLst>
              </p:cNvPr>
              <p:cNvSpPr/>
              <p:nvPr/>
            </p:nvSpPr>
            <p:spPr>
              <a:xfrm>
                <a:off x="4019919" y="9901987"/>
                <a:ext cx="2772094" cy="923331"/>
              </a:xfrm>
              <a:prstGeom prst="roundRect">
                <a:avLst>
                  <a:gd name="adj" fmla="val 50000"/>
                </a:avLst>
              </a:prstGeom>
              <a:solidFill>
                <a:srgbClr val="0F7AB9"/>
              </a:solidFill>
              <a:ln w="25400">
                <a:noFill/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indent="50800" algn="ctr" defTabSz="1828800">
                  <a:lnSpc>
                    <a:spcPct val="80000"/>
                  </a:lnSpc>
                  <a:defRPr sz="1900" b="1">
                    <a:solidFill>
                      <a:srgbClr val="6159BC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2. 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Why </a:t>
                </a:r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Care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?</a:t>
                </a:r>
              </a:p>
            </p:txBody>
          </p:sp>
          <p:sp>
            <p:nvSpPr>
              <p:cNvPr id="13" name="Why Now?">
                <a:extLst>
                  <a:ext uri="{FF2B5EF4-FFF2-40B4-BE49-F238E27FC236}">
                    <a16:creationId xmlns:a16="http://schemas.microsoft.com/office/drawing/2014/main" id="{074B33CF-80BE-684E-A4A9-FF8E2426F9F7}"/>
                  </a:ext>
                </a:extLst>
              </p:cNvPr>
              <p:cNvSpPr/>
              <p:nvPr/>
            </p:nvSpPr>
            <p:spPr>
              <a:xfrm>
                <a:off x="7287164" y="9930598"/>
                <a:ext cx="2772094" cy="923331"/>
              </a:xfrm>
              <a:prstGeom prst="roundRect">
                <a:avLst>
                  <a:gd name="adj" fmla="val 50000"/>
                </a:avLst>
              </a:prstGeom>
              <a:solidFill>
                <a:srgbClr val="0F7AB9"/>
              </a:solidFill>
              <a:ln w="25400">
                <a:noFill/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indent="50800" algn="ctr" defTabSz="1828800">
                  <a:lnSpc>
                    <a:spcPct val="80000"/>
                  </a:lnSpc>
                  <a:defRPr sz="1900" b="1">
                    <a:solidFill>
                      <a:srgbClr val="6159BC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3. 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Why </a:t>
                </a:r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Change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?</a:t>
                </a:r>
              </a:p>
            </p:txBody>
          </p:sp>
          <p:sp>
            <p:nvSpPr>
              <p:cNvPr id="14" name="Why Now?">
                <a:extLst>
                  <a:ext uri="{FF2B5EF4-FFF2-40B4-BE49-F238E27FC236}">
                    <a16:creationId xmlns:a16="http://schemas.microsoft.com/office/drawing/2014/main" id="{E5EFA2A6-C994-D24A-B84C-B0F15298AC33}"/>
                  </a:ext>
                </a:extLst>
              </p:cNvPr>
              <p:cNvSpPr/>
              <p:nvPr/>
            </p:nvSpPr>
            <p:spPr>
              <a:xfrm>
                <a:off x="20356144" y="9883326"/>
                <a:ext cx="2772094" cy="923331"/>
              </a:xfrm>
              <a:prstGeom prst="roundRect">
                <a:avLst>
                  <a:gd name="adj" fmla="val 50000"/>
                </a:avLst>
              </a:prstGeom>
              <a:solidFill>
                <a:srgbClr val="0F7AB9"/>
              </a:solidFill>
              <a:ln w="25400">
                <a:noFill/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indent="50800" algn="ctr" defTabSz="1828800">
                  <a:lnSpc>
                    <a:spcPct val="80000"/>
                  </a:lnSpc>
                  <a:defRPr sz="1900" b="1">
                    <a:solidFill>
                      <a:srgbClr val="6159BC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7. 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Why </a:t>
                </a:r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Promote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?</a:t>
                </a:r>
              </a:p>
            </p:txBody>
          </p:sp>
          <p:sp>
            <p:nvSpPr>
              <p:cNvPr id="15" name="Why Now?">
                <a:extLst>
                  <a:ext uri="{FF2B5EF4-FFF2-40B4-BE49-F238E27FC236}">
                    <a16:creationId xmlns:a16="http://schemas.microsoft.com/office/drawing/2014/main" id="{368E9B87-2099-104F-835B-680E59C2B1FB}"/>
                  </a:ext>
                </a:extLst>
              </p:cNvPr>
              <p:cNvSpPr/>
              <p:nvPr/>
            </p:nvSpPr>
            <p:spPr>
              <a:xfrm>
                <a:off x="10554409" y="9968710"/>
                <a:ext cx="2772094" cy="923331"/>
              </a:xfrm>
              <a:prstGeom prst="roundRect">
                <a:avLst>
                  <a:gd name="adj" fmla="val 50000"/>
                </a:avLst>
              </a:prstGeom>
              <a:solidFill>
                <a:srgbClr val="0F7AB9"/>
              </a:solidFill>
              <a:ln w="25400">
                <a:noFill/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indent="50800" algn="ctr" defTabSz="1828800">
                  <a:lnSpc>
                    <a:spcPct val="80000"/>
                  </a:lnSpc>
                  <a:defRPr sz="1900" b="1">
                    <a:solidFill>
                      <a:srgbClr val="6159BC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4. 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Why </a:t>
                </a:r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Not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?</a:t>
                </a:r>
              </a:p>
            </p:txBody>
          </p:sp>
          <p:sp>
            <p:nvSpPr>
              <p:cNvPr id="16" name="Why Now?">
                <a:extLst>
                  <a:ext uri="{FF2B5EF4-FFF2-40B4-BE49-F238E27FC236}">
                    <a16:creationId xmlns:a16="http://schemas.microsoft.com/office/drawing/2014/main" id="{9B152498-73C1-604A-B45B-A015343F744F}"/>
                  </a:ext>
                </a:extLst>
              </p:cNvPr>
              <p:cNvSpPr/>
              <p:nvPr/>
            </p:nvSpPr>
            <p:spPr>
              <a:xfrm>
                <a:off x="13821654" y="9968710"/>
                <a:ext cx="2772094" cy="923331"/>
              </a:xfrm>
              <a:prstGeom prst="roundRect">
                <a:avLst>
                  <a:gd name="adj" fmla="val 50000"/>
                </a:avLst>
              </a:prstGeom>
              <a:solidFill>
                <a:srgbClr val="0F7AB9"/>
              </a:solidFill>
              <a:ln w="25400">
                <a:noFill/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indent="50800" algn="ctr" defTabSz="1828800">
                  <a:lnSpc>
                    <a:spcPct val="80000"/>
                  </a:lnSpc>
                  <a:defRPr sz="1900" b="1">
                    <a:solidFill>
                      <a:srgbClr val="6159BC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5. 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Why </a:t>
                </a:r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Now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?</a:t>
                </a:r>
              </a:p>
            </p:txBody>
          </p:sp>
          <p:sp>
            <p:nvSpPr>
              <p:cNvPr id="17" name="Why Now?">
                <a:extLst>
                  <a:ext uri="{FF2B5EF4-FFF2-40B4-BE49-F238E27FC236}">
                    <a16:creationId xmlns:a16="http://schemas.microsoft.com/office/drawing/2014/main" id="{F8928E61-542A-A24A-9E2E-65A7486E75FA}"/>
                  </a:ext>
                </a:extLst>
              </p:cNvPr>
              <p:cNvSpPr/>
              <p:nvPr/>
            </p:nvSpPr>
            <p:spPr>
              <a:xfrm>
                <a:off x="17088899" y="9903001"/>
                <a:ext cx="2772094" cy="923331"/>
              </a:xfrm>
              <a:prstGeom prst="roundRect">
                <a:avLst>
                  <a:gd name="adj" fmla="val 50000"/>
                </a:avLst>
              </a:prstGeom>
              <a:solidFill>
                <a:srgbClr val="0F7AB9"/>
              </a:solidFill>
              <a:ln w="25400">
                <a:noFill/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indent="50800" algn="ctr" defTabSz="1828800">
                  <a:lnSpc>
                    <a:spcPct val="80000"/>
                  </a:lnSpc>
                  <a:defRPr sz="1900" b="1">
                    <a:solidFill>
                      <a:srgbClr val="6159BC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6. 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Why </a:t>
                </a:r>
                <a:r>
                  <a:rPr lang="en-US"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You</a:t>
                </a:r>
                <a:r>
                  <a:rPr sz="2400" dirty="0">
                    <a:solidFill>
                      <a:schemeClr val="bg1"/>
                    </a:solidFill>
                    <a:latin typeface="Source Sans Pro" panose="020B0503030403020204" pitchFamily="34" charset="0"/>
                  </a:rPr>
                  <a:t>?</a:t>
                </a:r>
              </a:p>
            </p:txBody>
          </p:sp>
        </p:grpSp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718AAA11-BD26-7842-8EDB-B0D470540AA5}"/>
                </a:ext>
              </a:extLst>
            </p:cNvPr>
            <p:cNvSpPr/>
            <p:nvPr/>
          </p:nvSpPr>
          <p:spPr>
            <a:xfrm>
              <a:off x="11951539" y="8175908"/>
              <a:ext cx="480922" cy="77369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2BF6C4C9-4F63-5445-BAFC-53508FAEC5DB}"/>
                </a:ext>
              </a:extLst>
            </p:cNvPr>
            <p:cNvSpPr/>
            <p:nvPr/>
          </p:nvSpPr>
          <p:spPr>
            <a:xfrm>
              <a:off x="11951539" y="10813495"/>
              <a:ext cx="480922" cy="77369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i="0" u="none" strike="noStrike" normalizeH="0" baseline="0" dirty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FB4D86-17F4-4D6F-A41F-2E205F388B16}"/>
                </a:ext>
              </a:extLst>
            </p:cNvPr>
            <p:cNvSpPr/>
            <p:nvPr/>
          </p:nvSpPr>
          <p:spPr>
            <a:xfrm>
              <a:off x="8410007" y="11761846"/>
              <a:ext cx="70492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kumimoji="0" lang="en-US" sz="5400" b="0" strike="noStrike" cap="none" spc="0" normalizeH="0" baseline="0" dirty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+mj-lt"/>
                  <a:ea typeface="Arial"/>
                  <a:cs typeface="Arial"/>
                  <a:sym typeface="Arial"/>
                </a:rPr>
                <a:t>CUSTOMERS FOR LIFE</a:t>
              </a:r>
              <a:endParaRPr lang="en-US" sz="5400" b="0" cap="none" spc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>
            <a:extLst>
              <a:ext uri="{FF2B5EF4-FFF2-40B4-BE49-F238E27FC236}">
                <a16:creationId xmlns:a16="http://schemas.microsoft.com/office/drawing/2014/main" id="{27C5A9A9-899B-4632-8802-3C88CE13E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11" y="1515994"/>
            <a:ext cx="5927089" cy="2046356"/>
          </a:xfrm>
        </p:spPr>
        <p:txBody>
          <a:bodyPr/>
          <a:lstStyle/>
          <a:p>
            <a:r>
              <a:rPr lang="en-US" dirty="0"/>
              <a:t>Don’t Let This Be Your Reality!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35948E92-DDC3-413E-93FB-22A20BCA4F5C}"/>
              </a:ext>
            </a:extLst>
          </p:cNvPr>
          <p:cNvSpPr txBox="1">
            <a:spLocks/>
          </p:cNvSpPr>
          <p:nvPr/>
        </p:nvSpPr>
        <p:spPr>
          <a:xfrm>
            <a:off x="10611784" y="3562350"/>
            <a:ext cx="8391526" cy="1025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of executives felt that salespeople were knowledgeable about their own products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F0B88B0-94DE-4FF8-A437-B37B8BE707D5}"/>
              </a:ext>
            </a:extLst>
          </p:cNvPr>
          <p:cNvSpPr txBox="1">
            <a:spLocks/>
          </p:cNvSpPr>
          <p:nvPr/>
        </p:nvSpPr>
        <p:spPr>
          <a:xfrm>
            <a:off x="8967468" y="5220705"/>
            <a:ext cx="1338582" cy="771526"/>
          </a:xfrm>
          <a:prstGeom prst="rect">
            <a:avLst/>
          </a:prstGeom>
          <a:solidFill>
            <a:srgbClr val="0F7AB9"/>
          </a:solidFill>
        </p:spPr>
        <p:txBody>
          <a:bodyPr vert="horz" wrap="none" lIns="91440" tIns="91440" rIns="91440" bIns="91440" rtlCol="0" anchor="ctr" anchorCtr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  <a:defRPr sz="3600" b="0" kern="1200">
                <a:solidFill>
                  <a:schemeClr val="bg1"/>
                </a:solidFill>
                <a:latin typeface="Gotham Bold" panose="02000803030000020004" pitchFamily="2" charset="0"/>
                <a:ea typeface="+mn-ea"/>
                <a:cs typeface="+mn-cs"/>
              </a:defRPr>
            </a:lvl1pPr>
            <a:lvl2pPr marL="1085850" indent="-55245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Source Sans Pro" panose="020B0503030403020204" pitchFamily="34" charset="0"/>
              </a:rPr>
              <a:t>55%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40CC3954-34A1-4F68-A28A-16A90C3EAB3C}"/>
              </a:ext>
            </a:extLst>
          </p:cNvPr>
          <p:cNvSpPr txBox="1">
            <a:spLocks/>
          </p:cNvSpPr>
          <p:nvPr/>
        </p:nvSpPr>
        <p:spPr>
          <a:xfrm>
            <a:off x="8967468" y="3664046"/>
            <a:ext cx="1338582" cy="771526"/>
          </a:xfrm>
          <a:prstGeom prst="rect">
            <a:avLst/>
          </a:prstGeom>
          <a:solidFill>
            <a:srgbClr val="0F7AB9"/>
          </a:solidFill>
        </p:spPr>
        <p:txBody>
          <a:bodyPr vert="horz" wrap="none" lIns="91440" tIns="91440" rIns="91440" bIns="91440" rtlCol="0" anchor="ctr" anchorCtr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  <a:defRPr sz="3600" b="0" kern="1200">
                <a:solidFill>
                  <a:schemeClr val="bg1"/>
                </a:solidFill>
                <a:latin typeface="Gotham Bold" panose="02000803030000020004" pitchFamily="2" charset="0"/>
                <a:ea typeface="+mn-ea"/>
                <a:cs typeface="+mn-cs"/>
              </a:defRPr>
            </a:lvl1pPr>
            <a:lvl2pPr marL="1085850" indent="-55245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Source Sans Pro" panose="020B0503030403020204" pitchFamily="34" charset="0"/>
              </a:rPr>
              <a:t>88%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1F44B158-B67E-415F-8C00-BB6917C9E746}"/>
              </a:ext>
            </a:extLst>
          </p:cNvPr>
          <p:cNvSpPr txBox="1">
            <a:spLocks/>
          </p:cNvSpPr>
          <p:nvPr/>
        </p:nvSpPr>
        <p:spPr>
          <a:xfrm>
            <a:off x="10611784" y="5109990"/>
            <a:ext cx="8391526" cy="1025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of executives thought that salespeople were knowledgeable about the client’s industry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9692C7AC-0BC2-40A8-A7A6-C883F460AA36}"/>
              </a:ext>
            </a:extLst>
          </p:cNvPr>
          <p:cNvSpPr txBox="1">
            <a:spLocks/>
          </p:cNvSpPr>
          <p:nvPr/>
        </p:nvSpPr>
        <p:spPr>
          <a:xfrm>
            <a:off x="10611784" y="8174292"/>
            <a:ext cx="8391526" cy="10256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of executives felt that the salespeople’s agenda was to help them deliver results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D3F2087C-0FE6-4B47-AF2A-49728D66FF8D}"/>
              </a:ext>
            </a:extLst>
          </p:cNvPr>
          <p:cNvSpPr txBox="1">
            <a:spLocks/>
          </p:cNvSpPr>
          <p:nvPr/>
        </p:nvSpPr>
        <p:spPr>
          <a:xfrm>
            <a:off x="8967468" y="8301339"/>
            <a:ext cx="1338582" cy="771526"/>
          </a:xfrm>
          <a:prstGeom prst="rect">
            <a:avLst/>
          </a:prstGeom>
          <a:solidFill>
            <a:srgbClr val="0F7AB9"/>
          </a:solidFill>
        </p:spPr>
        <p:txBody>
          <a:bodyPr vert="horz" wrap="none" lIns="91440" tIns="91440" rIns="91440" bIns="91440" rtlCol="0" anchor="ctr" anchorCtr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  <a:defRPr sz="3600" b="0" kern="1200">
                <a:solidFill>
                  <a:schemeClr val="bg1"/>
                </a:solidFill>
                <a:latin typeface="Gotham Bold" panose="02000803030000020004" pitchFamily="2" charset="0"/>
                <a:ea typeface="+mn-ea"/>
                <a:cs typeface="+mn-cs"/>
              </a:defRPr>
            </a:lvl1pPr>
            <a:lvl2pPr marL="1085850" indent="-55245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Source Sans Pro" panose="020B0503030403020204" pitchFamily="34" charset="0"/>
              </a:rPr>
              <a:t>6%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3EF5EEA2-5227-48A4-93ED-EEF9C47A65EA}"/>
              </a:ext>
            </a:extLst>
          </p:cNvPr>
          <p:cNvSpPr txBox="1">
            <a:spLocks/>
          </p:cNvSpPr>
          <p:nvPr/>
        </p:nvSpPr>
        <p:spPr>
          <a:xfrm>
            <a:off x="10611784" y="6868688"/>
            <a:ext cx="8391526" cy="572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find their meetings with salespeople valuable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AE10C03A-67DC-4ED5-9D56-9C881EAA82BB}"/>
              </a:ext>
            </a:extLst>
          </p:cNvPr>
          <p:cNvSpPr txBox="1">
            <a:spLocks/>
          </p:cNvSpPr>
          <p:nvPr/>
        </p:nvSpPr>
        <p:spPr>
          <a:xfrm>
            <a:off x="8967468" y="6745888"/>
            <a:ext cx="1338582" cy="771526"/>
          </a:xfrm>
          <a:prstGeom prst="rect">
            <a:avLst/>
          </a:prstGeom>
          <a:solidFill>
            <a:srgbClr val="0F7AB9"/>
          </a:solidFill>
        </p:spPr>
        <p:txBody>
          <a:bodyPr vert="horz" wrap="none" lIns="91440" tIns="91440" rIns="91440" bIns="91440" rtlCol="0" anchor="ctr" anchorCtr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  <a:defRPr sz="3600" b="0" kern="1200">
                <a:solidFill>
                  <a:schemeClr val="bg1"/>
                </a:solidFill>
                <a:latin typeface="Gotham Bold" panose="02000803030000020004" pitchFamily="2" charset="0"/>
                <a:ea typeface="+mn-ea"/>
                <a:cs typeface="+mn-cs"/>
              </a:defRPr>
            </a:lvl1pPr>
            <a:lvl2pPr marL="1085850" indent="-55245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Source Sans Pro" panose="020B0503030403020204" pitchFamily="34" charset="0"/>
              </a:rPr>
              <a:t>15%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DE1F95-C1CA-40B7-83E2-41B0BFE9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01" y="1383762"/>
            <a:ext cx="9100522" cy="1873788"/>
          </a:xfrm>
        </p:spPr>
        <p:txBody>
          <a:bodyPr/>
          <a:lstStyle/>
          <a:p>
            <a:r>
              <a:rPr lang="en-US" dirty="0"/>
              <a:t>Implications Of Today’s Reality?</a:t>
            </a:r>
            <a:br>
              <a:rPr lang="en-US" dirty="0"/>
            </a:br>
            <a:endParaRPr lang="en-US" dirty="0"/>
          </a:p>
        </p:txBody>
      </p:sp>
      <p:sp>
        <p:nvSpPr>
          <p:cNvPr id="853" name="Content Placeholder 2"/>
          <p:cNvSpPr txBox="1"/>
          <p:nvPr/>
        </p:nvSpPr>
        <p:spPr>
          <a:xfrm>
            <a:off x="12649385" y="2815956"/>
            <a:ext cx="10401300" cy="6637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latin typeface="+mj-lt"/>
              </a:rPr>
              <a:t>Must provide insight in new ways </a:t>
            </a:r>
          </a:p>
          <a:p>
            <a:pPr marL="822960" lvl="2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Through </a:t>
            </a: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video, </a:t>
            </a: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web, social media, blogs, discussion groups, etc.</a:t>
            </a:r>
          </a:p>
          <a:p>
            <a:pPr marL="822960" lvl="2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Not just a marketing activity, but a sales activity!</a:t>
            </a:r>
            <a:endParaRPr lang="en-US" sz="2200" spc="-10" dirty="0">
              <a:latin typeface="Source Sans Pro" panose="020B0503030403020204" pitchFamily="34" charset="0"/>
              <a:ea typeface="Open Sans"/>
              <a:cs typeface="Open Sans"/>
            </a:endParaRPr>
          </a:p>
          <a:p>
            <a:pPr marL="431800" indent="-431800" defTabSz="18288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•"/>
              <a:defRPr sz="36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>
              <a:latin typeface="Source Sans Pro" panose="020B0503030403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b="1" dirty="0">
                <a:latin typeface="+mj-lt"/>
              </a:rPr>
              <a:t>Must introduce new criteria to disrupt the buying cycle </a:t>
            </a:r>
          </a:p>
          <a:p>
            <a:pPr marL="822960" lvl="2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i.e. </a:t>
            </a: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n</a:t>
            </a: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ew insights, new challenges, new requirements</a:t>
            </a:r>
          </a:p>
          <a:p>
            <a:pPr marL="431800" indent="-431800" defTabSz="18288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•"/>
              <a:defRPr sz="3600"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Source Sans Pro" panose="020B0503030403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b="1" dirty="0">
                <a:latin typeface="+mj-lt"/>
              </a:rPr>
              <a:t>As you disrupt, must engage higher than the department/director level</a:t>
            </a:r>
          </a:p>
          <a:p>
            <a:pPr marL="822960" lvl="2" indent="-365760" defTabSz="1828800">
              <a:spcBef>
                <a:spcPts val="200"/>
              </a:spcBef>
              <a:spcAft>
                <a:spcPts val="200"/>
              </a:spcAft>
              <a:buClr>
                <a:srgbClr val="0F7AB9"/>
              </a:buClr>
              <a:buSzPct val="110000"/>
              <a:buFont typeface="Arial" panose="020B0604020202020204" pitchFamily="34" charset="0"/>
              <a:buChar char="•"/>
              <a:tabLst>
                <a:tab pos="889000" algn="l"/>
              </a:tabLst>
              <a:defRPr sz="1600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Link to C-level objectives that drive their strategy</a:t>
            </a:r>
          </a:p>
          <a:p>
            <a:pPr marL="431800" indent="-431800" defTabSz="1828800">
              <a:spcBef>
                <a:spcPts val="1100"/>
              </a:spcBef>
              <a:buClr>
                <a:srgbClr val="000000"/>
              </a:buClr>
              <a:buSzPct val="100000"/>
              <a:buFont typeface="Arial"/>
              <a:buChar char="•"/>
              <a:defRPr sz="3600"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latin typeface="Source Sans Pro" panose="020B0503030403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b="1" dirty="0">
                <a:latin typeface="+mj-lt"/>
              </a:rPr>
              <a:t>You are the messenger… </a:t>
            </a:r>
            <a:r>
              <a:rPr lang="en-US" sz="3200" b="1" i="1" u="sng" dirty="0">
                <a:latin typeface="+mj-lt"/>
              </a:rPr>
              <a:t>“The Authority”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A842528-E104-4E91-9FD6-290266275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05387" y="5036654"/>
            <a:ext cx="337334" cy="33733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A3646BE-6758-4AAC-BCF0-4E8066414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05387" y="2999820"/>
            <a:ext cx="337334" cy="33733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266B75E-5107-418A-941B-36C94894F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05387" y="6888580"/>
            <a:ext cx="337334" cy="33733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EF31724-E071-45E7-99A0-B68FAC4DB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05387" y="8863562"/>
            <a:ext cx="337334" cy="33733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DABBA7F-1C73-4F40-B147-9F0AE49977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8591" y="3772698"/>
            <a:ext cx="4039589" cy="10856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, sport, skiing&#10;&#10;Description automatically generated">
            <a:extLst>
              <a:ext uri="{FF2B5EF4-FFF2-40B4-BE49-F238E27FC236}">
                <a16:creationId xmlns:a16="http://schemas.microsoft.com/office/drawing/2014/main" id="{5D0DF864-8E7A-4B3D-9C67-7024A2CEA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4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75D0A-B1AF-4A00-8F92-D6AAF31E1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6175" y="3629217"/>
            <a:ext cx="7730425" cy="4739127"/>
          </a:xfrm>
        </p:spPr>
        <p:txBody>
          <a:bodyPr/>
          <a:lstStyle/>
          <a:p>
            <a:pPr defTabSz="914400"/>
            <a:r>
              <a:rPr lang="en-US" sz="10000" dirty="0">
                <a:ln w="0"/>
                <a:solidFill>
                  <a:srgbClr val="3A3A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 panose="020B0503030403020204" pitchFamily="34" charset="0"/>
                <a:ea typeface="+mn-ea"/>
                <a:cs typeface="+mn-cs"/>
              </a:rPr>
              <a:t>Planning, Development &amp; Delivery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BF6AC8B-C239-4DAB-845C-4715392CB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84815" y="11355111"/>
            <a:ext cx="4137086" cy="618349"/>
          </a:xfrm>
        </p:spPr>
        <p:txBody>
          <a:bodyPr/>
          <a:lstStyle/>
          <a:p>
            <a:r>
              <a:rPr lang="en-US" b="1" dirty="0"/>
              <a:t>GUIDED SALES PLAYBOOK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AC81E6-D181-4F05-BDF9-A08A8462C9F1}"/>
              </a:ext>
            </a:extLst>
          </p:cNvPr>
          <p:cNvCxnSpPr>
            <a:cxnSpLocks/>
          </p:cNvCxnSpPr>
          <p:nvPr/>
        </p:nvCxnSpPr>
        <p:spPr>
          <a:xfrm>
            <a:off x="9470571" y="11030486"/>
            <a:ext cx="1335133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4D5257-B858-4EEE-8EAB-E19B9E7D7A73}"/>
              </a:ext>
            </a:extLst>
          </p:cNvPr>
          <p:cNvCxnSpPr>
            <a:cxnSpLocks/>
          </p:cNvCxnSpPr>
          <p:nvPr/>
        </p:nvCxnSpPr>
        <p:spPr>
          <a:xfrm>
            <a:off x="1156059" y="6614276"/>
            <a:ext cx="82625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ED70197-7592-417E-9B84-3FDB9C2BD010}"/>
              </a:ext>
            </a:extLst>
          </p:cNvPr>
          <p:cNvSpPr txBox="1">
            <a:spLocks/>
          </p:cNvSpPr>
          <p:nvPr/>
        </p:nvSpPr>
        <p:spPr>
          <a:xfrm>
            <a:off x="1207975" y="4970830"/>
            <a:ext cx="7181850" cy="14109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 spc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1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 panose="020B0503030403020204" pitchFamily="34" charset="0"/>
                <a:ea typeface="+mn-ea"/>
                <a:cs typeface="+mn-cs"/>
              </a:rPr>
              <a:t>Messaging</a:t>
            </a:r>
          </a:p>
        </p:txBody>
      </p:sp>
    </p:spTree>
    <p:extLst>
      <p:ext uri="{BB962C8B-B14F-4D97-AF65-F5344CB8AC3E}">
        <p14:creationId xmlns:p14="http://schemas.microsoft.com/office/powerpoint/2010/main" val="32943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052C0E-EA85-48BC-9692-AF49C073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Engaging Executives</a:t>
            </a:r>
            <a:br>
              <a:rPr lang="en-US"/>
            </a:b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F5B427D-B36F-96C7-1BA4-B31732563C40}"/>
              </a:ext>
            </a:extLst>
          </p:cNvPr>
          <p:cNvSpPr txBox="1"/>
          <p:nvPr/>
        </p:nvSpPr>
        <p:spPr>
          <a:xfrm>
            <a:off x="1190846" y="2848806"/>
            <a:ext cx="22434697" cy="315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45720" bIns="45720">
            <a:spAutoFit/>
          </a:bodyPr>
          <a:lstStyle/>
          <a:p>
            <a:pPr defTabSz="457200" hangingPunct="0">
              <a:spcBef>
                <a:spcPts val="1400"/>
              </a:spcBef>
              <a:defRPr sz="4800" i="1">
                <a:latin typeface="Open Sans"/>
                <a:ea typeface="Open Sans"/>
                <a:cs typeface="Open Sans"/>
                <a:sym typeface="Open Sans"/>
              </a:defRPr>
            </a:pPr>
            <a:r>
              <a:rPr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“There are only </a:t>
            </a:r>
            <a:r>
              <a:rPr sz="4400" b="1" i="1" kern="0" dirty="0">
                <a:solidFill>
                  <a:srgbClr val="175D9E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sz="4400" b="1" i="1" kern="0" dirty="0">
                <a:solidFill>
                  <a:srgbClr val="49A22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4400" b="1" i="1" kern="0" dirty="0">
                <a:solidFill>
                  <a:srgbClr val="175D9E"/>
                </a:solidFill>
                <a:latin typeface="Open Sans"/>
                <a:ea typeface="Open Sans"/>
                <a:cs typeface="Open Sans"/>
                <a:sym typeface="Open Sans"/>
              </a:rPr>
              <a:t>metrics</a:t>
            </a:r>
            <a:r>
              <a:rPr sz="4400" i="1" kern="0" dirty="0">
                <a:solidFill>
                  <a:srgbClr val="49A22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every Executive cares about…</a:t>
            </a:r>
            <a:endParaRPr lang="en-US" sz="4400" i="1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457200" hangingPunct="0">
              <a:spcBef>
                <a:spcPts val="1400"/>
              </a:spcBef>
              <a:defRPr sz="4800" i="1">
                <a:latin typeface="Open Sans"/>
                <a:ea typeface="Open Sans"/>
                <a:cs typeface="Open Sans"/>
                <a:sym typeface="Open Sans"/>
              </a:defRPr>
            </a:pPr>
            <a:endParaRPr sz="4400" i="1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defTabSz="457200" hangingPunct="0">
              <a:spcBef>
                <a:spcPts val="1400"/>
              </a:spcBef>
              <a:defRPr sz="4800" i="1">
                <a:latin typeface="Open Sans"/>
                <a:ea typeface="Open Sans"/>
                <a:cs typeface="Open Sans"/>
                <a:sym typeface="Open Sans"/>
              </a:defRPr>
            </a:pPr>
            <a:r>
              <a:rPr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…and every </a:t>
            </a:r>
            <a:r>
              <a:rPr lang="en-US"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Salesperson</a:t>
            </a:r>
            <a:r>
              <a:rPr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in the World </a:t>
            </a:r>
            <a:r>
              <a:rPr lang="en-US"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must </a:t>
            </a:r>
            <a:r>
              <a:rPr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know what they are </a:t>
            </a:r>
            <a:r>
              <a:rPr lang="en-US"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sz="4400" i="1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lead a compelling Executive conversation on those metrics!”</a:t>
            </a:r>
          </a:p>
        </p:txBody>
      </p:sp>
      <p:pic>
        <p:nvPicPr>
          <p:cNvPr id="32" name="Picture 31" descr="A blue arrow with text&#10;&#10;Description automatically generated">
            <a:extLst>
              <a:ext uri="{FF2B5EF4-FFF2-40B4-BE49-F238E27FC236}">
                <a16:creationId xmlns:a16="http://schemas.microsoft.com/office/drawing/2014/main" id="{AD59589C-E212-9903-A1B0-81C59B319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" y="7256615"/>
            <a:ext cx="24036509" cy="55744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F96427F3-5E59-4879-B585-FC0F224BE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3574" y="3048914"/>
            <a:ext cx="3565487" cy="771526"/>
          </a:xfrm>
        </p:spPr>
        <p:txBody>
          <a:bodyPr lIns="182880"/>
          <a:lstStyle/>
          <a:p>
            <a:r>
              <a:rPr lang="en-US" dirty="0"/>
              <a:t>1. WHAT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03BAC7F-BB88-45C0-8573-615A3A9B80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75570" y="5681343"/>
            <a:ext cx="3573491" cy="771526"/>
          </a:xfrm>
        </p:spPr>
        <p:txBody>
          <a:bodyPr lIns="182880"/>
          <a:lstStyle/>
          <a:p>
            <a:r>
              <a:rPr lang="en-US" dirty="0"/>
              <a:t>2. SO WHAT?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220B66D8-2A18-4772-AB33-9A78B487E0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74401" y="4095185"/>
            <a:ext cx="8391526" cy="520278"/>
          </a:xfrm>
        </p:spPr>
        <p:txBody>
          <a:bodyPr/>
          <a:lstStyle/>
          <a:p>
            <a:r>
              <a:rPr lang="en-US" dirty="0"/>
              <a:t>What are the key facts to highlight?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D2AE7CD-90E8-4F75-A2AF-5ED1144F73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74401" y="9930564"/>
            <a:ext cx="11129616" cy="1803400"/>
          </a:xfrm>
        </p:spPr>
        <p:txBody>
          <a:bodyPr/>
          <a:lstStyle/>
          <a:p>
            <a:r>
              <a:rPr lang="en-US" dirty="0"/>
              <a:t>What are the immediate priorities you recommend to take advantage of or remedy the situation?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5A06CB80-B3D0-4263-98E5-1CB210F8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the Decision Maker’s Why Now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26A0114-8C42-4EE7-A9F1-E4D46CC6436D}"/>
              </a:ext>
            </a:extLst>
          </p:cNvPr>
          <p:cNvSpPr txBox="1">
            <a:spLocks/>
          </p:cNvSpPr>
          <p:nvPr/>
        </p:nvSpPr>
        <p:spPr>
          <a:xfrm>
            <a:off x="11083574" y="8884293"/>
            <a:ext cx="3565487" cy="771526"/>
          </a:xfrm>
          <a:prstGeom prst="rect">
            <a:avLst/>
          </a:prstGeom>
          <a:solidFill>
            <a:srgbClr val="0F7AB9"/>
          </a:solidFill>
        </p:spPr>
        <p:txBody>
          <a:bodyPr vert="horz" wrap="none" lIns="182880" tIns="91440" rIns="91440" bIns="91440" rtlCol="0" anchor="ctr" anchorCtr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  <a:defRPr sz="3600" b="0" kern="1200">
                <a:solidFill>
                  <a:schemeClr val="bg1"/>
                </a:solidFill>
                <a:latin typeface="Gotham Bold" panose="02000803030000020004" pitchFamily="2" charset="0"/>
                <a:ea typeface="+mn-ea"/>
                <a:cs typeface="+mn-cs"/>
              </a:defRPr>
            </a:lvl1pPr>
            <a:lvl2pPr marL="1085850" indent="-55245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 panose="020B0503030403020204" pitchFamily="34" charset="0"/>
              </a:rPr>
              <a:t>3. NOW WHAT?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9EBB9941-E70C-4CB2-AF36-81E7D28E9198}"/>
              </a:ext>
            </a:extLst>
          </p:cNvPr>
          <p:cNvSpPr txBox="1">
            <a:spLocks/>
          </p:cNvSpPr>
          <p:nvPr/>
        </p:nvSpPr>
        <p:spPr>
          <a:xfrm>
            <a:off x="11074401" y="6727614"/>
            <a:ext cx="10990469" cy="1803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Tx/>
              <a:buNone/>
              <a:defRPr sz="32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3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What is the impact (+/-) of those key facts to their business?</a:t>
            </a:r>
          </a:p>
        </p:txBody>
      </p:sp>
      <p:pic>
        <p:nvPicPr>
          <p:cNvPr id="33" name="Picture 32" descr="A picture containing table, light, sitting, dark&#10;&#10;Description automatically generated">
            <a:extLst>
              <a:ext uri="{FF2B5EF4-FFF2-40B4-BE49-F238E27FC236}">
                <a16:creationId xmlns:a16="http://schemas.microsoft.com/office/drawing/2014/main" id="{9C334EA1-21AB-4630-A2E9-58BADD42C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5" b="4035"/>
          <a:stretch/>
        </p:blipFill>
        <p:spPr>
          <a:xfrm>
            <a:off x="391340" y="2821134"/>
            <a:ext cx="9053465" cy="8912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9F98CF-031E-4B59-9C2B-07A4AB5B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1" y="500333"/>
            <a:ext cx="3989440" cy="942048"/>
          </a:xfrm>
        </p:spPr>
        <p:txBody>
          <a:bodyPr/>
          <a:lstStyle/>
          <a:p>
            <a:r>
              <a:rPr lang="en-US" dirty="0"/>
              <a:t>Call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8B2BE-A403-46B6-A25F-BE38A5519760}"/>
              </a:ext>
            </a:extLst>
          </p:cNvPr>
          <p:cNvSpPr txBox="1"/>
          <p:nvPr/>
        </p:nvSpPr>
        <p:spPr>
          <a:xfrm>
            <a:off x="830211" y="2936947"/>
            <a:ext cx="7951968" cy="729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5300"/>
              </a:spcBef>
              <a:buClr>
                <a:srgbClr val="68C2EA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Research Industry Trends</a:t>
            </a:r>
          </a:p>
          <a:p>
            <a:pPr marL="457200" indent="-457200">
              <a:lnSpc>
                <a:spcPct val="90000"/>
              </a:lnSpc>
              <a:spcBef>
                <a:spcPts val="5300"/>
              </a:spcBef>
              <a:buClr>
                <a:srgbClr val="68C2EA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Plan Insights for key customer meetings</a:t>
            </a:r>
          </a:p>
          <a:p>
            <a:pPr marL="457200" indent="-457200">
              <a:lnSpc>
                <a:spcPct val="90000"/>
              </a:lnSpc>
              <a:spcBef>
                <a:spcPts val="5300"/>
              </a:spcBef>
              <a:buClr>
                <a:srgbClr val="68C2EA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Confirm customer objectives, strategy, and challenges</a:t>
            </a:r>
          </a:p>
          <a:p>
            <a:pPr marL="457200" indent="-457200">
              <a:lnSpc>
                <a:spcPct val="90000"/>
              </a:lnSpc>
              <a:spcBef>
                <a:spcPts val="5300"/>
              </a:spcBef>
              <a:buClr>
                <a:srgbClr val="68C2EA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Align all participants and ensure objectives  are understood and achievable</a:t>
            </a:r>
          </a:p>
          <a:p>
            <a:pPr marL="457200" indent="-457200">
              <a:lnSpc>
                <a:spcPct val="90000"/>
              </a:lnSpc>
              <a:spcBef>
                <a:spcPts val="5300"/>
              </a:spcBef>
              <a:buClr>
                <a:srgbClr val="68C2EA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Connect relevant insights to business Pain / Gain with discovery questions</a:t>
            </a:r>
          </a:p>
          <a:p>
            <a:pPr marL="457200" indent="-457200">
              <a:buClr>
                <a:srgbClr val="68C2EA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C78095-9C22-4E42-8C64-B372A6F8F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2145" y="1892406"/>
            <a:ext cx="7951967" cy="115996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98DA05-EB54-D74D-B0B2-004E6A0E07ED}"/>
              </a:ext>
            </a:extLst>
          </p:cNvPr>
          <p:cNvSpPr txBox="1"/>
          <p:nvPr/>
        </p:nvSpPr>
        <p:spPr>
          <a:xfrm>
            <a:off x="19158633" y="2229061"/>
            <a:ext cx="2095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u="sng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2209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TextBox 7"/>
          <p:cNvSpPr txBox="1"/>
          <p:nvPr/>
        </p:nvSpPr>
        <p:spPr>
          <a:xfrm>
            <a:off x="6717061" y="3154046"/>
            <a:ext cx="1846672" cy="101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sz="2800">
                <a:solidFill>
                  <a:srgbClr val="1F497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</a:rPr>
              <a:t>Leverage Data</a:t>
            </a:r>
          </a:p>
        </p:txBody>
      </p:sp>
      <p:sp>
        <p:nvSpPr>
          <p:cNvPr id="959" name="TextBox 8"/>
          <p:cNvSpPr txBox="1"/>
          <p:nvPr/>
        </p:nvSpPr>
        <p:spPr>
          <a:xfrm>
            <a:off x="4156588" y="6830091"/>
            <a:ext cx="3203857" cy="1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sz="2800">
                <a:solidFill>
                  <a:srgbClr val="1F497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</a:rPr>
              <a:t>Seek Collaboration</a:t>
            </a:r>
          </a:p>
        </p:txBody>
      </p:sp>
      <p:sp>
        <p:nvSpPr>
          <p:cNvPr id="960" name="TextBox 9"/>
          <p:cNvSpPr txBox="1"/>
          <p:nvPr/>
        </p:nvSpPr>
        <p:spPr>
          <a:xfrm>
            <a:off x="16557423" y="6830091"/>
            <a:ext cx="1879290" cy="151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defRPr sz="2800">
                <a:solidFill>
                  <a:srgbClr val="1F497D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</a:rPr>
              <a:t>Share</a:t>
            </a:r>
            <a:b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</a:rPr>
            </a:br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</a:rPr>
              <a:t>New Ideas</a:t>
            </a:r>
          </a:p>
        </p:txBody>
      </p:sp>
      <p:sp>
        <p:nvSpPr>
          <p:cNvPr id="961" name="TextBox 10"/>
          <p:cNvSpPr txBox="1"/>
          <p:nvPr/>
        </p:nvSpPr>
        <p:spPr>
          <a:xfrm>
            <a:off x="15082257" y="10604709"/>
            <a:ext cx="3216632" cy="1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2800">
                <a:solidFill>
                  <a:srgbClr val="1F497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</a:rPr>
              <a:t>Exhibit Business Acumen</a:t>
            </a:r>
          </a:p>
        </p:txBody>
      </p:sp>
      <p:sp>
        <p:nvSpPr>
          <p:cNvPr id="962" name="TextBox 11"/>
          <p:cNvSpPr txBox="1"/>
          <p:nvPr/>
        </p:nvSpPr>
        <p:spPr>
          <a:xfrm>
            <a:off x="5771375" y="10604709"/>
            <a:ext cx="3120344" cy="1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914400">
              <a:defRPr sz="2800">
                <a:solidFill>
                  <a:srgbClr val="1F497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</a:rPr>
              <a:t>Communicate Effectively</a:t>
            </a:r>
          </a:p>
        </p:txBody>
      </p:sp>
      <p:sp>
        <p:nvSpPr>
          <p:cNvPr id="963" name="TextBox 12"/>
          <p:cNvSpPr txBox="1"/>
          <p:nvPr/>
        </p:nvSpPr>
        <p:spPr>
          <a:xfrm>
            <a:off x="15304662" y="3160862"/>
            <a:ext cx="2132777" cy="151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2800">
                <a:solidFill>
                  <a:srgbClr val="1F497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</a:rPr>
              <a:t>Embrace Technology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F1435E-5B6B-48AB-B52A-46BA9AA6A240}"/>
              </a:ext>
            </a:extLst>
          </p:cNvPr>
          <p:cNvGrpSpPr/>
          <p:nvPr/>
        </p:nvGrpSpPr>
        <p:grpSpPr>
          <a:xfrm>
            <a:off x="7250130" y="3233045"/>
            <a:ext cx="9454174" cy="8660171"/>
            <a:chOff x="7250130" y="3233045"/>
            <a:chExt cx="9454174" cy="8660171"/>
          </a:xfrm>
        </p:grpSpPr>
        <p:sp>
          <p:nvSpPr>
            <p:cNvPr id="966" name="Freeform 79"/>
            <p:cNvSpPr/>
            <p:nvPr/>
          </p:nvSpPr>
          <p:spPr>
            <a:xfrm rot="9277859" flipH="1">
              <a:off x="8815953" y="8199321"/>
              <a:ext cx="3651440" cy="3693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65" y="21600"/>
                  </a:moveTo>
                  <a:lnTo>
                    <a:pt x="16477" y="21378"/>
                  </a:lnTo>
                  <a:cubicBezTo>
                    <a:pt x="16904" y="18609"/>
                    <a:pt x="18670" y="16093"/>
                    <a:pt x="21422" y="14803"/>
                  </a:cubicBezTo>
                  <a:lnTo>
                    <a:pt x="21600" y="14740"/>
                  </a:lnTo>
                  <a:lnTo>
                    <a:pt x="14300" y="0"/>
                  </a:lnTo>
                  <a:lnTo>
                    <a:pt x="12026" y="1208"/>
                  </a:lnTo>
                  <a:cubicBezTo>
                    <a:pt x="5415" y="5161"/>
                    <a:pt x="1187" y="11746"/>
                    <a:pt x="80" y="18920"/>
                  </a:cubicBezTo>
                  <a:lnTo>
                    <a:pt x="0" y="19679"/>
                  </a:lnTo>
                  <a:lnTo>
                    <a:pt x="16465" y="2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50800">
              <a:solidFill>
                <a:srgbClr val="F2F2F2"/>
              </a:solidFill>
            </a:ln>
          </p:spPr>
          <p:txBody>
            <a:bodyPr tIns="91439" bIns="91439" anchor="ctr"/>
            <a:lstStyle/>
            <a:p>
              <a:pPr algn="ctr" defTabSz="914400">
                <a:defRPr sz="3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sp>
          <p:nvSpPr>
            <p:cNvPr id="969" name="Freeform 82"/>
            <p:cNvSpPr/>
            <p:nvPr/>
          </p:nvSpPr>
          <p:spPr>
            <a:xfrm rot="12322141">
              <a:off x="11487041" y="8199321"/>
              <a:ext cx="3651439" cy="3693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65" y="21600"/>
                  </a:moveTo>
                  <a:lnTo>
                    <a:pt x="16477" y="21378"/>
                  </a:lnTo>
                  <a:cubicBezTo>
                    <a:pt x="16904" y="18609"/>
                    <a:pt x="18670" y="16093"/>
                    <a:pt x="21422" y="14803"/>
                  </a:cubicBezTo>
                  <a:lnTo>
                    <a:pt x="21600" y="14740"/>
                  </a:lnTo>
                  <a:lnTo>
                    <a:pt x="14300" y="0"/>
                  </a:lnTo>
                  <a:lnTo>
                    <a:pt x="12026" y="1208"/>
                  </a:lnTo>
                  <a:cubicBezTo>
                    <a:pt x="5415" y="5161"/>
                    <a:pt x="1187" y="11746"/>
                    <a:pt x="80" y="18920"/>
                  </a:cubicBezTo>
                  <a:lnTo>
                    <a:pt x="0" y="19679"/>
                  </a:lnTo>
                  <a:lnTo>
                    <a:pt x="16465" y="2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50800">
              <a:solidFill>
                <a:srgbClr val="F2F2F2"/>
              </a:solidFill>
            </a:ln>
          </p:spPr>
          <p:txBody>
            <a:bodyPr tIns="91439" bIns="91439" anchor="ctr"/>
            <a:lstStyle/>
            <a:p>
              <a:pPr algn="ctr" defTabSz="914400">
                <a:defRPr sz="3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D0C14DF-8F76-4F27-BDA5-2FE9B4B33E73}"/>
                </a:ext>
              </a:extLst>
            </p:cNvPr>
            <p:cNvGrpSpPr/>
            <p:nvPr/>
          </p:nvGrpSpPr>
          <p:grpSpPr>
            <a:xfrm>
              <a:off x="7250130" y="3233045"/>
              <a:ext cx="9454174" cy="7133437"/>
              <a:chOff x="7250130" y="3233045"/>
              <a:chExt cx="9454174" cy="7133437"/>
            </a:xfrm>
          </p:grpSpPr>
          <p:sp>
            <p:nvSpPr>
              <p:cNvPr id="964" name="Freeform 77"/>
              <p:cNvSpPr/>
              <p:nvPr/>
            </p:nvSpPr>
            <p:spPr>
              <a:xfrm rot="9277859" flipH="1">
                <a:off x="11977229" y="7152823"/>
                <a:ext cx="31663" cy="31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1722" y="0"/>
                    </a:lnTo>
                    <a:lnTo>
                      <a:pt x="0" y="190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4F81BD"/>
              </a:solidFill>
              <a:ln w="12700">
                <a:miter lim="400000"/>
              </a:ln>
            </p:spPr>
            <p:txBody>
              <a:bodyPr tIns="91439" bIns="91439" anchor="ctr"/>
              <a:lstStyle/>
              <a:p>
                <a:pPr algn="ctr" defTabSz="91440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>
                  <a:latin typeface="Source Sans Pro" panose="020B0503030403020204" pitchFamily="34" charset="0"/>
                  <a:ea typeface="Source Serif Pro" panose="02040803050405020204" pitchFamily="18" charset="0"/>
                </a:endParaRPr>
              </a:p>
            </p:txBody>
          </p:sp>
          <p:sp>
            <p:nvSpPr>
              <p:cNvPr id="965" name="Freeform 78"/>
              <p:cNvSpPr/>
              <p:nvPr/>
            </p:nvSpPr>
            <p:spPr>
              <a:xfrm rot="9277859" flipH="1">
                <a:off x="8525214" y="3233045"/>
                <a:ext cx="4108848" cy="3030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23" extrusionOk="0">
                    <a:moveTo>
                      <a:pt x="21600" y="17557"/>
                    </a:moveTo>
                    <a:lnTo>
                      <a:pt x="15380" y="506"/>
                    </a:lnTo>
                    <a:lnTo>
                      <a:pt x="15322" y="550"/>
                    </a:lnTo>
                    <a:cubicBezTo>
                      <a:pt x="12876" y="2030"/>
                      <a:pt x="10132" y="1754"/>
                      <a:pt x="7964" y="119"/>
                    </a:cubicBezTo>
                    <a:lnTo>
                      <a:pt x="7836" y="0"/>
                    </a:lnTo>
                    <a:lnTo>
                      <a:pt x="0" y="15916"/>
                    </a:lnTo>
                    <a:lnTo>
                      <a:pt x="453" y="16297"/>
                    </a:lnTo>
                    <a:cubicBezTo>
                      <a:pt x="6069" y="20532"/>
                      <a:pt x="13030" y="21600"/>
                      <a:pt x="19500" y="18666"/>
                    </a:cubicBezTo>
                    <a:lnTo>
                      <a:pt x="21600" y="1755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50800">
                <a:solidFill>
                  <a:srgbClr val="F2F2F2"/>
                </a:solidFill>
              </a:ln>
            </p:spPr>
            <p:txBody>
              <a:bodyPr tIns="91439" bIns="91439" anchor="ctr"/>
              <a:lstStyle/>
              <a:p>
                <a:pPr algn="ctr" defTabSz="914400">
                  <a:defRPr sz="36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>
                  <a:latin typeface="Source Sans Pro" panose="020B0503030403020204" pitchFamily="34" charset="0"/>
                  <a:ea typeface="Source Serif Pro" panose="02040803050405020204" pitchFamily="18" charset="0"/>
                </a:endParaRPr>
              </a:p>
            </p:txBody>
          </p:sp>
          <p:sp>
            <p:nvSpPr>
              <p:cNvPr id="967" name="Freeform 80"/>
              <p:cNvSpPr/>
              <p:nvPr/>
            </p:nvSpPr>
            <p:spPr>
              <a:xfrm rot="9277859" flipH="1">
                <a:off x="7250130" y="4766351"/>
                <a:ext cx="3511518" cy="4153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2320" y="21600"/>
                    </a:moveTo>
                    <a:lnTo>
                      <a:pt x="21408" y="9257"/>
                    </a:lnTo>
                    <a:lnTo>
                      <a:pt x="20137" y="8466"/>
                    </a:lnTo>
                    <a:cubicBezTo>
                      <a:pt x="19255" y="7795"/>
                      <a:pt x="18512" y="6966"/>
                      <a:pt x="17974" y="5998"/>
                    </a:cubicBezTo>
                    <a:cubicBezTo>
                      <a:pt x="17436" y="5030"/>
                      <a:pt x="17153" y="4015"/>
                      <a:pt x="17103" y="3008"/>
                    </a:cubicBezTo>
                    <a:lnTo>
                      <a:pt x="17186" y="1708"/>
                    </a:lnTo>
                    <a:lnTo>
                      <a:pt x="218" y="0"/>
                    </a:lnTo>
                    <a:lnTo>
                      <a:pt x="40" y="1468"/>
                    </a:lnTo>
                    <a:cubicBezTo>
                      <a:pt x="-192" y="5065"/>
                      <a:pt x="595" y="8761"/>
                      <a:pt x="2532" y="12244"/>
                    </a:cubicBezTo>
                    <a:cubicBezTo>
                      <a:pt x="4468" y="15728"/>
                      <a:pt x="7324" y="18587"/>
                      <a:pt x="10735" y="20710"/>
                    </a:cubicBezTo>
                    <a:lnTo>
                      <a:pt x="12320" y="2160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50800">
                <a:solidFill>
                  <a:srgbClr val="F2F2F2"/>
                </a:solidFill>
              </a:ln>
            </p:spPr>
            <p:txBody>
              <a:bodyPr tIns="91439" bIns="91439" anchor="ctr"/>
              <a:lstStyle/>
              <a:p>
                <a:pPr algn="ctr" defTabSz="914400">
                  <a:defRPr sz="36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>
                  <a:latin typeface="Source Sans Pro" panose="020B0503030403020204" pitchFamily="34" charset="0"/>
                  <a:ea typeface="Source Serif Pro" panose="02040803050405020204" pitchFamily="18" charset="0"/>
                </a:endParaRPr>
              </a:p>
            </p:txBody>
          </p:sp>
          <p:sp>
            <p:nvSpPr>
              <p:cNvPr id="968" name="Freeform 81"/>
              <p:cNvSpPr/>
              <p:nvPr/>
            </p:nvSpPr>
            <p:spPr>
              <a:xfrm rot="12322141">
                <a:off x="11320371" y="3233045"/>
                <a:ext cx="4108849" cy="3030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323" extrusionOk="0">
                    <a:moveTo>
                      <a:pt x="21600" y="17557"/>
                    </a:moveTo>
                    <a:lnTo>
                      <a:pt x="15380" y="506"/>
                    </a:lnTo>
                    <a:lnTo>
                      <a:pt x="15322" y="550"/>
                    </a:lnTo>
                    <a:cubicBezTo>
                      <a:pt x="12876" y="2030"/>
                      <a:pt x="10132" y="1754"/>
                      <a:pt x="7964" y="119"/>
                    </a:cubicBezTo>
                    <a:lnTo>
                      <a:pt x="7836" y="0"/>
                    </a:lnTo>
                    <a:lnTo>
                      <a:pt x="0" y="15916"/>
                    </a:lnTo>
                    <a:lnTo>
                      <a:pt x="453" y="16297"/>
                    </a:lnTo>
                    <a:cubicBezTo>
                      <a:pt x="6069" y="20532"/>
                      <a:pt x="13030" y="21600"/>
                      <a:pt x="19500" y="18666"/>
                    </a:cubicBezTo>
                    <a:lnTo>
                      <a:pt x="21600" y="1755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50800">
                <a:solidFill>
                  <a:srgbClr val="F2F2F2"/>
                </a:solidFill>
              </a:ln>
            </p:spPr>
            <p:txBody>
              <a:bodyPr tIns="91439" bIns="91439" anchor="ctr"/>
              <a:lstStyle/>
              <a:p>
                <a:pPr algn="ctr" defTabSz="914400">
                  <a:defRPr sz="36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>
                  <a:latin typeface="Source Sans Pro" panose="020B0503030403020204" pitchFamily="34" charset="0"/>
                  <a:ea typeface="Source Serif Pro" panose="02040803050405020204" pitchFamily="18" charset="0"/>
                </a:endParaRPr>
              </a:p>
            </p:txBody>
          </p:sp>
          <p:sp>
            <p:nvSpPr>
              <p:cNvPr id="970" name="Freeform 83"/>
              <p:cNvSpPr/>
              <p:nvPr/>
            </p:nvSpPr>
            <p:spPr>
              <a:xfrm rot="12322141">
                <a:off x="13192786" y="4766351"/>
                <a:ext cx="3511518" cy="4153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2320" y="21600"/>
                    </a:moveTo>
                    <a:lnTo>
                      <a:pt x="21408" y="9257"/>
                    </a:lnTo>
                    <a:lnTo>
                      <a:pt x="20137" y="8466"/>
                    </a:lnTo>
                    <a:cubicBezTo>
                      <a:pt x="19255" y="7795"/>
                      <a:pt x="18512" y="6966"/>
                      <a:pt x="17974" y="5998"/>
                    </a:cubicBezTo>
                    <a:cubicBezTo>
                      <a:pt x="17436" y="5030"/>
                      <a:pt x="17153" y="4015"/>
                      <a:pt x="17103" y="3008"/>
                    </a:cubicBezTo>
                    <a:lnTo>
                      <a:pt x="17186" y="1708"/>
                    </a:lnTo>
                    <a:lnTo>
                      <a:pt x="218" y="0"/>
                    </a:lnTo>
                    <a:lnTo>
                      <a:pt x="40" y="1468"/>
                    </a:lnTo>
                    <a:cubicBezTo>
                      <a:pt x="-192" y="5065"/>
                      <a:pt x="595" y="8761"/>
                      <a:pt x="2532" y="12244"/>
                    </a:cubicBezTo>
                    <a:cubicBezTo>
                      <a:pt x="4468" y="15728"/>
                      <a:pt x="7324" y="18587"/>
                      <a:pt x="10735" y="20710"/>
                    </a:cubicBezTo>
                    <a:lnTo>
                      <a:pt x="12320" y="2160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50800">
                <a:solidFill>
                  <a:srgbClr val="F2F2F2"/>
                </a:solidFill>
              </a:ln>
            </p:spPr>
            <p:txBody>
              <a:bodyPr tIns="91439" bIns="91439" anchor="ctr"/>
              <a:lstStyle/>
              <a:p>
                <a:pPr algn="ctr" defTabSz="914400">
                  <a:defRPr sz="36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>
                  <a:latin typeface="Source Sans Pro" panose="020B0503030403020204" pitchFamily="34" charset="0"/>
                  <a:ea typeface="Source Serif Pro" panose="02040803050405020204" pitchFamily="18" charset="0"/>
                </a:endParaRPr>
              </a:p>
            </p:txBody>
          </p:sp>
          <p:grpSp>
            <p:nvGrpSpPr>
              <p:cNvPr id="974" name="Group 15"/>
              <p:cNvGrpSpPr/>
              <p:nvPr/>
            </p:nvGrpSpPr>
            <p:grpSpPr>
              <a:xfrm>
                <a:off x="8259900" y="6757742"/>
                <a:ext cx="1729496" cy="1090166"/>
                <a:chOff x="0" y="0"/>
                <a:chExt cx="1596358" cy="1006244"/>
              </a:xfrm>
            </p:grpSpPr>
            <p:sp>
              <p:nvSpPr>
                <p:cNvPr id="971" name="Oval 33"/>
                <p:cNvSpPr/>
                <p:nvPr/>
              </p:nvSpPr>
              <p:spPr>
                <a:xfrm>
                  <a:off x="364351" y="-1"/>
                  <a:ext cx="891870" cy="10062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086" y="17476"/>
                      </a:moveTo>
                      <a:cubicBezTo>
                        <a:pt x="2231" y="17803"/>
                        <a:pt x="1077" y="18287"/>
                        <a:pt x="1077" y="18824"/>
                      </a:cubicBezTo>
                      <a:cubicBezTo>
                        <a:pt x="1077" y="19866"/>
                        <a:pt x="5430" y="20712"/>
                        <a:pt x="10800" y="20712"/>
                      </a:cubicBezTo>
                      <a:cubicBezTo>
                        <a:pt x="16170" y="20712"/>
                        <a:pt x="20523" y="19866"/>
                        <a:pt x="20523" y="18824"/>
                      </a:cubicBezTo>
                      <a:cubicBezTo>
                        <a:pt x="20523" y="18331"/>
                        <a:pt x="19549" y="17882"/>
                        <a:pt x="17954" y="17552"/>
                      </a:cubicBezTo>
                      <a:lnTo>
                        <a:pt x="17954" y="19458"/>
                      </a:lnTo>
                      <a:lnTo>
                        <a:pt x="4086" y="19458"/>
                      </a:lnTo>
                      <a:close/>
                      <a:moveTo>
                        <a:pt x="9369" y="10093"/>
                      </a:moveTo>
                      <a:lnTo>
                        <a:pt x="12671" y="10093"/>
                      </a:lnTo>
                      <a:cubicBezTo>
                        <a:pt x="15589" y="10093"/>
                        <a:pt x="17954" y="12190"/>
                        <a:pt x="17954" y="14776"/>
                      </a:cubicBezTo>
                      <a:lnTo>
                        <a:pt x="17954" y="17546"/>
                      </a:lnTo>
                      <a:cubicBezTo>
                        <a:pt x="20192" y="17949"/>
                        <a:pt x="21600" y="18573"/>
                        <a:pt x="21600" y="19268"/>
                      </a:cubicBezTo>
                      <a:cubicBezTo>
                        <a:pt x="21600" y="20556"/>
                        <a:pt x="16765" y="21600"/>
                        <a:pt x="10800" y="21600"/>
                      </a:cubicBezTo>
                      <a:cubicBezTo>
                        <a:pt x="4835" y="21600"/>
                        <a:pt x="0" y="20556"/>
                        <a:pt x="0" y="19268"/>
                      </a:cubicBezTo>
                      <a:cubicBezTo>
                        <a:pt x="0" y="18529"/>
                        <a:pt x="1594" y="17869"/>
                        <a:pt x="4086" y="17472"/>
                      </a:cubicBezTo>
                      <a:lnTo>
                        <a:pt x="4086" y="14776"/>
                      </a:lnTo>
                      <a:cubicBezTo>
                        <a:pt x="4086" y="12190"/>
                        <a:pt x="6452" y="10093"/>
                        <a:pt x="9369" y="10093"/>
                      </a:cubicBezTo>
                      <a:close/>
                      <a:moveTo>
                        <a:pt x="11020" y="0"/>
                      </a:moveTo>
                      <a:cubicBezTo>
                        <a:pt x="13892" y="0"/>
                        <a:pt x="16220" y="2063"/>
                        <a:pt x="16220" y="4608"/>
                      </a:cubicBezTo>
                      <a:cubicBezTo>
                        <a:pt x="16220" y="7153"/>
                        <a:pt x="13892" y="9216"/>
                        <a:pt x="11020" y="9216"/>
                      </a:cubicBezTo>
                      <a:cubicBezTo>
                        <a:pt x="8149" y="9216"/>
                        <a:pt x="5821" y="7153"/>
                        <a:pt x="5821" y="4608"/>
                      </a:cubicBezTo>
                      <a:cubicBezTo>
                        <a:pt x="5821" y="2063"/>
                        <a:pt x="8149" y="0"/>
                        <a:pt x="110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972" name="Oval 33"/>
                <p:cNvSpPr/>
                <p:nvPr/>
              </p:nvSpPr>
              <p:spPr>
                <a:xfrm>
                  <a:off x="-1" y="267502"/>
                  <a:ext cx="476867" cy="538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086" y="17476"/>
                      </a:moveTo>
                      <a:cubicBezTo>
                        <a:pt x="2231" y="17803"/>
                        <a:pt x="1077" y="18287"/>
                        <a:pt x="1077" y="18824"/>
                      </a:cubicBezTo>
                      <a:cubicBezTo>
                        <a:pt x="1077" y="19866"/>
                        <a:pt x="5430" y="20712"/>
                        <a:pt x="10800" y="20712"/>
                      </a:cubicBezTo>
                      <a:cubicBezTo>
                        <a:pt x="16170" y="20712"/>
                        <a:pt x="20523" y="19866"/>
                        <a:pt x="20523" y="18824"/>
                      </a:cubicBezTo>
                      <a:cubicBezTo>
                        <a:pt x="20523" y="18331"/>
                        <a:pt x="19549" y="17882"/>
                        <a:pt x="17954" y="17552"/>
                      </a:cubicBezTo>
                      <a:lnTo>
                        <a:pt x="17954" y="19458"/>
                      </a:lnTo>
                      <a:lnTo>
                        <a:pt x="4086" y="19458"/>
                      </a:lnTo>
                      <a:close/>
                      <a:moveTo>
                        <a:pt x="9369" y="10093"/>
                      </a:moveTo>
                      <a:lnTo>
                        <a:pt x="12671" y="10093"/>
                      </a:lnTo>
                      <a:cubicBezTo>
                        <a:pt x="15589" y="10093"/>
                        <a:pt x="17954" y="12190"/>
                        <a:pt x="17954" y="14776"/>
                      </a:cubicBezTo>
                      <a:lnTo>
                        <a:pt x="17954" y="17546"/>
                      </a:lnTo>
                      <a:cubicBezTo>
                        <a:pt x="20193" y="17949"/>
                        <a:pt x="21600" y="18573"/>
                        <a:pt x="21600" y="19268"/>
                      </a:cubicBezTo>
                      <a:cubicBezTo>
                        <a:pt x="21600" y="20556"/>
                        <a:pt x="16765" y="21600"/>
                        <a:pt x="10800" y="21600"/>
                      </a:cubicBezTo>
                      <a:cubicBezTo>
                        <a:pt x="4835" y="21600"/>
                        <a:pt x="0" y="20556"/>
                        <a:pt x="0" y="19268"/>
                      </a:cubicBezTo>
                      <a:cubicBezTo>
                        <a:pt x="0" y="18529"/>
                        <a:pt x="1594" y="17869"/>
                        <a:pt x="4086" y="17472"/>
                      </a:cubicBezTo>
                      <a:lnTo>
                        <a:pt x="4086" y="14776"/>
                      </a:lnTo>
                      <a:cubicBezTo>
                        <a:pt x="4086" y="12190"/>
                        <a:pt x="6452" y="10093"/>
                        <a:pt x="9369" y="10093"/>
                      </a:cubicBezTo>
                      <a:close/>
                      <a:moveTo>
                        <a:pt x="11020" y="0"/>
                      </a:moveTo>
                      <a:cubicBezTo>
                        <a:pt x="13892" y="0"/>
                        <a:pt x="16220" y="2063"/>
                        <a:pt x="16220" y="4608"/>
                      </a:cubicBezTo>
                      <a:cubicBezTo>
                        <a:pt x="16220" y="7153"/>
                        <a:pt x="13892" y="9216"/>
                        <a:pt x="11020" y="9216"/>
                      </a:cubicBezTo>
                      <a:cubicBezTo>
                        <a:pt x="8149" y="9216"/>
                        <a:pt x="5821" y="7153"/>
                        <a:pt x="5821" y="4608"/>
                      </a:cubicBezTo>
                      <a:cubicBezTo>
                        <a:pt x="5821" y="2063"/>
                        <a:pt x="8149" y="0"/>
                        <a:pt x="110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973" name="Oval 33"/>
                <p:cNvSpPr/>
                <p:nvPr/>
              </p:nvSpPr>
              <p:spPr>
                <a:xfrm>
                  <a:off x="1119493" y="267502"/>
                  <a:ext cx="476866" cy="538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086" y="17476"/>
                      </a:moveTo>
                      <a:cubicBezTo>
                        <a:pt x="2231" y="17803"/>
                        <a:pt x="1077" y="18287"/>
                        <a:pt x="1077" y="18824"/>
                      </a:cubicBezTo>
                      <a:cubicBezTo>
                        <a:pt x="1077" y="19866"/>
                        <a:pt x="5430" y="20712"/>
                        <a:pt x="10800" y="20712"/>
                      </a:cubicBezTo>
                      <a:cubicBezTo>
                        <a:pt x="16170" y="20712"/>
                        <a:pt x="20523" y="19866"/>
                        <a:pt x="20523" y="18824"/>
                      </a:cubicBezTo>
                      <a:cubicBezTo>
                        <a:pt x="20523" y="18331"/>
                        <a:pt x="19549" y="17882"/>
                        <a:pt x="17954" y="17552"/>
                      </a:cubicBezTo>
                      <a:lnTo>
                        <a:pt x="17954" y="19458"/>
                      </a:lnTo>
                      <a:lnTo>
                        <a:pt x="4086" y="19458"/>
                      </a:lnTo>
                      <a:close/>
                      <a:moveTo>
                        <a:pt x="9369" y="10093"/>
                      </a:moveTo>
                      <a:lnTo>
                        <a:pt x="12671" y="10093"/>
                      </a:lnTo>
                      <a:cubicBezTo>
                        <a:pt x="15589" y="10093"/>
                        <a:pt x="17954" y="12190"/>
                        <a:pt x="17954" y="14776"/>
                      </a:cubicBezTo>
                      <a:lnTo>
                        <a:pt x="17954" y="17546"/>
                      </a:lnTo>
                      <a:cubicBezTo>
                        <a:pt x="20193" y="17949"/>
                        <a:pt x="21600" y="18573"/>
                        <a:pt x="21600" y="19268"/>
                      </a:cubicBezTo>
                      <a:cubicBezTo>
                        <a:pt x="21600" y="20556"/>
                        <a:pt x="16765" y="21600"/>
                        <a:pt x="10800" y="21600"/>
                      </a:cubicBezTo>
                      <a:cubicBezTo>
                        <a:pt x="4835" y="21600"/>
                        <a:pt x="0" y="20556"/>
                        <a:pt x="0" y="19268"/>
                      </a:cubicBezTo>
                      <a:cubicBezTo>
                        <a:pt x="0" y="18529"/>
                        <a:pt x="1594" y="17869"/>
                        <a:pt x="4086" y="17472"/>
                      </a:cubicBezTo>
                      <a:lnTo>
                        <a:pt x="4086" y="14776"/>
                      </a:lnTo>
                      <a:cubicBezTo>
                        <a:pt x="4086" y="12190"/>
                        <a:pt x="6452" y="10093"/>
                        <a:pt x="9369" y="10093"/>
                      </a:cubicBezTo>
                      <a:close/>
                      <a:moveTo>
                        <a:pt x="11020" y="0"/>
                      </a:moveTo>
                      <a:cubicBezTo>
                        <a:pt x="13892" y="0"/>
                        <a:pt x="16220" y="2063"/>
                        <a:pt x="16220" y="4608"/>
                      </a:cubicBezTo>
                      <a:cubicBezTo>
                        <a:pt x="16220" y="7153"/>
                        <a:pt x="13892" y="9216"/>
                        <a:pt x="11020" y="9216"/>
                      </a:cubicBezTo>
                      <a:cubicBezTo>
                        <a:pt x="8149" y="9216"/>
                        <a:pt x="5821" y="7153"/>
                        <a:pt x="5821" y="4608"/>
                      </a:cubicBezTo>
                      <a:cubicBezTo>
                        <a:pt x="5821" y="2063"/>
                        <a:pt x="8149" y="0"/>
                        <a:pt x="110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  <p:grpSp>
            <p:nvGrpSpPr>
              <p:cNvPr id="984" name="Group 16"/>
              <p:cNvGrpSpPr/>
              <p:nvPr/>
            </p:nvGrpSpPr>
            <p:grpSpPr>
              <a:xfrm>
                <a:off x="9801981" y="3912645"/>
                <a:ext cx="1500582" cy="1440632"/>
                <a:chOff x="0" y="0"/>
                <a:chExt cx="1385065" cy="1329730"/>
              </a:xfrm>
              <a:solidFill>
                <a:schemeClr val="bg1"/>
              </a:solidFill>
            </p:grpSpPr>
            <p:grpSp>
              <p:nvGrpSpPr>
                <p:cNvPr id="982" name="Group 65"/>
                <p:cNvGrpSpPr/>
                <p:nvPr/>
              </p:nvGrpSpPr>
              <p:grpSpPr>
                <a:xfrm>
                  <a:off x="294073" y="340681"/>
                  <a:ext cx="741585" cy="648367"/>
                  <a:chOff x="0" y="0"/>
                  <a:chExt cx="741584" cy="648365"/>
                </a:xfrm>
                <a:grpFill/>
              </p:grpSpPr>
              <p:sp>
                <p:nvSpPr>
                  <p:cNvPr id="975" name="Rounded Rectangle 67"/>
                  <p:cNvSpPr/>
                  <p:nvPr/>
                </p:nvSpPr>
                <p:spPr>
                  <a:xfrm>
                    <a:off x="97329" y="-1"/>
                    <a:ext cx="644256" cy="557544"/>
                  </a:xfrm>
                  <a:prstGeom prst="roundRect">
                    <a:avLst>
                      <a:gd name="adj" fmla="val 7345"/>
                    </a:avLst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1109">
                      <a:spcBef>
                        <a:spcPts val="300"/>
                      </a:spcBef>
                      <a:tabLst>
                        <a:tab pos="355600" algn="l"/>
                        <a:tab pos="1244600" algn="l"/>
                        <a:tab pos="10388600" algn="r"/>
                        <a:tab pos="11531600" algn="r"/>
                        <a:tab pos="12319000" algn="r"/>
                        <a:tab pos="13716000" algn="l"/>
                        <a:tab pos="14046200" algn="l"/>
                        <a:tab pos="14960600" algn="r"/>
                        <a:tab pos="15087600" algn="r"/>
                        <a:tab pos="16332200" algn="r"/>
                        <a:tab pos="16560800" algn="r"/>
                      </a:tabLst>
                      <a:defRPr sz="3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976" name="Rounded Rectangle 68"/>
                  <p:cNvSpPr/>
                  <p:nvPr/>
                </p:nvSpPr>
                <p:spPr>
                  <a:xfrm>
                    <a:off x="119616" y="79514"/>
                    <a:ext cx="599682" cy="447151"/>
                  </a:xfrm>
                  <a:prstGeom prst="roundRect">
                    <a:avLst>
                      <a:gd name="adj" fmla="val 4803"/>
                    </a:avLst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1109">
                      <a:spcBef>
                        <a:spcPts val="300"/>
                      </a:spcBef>
                      <a:tabLst>
                        <a:tab pos="355600" algn="l"/>
                        <a:tab pos="1244600" algn="l"/>
                        <a:tab pos="10388600" algn="r"/>
                        <a:tab pos="11531600" algn="r"/>
                        <a:tab pos="12319000" algn="r"/>
                        <a:tab pos="13716000" algn="l"/>
                        <a:tab pos="14046200" algn="l"/>
                        <a:tab pos="14960600" algn="r"/>
                        <a:tab pos="15087600" algn="r"/>
                        <a:tab pos="16332200" algn="r"/>
                        <a:tab pos="16560800" algn="r"/>
                      </a:tabLst>
                      <a:defRPr sz="3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977" name="Rounded Rectangle 69"/>
                  <p:cNvSpPr/>
                  <p:nvPr/>
                </p:nvSpPr>
                <p:spPr>
                  <a:xfrm>
                    <a:off x="-1" y="120431"/>
                    <a:ext cx="644257" cy="527935"/>
                  </a:xfrm>
                  <a:prstGeom prst="roundRect">
                    <a:avLst>
                      <a:gd name="adj" fmla="val 7345"/>
                    </a:avLst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1109">
                      <a:spcBef>
                        <a:spcPts val="300"/>
                      </a:spcBef>
                      <a:tabLst>
                        <a:tab pos="355600" algn="l"/>
                        <a:tab pos="1244600" algn="l"/>
                        <a:tab pos="10388600" algn="r"/>
                        <a:tab pos="11531600" algn="r"/>
                        <a:tab pos="12319000" algn="r"/>
                        <a:tab pos="13716000" algn="l"/>
                        <a:tab pos="14046200" algn="l"/>
                        <a:tab pos="14960600" algn="r"/>
                        <a:tab pos="15087600" algn="r"/>
                        <a:tab pos="16332200" algn="r"/>
                        <a:tab pos="16560800" algn="r"/>
                      </a:tabLst>
                      <a:defRPr sz="3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978" name="Rounded Rectangle 70"/>
                  <p:cNvSpPr/>
                  <p:nvPr/>
                </p:nvSpPr>
                <p:spPr>
                  <a:xfrm>
                    <a:off x="22287" y="183067"/>
                    <a:ext cx="581747" cy="447150"/>
                  </a:xfrm>
                  <a:prstGeom prst="roundRect">
                    <a:avLst>
                      <a:gd name="adj" fmla="val 4803"/>
                    </a:avLst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1109">
                      <a:spcBef>
                        <a:spcPts val="300"/>
                      </a:spcBef>
                      <a:tabLst>
                        <a:tab pos="355600" algn="l"/>
                        <a:tab pos="1244600" algn="l"/>
                        <a:tab pos="10388600" algn="r"/>
                        <a:tab pos="11531600" algn="r"/>
                        <a:tab pos="12319000" algn="r"/>
                        <a:tab pos="13716000" algn="l"/>
                        <a:tab pos="14046200" algn="l"/>
                        <a:tab pos="14960600" algn="r"/>
                        <a:tab pos="15087600" algn="r"/>
                        <a:tab pos="16332200" algn="r"/>
                        <a:tab pos="16560800" algn="r"/>
                      </a:tabLst>
                      <a:defRPr sz="3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979" name="Oval 71"/>
                  <p:cNvSpPr/>
                  <p:nvPr/>
                </p:nvSpPr>
                <p:spPr>
                  <a:xfrm>
                    <a:off x="45784" y="136090"/>
                    <a:ext cx="32213" cy="32213"/>
                  </a:xfrm>
                  <a:prstGeom prst="ellipse">
                    <a:avLst/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1109">
                      <a:spcBef>
                        <a:spcPts val="300"/>
                      </a:spcBef>
                      <a:tabLst>
                        <a:tab pos="355600" algn="l"/>
                        <a:tab pos="1244600" algn="l"/>
                        <a:tab pos="10388600" algn="r"/>
                        <a:tab pos="11531600" algn="r"/>
                        <a:tab pos="12319000" algn="r"/>
                        <a:tab pos="13716000" algn="l"/>
                        <a:tab pos="14046200" algn="l"/>
                        <a:tab pos="14960600" algn="r"/>
                        <a:tab pos="15087600" algn="r"/>
                        <a:tab pos="16332200" algn="r"/>
                        <a:tab pos="16560800" algn="r"/>
                      </a:tabLst>
                      <a:defRPr sz="3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980" name="Oval 72"/>
                  <p:cNvSpPr/>
                  <p:nvPr/>
                </p:nvSpPr>
                <p:spPr>
                  <a:xfrm>
                    <a:off x="88696" y="136090"/>
                    <a:ext cx="32213" cy="32213"/>
                  </a:xfrm>
                  <a:prstGeom prst="ellipse">
                    <a:avLst/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1109">
                      <a:spcBef>
                        <a:spcPts val="300"/>
                      </a:spcBef>
                      <a:tabLst>
                        <a:tab pos="355600" algn="l"/>
                        <a:tab pos="1244600" algn="l"/>
                        <a:tab pos="10388600" algn="r"/>
                        <a:tab pos="11531600" algn="r"/>
                        <a:tab pos="12319000" algn="r"/>
                        <a:tab pos="13716000" algn="l"/>
                        <a:tab pos="14046200" algn="l"/>
                        <a:tab pos="14960600" algn="r"/>
                        <a:tab pos="15087600" algn="r"/>
                        <a:tab pos="16332200" algn="r"/>
                        <a:tab pos="16560800" algn="r"/>
                      </a:tabLst>
                      <a:defRPr sz="3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981" name="Oval 73"/>
                  <p:cNvSpPr/>
                  <p:nvPr/>
                </p:nvSpPr>
                <p:spPr>
                  <a:xfrm>
                    <a:off x="131609" y="136090"/>
                    <a:ext cx="32213" cy="32213"/>
                  </a:xfrm>
                  <a:prstGeom prst="ellipse">
                    <a:avLst/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1109">
                      <a:spcBef>
                        <a:spcPts val="300"/>
                      </a:spcBef>
                      <a:tabLst>
                        <a:tab pos="355600" algn="l"/>
                        <a:tab pos="1244600" algn="l"/>
                        <a:tab pos="10388600" algn="r"/>
                        <a:tab pos="11531600" algn="r"/>
                        <a:tab pos="12319000" algn="r"/>
                        <a:tab pos="13716000" algn="l"/>
                        <a:tab pos="14046200" algn="l"/>
                        <a:tab pos="14960600" algn="r"/>
                        <a:tab pos="15087600" algn="r"/>
                        <a:tab pos="16332200" algn="r"/>
                        <a:tab pos="16560800" algn="r"/>
                      </a:tabLst>
                      <a:defRPr sz="3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</p:grpSp>
            <p:sp>
              <p:nvSpPr>
                <p:cNvPr id="983" name="Circular Arrow 66"/>
                <p:cNvSpPr/>
                <p:nvPr/>
              </p:nvSpPr>
              <p:spPr>
                <a:xfrm>
                  <a:off x="0" y="0"/>
                  <a:ext cx="1385066" cy="132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3" h="19267" extrusionOk="0">
                      <a:moveTo>
                        <a:pt x="19120" y="12595"/>
                      </a:moveTo>
                      <a:cubicBezTo>
                        <a:pt x="17456" y="17656"/>
                        <a:pt x="11933" y="20433"/>
                        <a:pt x="6785" y="18797"/>
                      </a:cubicBezTo>
                      <a:cubicBezTo>
                        <a:pt x="1637" y="17161"/>
                        <a:pt x="-1187" y="11732"/>
                        <a:pt x="477" y="6671"/>
                      </a:cubicBezTo>
                      <a:cubicBezTo>
                        <a:pt x="2141" y="1610"/>
                        <a:pt x="7664" y="-1167"/>
                        <a:pt x="12812" y="469"/>
                      </a:cubicBezTo>
                      <a:cubicBezTo>
                        <a:pt x="15886" y="1446"/>
                        <a:pt x="18273" y="3851"/>
                        <a:pt x="19191" y="6897"/>
                      </a:cubicBezTo>
                      <a:lnTo>
                        <a:pt x="20413" y="6917"/>
                      </a:lnTo>
                      <a:lnTo>
                        <a:pt x="18803" y="9779"/>
                      </a:lnTo>
                      <a:lnTo>
                        <a:pt x="16304" y="6850"/>
                      </a:lnTo>
                      <a:lnTo>
                        <a:pt x="17517" y="6870"/>
                      </a:lnTo>
                      <a:lnTo>
                        <a:pt x="17517" y="6870"/>
                      </a:lnTo>
                      <a:cubicBezTo>
                        <a:pt x="15965" y="2679"/>
                        <a:pt x="11251" y="519"/>
                        <a:pt x="6988" y="2045"/>
                      </a:cubicBezTo>
                      <a:cubicBezTo>
                        <a:pt x="2725" y="3571"/>
                        <a:pt x="528" y="8205"/>
                        <a:pt x="2080" y="12396"/>
                      </a:cubicBezTo>
                      <a:cubicBezTo>
                        <a:pt x="3632" y="16587"/>
                        <a:pt x="8346" y="18747"/>
                        <a:pt x="12609" y="17221"/>
                      </a:cubicBezTo>
                      <a:cubicBezTo>
                        <a:pt x="14989" y="16369"/>
                        <a:pt x="16836" y="14486"/>
                        <a:pt x="17615" y="12117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  <p:grpSp>
            <p:nvGrpSpPr>
              <p:cNvPr id="1006" name="Group 17"/>
              <p:cNvGrpSpPr/>
              <p:nvPr/>
            </p:nvGrpSpPr>
            <p:grpSpPr>
              <a:xfrm>
                <a:off x="12263887" y="3710297"/>
                <a:ext cx="2202703" cy="1485005"/>
                <a:chOff x="0" y="0"/>
                <a:chExt cx="2033137" cy="1370688"/>
              </a:xfrm>
            </p:grpSpPr>
            <p:grpSp>
              <p:nvGrpSpPr>
                <p:cNvPr id="1004" name="Group 44"/>
                <p:cNvGrpSpPr/>
                <p:nvPr/>
              </p:nvGrpSpPr>
              <p:grpSpPr>
                <a:xfrm>
                  <a:off x="0" y="421678"/>
                  <a:ext cx="2033138" cy="949011"/>
                  <a:chOff x="0" y="0"/>
                  <a:chExt cx="2033137" cy="949009"/>
                </a:xfrm>
              </p:grpSpPr>
              <p:sp>
                <p:nvSpPr>
                  <p:cNvPr id="985" name="Freeform 27"/>
                  <p:cNvSpPr/>
                  <p:nvPr/>
                </p:nvSpPr>
                <p:spPr>
                  <a:xfrm>
                    <a:off x="1141214" y="354482"/>
                    <a:ext cx="891924" cy="5945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9795" y="16380"/>
                        </a:moveTo>
                        <a:cubicBezTo>
                          <a:pt x="19795" y="1440"/>
                          <a:pt x="19795" y="1440"/>
                          <a:pt x="19795" y="1440"/>
                        </a:cubicBezTo>
                        <a:cubicBezTo>
                          <a:pt x="19795" y="720"/>
                          <a:pt x="19388" y="0"/>
                          <a:pt x="18864" y="0"/>
                        </a:cubicBezTo>
                        <a:cubicBezTo>
                          <a:pt x="2736" y="0"/>
                          <a:pt x="2736" y="0"/>
                          <a:pt x="2736" y="0"/>
                        </a:cubicBezTo>
                        <a:cubicBezTo>
                          <a:pt x="2212" y="0"/>
                          <a:pt x="1805" y="720"/>
                          <a:pt x="1805" y="1440"/>
                        </a:cubicBezTo>
                        <a:cubicBezTo>
                          <a:pt x="1805" y="16380"/>
                          <a:pt x="1805" y="16380"/>
                          <a:pt x="1805" y="16380"/>
                        </a:cubicBezTo>
                        <a:cubicBezTo>
                          <a:pt x="0" y="19800"/>
                          <a:pt x="0" y="19800"/>
                          <a:pt x="0" y="19800"/>
                        </a:cubicBezTo>
                        <a:cubicBezTo>
                          <a:pt x="0" y="20790"/>
                          <a:pt x="524" y="21600"/>
                          <a:pt x="1106" y="21600"/>
                        </a:cubicBezTo>
                        <a:cubicBezTo>
                          <a:pt x="20494" y="21600"/>
                          <a:pt x="20494" y="21600"/>
                          <a:pt x="20494" y="21600"/>
                        </a:cubicBezTo>
                        <a:cubicBezTo>
                          <a:pt x="21076" y="21600"/>
                          <a:pt x="21600" y="20790"/>
                          <a:pt x="21600" y="19800"/>
                        </a:cubicBezTo>
                        <a:lnTo>
                          <a:pt x="19795" y="16380"/>
                        </a:lnTo>
                        <a:close/>
                        <a:moveTo>
                          <a:pt x="12285" y="20250"/>
                        </a:moveTo>
                        <a:cubicBezTo>
                          <a:pt x="8966" y="20250"/>
                          <a:pt x="8966" y="20250"/>
                          <a:pt x="8966" y="20250"/>
                        </a:cubicBezTo>
                        <a:cubicBezTo>
                          <a:pt x="8791" y="20250"/>
                          <a:pt x="8617" y="20070"/>
                          <a:pt x="8617" y="19980"/>
                        </a:cubicBezTo>
                        <a:cubicBezTo>
                          <a:pt x="9024" y="18810"/>
                          <a:pt x="9024" y="18810"/>
                          <a:pt x="9024" y="18810"/>
                        </a:cubicBezTo>
                        <a:cubicBezTo>
                          <a:pt x="9024" y="18720"/>
                          <a:pt x="9141" y="18630"/>
                          <a:pt x="9315" y="18630"/>
                        </a:cubicBezTo>
                        <a:cubicBezTo>
                          <a:pt x="11935" y="18630"/>
                          <a:pt x="11935" y="18630"/>
                          <a:pt x="11935" y="18630"/>
                        </a:cubicBezTo>
                        <a:cubicBezTo>
                          <a:pt x="12110" y="18630"/>
                          <a:pt x="12226" y="18720"/>
                          <a:pt x="12226" y="18810"/>
                        </a:cubicBezTo>
                        <a:cubicBezTo>
                          <a:pt x="12634" y="19980"/>
                          <a:pt x="12634" y="19980"/>
                          <a:pt x="12634" y="19980"/>
                        </a:cubicBezTo>
                        <a:cubicBezTo>
                          <a:pt x="12634" y="20070"/>
                          <a:pt x="12459" y="20250"/>
                          <a:pt x="12285" y="20250"/>
                        </a:cubicBezTo>
                        <a:close/>
                        <a:moveTo>
                          <a:pt x="18340" y="16020"/>
                        </a:moveTo>
                        <a:cubicBezTo>
                          <a:pt x="3260" y="16020"/>
                          <a:pt x="3260" y="16020"/>
                          <a:pt x="3260" y="16020"/>
                        </a:cubicBezTo>
                        <a:cubicBezTo>
                          <a:pt x="3260" y="2970"/>
                          <a:pt x="3260" y="2970"/>
                          <a:pt x="3260" y="2970"/>
                        </a:cubicBezTo>
                        <a:cubicBezTo>
                          <a:pt x="3260" y="2520"/>
                          <a:pt x="3435" y="2250"/>
                          <a:pt x="3668" y="2250"/>
                        </a:cubicBezTo>
                        <a:cubicBezTo>
                          <a:pt x="17932" y="2250"/>
                          <a:pt x="17932" y="2250"/>
                          <a:pt x="17932" y="2250"/>
                        </a:cubicBezTo>
                        <a:cubicBezTo>
                          <a:pt x="18165" y="2250"/>
                          <a:pt x="18340" y="2520"/>
                          <a:pt x="18340" y="2970"/>
                        </a:cubicBezTo>
                        <a:lnTo>
                          <a:pt x="18340" y="160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2437576">
                      <a:defRPr sz="4600">
                        <a:ln w="19050">
                          <a:solidFill>
                            <a:srgbClr val="000000">
                              <a:alpha val="0"/>
                            </a:srgbClr>
                          </a:solidFill>
                        </a:ln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grpSp>
                <p:nvGrpSpPr>
                  <p:cNvPr id="989" name="Group 47"/>
                  <p:cNvGrpSpPr/>
                  <p:nvPr/>
                </p:nvGrpSpPr>
                <p:grpSpPr>
                  <a:xfrm>
                    <a:off x="1339294" y="603995"/>
                    <a:ext cx="495763" cy="29226"/>
                    <a:chOff x="0" y="0"/>
                    <a:chExt cx="495762" cy="29225"/>
                  </a:xfrm>
                </p:grpSpPr>
                <p:sp>
                  <p:nvSpPr>
                    <p:cNvPr id="986" name="Freeform 62"/>
                    <p:cNvSpPr/>
                    <p:nvPr/>
                  </p:nvSpPr>
                  <p:spPr>
                    <a:xfrm>
                      <a:off x="0" y="0"/>
                      <a:ext cx="236270" cy="292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944" y="0"/>
                          </a:moveTo>
                          <a:lnTo>
                            <a:pt x="21600" y="0"/>
                          </a:lnTo>
                          <a:lnTo>
                            <a:pt x="21340" y="4414"/>
                          </a:lnTo>
                          <a:cubicBezTo>
                            <a:pt x="21267" y="6377"/>
                            <a:pt x="21227" y="8535"/>
                            <a:pt x="21227" y="10800"/>
                          </a:cubicBezTo>
                          <a:cubicBezTo>
                            <a:pt x="21227" y="13065"/>
                            <a:pt x="21267" y="15224"/>
                            <a:pt x="21340" y="17187"/>
                          </a:cubicBezTo>
                          <a:lnTo>
                            <a:pt x="21600" y="21600"/>
                          </a:lnTo>
                          <a:lnTo>
                            <a:pt x="944" y="21600"/>
                          </a:lnTo>
                          <a:cubicBezTo>
                            <a:pt x="553" y="21600"/>
                            <a:pt x="218" y="18880"/>
                            <a:pt x="74" y="15004"/>
                          </a:cubicBezTo>
                          <a:lnTo>
                            <a:pt x="0" y="10800"/>
                          </a:lnTo>
                          <a:lnTo>
                            <a:pt x="74" y="6596"/>
                          </a:lnTo>
                          <a:cubicBezTo>
                            <a:pt x="218" y="2720"/>
                            <a:pt x="553" y="0"/>
                            <a:pt x="9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  <p:sp>
                  <p:nvSpPr>
                    <p:cNvPr id="987" name="Freeform 63"/>
                    <p:cNvSpPr/>
                    <p:nvPr/>
                  </p:nvSpPr>
                  <p:spPr>
                    <a:xfrm>
                      <a:off x="259492" y="0"/>
                      <a:ext cx="236271" cy="292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lnTo>
                            <a:pt x="20656" y="0"/>
                          </a:lnTo>
                          <a:cubicBezTo>
                            <a:pt x="21177" y="0"/>
                            <a:pt x="21600" y="4835"/>
                            <a:pt x="21600" y="10800"/>
                          </a:cubicBezTo>
                          <a:lnTo>
                            <a:pt x="21600" y="10800"/>
                          </a:lnTo>
                          <a:cubicBezTo>
                            <a:pt x="21600" y="16765"/>
                            <a:pt x="21177" y="21600"/>
                            <a:pt x="20656" y="21600"/>
                          </a:cubicBezTo>
                          <a:lnTo>
                            <a:pt x="0" y="21600"/>
                          </a:lnTo>
                          <a:lnTo>
                            <a:pt x="160" y="18893"/>
                          </a:lnTo>
                          <a:lnTo>
                            <a:pt x="20402" y="18893"/>
                          </a:lnTo>
                          <a:cubicBezTo>
                            <a:pt x="21027" y="18893"/>
                            <a:pt x="21343" y="15270"/>
                            <a:pt x="21343" y="10800"/>
                          </a:cubicBezTo>
                          <a:lnTo>
                            <a:pt x="21343" y="10800"/>
                          </a:lnTo>
                          <a:cubicBezTo>
                            <a:pt x="21343" y="6330"/>
                            <a:pt x="21045" y="2707"/>
                            <a:pt x="20402" y="2707"/>
                          </a:cubicBezTo>
                          <a:lnTo>
                            <a:pt x="160" y="27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  <p:sp>
                  <p:nvSpPr>
                    <p:cNvPr id="988" name="Freeform 64"/>
                    <p:cNvSpPr/>
                    <p:nvPr/>
                  </p:nvSpPr>
                  <p:spPr>
                    <a:xfrm>
                      <a:off x="233268" y="0"/>
                      <a:ext cx="29226" cy="292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0800" y="5770"/>
                          </a:moveTo>
                          <a:cubicBezTo>
                            <a:pt x="13578" y="5770"/>
                            <a:pt x="15830" y="8022"/>
                            <a:pt x="15830" y="10800"/>
                          </a:cubicBezTo>
                          <a:cubicBezTo>
                            <a:pt x="15830" y="13578"/>
                            <a:pt x="13578" y="15830"/>
                            <a:pt x="10800" y="15830"/>
                          </a:cubicBezTo>
                          <a:cubicBezTo>
                            <a:pt x="8022" y="15830"/>
                            <a:pt x="5770" y="13578"/>
                            <a:pt x="5770" y="10800"/>
                          </a:cubicBezTo>
                          <a:cubicBezTo>
                            <a:pt x="5770" y="8022"/>
                            <a:pt x="8022" y="5770"/>
                            <a:pt x="10800" y="5770"/>
                          </a:cubicBezTo>
                          <a:close/>
                          <a:moveTo>
                            <a:pt x="10800" y="4736"/>
                          </a:moveTo>
                          <a:cubicBezTo>
                            <a:pt x="7451" y="4736"/>
                            <a:pt x="4736" y="7451"/>
                            <a:pt x="4736" y="10800"/>
                          </a:cubicBezTo>
                          <a:cubicBezTo>
                            <a:pt x="4736" y="14149"/>
                            <a:pt x="7451" y="16864"/>
                            <a:pt x="10800" y="16864"/>
                          </a:cubicBezTo>
                          <a:cubicBezTo>
                            <a:pt x="14149" y="16864"/>
                            <a:pt x="16864" y="14149"/>
                            <a:pt x="16864" y="10800"/>
                          </a:cubicBezTo>
                          <a:cubicBezTo>
                            <a:pt x="16864" y="7451"/>
                            <a:pt x="14149" y="4736"/>
                            <a:pt x="10800" y="4736"/>
                          </a:cubicBezTo>
                          <a:close/>
                          <a:moveTo>
                            <a:pt x="10800" y="0"/>
                          </a:moveTo>
                          <a:cubicBezTo>
                            <a:pt x="16765" y="0"/>
                            <a:pt x="21600" y="4835"/>
                            <a:pt x="21600" y="10800"/>
                          </a:cubicBezTo>
                          <a:cubicBezTo>
                            <a:pt x="21600" y="16765"/>
                            <a:pt x="16765" y="21600"/>
                            <a:pt x="10800" y="21600"/>
                          </a:cubicBezTo>
                          <a:cubicBezTo>
                            <a:pt x="4835" y="21600"/>
                            <a:pt x="0" y="16765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</p:grpSp>
              <p:sp>
                <p:nvSpPr>
                  <p:cNvPr id="990" name="Rounded Rectangle 5"/>
                  <p:cNvSpPr/>
                  <p:nvPr/>
                </p:nvSpPr>
                <p:spPr>
                  <a:xfrm>
                    <a:off x="0" y="423538"/>
                    <a:ext cx="766082" cy="5246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113" y="1550"/>
                        </a:moveTo>
                        <a:cubicBezTo>
                          <a:pt x="965" y="1550"/>
                          <a:pt x="846" y="1724"/>
                          <a:pt x="846" y="1939"/>
                        </a:cubicBezTo>
                        <a:lnTo>
                          <a:pt x="846" y="19259"/>
                        </a:lnTo>
                        <a:cubicBezTo>
                          <a:pt x="846" y="19473"/>
                          <a:pt x="965" y="19648"/>
                          <a:pt x="1113" y="19648"/>
                        </a:cubicBezTo>
                        <a:lnTo>
                          <a:pt x="20487" y="19648"/>
                        </a:lnTo>
                        <a:cubicBezTo>
                          <a:pt x="20635" y="19648"/>
                          <a:pt x="20754" y="19473"/>
                          <a:pt x="20754" y="19259"/>
                        </a:cubicBezTo>
                        <a:lnTo>
                          <a:pt x="20754" y="1939"/>
                        </a:lnTo>
                        <a:cubicBezTo>
                          <a:pt x="20754" y="1724"/>
                          <a:pt x="20635" y="1550"/>
                          <a:pt x="20487" y="1550"/>
                        </a:cubicBezTo>
                        <a:close/>
                        <a:moveTo>
                          <a:pt x="10800" y="564"/>
                        </a:moveTo>
                        <a:cubicBezTo>
                          <a:pt x="10670" y="564"/>
                          <a:pt x="10565" y="718"/>
                          <a:pt x="10565" y="907"/>
                        </a:cubicBezTo>
                        <a:cubicBezTo>
                          <a:pt x="10565" y="1096"/>
                          <a:pt x="10670" y="1250"/>
                          <a:pt x="10800" y="1250"/>
                        </a:cubicBezTo>
                        <a:cubicBezTo>
                          <a:pt x="10930" y="1250"/>
                          <a:pt x="11035" y="1096"/>
                          <a:pt x="11035" y="907"/>
                        </a:cubicBezTo>
                        <a:cubicBezTo>
                          <a:pt x="11035" y="718"/>
                          <a:pt x="10930" y="564"/>
                          <a:pt x="10800" y="564"/>
                        </a:cubicBezTo>
                        <a:close/>
                        <a:moveTo>
                          <a:pt x="318" y="0"/>
                        </a:moveTo>
                        <a:lnTo>
                          <a:pt x="21282" y="0"/>
                        </a:lnTo>
                        <a:cubicBezTo>
                          <a:pt x="21458" y="0"/>
                          <a:pt x="21600" y="208"/>
                          <a:pt x="21600" y="464"/>
                        </a:cubicBezTo>
                        <a:lnTo>
                          <a:pt x="21600" y="21136"/>
                        </a:lnTo>
                        <a:cubicBezTo>
                          <a:pt x="21600" y="21392"/>
                          <a:pt x="21458" y="21600"/>
                          <a:pt x="21282" y="21600"/>
                        </a:cubicBezTo>
                        <a:lnTo>
                          <a:pt x="318" y="21600"/>
                        </a:lnTo>
                        <a:cubicBezTo>
                          <a:pt x="142" y="21600"/>
                          <a:pt x="0" y="21392"/>
                          <a:pt x="0" y="21136"/>
                        </a:cubicBezTo>
                        <a:lnTo>
                          <a:pt x="0" y="464"/>
                        </a:lnTo>
                        <a:cubicBezTo>
                          <a:pt x="0" y="208"/>
                          <a:pt x="142" y="0"/>
                          <a:pt x="31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algn="ctr" defTabSz="914400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grpSp>
                <p:nvGrpSpPr>
                  <p:cNvPr id="995" name="Group 49"/>
                  <p:cNvGrpSpPr/>
                  <p:nvPr/>
                </p:nvGrpSpPr>
                <p:grpSpPr>
                  <a:xfrm>
                    <a:off x="303242" y="606025"/>
                    <a:ext cx="159597" cy="159625"/>
                    <a:chOff x="0" y="0"/>
                    <a:chExt cx="159596" cy="159624"/>
                  </a:xfrm>
                </p:grpSpPr>
                <p:sp>
                  <p:nvSpPr>
                    <p:cNvPr id="991" name="Freeform 58"/>
                    <p:cNvSpPr/>
                    <p:nvPr/>
                  </p:nvSpPr>
                  <p:spPr>
                    <a:xfrm>
                      <a:off x="81133" y="80867"/>
                      <a:ext cx="78463" cy="787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7091" y="13639"/>
                          </a:moveTo>
                          <a:lnTo>
                            <a:pt x="10058" y="19000"/>
                          </a:lnTo>
                          <a:lnTo>
                            <a:pt x="8189" y="19897"/>
                          </a:lnTo>
                          <a:cubicBezTo>
                            <a:pt x="6216" y="20728"/>
                            <a:pt x="4097" y="21281"/>
                            <a:pt x="1880" y="21505"/>
                          </a:cubicBezTo>
                          <a:lnTo>
                            <a:pt x="0" y="21600"/>
                          </a:lnTo>
                          <a:lnTo>
                            <a:pt x="0" y="15482"/>
                          </a:lnTo>
                          <a:lnTo>
                            <a:pt x="1252" y="15418"/>
                          </a:lnTo>
                          <a:cubicBezTo>
                            <a:pt x="2850" y="15257"/>
                            <a:pt x="4378" y="14858"/>
                            <a:pt x="5799" y="14259"/>
                          </a:cubicBezTo>
                          <a:close/>
                          <a:moveTo>
                            <a:pt x="12992" y="8173"/>
                          </a:moveTo>
                          <a:lnTo>
                            <a:pt x="18219" y="11371"/>
                          </a:lnTo>
                          <a:lnTo>
                            <a:pt x="17860" y="11959"/>
                          </a:lnTo>
                          <a:cubicBezTo>
                            <a:pt x="16280" y="14291"/>
                            <a:pt x="14262" y="16302"/>
                            <a:pt x="11923" y="17877"/>
                          </a:cubicBezTo>
                          <a:lnTo>
                            <a:pt x="10553" y="18707"/>
                          </a:lnTo>
                          <a:lnTo>
                            <a:pt x="7588" y="13350"/>
                          </a:lnTo>
                          <a:lnTo>
                            <a:pt x="8490" y="12803"/>
                          </a:lnTo>
                          <a:cubicBezTo>
                            <a:pt x="10176" y="11668"/>
                            <a:pt x="11631" y="10219"/>
                            <a:pt x="12770" y="8539"/>
                          </a:cubicBezTo>
                          <a:close/>
                          <a:moveTo>
                            <a:pt x="15461" y="0"/>
                          </a:moveTo>
                          <a:lnTo>
                            <a:pt x="21600" y="0"/>
                          </a:lnTo>
                          <a:lnTo>
                            <a:pt x="21501" y="1950"/>
                          </a:lnTo>
                          <a:cubicBezTo>
                            <a:pt x="21201" y="4896"/>
                            <a:pt x="20315" y="7670"/>
                            <a:pt x="18962" y="10153"/>
                          </a:cubicBezTo>
                          <a:lnTo>
                            <a:pt x="18518" y="10881"/>
                          </a:lnTo>
                          <a:lnTo>
                            <a:pt x="13291" y="7684"/>
                          </a:lnTo>
                          <a:lnTo>
                            <a:pt x="13563" y="7237"/>
                          </a:lnTo>
                          <a:cubicBezTo>
                            <a:pt x="14539" y="5447"/>
                            <a:pt x="15177" y="3448"/>
                            <a:pt x="15394" y="13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  <p:sp>
                  <p:nvSpPr>
                    <p:cNvPr id="992" name="Freeform 59"/>
                    <p:cNvSpPr/>
                    <p:nvPr/>
                  </p:nvSpPr>
                  <p:spPr>
                    <a:xfrm>
                      <a:off x="-1" y="-1"/>
                      <a:ext cx="79046" cy="787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3100" y="10653"/>
                          </a:moveTo>
                          <a:lnTo>
                            <a:pt x="8289" y="13848"/>
                          </a:lnTo>
                          <a:lnTo>
                            <a:pt x="7978" y="14362"/>
                          </a:lnTo>
                          <a:cubicBezTo>
                            <a:pt x="7009" y="16151"/>
                            <a:pt x="6376" y="18148"/>
                            <a:pt x="6161" y="20270"/>
                          </a:cubicBezTo>
                          <a:lnTo>
                            <a:pt x="6094" y="21600"/>
                          </a:lnTo>
                          <a:lnTo>
                            <a:pt x="0" y="21600"/>
                          </a:lnTo>
                          <a:lnTo>
                            <a:pt x="98" y="19645"/>
                          </a:lnTo>
                          <a:cubicBezTo>
                            <a:pt x="396" y="16701"/>
                            <a:pt x="1276" y="13929"/>
                            <a:pt x="2619" y="11448"/>
                          </a:cubicBezTo>
                          <a:close/>
                          <a:moveTo>
                            <a:pt x="11083" y="2828"/>
                          </a:moveTo>
                          <a:lnTo>
                            <a:pt x="14026" y="8182"/>
                          </a:lnTo>
                          <a:lnTo>
                            <a:pt x="13013" y="8799"/>
                          </a:lnTo>
                          <a:cubicBezTo>
                            <a:pt x="11340" y="9933"/>
                            <a:pt x="9896" y="11382"/>
                            <a:pt x="8765" y="13061"/>
                          </a:cubicBezTo>
                          <a:lnTo>
                            <a:pt x="8585" y="13359"/>
                          </a:lnTo>
                          <a:lnTo>
                            <a:pt x="3397" y="10164"/>
                          </a:lnTo>
                          <a:lnTo>
                            <a:pt x="3712" y="9642"/>
                          </a:lnTo>
                          <a:cubicBezTo>
                            <a:pt x="5281" y="7313"/>
                            <a:pt x="7284" y="5302"/>
                            <a:pt x="9606" y="3729"/>
                          </a:cubicBezTo>
                          <a:close/>
                          <a:moveTo>
                            <a:pt x="21600" y="0"/>
                          </a:moveTo>
                          <a:lnTo>
                            <a:pt x="21600" y="6115"/>
                          </a:lnTo>
                          <a:lnTo>
                            <a:pt x="20198" y="6186"/>
                          </a:lnTo>
                          <a:cubicBezTo>
                            <a:pt x="18612" y="6347"/>
                            <a:pt x="17096" y="6745"/>
                            <a:pt x="15685" y="7344"/>
                          </a:cubicBezTo>
                          <a:lnTo>
                            <a:pt x="14525" y="7904"/>
                          </a:lnTo>
                          <a:lnTo>
                            <a:pt x="11580" y="2547"/>
                          </a:lnTo>
                          <a:lnTo>
                            <a:pt x="13313" y="1710"/>
                          </a:lnTo>
                          <a:cubicBezTo>
                            <a:pt x="15270" y="879"/>
                            <a:pt x="17374" y="327"/>
                            <a:pt x="19575" y="10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  <p:sp>
                  <p:nvSpPr>
                    <p:cNvPr id="993" name="Freeform 60"/>
                    <p:cNvSpPr/>
                    <p:nvPr/>
                  </p:nvSpPr>
                  <p:spPr>
                    <a:xfrm>
                      <a:off x="81133" y="29"/>
                      <a:ext cx="78464" cy="787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9034" y="11595"/>
                          </a:moveTo>
                          <a:lnTo>
                            <a:pt x="19887" y="13358"/>
                          </a:lnTo>
                          <a:cubicBezTo>
                            <a:pt x="20721" y="15323"/>
                            <a:pt x="21276" y="17435"/>
                            <a:pt x="21501" y="19644"/>
                          </a:cubicBezTo>
                          <a:lnTo>
                            <a:pt x="21600" y="21600"/>
                          </a:lnTo>
                          <a:lnTo>
                            <a:pt x="15461" y="21600"/>
                          </a:lnTo>
                          <a:lnTo>
                            <a:pt x="15393" y="20270"/>
                          </a:lnTo>
                          <a:cubicBezTo>
                            <a:pt x="15231" y="18678"/>
                            <a:pt x="14831" y="17156"/>
                            <a:pt x="14230" y="15739"/>
                          </a:cubicBezTo>
                          <a:lnTo>
                            <a:pt x="13656" y="14551"/>
                          </a:lnTo>
                          <a:close/>
                          <a:moveTo>
                            <a:pt x="11425" y="3421"/>
                          </a:moveTo>
                          <a:lnTo>
                            <a:pt x="11923" y="3722"/>
                          </a:lnTo>
                          <a:cubicBezTo>
                            <a:pt x="14262" y="5296"/>
                            <a:pt x="16280" y="7307"/>
                            <a:pt x="17860" y="9638"/>
                          </a:cubicBezTo>
                          <a:lnTo>
                            <a:pt x="18750" y="11097"/>
                          </a:lnTo>
                          <a:lnTo>
                            <a:pt x="13375" y="14051"/>
                          </a:lnTo>
                          <a:lnTo>
                            <a:pt x="12769" y="13058"/>
                          </a:lnTo>
                          <a:cubicBezTo>
                            <a:pt x="11631" y="11378"/>
                            <a:pt x="10176" y="9929"/>
                            <a:pt x="8490" y="8794"/>
                          </a:cubicBezTo>
                          <a:lnTo>
                            <a:pt x="8217" y="8629"/>
                          </a:lnTo>
                          <a:close/>
                          <a:moveTo>
                            <a:pt x="0" y="0"/>
                          </a:moveTo>
                          <a:lnTo>
                            <a:pt x="1880" y="95"/>
                          </a:lnTo>
                          <a:cubicBezTo>
                            <a:pt x="4836" y="394"/>
                            <a:pt x="7619" y="1276"/>
                            <a:pt x="10110" y="2625"/>
                          </a:cubicBezTo>
                          <a:lnTo>
                            <a:pt x="10934" y="3124"/>
                          </a:lnTo>
                          <a:lnTo>
                            <a:pt x="7726" y="8331"/>
                          </a:lnTo>
                          <a:lnTo>
                            <a:pt x="7184" y="8003"/>
                          </a:lnTo>
                          <a:cubicBezTo>
                            <a:pt x="5388" y="7031"/>
                            <a:pt x="3383" y="6395"/>
                            <a:pt x="1252" y="6180"/>
                          </a:cubicBezTo>
                          <a:lnTo>
                            <a:pt x="0" y="61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  <p:sp>
                  <p:nvSpPr>
                    <p:cNvPr id="994" name="Freeform 61"/>
                    <p:cNvSpPr/>
                    <p:nvPr/>
                  </p:nvSpPr>
                  <p:spPr>
                    <a:xfrm>
                      <a:off x="0" y="80867"/>
                      <a:ext cx="79045" cy="787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3891" y="13334"/>
                          </a:moveTo>
                          <a:lnTo>
                            <a:pt x="14310" y="13589"/>
                          </a:lnTo>
                          <a:cubicBezTo>
                            <a:pt x="16092" y="14561"/>
                            <a:pt x="18083" y="15197"/>
                            <a:pt x="20198" y="15413"/>
                          </a:cubicBezTo>
                          <a:lnTo>
                            <a:pt x="21600" y="15484"/>
                          </a:lnTo>
                          <a:lnTo>
                            <a:pt x="21600" y="21600"/>
                          </a:lnTo>
                          <a:lnTo>
                            <a:pt x="19575" y="21497"/>
                          </a:lnTo>
                          <a:cubicBezTo>
                            <a:pt x="16641" y="21198"/>
                            <a:pt x="13878" y="20316"/>
                            <a:pt x="11405" y="18967"/>
                          </a:cubicBezTo>
                          <a:lnTo>
                            <a:pt x="10706" y="18541"/>
                          </a:lnTo>
                          <a:close/>
                          <a:moveTo>
                            <a:pt x="8207" y="7613"/>
                          </a:moveTo>
                          <a:lnTo>
                            <a:pt x="8765" y="8535"/>
                          </a:lnTo>
                          <a:cubicBezTo>
                            <a:pt x="9896" y="10215"/>
                            <a:pt x="11340" y="11664"/>
                            <a:pt x="13013" y="12799"/>
                          </a:cubicBezTo>
                          <a:lnTo>
                            <a:pt x="13403" y="13036"/>
                          </a:lnTo>
                          <a:lnTo>
                            <a:pt x="10218" y="18243"/>
                          </a:lnTo>
                          <a:lnTo>
                            <a:pt x="9606" y="17870"/>
                          </a:lnTo>
                          <a:cubicBezTo>
                            <a:pt x="7284" y="16296"/>
                            <a:pt x="5281" y="14285"/>
                            <a:pt x="3712" y="11955"/>
                          </a:cubicBezTo>
                          <a:lnTo>
                            <a:pt x="2872" y="10567"/>
                          </a:lnTo>
                          <a:close/>
                          <a:moveTo>
                            <a:pt x="0" y="0"/>
                          </a:moveTo>
                          <a:lnTo>
                            <a:pt x="6094" y="0"/>
                          </a:lnTo>
                          <a:lnTo>
                            <a:pt x="6161" y="1324"/>
                          </a:lnTo>
                          <a:cubicBezTo>
                            <a:pt x="6322" y="2916"/>
                            <a:pt x="6718" y="4438"/>
                            <a:pt x="7315" y="5854"/>
                          </a:cubicBezTo>
                          <a:lnTo>
                            <a:pt x="7921" y="7117"/>
                          </a:lnTo>
                          <a:lnTo>
                            <a:pt x="2582" y="10072"/>
                          </a:lnTo>
                          <a:lnTo>
                            <a:pt x="1700" y="8235"/>
                          </a:lnTo>
                          <a:cubicBezTo>
                            <a:pt x="872" y="6270"/>
                            <a:pt x="322" y="4158"/>
                            <a:pt x="98" y="195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</p:grpSp>
              <p:sp>
                <p:nvSpPr>
                  <p:cNvPr id="996" name="Rectangle 79"/>
                  <p:cNvSpPr/>
                  <p:nvPr/>
                </p:nvSpPr>
                <p:spPr>
                  <a:xfrm>
                    <a:off x="807339" y="471042"/>
                    <a:ext cx="281985" cy="4779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19733"/>
                        </a:moveTo>
                        <a:cubicBezTo>
                          <a:pt x="10130" y="19733"/>
                          <a:pt x="9588" y="20053"/>
                          <a:pt x="9588" y="20448"/>
                        </a:cubicBezTo>
                        <a:cubicBezTo>
                          <a:pt x="9588" y="20843"/>
                          <a:pt x="10130" y="21163"/>
                          <a:pt x="10800" y="21163"/>
                        </a:cubicBezTo>
                        <a:cubicBezTo>
                          <a:pt x="11470" y="21163"/>
                          <a:pt x="12012" y="20843"/>
                          <a:pt x="12012" y="20448"/>
                        </a:cubicBezTo>
                        <a:cubicBezTo>
                          <a:pt x="12012" y="20053"/>
                          <a:pt x="11470" y="19733"/>
                          <a:pt x="10800" y="19733"/>
                        </a:cubicBezTo>
                        <a:close/>
                        <a:moveTo>
                          <a:pt x="2725" y="1629"/>
                        </a:moveTo>
                        <a:lnTo>
                          <a:pt x="2648" y="1638"/>
                        </a:lnTo>
                        <a:lnTo>
                          <a:pt x="2543" y="1638"/>
                        </a:lnTo>
                        <a:cubicBezTo>
                          <a:pt x="2220" y="1638"/>
                          <a:pt x="1958" y="1792"/>
                          <a:pt x="1958" y="1983"/>
                        </a:cubicBezTo>
                        <a:lnTo>
                          <a:pt x="1958" y="18996"/>
                        </a:lnTo>
                        <a:cubicBezTo>
                          <a:pt x="1958" y="19186"/>
                          <a:pt x="2220" y="19341"/>
                          <a:pt x="2543" y="19341"/>
                        </a:cubicBezTo>
                        <a:lnTo>
                          <a:pt x="19057" y="19341"/>
                        </a:lnTo>
                        <a:cubicBezTo>
                          <a:pt x="19380" y="19341"/>
                          <a:pt x="19642" y="19186"/>
                          <a:pt x="19642" y="18996"/>
                        </a:cubicBezTo>
                        <a:lnTo>
                          <a:pt x="19642" y="1983"/>
                        </a:lnTo>
                        <a:cubicBezTo>
                          <a:pt x="19642" y="1792"/>
                          <a:pt x="19380" y="1638"/>
                          <a:pt x="19057" y="1638"/>
                        </a:cubicBezTo>
                        <a:lnTo>
                          <a:pt x="18952" y="1638"/>
                        </a:lnTo>
                        <a:cubicBezTo>
                          <a:pt x="18927" y="1630"/>
                          <a:pt x="18901" y="1629"/>
                          <a:pt x="18875" y="1629"/>
                        </a:cubicBezTo>
                        <a:close/>
                        <a:moveTo>
                          <a:pt x="9246" y="512"/>
                        </a:moveTo>
                        <a:cubicBezTo>
                          <a:pt x="9029" y="512"/>
                          <a:pt x="8854" y="615"/>
                          <a:pt x="8854" y="743"/>
                        </a:cubicBezTo>
                        <a:cubicBezTo>
                          <a:pt x="8854" y="871"/>
                          <a:pt x="9029" y="975"/>
                          <a:pt x="9246" y="975"/>
                        </a:cubicBezTo>
                        <a:lnTo>
                          <a:pt x="12354" y="975"/>
                        </a:lnTo>
                        <a:cubicBezTo>
                          <a:pt x="12571" y="975"/>
                          <a:pt x="12746" y="871"/>
                          <a:pt x="12746" y="743"/>
                        </a:cubicBezTo>
                        <a:cubicBezTo>
                          <a:pt x="12746" y="615"/>
                          <a:pt x="12571" y="512"/>
                          <a:pt x="12354" y="512"/>
                        </a:cubicBezTo>
                        <a:close/>
                        <a:moveTo>
                          <a:pt x="1177" y="0"/>
                        </a:moveTo>
                        <a:lnTo>
                          <a:pt x="20423" y="0"/>
                        </a:lnTo>
                        <a:cubicBezTo>
                          <a:pt x="21073" y="0"/>
                          <a:pt x="21600" y="311"/>
                          <a:pt x="21600" y="694"/>
                        </a:cubicBezTo>
                        <a:lnTo>
                          <a:pt x="21600" y="20906"/>
                        </a:lnTo>
                        <a:cubicBezTo>
                          <a:pt x="21600" y="21289"/>
                          <a:pt x="21073" y="21600"/>
                          <a:pt x="20423" y="21600"/>
                        </a:cubicBezTo>
                        <a:lnTo>
                          <a:pt x="1177" y="21600"/>
                        </a:lnTo>
                        <a:cubicBezTo>
                          <a:pt x="527" y="21600"/>
                          <a:pt x="0" y="21289"/>
                          <a:pt x="0" y="20906"/>
                        </a:cubicBezTo>
                        <a:lnTo>
                          <a:pt x="0" y="694"/>
                        </a:lnTo>
                        <a:cubicBezTo>
                          <a:pt x="0" y="311"/>
                          <a:pt x="527" y="0"/>
                          <a:pt x="117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algn="ctr" defTabSz="914400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grpSp>
                <p:nvGrpSpPr>
                  <p:cNvPr id="1001" name="Group 51"/>
                  <p:cNvGrpSpPr/>
                  <p:nvPr/>
                </p:nvGrpSpPr>
                <p:grpSpPr>
                  <a:xfrm>
                    <a:off x="890398" y="652082"/>
                    <a:ext cx="115867" cy="115888"/>
                    <a:chOff x="0" y="0"/>
                    <a:chExt cx="115866" cy="115886"/>
                  </a:xfrm>
                </p:grpSpPr>
                <p:sp>
                  <p:nvSpPr>
                    <p:cNvPr id="997" name="Freeform 54"/>
                    <p:cNvSpPr/>
                    <p:nvPr/>
                  </p:nvSpPr>
                  <p:spPr>
                    <a:xfrm>
                      <a:off x="58902" y="58709"/>
                      <a:ext cx="56964" cy="571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7091" y="13639"/>
                          </a:moveTo>
                          <a:lnTo>
                            <a:pt x="10058" y="19000"/>
                          </a:lnTo>
                          <a:lnTo>
                            <a:pt x="8189" y="19897"/>
                          </a:lnTo>
                          <a:cubicBezTo>
                            <a:pt x="6216" y="20728"/>
                            <a:pt x="4097" y="21281"/>
                            <a:pt x="1880" y="21505"/>
                          </a:cubicBezTo>
                          <a:lnTo>
                            <a:pt x="0" y="21600"/>
                          </a:lnTo>
                          <a:lnTo>
                            <a:pt x="0" y="15482"/>
                          </a:lnTo>
                          <a:lnTo>
                            <a:pt x="1252" y="15418"/>
                          </a:lnTo>
                          <a:cubicBezTo>
                            <a:pt x="2850" y="15257"/>
                            <a:pt x="4378" y="14858"/>
                            <a:pt x="5799" y="14259"/>
                          </a:cubicBezTo>
                          <a:close/>
                          <a:moveTo>
                            <a:pt x="12992" y="8173"/>
                          </a:moveTo>
                          <a:lnTo>
                            <a:pt x="18219" y="11371"/>
                          </a:lnTo>
                          <a:lnTo>
                            <a:pt x="17860" y="11959"/>
                          </a:lnTo>
                          <a:cubicBezTo>
                            <a:pt x="16280" y="14291"/>
                            <a:pt x="14262" y="16302"/>
                            <a:pt x="11923" y="17877"/>
                          </a:cubicBezTo>
                          <a:lnTo>
                            <a:pt x="10553" y="18707"/>
                          </a:lnTo>
                          <a:lnTo>
                            <a:pt x="7588" y="13350"/>
                          </a:lnTo>
                          <a:lnTo>
                            <a:pt x="8490" y="12803"/>
                          </a:lnTo>
                          <a:cubicBezTo>
                            <a:pt x="10176" y="11668"/>
                            <a:pt x="11631" y="10219"/>
                            <a:pt x="12770" y="8539"/>
                          </a:cubicBezTo>
                          <a:close/>
                          <a:moveTo>
                            <a:pt x="15461" y="0"/>
                          </a:moveTo>
                          <a:lnTo>
                            <a:pt x="21600" y="0"/>
                          </a:lnTo>
                          <a:lnTo>
                            <a:pt x="21501" y="1950"/>
                          </a:lnTo>
                          <a:cubicBezTo>
                            <a:pt x="21201" y="4896"/>
                            <a:pt x="20315" y="7670"/>
                            <a:pt x="18962" y="10153"/>
                          </a:cubicBezTo>
                          <a:lnTo>
                            <a:pt x="18518" y="10881"/>
                          </a:lnTo>
                          <a:lnTo>
                            <a:pt x="13291" y="7684"/>
                          </a:lnTo>
                          <a:lnTo>
                            <a:pt x="13563" y="7237"/>
                          </a:lnTo>
                          <a:cubicBezTo>
                            <a:pt x="14539" y="5447"/>
                            <a:pt x="15177" y="3448"/>
                            <a:pt x="15394" y="13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  <p:sp>
                  <p:nvSpPr>
                    <p:cNvPr id="998" name="Freeform 55"/>
                    <p:cNvSpPr/>
                    <p:nvPr/>
                  </p:nvSpPr>
                  <p:spPr>
                    <a:xfrm>
                      <a:off x="0" y="-1"/>
                      <a:ext cx="57387" cy="5719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3100" y="10653"/>
                          </a:moveTo>
                          <a:lnTo>
                            <a:pt x="8289" y="13848"/>
                          </a:lnTo>
                          <a:lnTo>
                            <a:pt x="7978" y="14362"/>
                          </a:lnTo>
                          <a:cubicBezTo>
                            <a:pt x="7009" y="16151"/>
                            <a:pt x="6376" y="18148"/>
                            <a:pt x="6161" y="20270"/>
                          </a:cubicBezTo>
                          <a:lnTo>
                            <a:pt x="6094" y="21600"/>
                          </a:lnTo>
                          <a:lnTo>
                            <a:pt x="0" y="21600"/>
                          </a:lnTo>
                          <a:lnTo>
                            <a:pt x="98" y="19645"/>
                          </a:lnTo>
                          <a:cubicBezTo>
                            <a:pt x="396" y="16701"/>
                            <a:pt x="1276" y="13929"/>
                            <a:pt x="2619" y="11448"/>
                          </a:cubicBezTo>
                          <a:close/>
                          <a:moveTo>
                            <a:pt x="11083" y="2828"/>
                          </a:moveTo>
                          <a:lnTo>
                            <a:pt x="14026" y="8182"/>
                          </a:lnTo>
                          <a:lnTo>
                            <a:pt x="13013" y="8799"/>
                          </a:lnTo>
                          <a:cubicBezTo>
                            <a:pt x="11340" y="9933"/>
                            <a:pt x="9896" y="11382"/>
                            <a:pt x="8765" y="13061"/>
                          </a:cubicBezTo>
                          <a:lnTo>
                            <a:pt x="8585" y="13359"/>
                          </a:lnTo>
                          <a:lnTo>
                            <a:pt x="3397" y="10164"/>
                          </a:lnTo>
                          <a:lnTo>
                            <a:pt x="3712" y="9642"/>
                          </a:lnTo>
                          <a:cubicBezTo>
                            <a:pt x="5281" y="7313"/>
                            <a:pt x="7284" y="5302"/>
                            <a:pt x="9606" y="3729"/>
                          </a:cubicBezTo>
                          <a:close/>
                          <a:moveTo>
                            <a:pt x="21600" y="0"/>
                          </a:moveTo>
                          <a:lnTo>
                            <a:pt x="21600" y="6115"/>
                          </a:lnTo>
                          <a:lnTo>
                            <a:pt x="20198" y="6186"/>
                          </a:lnTo>
                          <a:cubicBezTo>
                            <a:pt x="18612" y="6347"/>
                            <a:pt x="17096" y="6745"/>
                            <a:pt x="15685" y="7344"/>
                          </a:cubicBezTo>
                          <a:lnTo>
                            <a:pt x="14525" y="7904"/>
                          </a:lnTo>
                          <a:lnTo>
                            <a:pt x="11580" y="2547"/>
                          </a:lnTo>
                          <a:lnTo>
                            <a:pt x="13313" y="1710"/>
                          </a:lnTo>
                          <a:cubicBezTo>
                            <a:pt x="15270" y="879"/>
                            <a:pt x="17374" y="327"/>
                            <a:pt x="19575" y="10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  <p:sp>
                  <p:nvSpPr>
                    <p:cNvPr id="999" name="Freeform 56"/>
                    <p:cNvSpPr/>
                    <p:nvPr/>
                  </p:nvSpPr>
                  <p:spPr>
                    <a:xfrm>
                      <a:off x="58902" y="21"/>
                      <a:ext cx="56965" cy="571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9034" y="11595"/>
                          </a:moveTo>
                          <a:lnTo>
                            <a:pt x="19887" y="13358"/>
                          </a:lnTo>
                          <a:cubicBezTo>
                            <a:pt x="20721" y="15323"/>
                            <a:pt x="21276" y="17435"/>
                            <a:pt x="21501" y="19644"/>
                          </a:cubicBezTo>
                          <a:lnTo>
                            <a:pt x="21600" y="21600"/>
                          </a:lnTo>
                          <a:lnTo>
                            <a:pt x="15461" y="21600"/>
                          </a:lnTo>
                          <a:lnTo>
                            <a:pt x="15393" y="20270"/>
                          </a:lnTo>
                          <a:cubicBezTo>
                            <a:pt x="15231" y="18678"/>
                            <a:pt x="14831" y="17156"/>
                            <a:pt x="14230" y="15739"/>
                          </a:cubicBezTo>
                          <a:lnTo>
                            <a:pt x="13656" y="14551"/>
                          </a:lnTo>
                          <a:close/>
                          <a:moveTo>
                            <a:pt x="11425" y="3421"/>
                          </a:moveTo>
                          <a:lnTo>
                            <a:pt x="11923" y="3722"/>
                          </a:lnTo>
                          <a:cubicBezTo>
                            <a:pt x="14262" y="5296"/>
                            <a:pt x="16280" y="7307"/>
                            <a:pt x="17860" y="9638"/>
                          </a:cubicBezTo>
                          <a:lnTo>
                            <a:pt x="18750" y="11097"/>
                          </a:lnTo>
                          <a:lnTo>
                            <a:pt x="13375" y="14051"/>
                          </a:lnTo>
                          <a:lnTo>
                            <a:pt x="12769" y="13058"/>
                          </a:lnTo>
                          <a:cubicBezTo>
                            <a:pt x="11631" y="11378"/>
                            <a:pt x="10176" y="9929"/>
                            <a:pt x="8490" y="8794"/>
                          </a:cubicBezTo>
                          <a:lnTo>
                            <a:pt x="8217" y="8629"/>
                          </a:lnTo>
                          <a:close/>
                          <a:moveTo>
                            <a:pt x="0" y="0"/>
                          </a:moveTo>
                          <a:lnTo>
                            <a:pt x="1880" y="95"/>
                          </a:lnTo>
                          <a:cubicBezTo>
                            <a:pt x="4836" y="394"/>
                            <a:pt x="7619" y="1276"/>
                            <a:pt x="10110" y="2625"/>
                          </a:cubicBezTo>
                          <a:lnTo>
                            <a:pt x="10934" y="3124"/>
                          </a:lnTo>
                          <a:lnTo>
                            <a:pt x="7726" y="8331"/>
                          </a:lnTo>
                          <a:lnTo>
                            <a:pt x="7184" y="8003"/>
                          </a:lnTo>
                          <a:cubicBezTo>
                            <a:pt x="5388" y="7031"/>
                            <a:pt x="3383" y="6395"/>
                            <a:pt x="1252" y="6180"/>
                          </a:cubicBezTo>
                          <a:lnTo>
                            <a:pt x="0" y="61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  <p:sp>
                  <p:nvSpPr>
                    <p:cNvPr id="1000" name="Freeform 57"/>
                    <p:cNvSpPr/>
                    <p:nvPr/>
                  </p:nvSpPr>
                  <p:spPr>
                    <a:xfrm>
                      <a:off x="0" y="58709"/>
                      <a:ext cx="57387" cy="5717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3891" y="13334"/>
                          </a:moveTo>
                          <a:lnTo>
                            <a:pt x="14310" y="13589"/>
                          </a:lnTo>
                          <a:cubicBezTo>
                            <a:pt x="16092" y="14561"/>
                            <a:pt x="18083" y="15197"/>
                            <a:pt x="20198" y="15413"/>
                          </a:cubicBezTo>
                          <a:lnTo>
                            <a:pt x="21600" y="15484"/>
                          </a:lnTo>
                          <a:lnTo>
                            <a:pt x="21600" y="21600"/>
                          </a:lnTo>
                          <a:lnTo>
                            <a:pt x="19575" y="21497"/>
                          </a:lnTo>
                          <a:cubicBezTo>
                            <a:pt x="16641" y="21198"/>
                            <a:pt x="13878" y="20316"/>
                            <a:pt x="11405" y="18967"/>
                          </a:cubicBezTo>
                          <a:lnTo>
                            <a:pt x="10706" y="18541"/>
                          </a:lnTo>
                          <a:close/>
                          <a:moveTo>
                            <a:pt x="8207" y="7613"/>
                          </a:moveTo>
                          <a:lnTo>
                            <a:pt x="8765" y="8535"/>
                          </a:lnTo>
                          <a:cubicBezTo>
                            <a:pt x="9896" y="10215"/>
                            <a:pt x="11340" y="11664"/>
                            <a:pt x="13013" y="12799"/>
                          </a:cubicBezTo>
                          <a:lnTo>
                            <a:pt x="13403" y="13036"/>
                          </a:lnTo>
                          <a:lnTo>
                            <a:pt x="10218" y="18243"/>
                          </a:lnTo>
                          <a:lnTo>
                            <a:pt x="9606" y="17870"/>
                          </a:lnTo>
                          <a:cubicBezTo>
                            <a:pt x="7284" y="16296"/>
                            <a:pt x="5281" y="14285"/>
                            <a:pt x="3712" y="11955"/>
                          </a:cubicBezTo>
                          <a:lnTo>
                            <a:pt x="2872" y="10567"/>
                          </a:lnTo>
                          <a:close/>
                          <a:moveTo>
                            <a:pt x="0" y="0"/>
                          </a:moveTo>
                          <a:lnTo>
                            <a:pt x="6094" y="0"/>
                          </a:lnTo>
                          <a:lnTo>
                            <a:pt x="6161" y="1324"/>
                          </a:lnTo>
                          <a:cubicBezTo>
                            <a:pt x="6322" y="2916"/>
                            <a:pt x="6718" y="4438"/>
                            <a:pt x="7315" y="5854"/>
                          </a:cubicBezTo>
                          <a:lnTo>
                            <a:pt x="7921" y="7117"/>
                          </a:lnTo>
                          <a:lnTo>
                            <a:pt x="2582" y="10072"/>
                          </a:lnTo>
                          <a:lnTo>
                            <a:pt x="1700" y="8235"/>
                          </a:lnTo>
                          <a:cubicBezTo>
                            <a:pt x="872" y="6270"/>
                            <a:pt x="322" y="4158"/>
                            <a:pt x="98" y="195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defTabSz="914400">
                        <a:defRPr sz="36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p:txBody>
                </p:sp>
              </p:grpSp>
              <p:sp>
                <p:nvSpPr>
                  <p:cNvPr id="1002" name="Freeform 52"/>
                  <p:cNvSpPr/>
                  <p:nvPr/>
                </p:nvSpPr>
                <p:spPr>
                  <a:xfrm rot="13307448" flipH="1">
                    <a:off x="464248" y="12175"/>
                    <a:ext cx="163920" cy="333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36" h="21600" extrusionOk="0">
                        <a:moveTo>
                          <a:pt x="2745" y="0"/>
                        </a:moveTo>
                        <a:lnTo>
                          <a:pt x="16922" y="1109"/>
                        </a:lnTo>
                        <a:lnTo>
                          <a:pt x="18936" y="8340"/>
                        </a:lnTo>
                        <a:lnTo>
                          <a:pt x="14223" y="5912"/>
                        </a:lnTo>
                        <a:cubicBezTo>
                          <a:pt x="8106" y="10272"/>
                          <a:pt x="8513" y="15391"/>
                          <a:pt x="15230" y="18571"/>
                        </a:cubicBezTo>
                        <a:cubicBezTo>
                          <a:pt x="12801" y="19581"/>
                          <a:pt x="10372" y="20590"/>
                          <a:pt x="7943" y="21600"/>
                        </a:cubicBezTo>
                        <a:cubicBezTo>
                          <a:pt x="-2475" y="16626"/>
                          <a:pt x="-2664" y="8655"/>
                          <a:pt x="7488" y="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b">
                    <a:noAutofit/>
                  </a:bodyPr>
                  <a:lstStyle/>
                  <a:p>
                    <a:pPr algn="ctr" defTabSz="1827971">
                      <a:defRPr sz="3600" spc="-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03" name="Freeform 53"/>
                  <p:cNvSpPr/>
                  <p:nvPr/>
                </p:nvSpPr>
                <p:spPr>
                  <a:xfrm rot="8292552">
                    <a:off x="1307366" y="12175"/>
                    <a:ext cx="163920" cy="333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36" h="21600" extrusionOk="0">
                        <a:moveTo>
                          <a:pt x="2745" y="0"/>
                        </a:moveTo>
                        <a:lnTo>
                          <a:pt x="16922" y="1109"/>
                        </a:lnTo>
                        <a:lnTo>
                          <a:pt x="18936" y="8340"/>
                        </a:lnTo>
                        <a:lnTo>
                          <a:pt x="14223" y="5912"/>
                        </a:lnTo>
                        <a:cubicBezTo>
                          <a:pt x="8106" y="10272"/>
                          <a:pt x="8513" y="15391"/>
                          <a:pt x="15230" y="18571"/>
                        </a:cubicBezTo>
                        <a:cubicBezTo>
                          <a:pt x="12801" y="19581"/>
                          <a:pt x="10372" y="20590"/>
                          <a:pt x="7943" y="21600"/>
                        </a:cubicBezTo>
                        <a:cubicBezTo>
                          <a:pt x="-2475" y="16626"/>
                          <a:pt x="-2664" y="8655"/>
                          <a:pt x="7488" y="24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b">
                    <a:noAutofit/>
                  </a:bodyPr>
                  <a:lstStyle/>
                  <a:p>
                    <a:pPr algn="ctr" defTabSz="1827971">
                      <a:defRPr sz="3600" spc="-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</p:grpSp>
            <p:sp>
              <p:nvSpPr>
                <p:cNvPr id="1005" name="Freeform 45"/>
                <p:cNvSpPr/>
                <p:nvPr/>
              </p:nvSpPr>
              <p:spPr>
                <a:xfrm>
                  <a:off x="715994" y="-1"/>
                  <a:ext cx="495585" cy="752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213" y="11640"/>
                      </a:moveTo>
                      <a:lnTo>
                        <a:pt x="13337" y="11640"/>
                      </a:lnTo>
                      <a:cubicBezTo>
                        <a:pt x="17866" y="11640"/>
                        <a:pt x="21537" y="14057"/>
                        <a:pt x="21537" y="17040"/>
                      </a:cubicBezTo>
                      <a:lnTo>
                        <a:pt x="21537" y="20234"/>
                      </a:lnTo>
                      <a:lnTo>
                        <a:pt x="21600" y="20245"/>
                      </a:lnTo>
                      <a:lnTo>
                        <a:pt x="21598" y="20253"/>
                      </a:lnTo>
                      <a:lnTo>
                        <a:pt x="21537" y="20241"/>
                      </a:lnTo>
                      <a:lnTo>
                        <a:pt x="21537" y="20452"/>
                      </a:lnTo>
                      <a:lnTo>
                        <a:pt x="21443" y="20758"/>
                      </a:lnTo>
                      <a:cubicBezTo>
                        <a:pt x="21125" y="21253"/>
                        <a:pt x="20382" y="21600"/>
                        <a:pt x="19515" y="21600"/>
                      </a:cubicBezTo>
                      <a:lnTo>
                        <a:pt x="2092" y="21600"/>
                      </a:lnTo>
                      <a:cubicBezTo>
                        <a:pt x="1226" y="21600"/>
                        <a:pt x="482" y="21253"/>
                        <a:pt x="164" y="20758"/>
                      </a:cubicBezTo>
                      <a:lnTo>
                        <a:pt x="14" y="20265"/>
                      </a:lnTo>
                      <a:lnTo>
                        <a:pt x="14" y="20154"/>
                      </a:lnTo>
                      <a:lnTo>
                        <a:pt x="0" y="20156"/>
                      </a:lnTo>
                      <a:lnTo>
                        <a:pt x="0" y="20151"/>
                      </a:lnTo>
                      <a:lnTo>
                        <a:pt x="14" y="20149"/>
                      </a:lnTo>
                      <a:lnTo>
                        <a:pt x="14" y="17040"/>
                      </a:lnTo>
                      <a:cubicBezTo>
                        <a:pt x="14" y="14057"/>
                        <a:pt x="3684" y="11640"/>
                        <a:pt x="8213" y="11640"/>
                      </a:cubicBezTo>
                      <a:close/>
                      <a:moveTo>
                        <a:pt x="10775" y="0"/>
                      </a:moveTo>
                      <a:cubicBezTo>
                        <a:pt x="15232" y="0"/>
                        <a:pt x="18844" y="2379"/>
                        <a:pt x="18844" y="5314"/>
                      </a:cubicBezTo>
                      <a:cubicBezTo>
                        <a:pt x="18844" y="8249"/>
                        <a:pt x="15232" y="10629"/>
                        <a:pt x="10775" y="10629"/>
                      </a:cubicBezTo>
                      <a:cubicBezTo>
                        <a:pt x="6319" y="10629"/>
                        <a:pt x="2706" y="8249"/>
                        <a:pt x="2706" y="5314"/>
                      </a:cubicBezTo>
                      <a:cubicBezTo>
                        <a:pt x="2706" y="2379"/>
                        <a:pt x="6319" y="0"/>
                        <a:pt x="107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  <p:grpSp>
            <p:nvGrpSpPr>
              <p:cNvPr id="1022" name="Group 18"/>
              <p:cNvGrpSpPr/>
              <p:nvPr/>
            </p:nvGrpSpPr>
            <p:grpSpPr>
              <a:xfrm>
                <a:off x="13729539" y="6265009"/>
                <a:ext cx="1971250" cy="1574755"/>
                <a:chOff x="0" y="0"/>
                <a:chExt cx="1819502" cy="1453529"/>
              </a:xfrm>
            </p:grpSpPr>
            <p:grpSp>
              <p:nvGrpSpPr>
                <p:cNvPr id="1009" name="Group 28"/>
                <p:cNvGrpSpPr/>
                <p:nvPr/>
              </p:nvGrpSpPr>
              <p:grpSpPr>
                <a:xfrm>
                  <a:off x="-1" y="646932"/>
                  <a:ext cx="486302" cy="806595"/>
                  <a:chOff x="0" y="0"/>
                  <a:chExt cx="486300" cy="806593"/>
                </a:xfrm>
              </p:grpSpPr>
              <p:sp>
                <p:nvSpPr>
                  <p:cNvPr id="1007" name="Freeform 16"/>
                  <p:cNvSpPr/>
                  <p:nvPr/>
                </p:nvSpPr>
                <p:spPr>
                  <a:xfrm>
                    <a:off x="84227" y="0"/>
                    <a:ext cx="336303" cy="3379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672" y="21600"/>
                        </a:moveTo>
                        <a:cubicBezTo>
                          <a:pt x="10757" y="21600"/>
                          <a:pt x="10757" y="21600"/>
                          <a:pt x="10757" y="21600"/>
                        </a:cubicBezTo>
                        <a:cubicBezTo>
                          <a:pt x="10757" y="21600"/>
                          <a:pt x="10843" y="21600"/>
                          <a:pt x="10843" y="21600"/>
                        </a:cubicBezTo>
                        <a:cubicBezTo>
                          <a:pt x="16734" y="21600"/>
                          <a:pt x="21600" y="16838"/>
                          <a:pt x="21600" y="10800"/>
                        </a:cubicBezTo>
                        <a:cubicBezTo>
                          <a:pt x="21600" y="4847"/>
                          <a:pt x="16734" y="0"/>
                          <a:pt x="10843" y="0"/>
                        </a:cubicBezTo>
                        <a:cubicBezTo>
                          <a:pt x="10843" y="0"/>
                          <a:pt x="10757" y="0"/>
                          <a:pt x="10757" y="0"/>
                        </a:cubicBezTo>
                        <a:cubicBezTo>
                          <a:pt x="10757" y="0"/>
                          <a:pt x="10757" y="0"/>
                          <a:pt x="10672" y="0"/>
                        </a:cubicBezTo>
                        <a:cubicBezTo>
                          <a:pt x="4781" y="0"/>
                          <a:pt x="0" y="4847"/>
                          <a:pt x="0" y="10800"/>
                        </a:cubicBezTo>
                        <a:cubicBezTo>
                          <a:pt x="0" y="16838"/>
                          <a:pt x="4781" y="21600"/>
                          <a:pt x="10672" y="216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08" name="Round Same Side Corner Rectangle 43"/>
                  <p:cNvSpPr/>
                  <p:nvPr/>
                </p:nvSpPr>
                <p:spPr>
                  <a:xfrm flipH="1">
                    <a:off x="-1" y="320295"/>
                    <a:ext cx="486302" cy="4862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16765" y="0"/>
                          <a:pt x="21600" y="4835"/>
                          <a:pt x="21600" y="10800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10800"/>
                        </a:lnTo>
                        <a:cubicBezTo>
                          <a:pt x="0" y="4835"/>
                          <a:pt x="483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algn="ctr" defTabSz="914400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</p:grpSp>
            <p:grpSp>
              <p:nvGrpSpPr>
                <p:cNvPr id="1012" name="Group 29"/>
                <p:cNvGrpSpPr/>
                <p:nvPr/>
              </p:nvGrpSpPr>
              <p:grpSpPr>
                <a:xfrm>
                  <a:off x="1333201" y="646935"/>
                  <a:ext cx="486302" cy="806595"/>
                  <a:chOff x="0" y="0"/>
                  <a:chExt cx="486300" cy="806593"/>
                </a:xfrm>
              </p:grpSpPr>
              <p:sp>
                <p:nvSpPr>
                  <p:cNvPr id="1010" name="Freeform 16"/>
                  <p:cNvSpPr/>
                  <p:nvPr/>
                </p:nvSpPr>
                <p:spPr>
                  <a:xfrm>
                    <a:off x="21393" y="0"/>
                    <a:ext cx="336302" cy="3379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672" y="21600"/>
                        </a:moveTo>
                        <a:cubicBezTo>
                          <a:pt x="10757" y="21600"/>
                          <a:pt x="10757" y="21600"/>
                          <a:pt x="10757" y="21600"/>
                        </a:cubicBezTo>
                        <a:cubicBezTo>
                          <a:pt x="10757" y="21600"/>
                          <a:pt x="10843" y="21600"/>
                          <a:pt x="10843" y="21600"/>
                        </a:cubicBezTo>
                        <a:cubicBezTo>
                          <a:pt x="16734" y="21600"/>
                          <a:pt x="21600" y="16838"/>
                          <a:pt x="21600" y="10800"/>
                        </a:cubicBezTo>
                        <a:cubicBezTo>
                          <a:pt x="21600" y="4847"/>
                          <a:pt x="16734" y="0"/>
                          <a:pt x="10843" y="0"/>
                        </a:cubicBezTo>
                        <a:cubicBezTo>
                          <a:pt x="10843" y="0"/>
                          <a:pt x="10757" y="0"/>
                          <a:pt x="10757" y="0"/>
                        </a:cubicBezTo>
                        <a:cubicBezTo>
                          <a:pt x="10757" y="0"/>
                          <a:pt x="10757" y="0"/>
                          <a:pt x="10672" y="0"/>
                        </a:cubicBezTo>
                        <a:cubicBezTo>
                          <a:pt x="4781" y="0"/>
                          <a:pt x="0" y="4847"/>
                          <a:pt x="0" y="10800"/>
                        </a:cubicBezTo>
                        <a:cubicBezTo>
                          <a:pt x="0" y="16838"/>
                          <a:pt x="4781" y="21600"/>
                          <a:pt x="10672" y="216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11" name="Round Same Side Corner Rectangle 41"/>
                  <p:cNvSpPr/>
                  <p:nvPr/>
                </p:nvSpPr>
                <p:spPr>
                  <a:xfrm flipH="1">
                    <a:off x="-1" y="320295"/>
                    <a:ext cx="486302" cy="4862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16765" y="0"/>
                          <a:pt x="21600" y="4835"/>
                          <a:pt x="21600" y="10800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10800"/>
                        </a:lnTo>
                        <a:cubicBezTo>
                          <a:pt x="0" y="4835"/>
                          <a:pt x="483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pPr algn="ctr" defTabSz="914400">
                      <a:defRPr sz="36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</p:grpSp>
            <p:sp>
              <p:nvSpPr>
                <p:cNvPr id="1013" name="Freeform 30"/>
                <p:cNvSpPr/>
                <p:nvPr/>
              </p:nvSpPr>
              <p:spPr>
                <a:xfrm>
                  <a:off x="257038" y="311328"/>
                  <a:ext cx="1319316" cy="306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24" extrusionOk="0">
                      <a:moveTo>
                        <a:pt x="0" y="21138"/>
                      </a:moveTo>
                      <a:cubicBezTo>
                        <a:pt x="2162" y="10951"/>
                        <a:pt x="5994" y="150"/>
                        <a:pt x="11302" y="2"/>
                      </a:cubicBezTo>
                      <a:cubicBezTo>
                        <a:pt x="17644" y="-176"/>
                        <a:pt x="20173" y="15711"/>
                        <a:pt x="21600" y="21424"/>
                      </a:cubicBezTo>
                    </a:path>
                  </a:pathLst>
                </a:custGeom>
                <a:noFill/>
                <a:ln w="38100" cap="flat">
                  <a:solidFill>
                    <a:srgbClr val="F2F2F2"/>
                  </a:solidFill>
                  <a:prstDash val="sysDash"/>
                  <a:round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grpSp>
              <p:nvGrpSpPr>
                <p:cNvPr id="1020" name="Group 30"/>
                <p:cNvGrpSpPr/>
                <p:nvPr/>
              </p:nvGrpSpPr>
              <p:grpSpPr>
                <a:xfrm>
                  <a:off x="595794" y="-1"/>
                  <a:ext cx="622814" cy="336091"/>
                  <a:chOff x="0" y="0"/>
                  <a:chExt cx="622812" cy="336089"/>
                </a:xfrm>
              </p:grpSpPr>
              <p:sp>
                <p:nvSpPr>
                  <p:cNvPr id="1014" name="Freeform 24"/>
                  <p:cNvSpPr/>
                  <p:nvPr/>
                </p:nvSpPr>
                <p:spPr>
                  <a:xfrm>
                    <a:off x="147475" y="27849"/>
                    <a:ext cx="94309" cy="1158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686" y="21246"/>
                        </a:moveTo>
                        <a:lnTo>
                          <a:pt x="290" y="4485"/>
                        </a:lnTo>
                        <a:lnTo>
                          <a:pt x="0" y="1534"/>
                        </a:lnTo>
                        <a:lnTo>
                          <a:pt x="2464" y="0"/>
                        </a:lnTo>
                        <a:lnTo>
                          <a:pt x="6089" y="0"/>
                        </a:lnTo>
                        <a:lnTo>
                          <a:pt x="21600" y="19475"/>
                        </a:lnTo>
                        <a:lnTo>
                          <a:pt x="20585" y="21600"/>
                        </a:lnTo>
                        <a:lnTo>
                          <a:pt x="17686" y="2124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15" name="Freeform 25"/>
                  <p:cNvSpPr/>
                  <p:nvPr/>
                </p:nvSpPr>
                <p:spPr>
                  <a:xfrm>
                    <a:off x="13924" y="146208"/>
                    <a:ext cx="137982" cy="563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9817" y="21600"/>
                        </a:moveTo>
                        <a:lnTo>
                          <a:pt x="1783" y="13348"/>
                        </a:lnTo>
                        <a:lnTo>
                          <a:pt x="0" y="8980"/>
                        </a:lnTo>
                        <a:lnTo>
                          <a:pt x="495" y="3640"/>
                        </a:lnTo>
                        <a:lnTo>
                          <a:pt x="2378" y="0"/>
                        </a:lnTo>
                        <a:lnTo>
                          <a:pt x="20906" y="15047"/>
                        </a:lnTo>
                        <a:lnTo>
                          <a:pt x="21600" y="19173"/>
                        </a:lnTo>
                        <a:lnTo>
                          <a:pt x="19817" y="2160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16" name="Freeform 26"/>
                  <p:cNvSpPr/>
                  <p:nvPr/>
                </p:nvSpPr>
                <p:spPr>
                  <a:xfrm>
                    <a:off x="420905" y="63293"/>
                    <a:ext cx="120892" cy="962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52" y="17621"/>
                        </a:moveTo>
                        <a:lnTo>
                          <a:pt x="17303" y="142"/>
                        </a:lnTo>
                        <a:lnTo>
                          <a:pt x="20130" y="0"/>
                        </a:lnTo>
                        <a:lnTo>
                          <a:pt x="21600" y="2558"/>
                        </a:lnTo>
                        <a:lnTo>
                          <a:pt x="21487" y="6253"/>
                        </a:lnTo>
                        <a:lnTo>
                          <a:pt x="1923" y="21600"/>
                        </a:lnTo>
                        <a:lnTo>
                          <a:pt x="0" y="20605"/>
                        </a:lnTo>
                        <a:lnTo>
                          <a:pt x="452" y="176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17" name="Freeform 27"/>
                  <p:cNvSpPr/>
                  <p:nvPr/>
                </p:nvSpPr>
                <p:spPr>
                  <a:xfrm>
                    <a:off x="484199" y="239250"/>
                    <a:ext cx="138614" cy="493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184" y="13569"/>
                        </a:moveTo>
                        <a:lnTo>
                          <a:pt x="18740" y="0"/>
                        </a:lnTo>
                        <a:lnTo>
                          <a:pt x="21107" y="2492"/>
                        </a:lnTo>
                        <a:lnTo>
                          <a:pt x="21600" y="8308"/>
                        </a:lnTo>
                        <a:lnTo>
                          <a:pt x="20515" y="14400"/>
                        </a:lnTo>
                        <a:lnTo>
                          <a:pt x="1381" y="21600"/>
                        </a:lnTo>
                        <a:lnTo>
                          <a:pt x="0" y="18000"/>
                        </a:lnTo>
                        <a:lnTo>
                          <a:pt x="1184" y="135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18" name="Freeform 28"/>
                  <p:cNvSpPr/>
                  <p:nvPr/>
                </p:nvSpPr>
                <p:spPr>
                  <a:xfrm>
                    <a:off x="0" y="288619"/>
                    <a:ext cx="139880" cy="474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0329" y="8352"/>
                        </a:moveTo>
                        <a:lnTo>
                          <a:pt x="2834" y="21600"/>
                        </a:lnTo>
                        <a:lnTo>
                          <a:pt x="489" y="19296"/>
                        </a:lnTo>
                        <a:lnTo>
                          <a:pt x="0" y="12960"/>
                        </a:lnTo>
                        <a:lnTo>
                          <a:pt x="1075" y="6624"/>
                        </a:lnTo>
                        <a:lnTo>
                          <a:pt x="20232" y="0"/>
                        </a:lnTo>
                        <a:lnTo>
                          <a:pt x="21600" y="3744"/>
                        </a:lnTo>
                        <a:lnTo>
                          <a:pt x="20329" y="83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19" name="Freeform 29"/>
                  <p:cNvSpPr/>
                  <p:nvPr/>
                </p:nvSpPr>
                <p:spPr>
                  <a:xfrm>
                    <a:off x="320900" y="0"/>
                    <a:ext cx="37977" cy="1405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946"/>
                        </a:moveTo>
                        <a:lnTo>
                          <a:pt x="1800" y="2043"/>
                        </a:lnTo>
                        <a:lnTo>
                          <a:pt x="6840" y="0"/>
                        </a:lnTo>
                        <a:lnTo>
                          <a:pt x="15120" y="97"/>
                        </a:lnTo>
                        <a:lnTo>
                          <a:pt x="21600" y="1751"/>
                        </a:lnTo>
                        <a:lnTo>
                          <a:pt x="10080" y="20627"/>
                        </a:lnTo>
                        <a:lnTo>
                          <a:pt x="3960" y="21600"/>
                        </a:lnTo>
                        <a:lnTo>
                          <a:pt x="0" y="1994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</p:grpSp>
            <p:sp>
              <p:nvSpPr>
                <p:cNvPr id="1021" name="Freeform 18"/>
                <p:cNvSpPr/>
                <p:nvPr/>
              </p:nvSpPr>
              <p:spPr>
                <a:xfrm rot="17995605">
                  <a:off x="766571" y="223912"/>
                  <a:ext cx="313003" cy="241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8" h="20239" extrusionOk="0">
                      <a:moveTo>
                        <a:pt x="19703" y="4625"/>
                      </a:moveTo>
                      <a:cubicBezTo>
                        <a:pt x="19687" y="4567"/>
                        <a:pt x="19703" y="4606"/>
                        <a:pt x="19672" y="4548"/>
                      </a:cubicBezTo>
                      <a:cubicBezTo>
                        <a:pt x="17881" y="398"/>
                        <a:pt x="13904" y="-1211"/>
                        <a:pt x="10823" y="980"/>
                      </a:cubicBezTo>
                      <a:cubicBezTo>
                        <a:pt x="9047" y="2221"/>
                        <a:pt x="8561" y="4819"/>
                        <a:pt x="7438" y="6855"/>
                      </a:cubicBezTo>
                      <a:cubicBezTo>
                        <a:pt x="7134" y="7398"/>
                        <a:pt x="6861" y="7805"/>
                        <a:pt x="6603" y="8135"/>
                      </a:cubicBezTo>
                      <a:cubicBezTo>
                        <a:pt x="6254" y="8561"/>
                        <a:pt x="5935" y="8872"/>
                        <a:pt x="5601" y="9182"/>
                      </a:cubicBezTo>
                      <a:cubicBezTo>
                        <a:pt x="4979" y="9764"/>
                        <a:pt x="4402" y="10287"/>
                        <a:pt x="4311" y="11353"/>
                      </a:cubicBezTo>
                      <a:cubicBezTo>
                        <a:pt x="7043" y="17655"/>
                        <a:pt x="7043" y="17655"/>
                        <a:pt x="7043" y="17655"/>
                      </a:cubicBezTo>
                      <a:cubicBezTo>
                        <a:pt x="7787" y="18120"/>
                        <a:pt x="8455" y="17752"/>
                        <a:pt x="9168" y="17403"/>
                      </a:cubicBezTo>
                      <a:cubicBezTo>
                        <a:pt x="9836" y="17073"/>
                        <a:pt x="10489" y="16724"/>
                        <a:pt x="11673" y="16647"/>
                      </a:cubicBezTo>
                      <a:cubicBezTo>
                        <a:pt x="12462" y="16589"/>
                        <a:pt x="13267" y="16705"/>
                        <a:pt x="14056" y="16763"/>
                      </a:cubicBezTo>
                      <a:cubicBezTo>
                        <a:pt x="15210" y="16860"/>
                        <a:pt x="16333" y="16841"/>
                        <a:pt x="17380" y="16104"/>
                      </a:cubicBezTo>
                      <a:cubicBezTo>
                        <a:pt x="20462" y="13913"/>
                        <a:pt x="21509" y="8775"/>
                        <a:pt x="19703" y="4625"/>
                      </a:cubicBezTo>
                      <a:close/>
                      <a:moveTo>
                        <a:pt x="15453" y="4819"/>
                      </a:moveTo>
                      <a:cubicBezTo>
                        <a:pt x="15453" y="4819"/>
                        <a:pt x="15453" y="4819"/>
                        <a:pt x="15453" y="4819"/>
                      </a:cubicBezTo>
                      <a:cubicBezTo>
                        <a:pt x="14830" y="4024"/>
                        <a:pt x="13828" y="4199"/>
                        <a:pt x="13160" y="4586"/>
                      </a:cubicBezTo>
                      <a:cubicBezTo>
                        <a:pt x="13160" y="4586"/>
                        <a:pt x="13160" y="4586"/>
                        <a:pt x="13160" y="4586"/>
                      </a:cubicBezTo>
                      <a:cubicBezTo>
                        <a:pt x="12766" y="4858"/>
                        <a:pt x="12265" y="4683"/>
                        <a:pt x="12037" y="4179"/>
                      </a:cubicBezTo>
                      <a:cubicBezTo>
                        <a:pt x="11825" y="3656"/>
                        <a:pt x="11961" y="3016"/>
                        <a:pt x="12371" y="2725"/>
                      </a:cubicBezTo>
                      <a:cubicBezTo>
                        <a:pt x="12401" y="2706"/>
                        <a:pt x="12477" y="2667"/>
                        <a:pt x="12477" y="2667"/>
                      </a:cubicBezTo>
                      <a:cubicBezTo>
                        <a:pt x="13980" y="1794"/>
                        <a:pt x="15619" y="2046"/>
                        <a:pt x="16621" y="3326"/>
                      </a:cubicBezTo>
                      <a:cubicBezTo>
                        <a:pt x="16621" y="3326"/>
                        <a:pt x="16697" y="3443"/>
                        <a:pt x="16728" y="3520"/>
                      </a:cubicBezTo>
                      <a:cubicBezTo>
                        <a:pt x="16940" y="4024"/>
                        <a:pt x="16803" y="4664"/>
                        <a:pt x="16409" y="4955"/>
                      </a:cubicBezTo>
                      <a:cubicBezTo>
                        <a:pt x="16090" y="5168"/>
                        <a:pt x="15711" y="5110"/>
                        <a:pt x="15453" y="4819"/>
                      </a:cubicBezTo>
                      <a:close/>
                      <a:moveTo>
                        <a:pt x="122" y="17539"/>
                      </a:moveTo>
                      <a:cubicBezTo>
                        <a:pt x="713" y="18896"/>
                        <a:pt x="713" y="18896"/>
                        <a:pt x="713" y="18896"/>
                      </a:cubicBezTo>
                      <a:cubicBezTo>
                        <a:pt x="926" y="19381"/>
                        <a:pt x="1336" y="19613"/>
                        <a:pt x="1655" y="19420"/>
                      </a:cubicBezTo>
                      <a:cubicBezTo>
                        <a:pt x="273" y="16240"/>
                        <a:pt x="273" y="16240"/>
                        <a:pt x="273" y="16240"/>
                      </a:cubicBezTo>
                      <a:cubicBezTo>
                        <a:pt x="-15" y="16472"/>
                        <a:pt x="-91" y="17035"/>
                        <a:pt x="122" y="17539"/>
                      </a:cubicBezTo>
                      <a:close/>
                      <a:moveTo>
                        <a:pt x="5981" y="17384"/>
                      </a:moveTo>
                      <a:cubicBezTo>
                        <a:pt x="3931" y="12633"/>
                        <a:pt x="3931" y="12633"/>
                        <a:pt x="3931" y="12633"/>
                      </a:cubicBezTo>
                      <a:cubicBezTo>
                        <a:pt x="3673" y="12071"/>
                        <a:pt x="3173" y="11819"/>
                        <a:pt x="2793" y="12090"/>
                      </a:cubicBezTo>
                      <a:cubicBezTo>
                        <a:pt x="2429" y="12342"/>
                        <a:pt x="2322" y="13021"/>
                        <a:pt x="2565" y="13603"/>
                      </a:cubicBezTo>
                      <a:cubicBezTo>
                        <a:pt x="4615" y="18334"/>
                        <a:pt x="4615" y="18334"/>
                        <a:pt x="4615" y="18334"/>
                      </a:cubicBezTo>
                      <a:cubicBezTo>
                        <a:pt x="4873" y="18915"/>
                        <a:pt x="5374" y="19167"/>
                        <a:pt x="5753" y="18896"/>
                      </a:cubicBezTo>
                      <a:cubicBezTo>
                        <a:pt x="6132" y="18625"/>
                        <a:pt x="6224" y="17946"/>
                        <a:pt x="5981" y="17384"/>
                      </a:cubicBezTo>
                      <a:close/>
                      <a:moveTo>
                        <a:pt x="3947" y="18683"/>
                      </a:moveTo>
                      <a:cubicBezTo>
                        <a:pt x="1973" y="14146"/>
                        <a:pt x="1973" y="14146"/>
                        <a:pt x="1973" y="14146"/>
                      </a:cubicBezTo>
                      <a:cubicBezTo>
                        <a:pt x="1746" y="13603"/>
                        <a:pt x="1260" y="13351"/>
                        <a:pt x="896" y="13603"/>
                      </a:cubicBezTo>
                      <a:cubicBezTo>
                        <a:pt x="531" y="13874"/>
                        <a:pt x="440" y="14514"/>
                        <a:pt x="668" y="15076"/>
                      </a:cubicBezTo>
                      <a:cubicBezTo>
                        <a:pt x="2641" y="19613"/>
                        <a:pt x="2641" y="19613"/>
                        <a:pt x="2641" y="19613"/>
                      </a:cubicBezTo>
                      <a:cubicBezTo>
                        <a:pt x="2884" y="20156"/>
                        <a:pt x="3370" y="20389"/>
                        <a:pt x="3719" y="20137"/>
                      </a:cubicBezTo>
                      <a:cubicBezTo>
                        <a:pt x="4083" y="19885"/>
                        <a:pt x="4190" y="19245"/>
                        <a:pt x="3947" y="18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 defTabSz="914400">
                    <a:defRPr sz="3200">
                      <a:ln w="19050">
                        <a:solidFill>
                          <a:srgbClr val="000000">
                            <a:alpha val="0"/>
                          </a:srgbClr>
                        </a:solidFill>
                      </a:ln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  <p:sp>
            <p:nvSpPr>
              <p:cNvPr id="1023" name="Freeform 19"/>
              <p:cNvSpPr/>
              <p:nvPr/>
            </p:nvSpPr>
            <p:spPr>
              <a:xfrm>
                <a:off x="12730382" y="9196890"/>
                <a:ext cx="1319887" cy="1004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71" y="6795"/>
                    </a:moveTo>
                    <a:lnTo>
                      <a:pt x="12488" y="11784"/>
                    </a:lnTo>
                    <a:lnTo>
                      <a:pt x="12126" y="12811"/>
                    </a:lnTo>
                    <a:lnTo>
                      <a:pt x="9177" y="7767"/>
                    </a:lnTo>
                    <a:close/>
                    <a:moveTo>
                      <a:pt x="15292" y="4919"/>
                    </a:moveTo>
                    <a:lnTo>
                      <a:pt x="13842" y="6026"/>
                    </a:lnTo>
                    <a:lnTo>
                      <a:pt x="14394" y="6378"/>
                    </a:lnTo>
                    <a:lnTo>
                      <a:pt x="12805" y="10886"/>
                    </a:lnTo>
                    <a:lnTo>
                      <a:pt x="9800" y="5748"/>
                    </a:lnTo>
                    <a:lnTo>
                      <a:pt x="9782" y="5728"/>
                    </a:lnTo>
                    <a:lnTo>
                      <a:pt x="9778" y="5717"/>
                    </a:lnTo>
                    <a:cubicBezTo>
                      <a:pt x="9751" y="5673"/>
                      <a:pt x="9716" y="5635"/>
                      <a:pt x="9676" y="5607"/>
                    </a:cubicBezTo>
                    <a:cubicBezTo>
                      <a:pt x="9635" y="5578"/>
                      <a:pt x="9592" y="5562"/>
                      <a:pt x="9549" y="5557"/>
                    </a:cubicBezTo>
                    <a:cubicBezTo>
                      <a:pt x="9419" y="5541"/>
                      <a:pt x="9290" y="5627"/>
                      <a:pt x="9225" y="5787"/>
                    </a:cubicBezTo>
                    <a:lnTo>
                      <a:pt x="8730" y="7004"/>
                    </a:lnTo>
                    <a:lnTo>
                      <a:pt x="7996" y="5748"/>
                    </a:lnTo>
                    <a:lnTo>
                      <a:pt x="7978" y="5728"/>
                    </a:lnTo>
                    <a:lnTo>
                      <a:pt x="7974" y="5717"/>
                    </a:lnTo>
                    <a:cubicBezTo>
                      <a:pt x="7947" y="5673"/>
                      <a:pt x="7912" y="5635"/>
                      <a:pt x="7872" y="5607"/>
                    </a:cubicBezTo>
                    <a:cubicBezTo>
                      <a:pt x="7831" y="5578"/>
                      <a:pt x="7788" y="5562"/>
                      <a:pt x="7745" y="5557"/>
                    </a:cubicBezTo>
                    <a:cubicBezTo>
                      <a:pt x="7616" y="5541"/>
                      <a:pt x="7486" y="5627"/>
                      <a:pt x="7421" y="5787"/>
                    </a:cubicBezTo>
                    <a:lnTo>
                      <a:pt x="3320" y="15889"/>
                    </a:lnTo>
                    <a:cubicBezTo>
                      <a:pt x="3234" y="16102"/>
                      <a:pt x="3295" y="16368"/>
                      <a:pt x="3457" y="16481"/>
                    </a:cubicBezTo>
                    <a:lnTo>
                      <a:pt x="3457" y="16481"/>
                    </a:lnTo>
                    <a:cubicBezTo>
                      <a:pt x="3620" y="16595"/>
                      <a:pt x="3822" y="16515"/>
                      <a:pt x="3909" y="16301"/>
                    </a:cubicBezTo>
                    <a:lnTo>
                      <a:pt x="7767" y="6795"/>
                    </a:lnTo>
                    <a:lnTo>
                      <a:pt x="8386" y="7853"/>
                    </a:lnTo>
                    <a:lnTo>
                      <a:pt x="5124" y="15889"/>
                    </a:lnTo>
                    <a:cubicBezTo>
                      <a:pt x="5037" y="16102"/>
                      <a:pt x="5099" y="16368"/>
                      <a:pt x="5261" y="16481"/>
                    </a:cubicBezTo>
                    <a:lnTo>
                      <a:pt x="5261" y="16481"/>
                    </a:lnTo>
                    <a:cubicBezTo>
                      <a:pt x="5424" y="16595"/>
                      <a:pt x="5626" y="16515"/>
                      <a:pt x="5712" y="16301"/>
                    </a:cubicBezTo>
                    <a:lnTo>
                      <a:pt x="8832" y="8616"/>
                    </a:lnTo>
                    <a:lnTo>
                      <a:pt x="11931" y="13916"/>
                    </a:lnTo>
                    <a:cubicBezTo>
                      <a:pt x="12044" y="14108"/>
                      <a:pt x="12253" y="14144"/>
                      <a:pt x="12399" y="13997"/>
                    </a:cubicBezTo>
                    <a:lnTo>
                      <a:pt x="12399" y="13997"/>
                    </a:lnTo>
                    <a:lnTo>
                      <a:pt x="12435" y="13915"/>
                    </a:lnTo>
                    <a:lnTo>
                      <a:pt x="12446" y="13906"/>
                    </a:lnTo>
                    <a:cubicBezTo>
                      <a:pt x="12478" y="13868"/>
                      <a:pt x="12505" y="13820"/>
                      <a:pt x="12524" y="13766"/>
                    </a:cubicBezTo>
                    <a:lnTo>
                      <a:pt x="12947" y="12568"/>
                    </a:lnTo>
                    <a:lnTo>
                      <a:pt x="13735" y="13916"/>
                    </a:lnTo>
                    <a:cubicBezTo>
                      <a:pt x="13848" y="14108"/>
                      <a:pt x="14057" y="14144"/>
                      <a:pt x="14203" y="13997"/>
                    </a:cubicBezTo>
                    <a:lnTo>
                      <a:pt x="14203" y="13997"/>
                    </a:lnTo>
                    <a:lnTo>
                      <a:pt x="14228" y="13939"/>
                    </a:lnTo>
                    <a:lnTo>
                      <a:pt x="14293" y="13863"/>
                    </a:lnTo>
                    <a:lnTo>
                      <a:pt x="16807" y="9464"/>
                    </a:lnTo>
                    <a:lnTo>
                      <a:pt x="17282" y="9947"/>
                    </a:lnTo>
                    <a:lnTo>
                      <a:pt x="17393" y="7749"/>
                    </a:lnTo>
                    <a:lnTo>
                      <a:pt x="15800" y="8440"/>
                    </a:lnTo>
                    <a:lnTo>
                      <a:pt x="16279" y="8927"/>
                    </a:lnTo>
                    <a:lnTo>
                      <a:pt x="13996" y="12924"/>
                    </a:lnTo>
                    <a:lnTo>
                      <a:pt x="13263" y="11670"/>
                    </a:lnTo>
                    <a:lnTo>
                      <a:pt x="14994" y="6760"/>
                    </a:lnTo>
                    <a:lnTo>
                      <a:pt x="15528" y="7101"/>
                    </a:lnTo>
                    <a:close/>
                    <a:moveTo>
                      <a:pt x="1916" y="2073"/>
                    </a:moveTo>
                    <a:cubicBezTo>
                      <a:pt x="1814" y="2073"/>
                      <a:pt x="1732" y="2181"/>
                      <a:pt x="1732" y="2315"/>
                    </a:cubicBezTo>
                    <a:lnTo>
                      <a:pt x="1732" y="19036"/>
                    </a:lnTo>
                    <a:lnTo>
                      <a:pt x="1732" y="19036"/>
                    </a:lnTo>
                    <a:lnTo>
                      <a:pt x="1732" y="19036"/>
                    </a:lnTo>
                    <a:lnTo>
                      <a:pt x="18436" y="19036"/>
                    </a:lnTo>
                    <a:cubicBezTo>
                      <a:pt x="18538" y="19036"/>
                      <a:pt x="18620" y="18927"/>
                      <a:pt x="18620" y="18794"/>
                    </a:cubicBezTo>
                    <a:lnTo>
                      <a:pt x="18620" y="17827"/>
                    </a:lnTo>
                    <a:cubicBezTo>
                      <a:pt x="18620" y="17693"/>
                      <a:pt x="18538" y="17585"/>
                      <a:pt x="18436" y="17585"/>
                    </a:cubicBezTo>
                    <a:lnTo>
                      <a:pt x="2836" y="17585"/>
                    </a:lnTo>
                    <a:lnTo>
                      <a:pt x="2836" y="2315"/>
                    </a:lnTo>
                    <a:cubicBezTo>
                      <a:pt x="2836" y="2181"/>
                      <a:pt x="2753" y="2073"/>
                      <a:pt x="2652" y="2073"/>
                    </a:cubicBezTo>
                    <a:close/>
                    <a:moveTo>
                      <a:pt x="1457" y="0"/>
                    </a:moveTo>
                    <a:lnTo>
                      <a:pt x="20143" y="0"/>
                    </a:lnTo>
                    <a:cubicBezTo>
                      <a:pt x="20948" y="0"/>
                      <a:pt x="21600" y="857"/>
                      <a:pt x="21600" y="1915"/>
                    </a:cubicBezTo>
                    <a:lnTo>
                      <a:pt x="21600" y="19685"/>
                    </a:lnTo>
                    <a:cubicBezTo>
                      <a:pt x="21600" y="20743"/>
                      <a:pt x="20948" y="21600"/>
                      <a:pt x="20143" y="21600"/>
                    </a:cubicBezTo>
                    <a:lnTo>
                      <a:pt x="1457" y="21600"/>
                    </a:lnTo>
                    <a:cubicBezTo>
                      <a:pt x="652" y="21600"/>
                      <a:pt x="0" y="20743"/>
                      <a:pt x="0" y="19685"/>
                    </a:cubicBezTo>
                    <a:lnTo>
                      <a:pt x="0" y="1915"/>
                    </a:lnTo>
                    <a:cubicBezTo>
                      <a:pt x="0" y="857"/>
                      <a:pt x="652" y="0"/>
                      <a:pt x="14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tIns="91439" bIns="91439" anchor="ctr"/>
              <a:lstStyle/>
              <a:p>
                <a:pPr algn="ctr" defTabSz="914400">
                  <a:def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>
                  <a:latin typeface="Source Sans Pro" panose="020B0503030403020204" pitchFamily="34" charset="0"/>
                  <a:ea typeface="Source Serif Pro" panose="02040803050405020204" pitchFamily="18" charset="0"/>
                </a:endParaRPr>
              </a:p>
            </p:txBody>
          </p:sp>
          <p:grpSp>
            <p:nvGrpSpPr>
              <p:cNvPr id="1028" name="Group 20"/>
              <p:cNvGrpSpPr/>
              <p:nvPr/>
            </p:nvGrpSpPr>
            <p:grpSpPr>
              <a:xfrm>
                <a:off x="9818946" y="9033551"/>
                <a:ext cx="1385512" cy="1332931"/>
                <a:chOff x="0" y="0"/>
                <a:chExt cx="1278854" cy="1230320"/>
              </a:xfrm>
            </p:grpSpPr>
            <p:grpSp>
              <p:nvGrpSpPr>
                <p:cNvPr id="1026" name="Group 24"/>
                <p:cNvGrpSpPr/>
                <p:nvPr/>
              </p:nvGrpSpPr>
              <p:grpSpPr>
                <a:xfrm>
                  <a:off x="-1" y="0"/>
                  <a:ext cx="832138" cy="705739"/>
                  <a:chOff x="0" y="0"/>
                  <a:chExt cx="832136" cy="705738"/>
                </a:xfrm>
              </p:grpSpPr>
              <p:sp>
                <p:nvSpPr>
                  <p:cNvPr id="1024" name="Freeform 43"/>
                  <p:cNvSpPr/>
                  <p:nvPr/>
                </p:nvSpPr>
                <p:spPr>
                  <a:xfrm>
                    <a:off x="379201" y="0"/>
                    <a:ext cx="452936" cy="4494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798"/>
                        </a:moveTo>
                        <a:lnTo>
                          <a:pt x="21600" y="13430"/>
                        </a:lnTo>
                        <a:cubicBezTo>
                          <a:pt x="21600" y="14885"/>
                          <a:pt x="20369" y="16116"/>
                          <a:pt x="18914" y="16116"/>
                        </a:cubicBezTo>
                        <a:lnTo>
                          <a:pt x="13206" y="16116"/>
                        </a:lnTo>
                        <a:lnTo>
                          <a:pt x="14997" y="21600"/>
                        </a:lnTo>
                        <a:lnTo>
                          <a:pt x="9737" y="18131"/>
                        </a:lnTo>
                        <a:lnTo>
                          <a:pt x="9737" y="9289"/>
                        </a:lnTo>
                        <a:cubicBezTo>
                          <a:pt x="9737" y="7498"/>
                          <a:pt x="8282" y="6155"/>
                          <a:pt x="6603" y="6155"/>
                        </a:cubicBezTo>
                        <a:lnTo>
                          <a:pt x="0" y="6155"/>
                        </a:lnTo>
                        <a:lnTo>
                          <a:pt x="0" y="2686"/>
                        </a:lnTo>
                        <a:cubicBezTo>
                          <a:pt x="0" y="1231"/>
                          <a:pt x="1231" y="0"/>
                          <a:pt x="2798" y="0"/>
                        </a:cubicBezTo>
                        <a:lnTo>
                          <a:pt x="18914" y="0"/>
                        </a:lnTo>
                        <a:cubicBezTo>
                          <a:pt x="20369" y="0"/>
                          <a:pt x="21600" y="1231"/>
                          <a:pt x="21600" y="27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  <p:sp>
                <p:nvSpPr>
                  <p:cNvPr id="1025" name="Freeform 44"/>
                  <p:cNvSpPr/>
                  <p:nvPr/>
                </p:nvSpPr>
                <p:spPr>
                  <a:xfrm>
                    <a:off x="-1" y="196623"/>
                    <a:ext cx="516137" cy="5091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737" y="0"/>
                        </a:moveTo>
                        <a:lnTo>
                          <a:pt x="18863" y="0"/>
                        </a:lnTo>
                        <a:cubicBezTo>
                          <a:pt x="20329" y="0"/>
                          <a:pt x="21502" y="1184"/>
                          <a:pt x="21600" y="2762"/>
                        </a:cubicBezTo>
                        <a:lnTo>
                          <a:pt x="21600" y="13414"/>
                        </a:lnTo>
                        <a:cubicBezTo>
                          <a:pt x="21600" y="14893"/>
                          <a:pt x="20329" y="16175"/>
                          <a:pt x="18863" y="16175"/>
                        </a:cubicBezTo>
                        <a:lnTo>
                          <a:pt x="15052" y="16175"/>
                        </a:lnTo>
                        <a:lnTo>
                          <a:pt x="6646" y="21600"/>
                        </a:lnTo>
                        <a:lnTo>
                          <a:pt x="8405" y="16175"/>
                        </a:lnTo>
                        <a:lnTo>
                          <a:pt x="2737" y="16175"/>
                        </a:lnTo>
                        <a:cubicBezTo>
                          <a:pt x="1271" y="16175"/>
                          <a:pt x="98" y="14992"/>
                          <a:pt x="98" y="13414"/>
                        </a:cubicBezTo>
                        <a:lnTo>
                          <a:pt x="0" y="2762"/>
                        </a:lnTo>
                        <a:cubicBezTo>
                          <a:pt x="0" y="1282"/>
                          <a:pt x="1271" y="0"/>
                          <a:pt x="273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 defTabSz="9144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dirty="0">
                      <a:latin typeface="Source Sans Pro" panose="020B0503030403020204" pitchFamily="34" charset="0"/>
                      <a:ea typeface="Source Serif Pro" panose="02040803050405020204" pitchFamily="18" charset="0"/>
                    </a:endParaRPr>
                  </a:p>
                </p:txBody>
              </p:sp>
            </p:grpSp>
            <p:sp>
              <p:nvSpPr>
                <p:cNvPr id="1027" name="Freeform 25"/>
                <p:cNvSpPr/>
                <p:nvPr/>
              </p:nvSpPr>
              <p:spPr>
                <a:xfrm>
                  <a:off x="700970" y="352869"/>
                  <a:ext cx="577885" cy="877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213" y="11640"/>
                      </a:moveTo>
                      <a:lnTo>
                        <a:pt x="13337" y="11640"/>
                      </a:lnTo>
                      <a:cubicBezTo>
                        <a:pt x="17866" y="11640"/>
                        <a:pt x="21537" y="14057"/>
                        <a:pt x="21537" y="17040"/>
                      </a:cubicBezTo>
                      <a:lnTo>
                        <a:pt x="21537" y="20234"/>
                      </a:lnTo>
                      <a:lnTo>
                        <a:pt x="21600" y="20245"/>
                      </a:lnTo>
                      <a:lnTo>
                        <a:pt x="21598" y="20253"/>
                      </a:lnTo>
                      <a:lnTo>
                        <a:pt x="21537" y="20241"/>
                      </a:lnTo>
                      <a:lnTo>
                        <a:pt x="21537" y="20452"/>
                      </a:lnTo>
                      <a:lnTo>
                        <a:pt x="21443" y="20758"/>
                      </a:lnTo>
                      <a:cubicBezTo>
                        <a:pt x="21125" y="21253"/>
                        <a:pt x="20382" y="21600"/>
                        <a:pt x="19515" y="21600"/>
                      </a:cubicBezTo>
                      <a:lnTo>
                        <a:pt x="2092" y="21600"/>
                      </a:lnTo>
                      <a:cubicBezTo>
                        <a:pt x="1226" y="21600"/>
                        <a:pt x="482" y="21253"/>
                        <a:pt x="164" y="20758"/>
                      </a:cubicBezTo>
                      <a:lnTo>
                        <a:pt x="14" y="20265"/>
                      </a:lnTo>
                      <a:lnTo>
                        <a:pt x="14" y="20154"/>
                      </a:lnTo>
                      <a:lnTo>
                        <a:pt x="0" y="20156"/>
                      </a:lnTo>
                      <a:lnTo>
                        <a:pt x="0" y="20151"/>
                      </a:lnTo>
                      <a:lnTo>
                        <a:pt x="14" y="20149"/>
                      </a:lnTo>
                      <a:lnTo>
                        <a:pt x="14" y="17040"/>
                      </a:lnTo>
                      <a:cubicBezTo>
                        <a:pt x="14" y="14057"/>
                        <a:pt x="3684" y="11640"/>
                        <a:pt x="8213" y="11640"/>
                      </a:cubicBezTo>
                      <a:close/>
                      <a:moveTo>
                        <a:pt x="10775" y="0"/>
                      </a:moveTo>
                      <a:cubicBezTo>
                        <a:pt x="15232" y="0"/>
                        <a:pt x="18844" y="2379"/>
                        <a:pt x="18844" y="5314"/>
                      </a:cubicBezTo>
                      <a:cubicBezTo>
                        <a:pt x="18844" y="8249"/>
                        <a:pt x="15232" y="10629"/>
                        <a:pt x="10775" y="10629"/>
                      </a:cubicBezTo>
                      <a:cubicBezTo>
                        <a:pt x="6319" y="10629"/>
                        <a:pt x="2706" y="8249"/>
                        <a:pt x="2706" y="5314"/>
                      </a:cubicBezTo>
                      <a:cubicBezTo>
                        <a:pt x="2706" y="2379"/>
                        <a:pt x="6319" y="0"/>
                        <a:pt x="107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  <p:grpSp>
            <p:nvGrpSpPr>
              <p:cNvPr id="1031" name="Group 21"/>
              <p:cNvGrpSpPr/>
              <p:nvPr/>
            </p:nvGrpSpPr>
            <p:grpSpPr>
              <a:xfrm>
                <a:off x="11365358" y="6295253"/>
                <a:ext cx="1311694" cy="1625103"/>
                <a:chOff x="0" y="0"/>
                <a:chExt cx="1210718" cy="1500000"/>
              </a:xfrm>
              <a:solidFill>
                <a:srgbClr val="68C2EA"/>
              </a:solidFill>
            </p:grpSpPr>
            <p:sp>
              <p:nvSpPr>
                <p:cNvPr id="1029" name="Oval 22"/>
                <p:cNvSpPr/>
                <p:nvPr/>
              </p:nvSpPr>
              <p:spPr>
                <a:xfrm flipH="1">
                  <a:off x="200663" y="0"/>
                  <a:ext cx="809392" cy="809388"/>
                </a:xfrm>
                <a:prstGeom prst="ellipse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  <p:sp>
              <p:nvSpPr>
                <p:cNvPr id="1030" name="Freeform 23"/>
                <p:cNvSpPr/>
                <p:nvPr/>
              </p:nvSpPr>
              <p:spPr>
                <a:xfrm flipH="1">
                  <a:off x="0" y="747173"/>
                  <a:ext cx="1210719" cy="752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16765" y="0"/>
                        <a:pt x="21600" y="7842"/>
                        <a:pt x="21600" y="17516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17516"/>
                      </a:lnTo>
                      <a:cubicBezTo>
                        <a:pt x="0" y="7842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914400">
                    <a:defRPr sz="36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dirty="0">
                    <a:latin typeface="Source Sans Pro" panose="020B0503030403020204" pitchFamily="34" charset="0"/>
                    <a:ea typeface="Source Serif Pro" panose="02040803050405020204" pitchFamily="18" charset="0"/>
                  </a:endParaRPr>
                </a:p>
              </p:txBody>
            </p:sp>
          </p:grp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33253F4-6992-4B43-B102-36D2B017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u="sng" dirty="0"/>
              <a:t>Give To Grow</a:t>
            </a:r>
            <a:r>
              <a:rPr lang="en-US" dirty="0"/>
              <a:t> Sales Professional Attributes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ounded Rectangle"/>
          <p:cNvSpPr/>
          <p:nvPr/>
        </p:nvSpPr>
        <p:spPr>
          <a:xfrm>
            <a:off x="1267745" y="4281861"/>
            <a:ext cx="6617396" cy="5632160"/>
          </a:xfrm>
          <a:prstGeom prst="roundRect">
            <a:avLst>
              <a:gd name="adj" fmla="val 1434"/>
            </a:avLst>
          </a:prstGeom>
          <a:solidFill>
            <a:srgbClr val="FFFFFF"/>
          </a:solidFill>
          <a:ln w="47625">
            <a:solidFill>
              <a:schemeClr val="bg1">
                <a:lumMod val="65000"/>
              </a:schemeClr>
            </a:solidFill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1035" name="Rounded Rectangle"/>
          <p:cNvSpPr/>
          <p:nvPr/>
        </p:nvSpPr>
        <p:spPr>
          <a:xfrm>
            <a:off x="16510843" y="4281861"/>
            <a:ext cx="6617395" cy="5632160"/>
          </a:xfrm>
          <a:prstGeom prst="roundRect">
            <a:avLst>
              <a:gd name="adj" fmla="val 1434"/>
            </a:avLst>
          </a:prstGeom>
          <a:solidFill>
            <a:srgbClr val="FFFFFF"/>
          </a:solidFill>
          <a:ln w="47625">
            <a:solidFill>
              <a:schemeClr val="bg1">
                <a:lumMod val="65000"/>
              </a:schemeClr>
            </a:solidFill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1038" name="Rounded Rectangle"/>
          <p:cNvSpPr/>
          <p:nvPr/>
        </p:nvSpPr>
        <p:spPr>
          <a:xfrm>
            <a:off x="8389391" y="4281861"/>
            <a:ext cx="7605218" cy="8000194"/>
          </a:xfrm>
          <a:prstGeom prst="roundRect">
            <a:avLst>
              <a:gd name="adj" fmla="val 1434"/>
            </a:avLst>
          </a:prstGeom>
          <a:solidFill>
            <a:srgbClr val="FFFFFF"/>
          </a:solidFill>
          <a:ln w="47625">
            <a:solidFill>
              <a:schemeClr val="bg1">
                <a:lumMod val="65000"/>
              </a:schemeClr>
            </a:solidFill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1040" name="TextBox 10"/>
          <p:cNvSpPr txBox="1"/>
          <p:nvPr/>
        </p:nvSpPr>
        <p:spPr>
          <a:xfrm>
            <a:off x="1799362" y="6094216"/>
            <a:ext cx="5876785" cy="166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buFont typeface="Arial"/>
              <a:defRPr sz="31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sz="3200" dirty="0">
                <a:latin typeface="Source Sans Pro" panose="020B0503030403020204" pitchFamily="34" charset="0"/>
              </a:rPr>
              <a:t>Dating back to the stone age, </a:t>
            </a:r>
            <a:r>
              <a:rPr lang="en-US" sz="3200" b="1" i="1" dirty="0">
                <a:latin typeface="Source Sans Pro" panose="020B0503030403020204" pitchFamily="34" charset="0"/>
              </a:rPr>
              <a:t>S</a:t>
            </a:r>
            <a:r>
              <a:rPr sz="3200" b="1" i="1" dirty="0">
                <a:latin typeface="Source Sans Pro" panose="020B0503030403020204" pitchFamily="34" charset="0"/>
              </a:rPr>
              <a:t>torytelling</a:t>
            </a:r>
            <a:r>
              <a:rPr sz="3200" dirty="0">
                <a:latin typeface="Source Sans Pro" panose="020B0503030403020204" pitchFamily="34" charset="0"/>
              </a:rPr>
              <a:t> has been </a:t>
            </a:r>
            <a:r>
              <a:rPr lang="en-US" sz="3200" dirty="0">
                <a:latin typeface="Source Sans Pro" panose="020B0503030403020204" pitchFamily="34" charset="0"/>
              </a:rPr>
              <a:t>the most</a:t>
            </a:r>
            <a:r>
              <a:rPr sz="3200" dirty="0">
                <a:latin typeface="Source Sans Pro" panose="020B0503030403020204" pitchFamily="34" charset="0"/>
              </a:rPr>
              <a:t> effective form of communication</a:t>
            </a:r>
          </a:p>
        </p:txBody>
      </p:sp>
      <p:sp>
        <p:nvSpPr>
          <p:cNvPr id="1041" name="TextBox 10"/>
          <p:cNvSpPr txBox="1"/>
          <p:nvPr/>
        </p:nvSpPr>
        <p:spPr>
          <a:xfrm>
            <a:off x="8713097" y="5824050"/>
            <a:ext cx="6962331" cy="6247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Today, we are bombarded</a:t>
            </a: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with information and data.</a:t>
            </a: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</a:p>
          <a:p>
            <a:pPr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endParaRPr lang="en-US" sz="3200" dirty="0"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  <a:p>
            <a:pPr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On average, a </a:t>
            </a: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businessperson process about </a:t>
            </a:r>
            <a:r>
              <a:rPr lang="en-US" sz="3200" b="1" i="1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74 gigabytes</a:t>
            </a: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 of data daily from sources including</a:t>
            </a:r>
            <a:r>
              <a:rPr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:</a:t>
            </a:r>
            <a:b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</a:br>
            <a:endParaRPr sz="1000" dirty="0"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  <a:p>
            <a:pPr marL="457200" lvl="1" indent="0" defTabSz="914400">
              <a:buSzPct val="100000"/>
              <a:buFont typeface="Arial"/>
              <a:buChar char="•"/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Email</a:t>
            </a:r>
          </a:p>
          <a:p>
            <a:pPr marL="457200" lvl="1" indent="0" defTabSz="914400">
              <a:buSzPct val="100000"/>
              <a:buFont typeface="Arial"/>
              <a:buChar char="•"/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Text</a:t>
            </a:r>
          </a:p>
          <a:p>
            <a:pPr marL="457200" lvl="1" indent="0" defTabSz="914400">
              <a:buSzPct val="100000"/>
              <a:buFont typeface="Arial"/>
              <a:buChar char="•"/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Web meetings</a:t>
            </a:r>
          </a:p>
          <a:p>
            <a:pPr marL="457200" lvl="1" indent="0" defTabSz="914400">
              <a:buSzPct val="100000"/>
              <a:buFont typeface="Arial"/>
              <a:buChar char="•"/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Social media…</a:t>
            </a:r>
          </a:p>
          <a:p>
            <a:pPr marL="457200" lvl="1" indent="0" defTabSz="914400">
              <a:buSzPct val="100000"/>
              <a:buFont typeface="Arial"/>
              <a:buChar char="•"/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endParaRPr lang="en-US" sz="3200" dirty="0"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  <a:p>
            <a:pPr>
              <a:buSzPct val="100000"/>
              <a:defRPr sz="31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roughly </a:t>
            </a:r>
            <a:r>
              <a:rPr lang="en-US" sz="3200" b="1" i="1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16 DVDs </a:t>
            </a:r>
            <a:r>
              <a:rPr lang="en-US" sz="3200" dirty="0">
                <a:latin typeface="Source Sans Pro" panose="020B0503030403020204" pitchFamily="34" charset="0"/>
                <a:ea typeface="Open Sans"/>
                <a:cs typeface="Open Sans"/>
                <a:sym typeface="Open Sans"/>
              </a:rPr>
              <a:t>worth of data each day</a:t>
            </a:r>
            <a:endParaRPr sz="3200" dirty="0">
              <a:latin typeface="Source Sans Pro" panose="020B0503030403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042" name="TextBox 10"/>
          <p:cNvSpPr txBox="1"/>
          <p:nvPr/>
        </p:nvSpPr>
        <p:spPr>
          <a:xfrm>
            <a:off x="17054442" y="6094216"/>
            <a:ext cx="5530196" cy="264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914400">
              <a:buFont typeface="Arial"/>
              <a:defRPr sz="31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sz="3200" dirty="0">
                <a:latin typeface="Source Sans Pro" panose="020B0503030403020204" pitchFamily="34" charset="0"/>
              </a:rPr>
              <a:t>People retain </a:t>
            </a:r>
            <a:r>
              <a:rPr sz="3200" b="1" i="1" dirty="0">
                <a:latin typeface="Source Sans Pro" panose="020B0503030403020204" pitchFamily="34" charset="0"/>
              </a:rPr>
              <a:t>65-70%</a:t>
            </a:r>
            <a:r>
              <a:rPr sz="3200" dirty="0">
                <a:latin typeface="Source Sans Pro" panose="020B0503030403020204" pitchFamily="34" charset="0"/>
              </a:rPr>
              <a:t> of new information shared via a story vs. only </a:t>
            </a:r>
            <a:r>
              <a:rPr sz="3200" b="1" i="1" dirty="0">
                <a:latin typeface="Source Sans Pro" panose="020B0503030403020204" pitchFamily="34" charset="0"/>
              </a:rPr>
              <a:t>5-10%</a:t>
            </a:r>
            <a:r>
              <a:rPr sz="3200" dirty="0">
                <a:latin typeface="Source Sans Pro" panose="020B0503030403020204" pitchFamily="34" charset="0"/>
              </a:rPr>
              <a:t> of information conveyed through statistic</a:t>
            </a:r>
            <a:r>
              <a:rPr lang="en-US" sz="3200" dirty="0">
                <a:latin typeface="Source Sans Pro" panose="020B0503030403020204" pitchFamily="34" charset="0"/>
              </a:rPr>
              <a:t>s or written copy</a:t>
            </a:r>
            <a:endParaRPr sz="3200" dirty="0">
              <a:latin typeface="Source Sans Pro" panose="020B05030304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014144-4FE0-44EF-A678-F93A9A818480}"/>
              </a:ext>
            </a:extLst>
          </p:cNvPr>
          <p:cNvGrpSpPr/>
          <p:nvPr/>
        </p:nvGrpSpPr>
        <p:grpSpPr>
          <a:xfrm>
            <a:off x="3556026" y="3178536"/>
            <a:ext cx="2411426" cy="2411426"/>
            <a:chOff x="3556026" y="3178536"/>
            <a:chExt cx="2411426" cy="2411426"/>
          </a:xfrm>
        </p:grpSpPr>
        <p:sp>
          <p:nvSpPr>
            <p:cNvPr id="1036" name="Oval 28"/>
            <p:cNvSpPr/>
            <p:nvPr/>
          </p:nvSpPr>
          <p:spPr>
            <a:xfrm>
              <a:off x="3556026" y="3178536"/>
              <a:ext cx="2411426" cy="2411426"/>
            </a:xfrm>
            <a:prstGeom prst="ellipse">
              <a:avLst/>
            </a:prstGeom>
            <a:solidFill>
              <a:srgbClr val="68C2EA"/>
            </a:solidFill>
            <a:ln w="79375">
              <a:solidFill>
                <a:schemeClr val="bg1"/>
              </a:solidFill>
              <a:miter lim="400000"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91439" bIns="91439" anchor="ctr"/>
            <a:lstStyle/>
            <a:p>
              <a:pPr algn="ctr" defTabSz="914284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pic>
          <p:nvPicPr>
            <p:cNvPr id="104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9169" y="3791679"/>
              <a:ext cx="1185140" cy="1185140"/>
            </a:xfrm>
            <a:prstGeom prst="rect">
              <a:avLst/>
            </a:prstGeom>
            <a:ln w="12700">
              <a:noFill/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DD8E721-5A60-492A-BFE0-5E7A856804E4}"/>
              </a:ext>
            </a:extLst>
          </p:cNvPr>
          <p:cNvGrpSpPr/>
          <p:nvPr/>
        </p:nvGrpSpPr>
        <p:grpSpPr>
          <a:xfrm>
            <a:off x="11177574" y="3178536"/>
            <a:ext cx="2411425" cy="2411426"/>
            <a:chOff x="11177574" y="3254736"/>
            <a:chExt cx="2411425" cy="2411426"/>
          </a:xfrm>
        </p:grpSpPr>
        <p:sp>
          <p:nvSpPr>
            <p:cNvPr id="1043" name="Oval 28"/>
            <p:cNvSpPr/>
            <p:nvPr/>
          </p:nvSpPr>
          <p:spPr>
            <a:xfrm>
              <a:off x="11177574" y="3254736"/>
              <a:ext cx="2411425" cy="2411426"/>
            </a:xfrm>
            <a:prstGeom prst="ellipse">
              <a:avLst/>
            </a:prstGeom>
            <a:solidFill>
              <a:srgbClr val="68C2EA"/>
            </a:solidFill>
            <a:ln w="79375">
              <a:solidFill>
                <a:schemeClr val="bg1"/>
              </a:solidFill>
              <a:miter lim="400000"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91439" bIns="91439" anchor="ctr"/>
            <a:lstStyle/>
            <a:p>
              <a:pPr algn="ctr" defTabSz="914284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pic>
          <p:nvPicPr>
            <p:cNvPr id="104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61193" y="3812998"/>
              <a:ext cx="482285" cy="114250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F0D86D-6CEA-46D7-BF34-709AA289F731}"/>
              </a:ext>
            </a:extLst>
          </p:cNvPr>
          <p:cNvGrpSpPr/>
          <p:nvPr/>
        </p:nvGrpSpPr>
        <p:grpSpPr>
          <a:xfrm>
            <a:off x="18799123" y="3178536"/>
            <a:ext cx="2411426" cy="2411426"/>
            <a:chOff x="18799123" y="3254736"/>
            <a:chExt cx="2411426" cy="2411426"/>
          </a:xfrm>
        </p:grpSpPr>
        <p:sp>
          <p:nvSpPr>
            <p:cNvPr id="1037" name="Oval 28"/>
            <p:cNvSpPr/>
            <p:nvPr/>
          </p:nvSpPr>
          <p:spPr>
            <a:xfrm>
              <a:off x="18799123" y="3254736"/>
              <a:ext cx="2411426" cy="2411426"/>
            </a:xfrm>
            <a:prstGeom prst="ellipse">
              <a:avLst/>
            </a:prstGeom>
            <a:solidFill>
              <a:srgbClr val="68C2EA"/>
            </a:solidFill>
            <a:ln w="79375">
              <a:solidFill>
                <a:schemeClr val="bg1"/>
              </a:solidFill>
              <a:miter lim="400000"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tIns="91439" bIns="91439" anchor="ctr"/>
            <a:lstStyle/>
            <a:p>
              <a:pPr algn="ctr" defTabSz="914284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pic>
          <p:nvPicPr>
            <p:cNvPr id="104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59485" y="3997122"/>
              <a:ext cx="1490701" cy="92665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1A99751-2F70-4DEE-80CA-6309E10A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27448"/>
            <a:ext cx="19120335" cy="675324"/>
          </a:xfrm>
        </p:spPr>
        <p:txBody>
          <a:bodyPr/>
          <a:lstStyle/>
          <a:p>
            <a:r>
              <a:rPr lang="en-US" dirty="0"/>
              <a:t>The Importance of generating demand through </a:t>
            </a:r>
            <a:r>
              <a:rPr lang="en-US" i="1" u="sng" dirty="0"/>
              <a:t>Story Selling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Box 10"/>
          <p:cNvSpPr txBox="1"/>
          <p:nvPr/>
        </p:nvSpPr>
        <p:spPr>
          <a:xfrm>
            <a:off x="3229876" y="3002407"/>
            <a:ext cx="13325577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buFont typeface="Arial"/>
              <a:defRPr sz="29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sz="3200" dirty="0">
                <a:latin typeface="Source Sans Pro" panose="020B0503030403020204" pitchFamily="34" charset="0"/>
              </a:rPr>
              <a:t>Make it relevant to the customer – generic stories typically fail with customers</a:t>
            </a:r>
          </a:p>
        </p:txBody>
      </p:sp>
      <p:sp>
        <p:nvSpPr>
          <p:cNvPr id="1050" name="Describe Success – this is what victory looks like; build to a crescendo. Describe the impacts and outcomes. Use statistics, facts, actual customer stories…don’t describe products specs"/>
          <p:cNvSpPr txBox="1"/>
          <p:nvPr/>
        </p:nvSpPr>
        <p:spPr>
          <a:xfrm>
            <a:off x="3229877" y="8823914"/>
            <a:ext cx="1332557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90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dirty="0">
                <a:latin typeface="Source Sans Pro" panose="020B0503030403020204" pitchFamily="34" charset="0"/>
              </a:rPr>
              <a:t>Describe Success – this is what victory looks like; build to a crescendo. Describe the impacts and outcomes. Use statistics, facts, actual customer stories…don’t describe products specs</a:t>
            </a:r>
          </a:p>
        </p:txBody>
      </p:sp>
      <p:sp>
        <p:nvSpPr>
          <p:cNvPr id="1051" name="Frame the situation - align on their objectives; make it about them, not about you and your products"/>
          <p:cNvSpPr txBox="1"/>
          <p:nvPr/>
        </p:nvSpPr>
        <p:spPr>
          <a:xfrm>
            <a:off x="3229877" y="4929137"/>
            <a:ext cx="13325577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90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dirty="0">
                <a:latin typeface="Source Sans Pro" panose="020B0503030403020204" pitchFamily="34" charset="0"/>
              </a:rPr>
              <a:t>Frame the situation - align on their objectives; make it about them, not about you and your products</a:t>
            </a:r>
          </a:p>
        </p:txBody>
      </p:sp>
      <p:sp>
        <p:nvSpPr>
          <p:cNvPr id="1052" name="Introduce the Challenge – layout the key challenges, problems, conflicts, i.e. the enemy"/>
          <p:cNvSpPr txBox="1"/>
          <p:nvPr/>
        </p:nvSpPr>
        <p:spPr>
          <a:xfrm>
            <a:off x="3229877" y="7034937"/>
            <a:ext cx="13325576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90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dirty="0">
                <a:latin typeface="Source Sans Pro" panose="020B0503030403020204" pitchFamily="34" charset="0"/>
              </a:rPr>
              <a:t>Introduce the Challenge – layout the key </a:t>
            </a:r>
            <a:r>
              <a:rPr lang="en-US" sz="3200" dirty="0">
                <a:latin typeface="Source Sans Pro" panose="020B0503030403020204" pitchFamily="34" charset="0"/>
              </a:rPr>
              <a:t>problems</a:t>
            </a:r>
            <a:r>
              <a:rPr sz="3200" dirty="0">
                <a:latin typeface="Source Sans Pro" panose="020B0503030403020204" pitchFamily="34" charset="0"/>
              </a:rPr>
              <a:t>, </a:t>
            </a:r>
            <a:r>
              <a:rPr lang="en-US" sz="3200" dirty="0">
                <a:latin typeface="Source Sans Pro" panose="020B0503030403020204" pitchFamily="34" charset="0"/>
              </a:rPr>
              <a:t>obstacles</a:t>
            </a:r>
            <a:r>
              <a:rPr sz="3200" dirty="0">
                <a:latin typeface="Source Sans Pro" panose="020B0503030403020204" pitchFamily="34" charset="0"/>
              </a:rPr>
              <a:t>, conflicts, i.e. the enemy</a:t>
            </a:r>
          </a:p>
        </p:txBody>
      </p:sp>
      <p:sp>
        <p:nvSpPr>
          <p:cNvPr id="1053" name="Collaborate on next steps – provide options, describe what others are doing, get their involvement and commitment"/>
          <p:cNvSpPr txBox="1"/>
          <p:nvPr/>
        </p:nvSpPr>
        <p:spPr>
          <a:xfrm>
            <a:off x="3229877" y="11052264"/>
            <a:ext cx="13325578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90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dirty="0">
                <a:latin typeface="Source Sans Pro" panose="020B0503030403020204" pitchFamily="34" charset="0"/>
              </a:rPr>
              <a:t>Collaborate on next steps – provide options, describe what others are doing, get their involvement and commitment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704930-715C-4CFB-A802-E164AFBA6C35}"/>
              </a:ext>
            </a:extLst>
          </p:cNvPr>
          <p:cNvGrpSpPr/>
          <p:nvPr/>
        </p:nvGrpSpPr>
        <p:grpSpPr>
          <a:xfrm>
            <a:off x="1252729" y="6782871"/>
            <a:ext cx="1359502" cy="1359502"/>
            <a:chOff x="1252729" y="6886490"/>
            <a:chExt cx="1359502" cy="1359502"/>
          </a:xfrm>
        </p:grpSpPr>
        <p:sp>
          <p:nvSpPr>
            <p:cNvPr id="1056" name="Oval 28"/>
            <p:cNvSpPr/>
            <p:nvPr/>
          </p:nvSpPr>
          <p:spPr>
            <a:xfrm>
              <a:off x="1252729" y="6886490"/>
              <a:ext cx="1359502" cy="1359502"/>
            </a:xfrm>
            <a:prstGeom prst="ellipse">
              <a:avLst/>
            </a:prstGeom>
            <a:solidFill>
              <a:srgbClr val="68C2EA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algn="ctr" defTabSz="914284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pic>
          <p:nvPicPr>
            <p:cNvPr id="105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3728" y="7207489"/>
              <a:ext cx="717503" cy="71750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DEF330-445C-4B4B-BA05-C05A8D8DD540}"/>
              </a:ext>
            </a:extLst>
          </p:cNvPr>
          <p:cNvGrpSpPr/>
          <p:nvPr/>
        </p:nvGrpSpPr>
        <p:grpSpPr>
          <a:xfrm>
            <a:off x="1252729" y="4741829"/>
            <a:ext cx="1359502" cy="1359502"/>
            <a:chOff x="1252729" y="4845448"/>
            <a:chExt cx="1359502" cy="1359502"/>
          </a:xfrm>
        </p:grpSpPr>
        <p:sp>
          <p:nvSpPr>
            <p:cNvPr id="1055" name="Oval 28"/>
            <p:cNvSpPr/>
            <p:nvPr/>
          </p:nvSpPr>
          <p:spPr>
            <a:xfrm>
              <a:off x="1252729" y="4845448"/>
              <a:ext cx="1359502" cy="1359502"/>
            </a:xfrm>
            <a:prstGeom prst="ellipse">
              <a:avLst/>
            </a:prstGeom>
            <a:solidFill>
              <a:srgbClr val="68C2EA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algn="ctr" defTabSz="914284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pic>
          <p:nvPicPr>
            <p:cNvPr id="106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4296" y="5175532"/>
              <a:ext cx="676368" cy="67636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591AB92-7D33-4863-B96A-4305DBDE9F40}"/>
              </a:ext>
            </a:extLst>
          </p:cNvPr>
          <p:cNvGrpSpPr/>
          <p:nvPr/>
        </p:nvGrpSpPr>
        <p:grpSpPr>
          <a:xfrm>
            <a:off x="1252729" y="2700785"/>
            <a:ext cx="1359502" cy="1359503"/>
            <a:chOff x="1252729" y="2804404"/>
            <a:chExt cx="1359502" cy="1359503"/>
          </a:xfrm>
        </p:grpSpPr>
        <p:sp>
          <p:nvSpPr>
            <p:cNvPr id="1054" name="Oval 28"/>
            <p:cNvSpPr/>
            <p:nvPr/>
          </p:nvSpPr>
          <p:spPr>
            <a:xfrm>
              <a:off x="1252729" y="2804404"/>
              <a:ext cx="1359502" cy="1359503"/>
            </a:xfrm>
            <a:prstGeom prst="ellipse">
              <a:avLst/>
            </a:prstGeom>
            <a:solidFill>
              <a:srgbClr val="68C2EA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algn="ctr" defTabSz="914284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pic>
          <p:nvPicPr>
            <p:cNvPr id="1061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296" y="3145971"/>
              <a:ext cx="676368" cy="67636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6BB1F2-772E-44CD-BC7D-DEAE815F86C4}"/>
              </a:ext>
            </a:extLst>
          </p:cNvPr>
          <p:cNvGrpSpPr/>
          <p:nvPr/>
        </p:nvGrpSpPr>
        <p:grpSpPr>
          <a:xfrm>
            <a:off x="1252729" y="8823914"/>
            <a:ext cx="1359502" cy="1359502"/>
            <a:chOff x="1252729" y="8927533"/>
            <a:chExt cx="1359502" cy="1359502"/>
          </a:xfrm>
        </p:grpSpPr>
        <p:sp>
          <p:nvSpPr>
            <p:cNvPr id="1057" name="Oval 28"/>
            <p:cNvSpPr/>
            <p:nvPr/>
          </p:nvSpPr>
          <p:spPr>
            <a:xfrm>
              <a:off x="1252729" y="8927533"/>
              <a:ext cx="1359502" cy="1359502"/>
            </a:xfrm>
            <a:prstGeom prst="ellipse">
              <a:avLst/>
            </a:prstGeom>
            <a:solidFill>
              <a:srgbClr val="68C2EA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algn="ctr" defTabSz="914284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pic>
          <p:nvPicPr>
            <p:cNvPr id="1062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7125" y="9261929"/>
              <a:ext cx="690710" cy="69071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10D38-D2FC-40CE-A375-7AABC0139A27}"/>
              </a:ext>
            </a:extLst>
          </p:cNvPr>
          <p:cNvGrpSpPr/>
          <p:nvPr/>
        </p:nvGrpSpPr>
        <p:grpSpPr>
          <a:xfrm>
            <a:off x="1252729" y="10864957"/>
            <a:ext cx="1359502" cy="1359502"/>
            <a:chOff x="1252729" y="10968576"/>
            <a:chExt cx="1359502" cy="1359502"/>
          </a:xfrm>
        </p:grpSpPr>
        <p:sp>
          <p:nvSpPr>
            <p:cNvPr id="1058" name="Oval 28"/>
            <p:cNvSpPr/>
            <p:nvPr/>
          </p:nvSpPr>
          <p:spPr>
            <a:xfrm>
              <a:off x="1252729" y="10968576"/>
              <a:ext cx="1359502" cy="1359502"/>
            </a:xfrm>
            <a:prstGeom prst="ellipse">
              <a:avLst/>
            </a:prstGeom>
            <a:solidFill>
              <a:srgbClr val="68C2EA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algn="ctr" defTabSz="914284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pic>
          <p:nvPicPr>
            <p:cNvPr id="1063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0629" y="11393610"/>
              <a:ext cx="451873" cy="5094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298AE85-C9CE-44B4-A5BA-EBAA88E9A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Story Selling </a:t>
            </a:r>
            <a:r>
              <a:rPr lang="en-US" dirty="0"/>
              <a:t>Best Practices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Content Placeholder 5"/>
          <p:cNvSpPr txBox="1"/>
          <p:nvPr/>
        </p:nvSpPr>
        <p:spPr>
          <a:xfrm>
            <a:off x="1255762" y="2300704"/>
            <a:ext cx="14539181" cy="206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lnSpc>
                <a:spcPct val="90000"/>
              </a:lnSpc>
              <a:spcBef>
                <a:spcPts val="2300"/>
              </a:spcBef>
              <a:tabLst>
                <a:tab pos="457200" algn="l"/>
              </a:tabLst>
              <a:defRPr i="1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Source Sans Pro" panose="020B0503030403020204" pitchFamily="34" charset="0"/>
              </a:rPr>
              <a:t>…deliver the Right Message…</a:t>
            </a:r>
            <a:endParaRPr b="1" dirty="0">
              <a:latin typeface="Source Sans Pro" panose="020B050303040302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2300"/>
              </a:spcBef>
              <a:tabLst>
                <a:tab pos="457200" algn="l"/>
              </a:tabLst>
              <a:defRPr i="1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Source Sans Pro" panose="020B0503030403020204" pitchFamily="34" charset="0"/>
              </a:rPr>
              <a:t>		…to the Right Person…</a:t>
            </a:r>
            <a:endParaRPr b="1" dirty="0">
              <a:latin typeface="Source Sans Pro" panose="020B050303040302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2300"/>
              </a:spcBef>
              <a:tabLst>
                <a:tab pos="457200" algn="l"/>
              </a:tabLst>
              <a:defRPr i="1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Source Sans Pro" panose="020B0503030403020204" pitchFamily="34" charset="0"/>
              </a:rPr>
              <a:t>			…connected to the Right Pain / Gain</a:t>
            </a:r>
            <a:endParaRPr b="1" dirty="0">
              <a:latin typeface="Source Sans Pro" panose="020B050303040302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2300"/>
              </a:spcBef>
              <a:tabLst>
                <a:tab pos="457200" algn="l"/>
              </a:tabLst>
              <a:defRPr i="1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Source Sans Pro" panose="020B0503030403020204" pitchFamily="34" charset="0"/>
              </a:rPr>
              <a:t>				…at the Right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AEFDA0-470E-4E45-B757-4D48C641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603801"/>
            <a:ext cx="17997798" cy="892611"/>
          </a:xfrm>
        </p:spPr>
        <p:txBody>
          <a:bodyPr/>
          <a:lstStyle/>
          <a:p>
            <a:r>
              <a:rPr lang="en-US" dirty="0"/>
              <a:t>Complex Sales Winning Formula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3C68C-DE97-4589-9556-060DBD3B41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6528" y="2823910"/>
            <a:ext cx="6305550" cy="3417796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Deliver the Right Message…</a:t>
            </a:r>
          </a:p>
          <a:p>
            <a:pPr marL="0" indent="0" algn="r">
              <a:buNone/>
            </a:pPr>
            <a:r>
              <a:rPr lang="en-US" dirty="0"/>
              <a:t>To the Right Person…</a:t>
            </a:r>
          </a:p>
          <a:p>
            <a:pPr marL="0" indent="0" algn="r">
              <a:buNone/>
            </a:pPr>
            <a:r>
              <a:rPr lang="en-US" dirty="0"/>
              <a:t>Connected to the Right Pain / Gain...</a:t>
            </a:r>
          </a:p>
          <a:p>
            <a:pPr marL="0" indent="0" algn="r">
              <a:buNone/>
            </a:pPr>
            <a:r>
              <a:rPr lang="en-US" dirty="0"/>
              <a:t>At the Right time...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2C92-CD98-44B0-9582-27A8EF3AC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0938" y="10498382"/>
            <a:ext cx="6870581" cy="92870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US" dirty="0"/>
              <a:t>You must deliver it the right way based on the buyers Personality Style.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655EFC-AF67-45E0-8BEF-61469205B1E6}"/>
              </a:ext>
            </a:extLst>
          </p:cNvPr>
          <p:cNvCxnSpPr>
            <a:cxnSpLocks/>
          </p:cNvCxnSpPr>
          <p:nvPr/>
        </p:nvCxnSpPr>
        <p:spPr>
          <a:xfrm>
            <a:off x="0" y="1667862"/>
            <a:ext cx="14344650" cy="0"/>
          </a:xfrm>
          <a:prstGeom prst="line">
            <a:avLst/>
          </a:prstGeom>
          <a:ln w="28575">
            <a:solidFill>
              <a:srgbClr val="68C2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E9D82-50B4-400F-B14D-B6933D883D67}"/>
              </a:ext>
            </a:extLst>
          </p:cNvPr>
          <p:cNvGrpSpPr/>
          <p:nvPr/>
        </p:nvGrpSpPr>
        <p:grpSpPr>
          <a:xfrm>
            <a:off x="8103168" y="3580569"/>
            <a:ext cx="5993863" cy="1569658"/>
            <a:chOff x="8103168" y="3580569"/>
            <a:chExt cx="5993863" cy="1569658"/>
          </a:xfrm>
        </p:grpSpPr>
        <p:sp>
          <p:nvSpPr>
            <p:cNvPr id="1125" name="TextBox 2"/>
            <p:cNvSpPr txBox="1"/>
            <p:nvPr/>
          </p:nvSpPr>
          <p:spPr>
            <a:xfrm>
              <a:off x="9236223" y="3580569"/>
              <a:ext cx="4860808" cy="156965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74320" tIns="91439" rIns="274320" bIns="91439">
              <a:spAutoFit/>
            </a:bodyPr>
            <a:lstStyle>
              <a:lvl1pPr defTabSz="914400">
                <a:defRPr sz="9000" b="1" i="1">
                  <a:solidFill>
                    <a:srgbClr val="3C8B3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ctr"/>
              <a:r>
                <a:rPr i="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RIGHT?</a:t>
              </a:r>
            </a:p>
          </p:txBody>
        </p:sp>
        <p:sp>
          <p:nvSpPr>
            <p:cNvPr id="19" name="AutoShape 11">
              <a:extLst>
                <a:ext uri="{FF2B5EF4-FFF2-40B4-BE49-F238E27FC236}">
                  <a16:creationId xmlns:a16="http://schemas.microsoft.com/office/drawing/2014/main" id="{6332B7A3-1BD6-43CC-ABFD-CE136C157017}"/>
                </a:ext>
              </a:extLst>
            </p:cNvPr>
            <p:cNvSpPr>
              <a:spLocks noChangeArrowheads="1"/>
            </p:cNvSpPr>
            <p:nvPr/>
          </p:nvSpPr>
          <p:spPr bwMode="gray">
            <a:xfrm flipV="1">
              <a:off x="8103168" y="4032896"/>
              <a:ext cx="844367" cy="665297"/>
            </a:xfrm>
            <a:prstGeom prst="rightArrow">
              <a:avLst>
                <a:gd name="adj1" fmla="val 55000"/>
                <a:gd name="adj2" fmla="val 63606"/>
              </a:avLst>
            </a:prstGeom>
            <a:solidFill>
              <a:srgbClr val="0F7AB9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10800000" lIns="227721" tIns="0" rIns="0" bIns="0" anchor="ctr"/>
            <a:lstStyle>
              <a:lvl1pPr defTabSz="6429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6429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1300" noProof="1">
                <a:solidFill>
                  <a:srgbClr val="000000"/>
                </a:solidFill>
                <a:latin typeface="Source Sans Pro" panose="020B0503030403020204" pitchFamily="34" charset="0"/>
                <a:ea typeface="ヒラギノ角ゴ ProN W3" panose="020B0300000000000000" pitchFamily="34" charset="-128"/>
                <a:sym typeface="Verdan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BCAC1C-8797-4668-A6BC-40A74D98D0FA}"/>
              </a:ext>
            </a:extLst>
          </p:cNvPr>
          <p:cNvGrpSpPr/>
          <p:nvPr/>
        </p:nvGrpSpPr>
        <p:grpSpPr>
          <a:xfrm>
            <a:off x="9224773" y="5515198"/>
            <a:ext cx="4883709" cy="4613188"/>
            <a:chOff x="9224773" y="5515198"/>
            <a:chExt cx="4883709" cy="4613188"/>
          </a:xfrm>
        </p:grpSpPr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6F64B4C8-EFEA-4CC2-9F0A-A61910D0C527}"/>
                </a:ext>
              </a:extLst>
            </p:cNvPr>
            <p:cNvSpPr txBox="1"/>
            <p:nvPr/>
          </p:nvSpPr>
          <p:spPr>
            <a:xfrm>
              <a:off x="9224773" y="7349390"/>
              <a:ext cx="4883709" cy="1569658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bg1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74320" tIns="91439" rIns="274320" bIns="91439">
              <a:spAutoFit/>
            </a:bodyPr>
            <a:lstStyle>
              <a:lvl1pPr defTabSz="914400">
                <a:defRPr sz="9000" b="1" i="1">
                  <a:solidFill>
                    <a:srgbClr val="3C8B31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i="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WRONG!</a:t>
              </a:r>
              <a:endParaRPr i="0" dirty="0">
                <a:solidFill>
                  <a:schemeClr val="bg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0" name="AutoShape 11">
              <a:extLst>
                <a:ext uri="{FF2B5EF4-FFF2-40B4-BE49-F238E27FC236}">
                  <a16:creationId xmlns:a16="http://schemas.microsoft.com/office/drawing/2014/main" id="{B5CBFDF8-2138-4C51-B483-14DF15AFABB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V="1">
              <a:off x="11244444" y="5604733"/>
              <a:ext cx="844367" cy="665297"/>
            </a:xfrm>
            <a:prstGeom prst="rightArrow">
              <a:avLst>
                <a:gd name="adj1" fmla="val 55000"/>
                <a:gd name="adj2" fmla="val 63606"/>
              </a:avLst>
            </a:prstGeom>
            <a:solidFill>
              <a:srgbClr val="0F7AB9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10800000" lIns="227721" tIns="0" rIns="0" bIns="0" anchor="ctr"/>
            <a:lstStyle>
              <a:lvl1pPr defTabSz="6429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6429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1300" noProof="1">
                <a:solidFill>
                  <a:srgbClr val="000000"/>
                </a:solidFill>
                <a:latin typeface="Source Sans Pro" panose="020B0503030403020204" pitchFamily="34" charset="0"/>
                <a:ea typeface="ヒラギノ角ゴ ProN W3" panose="020B0300000000000000" pitchFamily="34" charset="-128"/>
                <a:sym typeface="Verdana" panose="020B0604030504040204" pitchFamily="34" charset="0"/>
              </a:endParaRPr>
            </a:p>
          </p:txBody>
        </p:sp>
        <p:sp>
          <p:nvSpPr>
            <p:cNvPr id="21" name="AutoShape 11">
              <a:extLst>
                <a:ext uri="{FF2B5EF4-FFF2-40B4-BE49-F238E27FC236}">
                  <a16:creationId xmlns:a16="http://schemas.microsoft.com/office/drawing/2014/main" id="{889A1E23-7314-451F-B03C-3FBCEE8D016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V="1">
              <a:off x="11244444" y="9373554"/>
              <a:ext cx="844367" cy="665297"/>
            </a:xfrm>
            <a:prstGeom prst="rightArrow">
              <a:avLst>
                <a:gd name="adj1" fmla="val 55000"/>
                <a:gd name="adj2" fmla="val 63606"/>
              </a:avLst>
            </a:prstGeom>
            <a:solidFill>
              <a:srgbClr val="0F7AB9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10800000" lIns="227721" tIns="0" rIns="0" bIns="0" anchor="ctr"/>
            <a:lstStyle>
              <a:lvl1pPr defTabSz="6429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6429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sz="1300" noProof="1">
                <a:solidFill>
                  <a:srgbClr val="000000"/>
                </a:solidFill>
                <a:latin typeface="Source Sans Pro" panose="020B0503030403020204" pitchFamily="34" charset="0"/>
                <a:ea typeface="ヒラギノ角ゴ ProN W3" panose="020B0300000000000000" pitchFamily="34" charset="-128"/>
                <a:sym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5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2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TextBox 7"/>
          <p:cNvSpPr txBox="1"/>
          <p:nvPr/>
        </p:nvSpPr>
        <p:spPr>
          <a:xfrm>
            <a:off x="1063257" y="2925240"/>
            <a:ext cx="9401572" cy="73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lnSpc>
                <a:spcPct val="90000"/>
              </a:lnSpc>
              <a:spcBef>
                <a:spcPts val="2000"/>
              </a:spcBef>
              <a:defRPr sz="4000" b="1">
                <a:solidFill>
                  <a:srgbClr val="6159BC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476488-67DA-4F2C-92D3-023E9A34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Selling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5 O’s Approach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B1901EB1-4545-4107-ADF8-45399EBE87B8}"/>
              </a:ext>
            </a:extLst>
          </p:cNvPr>
          <p:cNvSpPr txBox="1">
            <a:spLocks/>
          </p:cNvSpPr>
          <p:nvPr/>
        </p:nvSpPr>
        <p:spPr>
          <a:xfrm>
            <a:off x="8884283" y="3131614"/>
            <a:ext cx="8391526" cy="2550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68C2E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Scripted monologue</a:t>
            </a:r>
          </a:p>
          <a:p>
            <a:pPr marL="457200" indent="-457200">
              <a:buClr>
                <a:srgbClr val="68C2E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tells our side of the story</a:t>
            </a:r>
          </a:p>
          <a:p>
            <a:pPr marL="457200" indent="-457200">
              <a:buClr>
                <a:srgbClr val="68C2E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Just like the competition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966B789-63F5-4C99-ADE5-EE5E62AF36DB}"/>
              </a:ext>
            </a:extLst>
          </p:cNvPr>
          <p:cNvSpPr txBox="1">
            <a:spLocks/>
          </p:cNvSpPr>
          <p:nvPr/>
        </p:nvSpPr>
        <p:spPr>
          <a:xfrm>
            <a:off x="8884282" y="6589670"/>
            <a:ext cx="4765577" cy="771526"/>
          </a:xfrm>
          <a:prstGeom prst="rect">
            <a:avLst/>
          </a:prstGeom>
          <a:solidFill>
            <a:srgbClr val="0F7AB9"/>
          </a:solidFill>
        </p:spPr>
        <p:txBody>
          <a:bodyPr vert="horz" wrap="none" lIns="182880" tIns="182880" rIns="182880" bIns="182880" rtlCol="0" anchor="ctr" anchorCtr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  <a:defRPr sz="3600" b="0" kern="1200">
                <a:solidFill>
                  <a:schemeClr val="bg1"/>
                </a:solidFill>
                <a:latin typeface="Gotham Bold" panose="02000803030000020004" pitchFamily="2" charset="0"/>
                <a:ea typeface="+mn-ea"/>
                <a:cs typeface="+mn-cs"/>
              </a:defRPr>
            </a:lvl1pPr>
            <a:lvl2pPr marL="1085850" indent="-55245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j-lt"/>
              </a:rPr>
              <a:t>THE 5 O’S APPROACH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708A0C77-8C0B-427D-A016-D28EC466654D}"/>
              </a:ext>
            </a:extLst>
          </p:cNvPr>
          <p:cNvSpPr txBox="1">
            <a:spLocks/>
          </p:cNvSpPr>
          <p:nvPr/>
        </p:nvSpPr>
        <p:spPr>
          <a:xfrm>
            <a:off x="8884281" y="1937145"/>
            <a:ext cx="8582625" cy="771526"/>
          </a:xfrm>
          <a:prstGeom prst="rect">
            <a:avLst/>
          </a:prstGeom>
          <a:solidFill>
            <a:srgbClr val="0F7AB9"/>
          </a:solidFill>
        </p:spPr>
        <p:txBody>
          <a:bodyPr vert="horz" wrap="square" lIns="182880" tIns="182880" rIns="182880" bIns="182880" rtlCol="0" anchor="ctr" anchorCtr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 typeface="Arial" panose="020B0604020202020204" pitchFamily="34" charset="0"/>
              <a:buNone/>
              <a:defRPr sz="3600" b="0" kern="1200">
                <a:solidFill>
                  <a:schemeClr val="bg1"/>
                </a:solidFill>
                <a:latin typeface="Gotham Bold" panose="02000803030000020004" pitchFamily="2" charset="0"/>
                <a:ea typeface="+mn-ea"/>
                <a:cs typeface="+mn-cs"/>
              </a:defRPr>
            </a:lvl1pPr>
            <a:lvl2pPr marL="1085850" indent="-55245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j-lt"/>
              </a:rPr>
              <a:t>THE POWERPOINT PRESENTATION TRAP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02B09B48-E4F6-4F6A-860C-3104F2BC1F34}"/>
              </a:ext>
            </a:extLst>
          </p:cNvPr>
          <p:cNvSpPr txBox="1">
            <a:spLocks/>
          </p:cNvSpPr>
          <p:nvPr/>
        </p:nvSpPr>
        <p:spPr>
          <a:xfrm>
            <a:off x="8884280" y="7838752"/>
            <a:ext cx="8391526" cy="36671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1000"/>
              </a:spcAft>
              <a:buClrTx/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6192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526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86050" indent="-533400" algn="l" defTabSz="18288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68C2E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Framework for delivering Insight</a:t>
            </a:r>
          </a:p>
          <a:p>
            <a:pPr marL="457200" indent="-457200">
              <a:buClr>
                <a:srgbClr val="68C2E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Creates a dialogue</a:t>
            </a:r>
          </a:p>
          <a:p>
            <a:pPr marL="457200" indent="-457200">
              <a:buClr>
                <a:srgbClr val="68C2E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Dynamic and flexible</a:t>
            </a:r>
          </a:p>
          <a:p>
            <a:pPr marL="457200" indent="-457200">
              <a:buClr>
                <a:srgbClr val="68C2E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Obtain sponsorship for next steps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EBE12F54-B1DF-DB47-A011-A6F0F7773B84}"/>
              </a:ext>
            </a:extLst>
          </p:cNvPr>
          <p:cNvSpPr txBox="1">
            <a:spLocks/>
          </p:cNvSpPr>
          <p:nvPr/>
        </p:nvSpPr>
        <p:spPr bwMode="auto">
          <a:xfrm>
            <a:off x="7653119" y="235501"/>
            <a:ext cx="14012563" cy="109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138F37"/>
              </a:buClr>
              <a:buFont typeface="Arial" panose="020B0604020202020204" pitchFamily="34" charset="0"/>
              <a:buNone/>
            </a:pPr>
            <a:r>
              <a:rPr lang="en-US" altLang="en-US" sz="3000" dirty="0">
                <a:solidFill>
                  <a:schemeClr val="bg1"/>
                </a:solidFill>
                <a:latin typeface="Source Sans Pro" panose="020B0503030403020204" pitchFamily="34" charset="0"/>
                <a:ea typeface="Source Serif Pro" panose="02040803050405020204" pitchFamily="18" charset="0"/>
                <a:cs typeface="Calibri"/>
                <a:sym typeface="Calibri"/>
              </a:rPr>
              <a:t>It creates a visual framework for connecting the customer’s challenges and our vision by using a graphical approach to share our unique, [Your Company] point of view.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7A3FDB-80B5-4025-9A5B-5C77BB94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Selling 5 O’s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6D5E78-1C15-417E-9FA7-EBE51197BF09}"/>
              </a:ext>
            </a:extLst>
          </p:cNvPr>
          <p:cNvGrpSpPr/>
          <p:nvPr/>
        </p:nvGrpSpPr>
        <p:grpSpPr>
          <a:xfrm>
            <a:off x="886827" y="3146192"/>
            <a:ext cx="22610346" cy="1567864"/>
            <a:chOff x="1273893" y="3146192"/>
            <a:chExt cx="22610346" cy="1567864"/>
          </a:xfrm>
        </p:grpSpPr>
        <p:sp>
          <p:nvSpPr>
            <p:cNvPr id="1069" name="Arrow"/>
            <p:cNvSpPr/>
            <p:nvPr/>
          </p:nvSpPr>
          <p:spPr>
            <a:xfrm>
              <a:off x="6263769" y="3146192"/>
              <a:ext cx="10776348" cy="1567864"/>
            </a:xfrm>
            <a:prstGeom prst="rightArrow">
              <a:avLst>
                <a:gd name="adj1" fmla="val 100000"/>
                <a:gd name="adj2" fmla="val 29675"/>
              </a:avLst>
            </a:prstGeom>
            <a:solidFill>
              <a:srgbClr val="F2F2F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dirty="0"/>
            </a:p>
          </p:txBody>
        </p:sp>
        <p:sp>
          <p:nvSpPr>
            <p:cNvPr id="1075" name="Provoke interest…"/>
            <p:cNvSpPr txBox="1"/>
            <p:nvPr/>
          </p:nvSpPr>
          <p:spPr>
            <a:xfrm>
              <a:off x="6527062" y="3262170"/>
              <a:ext cx="8695764" cy="1335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9" tIns="91429" rIns="91429" bIns="91429" anchor="ctr"/>
            <a:lstStyle/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Provoke interest</a:t>
              </a:r>
            </a:p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High “Customer” focus</a:t>
              </a:r>
            </a:p>
          </p:txBody>
        </p:sp>
        <p:sp>
          <p:nvSpPr>
            <p:cNvPr id="1076" name="Rectangle"/>
            <p:cNvSpPr/>
            <p:nvPr/>
          </p:nvSpPr>
          <p:spPr>
            <a:xfrm>
              <a:off x="1273893" y="3146192"/>
              <a:ext cx="4989880" cy="15678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1077" name="Observations"/>
            <p:cNvSpPr txBox="1"/>
            <p:nvPr/>
          </p:nvSpPr>
          <p:spPr>
            <a:xfrm>
              <a:off x="2698235" y="3589655"/>
              <a:ext cx="3231688" cy="680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914400">
                <a:defRPr sz="3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 Observations</a:t>
              </a:r>
            </a:p>
          </p:txBody>
        </p:sp>
        <p:sp>
          <p:nvSpPr>
            <p:cNvPr id="1087" name="TextBox 20"/>
            <p:cNvSpPr txBox="1"/>
            <p:nvPr/>
          </p:nvSpPr>
          <p:spPr>
            <a:xfrm>
              <a:off x="17294908" y="3549986"/>
              <a:ext cx="6589331" cy="6763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3" tIns="91423" rIns="91423" bIns="91423"/>
            <a:lstStyle>
              <a:lvl1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3200" dirty="0">
                  <a:latin typeface="Source Sans Pro" panose="020B0503030403020204" pitchFamily="34" charset="0"/>
                </a:rPr>
                <a:t>Market Trends/Insights</a:t>
              </a:r>
              <a:r>
                <a:rPr lang="en-US" sz="3200" dirty="0">
                  <a:latin typeface="Source Sans Pro" panose="020B0503030403020204" pitchFamily="34" charset="0"/>
                </a:rPr>
                <a:t> – </a:t>
              </a:r>
              <a:r>
                <a:rPr lang="en-US" sz="3200" b="1" i="1" dirty="0">
                  <a:latin typeface="Source Sans Pro" panose="020B0503030403020204" pitchFamily="34" charset="0"/>
                </a:rPr>
                <a:t>Why Listen &amp; Why Care?</a:t>
              </a:r>
              <a:endParaRPr sz="3200" b="1" i="1" dirty="0">
                <a:latin typeface="Source Sans Pro" panose="020B0503030403020204" pitchFamily="34" charset="0"/>
              </a:endParaRPr>
            </a:p>
          </p:txBody>
        </p:sp>
        <p:sp>
          <p:nvSpPr>
            <p:cNvPr id="1095" name="Freeform 7"/>
            <p:cNvSpPr/>
            <p:nvPr/>
          </p:nvSpPr>
          <p:spPr>
            <a:xfrm>
              <a:off x="1648474" y="3557464"/>
              <a:ext cx="758788" cy="680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348" extrusionOk="0">
                  <a:moveTo>
                    <a:pt x="5984" y="13367"/>
                  </a:moveTo>
                  <a:cubicBezTo>
                    <a:pt x="6239" y="13386"/>
                    <a:pt x="6487" y="13513"/>
                    <a:pt x="6669" y="13743"/>
                  </a:cubicBezTo>
                  <a:lnTo>
                    <a:pt x="7439" y="14722"/>
                  </a:lnTo>
                  <a:cubicBezTo>
                    <a:pt x="7801" y="15183"/>
                    <a:pt x="7759" y="15884"/>
                    <a:pt x="7345" y="16287"/>
                  </a:cubicBezTo>
                  <a:lnTo>
                    <a:pt x="2424" y="21074"/>
                  </a:lnTo>
                  <a:cubicBezTo>
                    <a:pt x="2010" y="21477"/>
                    <a:pt x="1379" y="21430"/>
                    <a:pt x="1017" y="20969"/>
                  </a:cubicBezTo>
                  <a:lnTo>
                    <a:pt x="247" y="19991"/>
                  </a:lnTo>
                  <a:cubicBezTo>
                    <a:pt x="-116" y="19529"/>
                    <a:pt x="-74" y="18829"/>
                    <a:pt x="341" y="18425"/>
                  </a:cubicBezTo>
                  <a:lnTo>
                    <a:pt x="5261" y="13639"/>
                  </a:lnTo>
                  <a:cubicBezTo>
                    <a:pt x="5468" y="13437"/>
                    <a:pt x="5730" y="13348"/>
                    <a:pt x="5984" y="13367"/>
                  </a:cubicBezTo>
                  <a:close/>
                  <a:moveTo>
                    <a:pt x="13536" y="1554"/>
                  </a:moveTo>
                  <a:cubicBezTo>
                    <a:pt x="11978" y="1439"/>
                    <a:pt x="10381" y="1984"/>
                    <a:pt x="9113" y="3217"/>
                  </a:cubicBezTo>
                  <a:cubicBezTo>
                    <a:pt x="6577" y="5684"/>
                    <a:pt x="6320" y="9969"/>
                    <a:pt x="8539" y="12788"/>
                  </a:cubicBezTo>
                  <a:cubicBezTo>
                    <a:pt x="10757" y="15608"/>
                    <a:pt x="14611" y="15894"/>
                    <a:pt x="17146" y="13427"/>
                  </a:cubicBezTo>
                  <a:cubicBezTo>
                    <a:pt x="19682" y="10961"/>
                    <a:pt x="19939" y="6676"/>
                    <a:pt x="17721" y="3856"/>
                  </a:cubicBezTo>
                  <a:cubicBezTo>
                    <a:pt x="16612" y="2446"/>
                    <a:pt x="15094" y="1670"/>
                    <a:pt x="13536" y="1554"/>
                  </a:cubicBezTo>
                  <a:close/>
                  <a:moveTo>
                    <a:pt x="13628" y="19"/>
                  </a:moveTo>
                  <a:cubicBezTo>
                    <a:pt x="15539" y="161"/>
                    <a:pt x="17402" y="1113"/>
                    <a:pt x="18762" y="2843"/>
                  </a:cubicBezTo>
                  <a:cubicBezTo>
                    <a:pt x="21484" y="6302"/>
                    <a:pt x="21168" y="11559"/>
                    <a:pt x="18057" y="14586"/>
                  </a:cubicBezTo>
                  <a:cubicBezTo>
                    <a:pt x="14947" y="17612"/>
                    <a:pt x="10218" y="17261"/>
                    <a:pt x="7497" y="13802"/>
                  </a:cubicBezTo>
                  <a:cubicBezTo>
                    <a:pt x="4775" y="10343"/>
                    <a:pt x="5091" y="5085"/>
                    <a:pt x="8202" y="2059"/>
                  </a:cubicBezTo>
                  <a:cubicBezTo>
                    <a:pt x="9757" y="546"/>
                    <a:pt x="11717" y="-123"/>
                    <a:pt x="13628" y="1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algn="ctr" defTabSz="1828725">
                <a:defRPr sz="4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7989DF-243D-42CD-B407-89BC04280A3D}"/>
              </a:ext>
            </a:extLst>
          </p:cNvPr>
          <p:cNvGrpSpPr/>
          <p:nvPr/>
        </p:nvGrpSpPr>
        <p:grpSpPr>
          <a:xfrm>
            <a:off x="886827" y="6660066"/>
            <a:ext cx="20117779" cy="1567864"/>
            <a:chOff x="1273893" y="6809354"/>
            <a:chExt cx="20117779" cy="1567864"/>
          </a:xfrm>
        </p:grpSpPr>
        <p:sp>
          <p:nvSpPr>
            <p:cNvPr id="1071" name="Arrow"/>
            <p:cNvSpPr/>
            <p:nvPr/>
          </p:nvSpPr>
          <p:spPr>
            <a:xfrm>
              <a:off x="6263769" y="6809354"/>
              <a:ext cx="10776348" cy="1567864"/>
            </a:xfrm>
            <a:prstGeom prst="rightArrow">
              <a:avLst>
                <a:gd name="adj1" fmla="val 100000"/>
                <a:gd name="adj2" fmla="val 29675"/>
              </a:avLst>
            </a:prstGeom>
            <a:solidFill>
              <a:srgbClr val="F2F2F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dirty="0"/>
            </a:p>
          </p:txBody>
        </p:sp>
        <p:sp>
          <p:nvSpPr>
            <p:cNvPr id="1078" name="Issues and business challenges…"/>
            <p:cNvSpPr txBox="1"/>
            <p:nvPr/>
          </p:nvSpPr>
          <p:spPr>
            <a:xfrm>
              <a:off x="6527062" y="6925332"/>
              <a:ext cx="7676060" cy="1335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9" tIns="91429" rIns="91429" bIns="91429" anchor="ctr"/>
            <a:lstStyle/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Issues and business challenges</a:t>
              </a:r>
            </a:p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Understand why they are hard to solve</a:t>
              </a:r>
            </a:p>
          </p:txBody>
        </p:sp>
        <p:sp>
          <p:nvSpPr>
            <p:cNvPr id="1079" name="Rectangle"/>
            <p:cNvSpPr/>
            <p:nvPr/>
          </p:nvSpPr>
          <p:spPr>
            <a:xfrm>
              <a:off x="1273893" y="6809354"/>
              <a:ext cx="4989880" cy="15678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1080" name="Obstacles"/>
            <p:cNvSpPr txBox="1"/>
            <p:nvPr/>
          </p:nvSpPr>
          <p:spPr>
            <a:xfrm>
              <a:off x="2698235" y="7252817"/>
              <a:ext cx="2540001" cy="680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914400">
                <a:defRPr sz="3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 Obstacles</a:t>
              </a:r>
            </a:p>
          </p:txBody>
        </p:sp>
        <p:sp>
          <p:nvSpPr>
            <p:cNvPr id="1090" name="Rectangle 23"/>
            <p:cNvSpPr txBox="1"/>
            <p:nvPr/>
          </p:nvSpPr>
          <p:spPr>
            <a:xfrm>
              <a:off x="17294908" y="7213144"/>
              <a:ext cx="4096764" cy="6763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3" tIns="91423" rIns="91423" bIns="91423"/>
            <a:lstStyle>
              <a:lvl1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3200" b="1" i="1" dirty="0">
                  <a:latin typeface="Source Sans Pro" panose="020B0503030403020204" pitchFamily="34" charset="0"/>
                </a:rPr>
                <a:t>Why </a:t>
              </a:r>
              <a:r>
                <a:rPr lang="en-US" sz="3200" b="1" i="1" dirty="0">
                  <a:latin typeface="Source Sans Pro" panose="020B0503030403020204" pitchFamily="34" charset="0"/>
                </a:rPr>
                <a:t>Now &amp; Why Not</a:t>
              </a:r>
              <a:r>
                <a:rPr sz="3200" b="1" i="1" dirty="0">
                  <a:latin typeface="Source Sans Pro" panose="020B0503030403020204" pitchFamily="34" charset="0"/>
                </a:rPr>
                <a:t>?</a:t>
              </a:r>
            </a:p>
          </p:txBody>
        </p:sp>
        <p:sp>
          <p:nvSpPr>
            <p:cNvPr id="1096" name="Freeform 10"/>
            <p:cNvSpPr/>
            <p:nvPr/>
          </p:nvSpPr>
          <p:spPr>
            <a:xfrm>
              <a:off x="1654082" y="7155019"/>
              <a:ext cx="721195" cy="70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262" extrusionOk="0">
                  <a:moveTo>
                    <a:pt x="3971" y="15753"/>
                  </a:moveTo>
                  <a:cubicBezTo>
                    <a:pt x="3832" y="15751"/>
                    <a:pt x="3690" y="15766"/>
                    <a:pt x="3547" y="15798"/>
                  </a:cubicBezTo>
                  <a:cubicBezTo>
                    <a:pt x="2797" y="15958"/>
                    <a:pt x="2133" y="16586"/>
                    <a:pt x="2366" y="17718"/>
                  </a:cubicBezTo>
                  <a:cubicBezTo>
                    <a:pt x="2674" y="19219"/>
                    <a:pt x="5196" y="19367"/>
                    <a:pt x="5516" y="17718"/>
                  </a:cubicBezTo>
                  <a:cubicBezTo>
                    <a:pt x="5731" y="16587"/>
                    <a:pt x="4939" y="15768"/>
                    <a:pt x="3971" y="15753"/>
                  </a:cubicBezTo>
                  <a:close/>
                  <a:moveTo>
                    <a:pt x="4151" y="13434"/>
                  </a:moveTo>
                  <a:cubicBezTo>
                    <a:pt x="6165" y="13517"/>
                    <a:pt x="7843" y="15061"/>
                    <a:pt x="7878" y="17275"/>
                  </a:cubicBezTo>
                  <a:cubicBezTo>
                    <a:pt x="7915" y="19773"/>
                    <a:pt x="5897" y="21237"/>
                    <a:pt x="3990" y="21261"/>
                  </a:cubicBezTo>
                  <a:cubicBezTo>
                    <a:pt x="1948" y="21286"/>
                    <a:pt x="41" y="19724"/>
                    <a:pt x="4" y="17374"/>
                  </a:cubicBezTo>
                  <a:cubicBezTo>
                    <a:pt x="-20" y="15282"/>
                    <a:pt x="1579" y="13560"/>
                    <a:pt x="3744" y="13437"/>
                  </a:cubicBezTo>
                  <a:cubicBezTo>
                    <a:pt x="3881" y="13429"/>
                    <a:pt x="4017" y="13428"/>
                    <a:pt x="4151" y="13434"/>
                  </a:cubicBezTo>
                  <a:close/>
                  <a:moveTo>
                    <a:pt x="19367" y="13388"/>
                  </a:moveTo>
                  <a:cubicBezTo>
                    <a:pt x="20147" y="13430"/>
                    <a:pt x="20716" y="14235"/>
                    <a:pt x="20376" y="15064"/>
                  </a:cubicBezTo>
                  <a:cubicBezTo>
                    <a:pt x="20057" y="15852"/>
                    <a:pt x="19060" y="16159"/>
                    <a:pt x="18605" y="16934"/>
                  </a:cubicBezTo>
                  <a:cubicBezTo>
                    <a:pt x="19060" y="17697"/>
                    <a:pt x="20057" y="18017"/>
                    <a:pt x="20376" y="18804"/>
                  </a:cubicBezTo>
                  <a:cubicBezTo>
                    <a:pt x="20795" y="19825"/>
                    <a:pt x="19823" y="20797"/>
                    <a:pt x="18802" y="20379"/>
                  </a:cubicBezTo>
                  <a:cubicBezTo>
                    <a:pt x="18002" y="20047"/>
                    <a:pt x="17621" y="18964"/>
                    <a:pt x="16932" y="18607"/>
                  </a:cubicBezTo>
                  <a:cubicBezTo>
                    <a:pt x="16157" y="19063"/>
                    <a:pt x="15850" y="20059"/>
                    <a:pt x="15062" y="20379"/>
                  </a:cubicBezTo>
                  <a:cubicBezTo>
                    <a:pt x="14029" y="20797"/>
                    <a:pt x="13070" y="19825"/>
                    <a:pt x="13488" y="18804"/>
                  </a:cubicBezTo>
                  <a:cubicBezTo>
                    <a:pt x="13808" y="18029"/>
                    <a:pt x="14853" y="17611"/>
                    <a:pt x="15259" y="16984"/>
                  </a:cubicBezTo>
                  <a:cubicBezTo>
                    <a:pt x="14927" y="16233"/>
                    <a:pt x="13820" y="15876"/>
                    <a:pt x="13488" y="15064"/>
                  </a:cubicBezTo>
                  <a:cubicBezTo>
                    <a:pt x="13057" y="14019"/>
                    <a:pt x="14041" y="13071"/>
                    <a:pt x="15062" y="13490"/>
                  </a:cubicBezTo>
                  <a:cubicBezTo>
                    <a:pt x="15825" y="13797"/>
                    <a:pt x="16169" y="14769"/>
                    <a:pt x="16883" y="15261"/>
                  </a:cubicBezTo>
                  <a:cubicBezTo>
                    <a:pt x="17633" y="14929"/>
                    <a:pt x="17990" y="13822"/>
                    <a:pt x="18802" y="13490"/>
                  </a:cubicBezTo>
                  <a:cubicBezTo>
                    <a:pt x="18996" y="13409"/>
                    <a:pt x="19187" y="13378"/>
                    <a:pt x="19367" y="13388"/>
                  </a:cubicBezTo>
                  <a:close/>
                  <a:moveTo>
                    <a:pt x="12695" y="1625"/>
                  </a:moveTo>
                  <a:cubicBezTo>
                    <a:pt x="13321" y="1636"/>
                    <a:pt x="14071" y="1811"/>
                    <a:pt x="14569" y="1873"/>
                  </a:cubicBezTo>
                  <a:cubicBezTo>
                    <a:pt x="16070" y="2057"/>
                    <a:pt x="17374" y="2266"/>
                    <a:pt x="19047" y="2512"/>
                  </a:cubicBezTo>
                  <a:cubicBezTo>
                    <a:pt x="19994" y="2648"/>
                    <a:pt x="21236" y="2574"/>
                    <a:pt x="21261" y="3448"/>
                  </a:cubicBezTo>
                  <a:cubicBezTo>
                    <a:pt x="21273" y="3977"/>
                    <a:pt x="20277" y="4912"/>
                    <a:pt x="19883" y="5367"/>
                  </a:cubicBezTo>
                  <a:cubicBezTo>
                    <a:pt x="18690" y="6733"/>
                    <a:pt x="17927" y="7495"/>
                    <a:pt x="16783" y="8812"/>
                  </a:cubicBezTo>
                  <a:cubicBezTo>
                    <a:pt x="16353" y="9292"/>
                    <a:pt x="15738" y="10387"/>
                    <a:pt x="15160" y="10436"/>
                  </a:cubicBezTo>
                  <a:cubicBezTo>
                    <a:pt x="13708" y="10559"/>
                    <a:pt x="14496" y="8307"/>
                    <a:pt x="14422" y="7089"/>
                  </a:cubicBezTo>
                  <a:cubicBezTo>
                    <a:pt x="11298" y="8627"/>
                    <a:pt x="9096" y="11076"/>
                    <a:pt x="7238" y="13881"/>
                  </a:cubicBezTo>
                  <a:cubicBezTo>
                    <a:pt x="6660" y="13413"/>
                    <a:pt x="6033" y="12995"/>
                    <a:pt x="5221" y="12749"/>
                  </a:cubicBezTo>
                  <a:cubicBezTo>
                    <a:pt x="7300" y="9415"/>
                    <a:pt x="9981" y="6683"/>
                    <a:pt x="13585" y="4875"/>
                  </a:cubicBezTo>
                  <a:cubicBezTo>
                    <a:pt x="13364" y="4506"/>
                    <a:pt x="12958" y="4124"/>
                    <a:pt x="12552" y="3694"/>
                  </a:cubicBezTo>
                  <a:cubicBezTo>
                    <a:pt x="12195" y="3324"/>
                    <a:pt x="11568" y="2918"/>
                    <a:pt x="11568" y="2365"/>
                  </a:cubicBezTo>
                  <a:cubicBezTo>
                    <a:pt x="11568" y="1768"/>
                    <a:pt x="12069" y="1614"/>
                    <a:pt x="12695" y="1625"/>
                  </a:cubicBezTo>
                  <a:close/>
                  <a:moveTo>
                    <a:pt x="5981" y="1"/>
                  </a:moveTo>
                  <a:cubicBezTo>
                    <a:pt x="6758" y="40"/>
                    <a:pt x="7322" y="839"/>
                    <a:pt x="6992" y="1678"/>
                  </a:cubicBezTo>
                  <a:cubicBezTo>
                    <a:pt x="6672" y="2466"/>
                    <a:pt x="5664" y="2785"/>
                    <a:pt x="5221" y="3548"/>
                  </a:cubicBezTo>
                  <a:cubicBezTo>
                    <a:pt x="5676" y="4310"/>
                    <a:pt x="6672" y="4630"/>
                    <a:pt x="6992" y="5417"/>
                  </a:cubicBezTo>
                  <a:cubicBezTo>
                    <a:pt x="7410" y="6450"/>
                    <a:pt x="6439" y="7410"/>
                    <a:pt x="5418" y="6992"/>
                  </a:cubicBezTo>
                  <a:cubicBezTo>
                    <a:pt x="4643" y="6672"/>
                    <a:pt x="4224" y="5614"/>
                    <a:pt x="3597" y="5221"/>
                  </a:cubicBezTo>
                  <a:cubicBezTo>
                    <a:pt x="2859" y="5577"/>
                    <a:pt x="2379" y="6709"/>
                    <a:pt x="1678" y="6992"/>
                  </a:cubicBezTo>
                  <a:cubicBezTo>
                    <a:pt x="596" y="7422"/>
                    <a:pt x="-302" y="6401"/>
                    <a:pt x="104" y="5417"/>
                  </a:cubicBezTo>
                  <a:cubicBezTo>
                    <a:pt x="423" y="4630"/>
                    <a:pt x="1432" y="4261"/>
                    <a:pt x="1875" y="3597"/>
                  </a:cubicBezTo>
                  <a:cubicBezTo>
                    <a:pt x="1543" y="2847"/>
                    <a:pt x="436" y="2490"/>
                    <a:pt x="104" y="1678"/>
                  </a:cubicBezTo>
                  <a:cubicBezTo>
                    <a:pt x="-327" y="645"/>
                    <a:pt x="657" y="-314"/>
                    <a:pt x="1678" y="104"/>
                  </a:cubicBezTo>
                  <a:cubicBezTo>
                    <a:pt x="2465" y="424"/>
                    <a:pt x="2785" y="1420"/>
                    <a:pt x="3548" y="1875"/>
                  </a:cubicBezTo>
                  <a:cubicBezTo>
                    <a:pt x="4237" y="1506"/>
                    <a:pt x="4618" y="436"/>
                    <a:pt x="5418" y="104"/>
                  </a:cubicBezTo>
                  <a:cubicBezTo>
                    <a:pt x="5611" y="23"/>
                    <a:pt x="5802" y="-8"/>
                    <a:pt x="5981" y="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tIns="91439" bIns="91439"/>
            <a:lstStyle/>
            <a:p>
              <a:pPr defTabSz="91440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C33C4D-E1EB-4154-8FB2-27EFFF383B07}"/>
              </a:ext>
            </a:extLst>
          </p:cNvPr>
          <p:cNvGrpSpPr/>
          <p:nvPr/>
        </p:nvGrpSpPr>
        <p:grpSpPr>
          <a:xfrm>
            <a:off x="886827" y="8377264"/>
            <a:ext cx="19725443" cy="1567864"/>
            <a:chOff x="1273893" y="8601196"/>
            <a:chExt cx="19725443" cy="1567864"/>
          </a:xfrm>
        </p:grpSpPr>
        <p:sp>
          <p:nvSpPr>
            <p:cNvPr id="1072" name="Arrow"/>
            <p:cNvSpPr/>
            <p:nvPr/>
          </p:nvSpPr>
          <p:spPr>
            <a:xfrm>
              <a:off x="6263769" y="8601196"/>
              <a:ext cx="10776348" cy="1567864"/>
            </a:xfrm>
            <a:prstGeom prst="rightArrow">
              <a:avLst>
                <a:gd name="adj1" fmla="val 100000"/>
                <a:gd name="adj2" fmla="val 29675"/>
              </a:avLst>
            </a:prstGeom>
            <a:solidFill>
              <a:srgbClr val="F2F2F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dirty="0"/>
            </a:p>
          </p:txBody>
        </p:sp>
        <p:sp>
          <p:nvSpPr>
            <p:cNvPr id="1081" name="Unique TD approach to solve the challenge…"/>
            <p:cNvSpPr txBox="1"/>
            <p:nvPr/>
          </p:nvSpPr>
          <p:spPr>
            <a:xfrm>
              <a:off x="6527062" y="8717175"/>
              <a:ext cx="7852272" cy="13359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9" tIns="91429" rIns="91429" bIns="91429" anchor="ctr"/>
            <a:lstStyle/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Unique </a:t>
              </a:r>
              <a:r>
                <a:rPr lang="en-US" dirty="0">
                  <a:latin typeface="Source Sans Pro" panose="020B0503030403020204" pitchFamily="34" charset="0"/>
                </a:rPr>
                <a:t>[Your Company]</a:t>
              </a:r>
              <a:r>
                <a:rPr dirty="0">
                  <a:latin typeface="Source Sans Pro" panose="020B0503030403020204" pitchFamily="34" charset="0"/>
                </a:rPr>
                <a:t> approach to solve the challenge</a:t>
              </a:r>
            </a:p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Addressing the obstacles</a:t>
              </a:r>
            </a:p>
          </p:txBody>
        </p:sp>
        <p:sp>
          <p:nvSpPr>
            <p:cNvPr id="1082" name="Rectangle"/>
            <p:cNvSpPr/>
            <p:nvPr/>
          </p:nvSpPr>
          <p:spPr>
            <a:xfrm>
              <a:off x="1273893" y="8601196"/>
              <a:ext cx="4989880" cy="15678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1083" name="Offerings"/>
            <p:cNvSpPr txBox="1"/>
            <p:nvPr/>
          </p:nvSpPr>
          <p:spPr>
            <a:xfrm>
              <a:off x="2698235" y="9044659"/>
              <a:ext cx="2540001" cy="680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914400">
                <a:defRPr sz="3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 Offerings</a:t>
              </a:r>
            </a:p>
          </p:txBody>
        </p:sp>
        <p:sp>
          <p:nvSpPr>
            <p:cNvPr id="1088" name="Rectangle 21"/>
            <p:cNvSpPr txBox="1"/>
            <p:nvPr/>
          </p:nvSpPr>
          <p:spPr>
            <a:xfrm>
              <a:off x="17294908" y="9004985"/>
              <a:ext cx="3704428" cy="6763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3" tIns="91423" rIns="91423" bIns="91423"/>
            <a:lstStyle>
              <a:lvl1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3200" b="1" i="1" dirty="0">
                  <a:latin typeface="Source Sans Pro" panose="020B0503030403020204" pitchFamily="34" charset="0"/>
                </a:rPr>
                <a:t>Why </a:t>
              </a:r>
              <a:r>
                <a:rPr lang="en-US" sz="3200" b="1" i="1" dirty="0">
                  <a:latin typeface="Source Sans Pro" panose="020B0503030403020204" pitchFamily="34" charset="0"/>
                </a:rPr>
                <a:t>You</a:t>
              </a:r>
              <a:r>
                <a:rPr sz="3200" b="1" i="1" dirty="0">
                  <a:latin typeface="Source Sans Pro" panose="020B0503030403020204" pitchFamily="34" charset="0"/>
                </a:rPr>
                <a:t>?</a:t>
              </a:r>
            </a:p>
          </p:txBody>
        </p:sp>
        <p:sp>
          <p:nvSpPr>
            <p:cNvPr id="1097" name="Freeform 13"/>
            <p:cNvSpPr/>
            <p:nvPr/>
          </p:nvSpPr>
          <p:spPr>
            <a:xfrm>
              <a:off x="1610374" y="9141186"/>
              <a:ext cx="758787" cy="487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0" extrusionOk="0">
                  <a:moveTo>
                    <a:pt x="18977" y="1180"/>
                  </a:moveTo>
                  <a:cubicBezTo>
                    <a:pt x="18832" y="2501"/>
                    <a:pt x="18911" y="4179"/>
                    <a:pt x="18898" y="5689"/>
                  </a:cubicBezTo>
                  <a:cubicBezTo>
                    <a:pt x="18686" y="5563"/>
                    <a:pt x="18514" y="5395"/>
                    <a:pt x="18223" y="5416"/>
                  </a:cubicBezTo>
                  <a:cubicBezTo>
                    <a:pt x="18303" y="3738"/>
                    <a:pt x="18025" y="1473"/>
                    <a:pt x="18977" y="1180"/>
                  </a:cubicBezTo>
                  <a:close/>
                  <a:moveTo>
                    <a:pt x="2612" y="1118"/>
                  </a:moveTo>
                  <a:cubicBezTo>
                    <a:pt x="3536" y="1495"/>
                    <a:pt x="3311" y="3676"/>
                    <a:pt x="3378" y="5416"/>
                  </a:cubicBezTo>
                  <a:cubicBezTo>
                    <a:pt x="3100" y="5395"/>
                    <a:pt x="2915" y="5521"/>
                    <a:pt x="2744" y="5689"/>
                  </a:cubicBezTo>
                  <a:cubicBezTo>
                    <a:pt x="2625" y="4284"/>
                    <a:pt x="2783" y="2439"/>
                    <a:pt x="2612" y="1118"/>
                  </a:cubicBezTo>
                  <a:close/>
                  <a:moveTo>
                    <a:pt x="20619" y="24"/>
                  </a:moveTo>
                  <a:cubicBezTo>
                    <a:pt x="21330" y="159"/>
                    <a:pt x="21531" y="1451"/>
                    <a:pt x="21600" y="2662"/>
                  </a:cubicBezTo>
                  <a:cubicBezTo>
                    <a:pt x="21600" y="4634"/>
                    <a:pt x="21600" y="6606"/>
                    <a:pt x="21600" y="8557"/>
                  </a:cubicBezTo>
                  <a:cubicBezTo>
                    <a:pt x="21244" y="11305"/>
                    <a:pt x="20427" y="13046"/>
                    <a:pt x="19570" y="14745"/>
                  </a:cubicBezTo>
                  <a:cubicBezTo>
                    <a:pt x="19135" y="15584"/>
                    <a:pt x="18661" y="16444"/>
                    <a:pt x="18134" y="17094"/>
                  </a:cubicBezTo>
                  <a:cubicBezTo>
                    <a:pt x="17672" y="17660"/>
                    <a:pt x="16763" y="18164"/>
                    <a:pt x="16407" y="19045"/>
                  </a:cubicBezTo>
                  <a:cubicBezTo>
                    <a:pt x="16130" y="19695"/>
                    <a:pt x="16143" y="20702"/>
                    <a:pt x="16064" y="21520"/>
                  </a:cubicBezTo>
                  <a:cubicBezTo>
                    <a:pt x="14535" y="21520"/>
                    <a:pt x="13007" y="21520"/>
                    <a:pt x="11465" y="21520"/>
                  </a:cubicBezTo>
                  <a:cubicBezTo>
                    <a:pt x="11399" y="15814"/>
                    <a:pt x="11583" y="10948"/>
                    <a:pt x="14931" y="10843"/>
                  </a:cubicBezTo>
                  <a:cubicBezTo>
                    <a:pt x="15761" y="9962"/>
                    <a:pt x="16394" y="7550"/>
                    <a:pt x="17422" y="6816"/>
                  </a:cubicBezTo>
                  <a:cubicBezTo>
                    <a:pt x="18134" y="6312"/>
                    <a:pt x="18924" y="6732"/>
                    <a:pt x="19109" y="7760"/>
                  </a:cubicBezTo>
                  <a:cubicBezTo>
                    <a:pt x="19438" y="9647"/>
                    <a:pt x="18450" y="10633"/>
                    <a:pt x="17923" y="11577"/>
                  </a:cubicBezTo>
                  <a:cubicBezTo>
                    <a:pt x="17290" y="12752"/>
                    <a:pt x="16512" y="13675"/>
                    <a:pt x="16618" y="15626"/>
                  </a:cubicBezTo>
                  <a:cubicBezTo>
                    <a:pt x="17211" y="14933"/>
                    <a:pt x="17580" y="13990"/>
                    <a:pt x="18134" y="13004"/>
                  </a:cubicBezTo>
                  <a:cubicBezTo>
                    <a:pt x="18793" y="11808"/>
                    <a:pt x="20005" y="10487"/>
                    <a:pt x="19913" y="8158"/>
                  </a:cubicBezTo>
                  <a:cubicBezTo>
                    <a:pt x="19887" y="7592"/>
                    <a:pt x="19623" y="6983"/>
                    <a:pt x="19570" y="6417"/>
                  </a:cubicBezTo>
                  <a:cubicBezTo>
                    <a:pt x="19465" y="5431"/>
                    <a:pt x="19583" y="3858"/>
                    <a:pt x="19610" y="2725"/>
                  </a:cubicBezTo>
                  <a:cubicBezTo>
                    <a:pt x="19649" y="1488"/>
                    <a:pt x="19702" y="187"/>
                    <a:pt x="20282" y="40"/>
                  </a:cubicBezTo>
                  <a:cubicBezTo>
                    <a:pt x="20406" y="9"/>
                    <a:pt x="20518" y="5"/>
                    <a:pt x="20619" y="24"/>
                  </a:cubicBezTo>
                  <a:close/>
                  <a:moveTo>
                    <a:pt x="1167" y="4"/>
                  </a:moveTo>
                  <a:cubicBezTo>
                    <a:pt x="1223" y="9"/>
                    <a:pt x="1282" y="22"/>
                    <a:pt x="1344" y="41"/>
                  </a:cubicBezTo>
                  <a:cubicBezTo>
                    <a:pt x="1871" y="209"/>
                    <a:pt x="1990" y="1635"/>
                    <a:pt x="2029" y="2726"/>
                  </a:cubicBezTo>
                  <a:cubicBezTo>
                    <a:pt x="2056" y="3964"/>
                    <a:pt x="2135" y="5474"/>
                    <a:pt x="2029" y="6481"/>
                  </a:cubicBezTo>
                  <a:cubicBezTo>
                    <a:pt x="1937" y="7215"/>
                    <a:pt x="1687" y="7697"/>
                    <a:pt x="1687" y="8431"/>
                  </a:cubicBezTo>
                  <a:cubicBezTo>
                    <a:pt x="1700" y="10613"/>
                    <a:pt x="2767" y="11746"/>
                    <a:pt x="3413" y="12941"/>
                  </a:cubicBezTo>
                  <a:cubicBezTo>
                    <a:pt x="3835" y="13717"/>
                    <a:pt x="4217" y="14409"/>
                    <a:pt x="4599" y="15081"/>
                  </a:cubicBezTo>
                  <a:cubicBezTo>
                    <a:pt x="4691" y="15248"/>
                    <a:pt x="4784" y="15626"/>
                    <a:pt x="4981" y="15542"/>
                  </a:cubicBezTo>
                  <a:cubicBezTo>
                    <a:pt x="5060" y="12522"/>
                    <a:pt x="3097" y="11536"/>
                    <a:pt x="2570" y="9438"/>
                  </a:cubicBezTo>
                  <a:cubicBezTo>
                    <a:pt x="2240" y="8117"/>
                    <a:pt x="2622" y="6837"/>
                    <a:pt x="3295" y="6628"/>
                  </a:cubicBezTo>
                  <a:cubicBezTo>
                    <a:pt x="4336" y="6292"/>
                    <a:pt x="4955" y="7802"/>
                    <a:pt x="5482" y="8767"/>
                  </a:cubicBezTo>
                  <a:cubicBezTo>
                    <a:pt x="5917" y="9564"/>
                    <a:pt x="6312" y="10592"/>
                    <a:pt x="6708" y="10844"/>
                  </a:cubicBezTo>
                  <a:cubicBezTo>
                    <a:pt x="7050" y="11074"/>
                    <a:pt x="7406" y="11011"/>
                    <a:pt x="7670" y="11116"/>
                  </a:cubicBezTo>
                  <a:cubicBezTo>
                    <a:pt x="10147" y="12165"/>
                    <a:pt x="10174" y="16570"/>
                    <a:pt x="10081" y="21520"/>
                  </a:cubicBezTo>
                  <a:cubicBezTo>
                    <a:pt x="8553" y="21520"/>
                    <a:pt x="7011" y="21520"/>
                    <a:pt x="5482" y="21520"/>
                  </a:cubicBezTo>
                  <a:cubicBezTo>
                    <a:pt x="5746" y="18604"/>
                    <a:pt x="4388" y="18227"/>
                    <a:pt x="3453" y="17094"/>
                  </a:cubicBezTo>
                  <a:cubicBezTo>
                    <a:pt x="1740" y="14997"/>
                    <a:pt x="685" y="12312"/>
                    <a:pt x="0" y="8557"/>
                  </a:cubicBezTo>
                  <a:cubicBezTo>
                    <a:pt x="0" y="6607"/>
                    <a:pt x="0" y="4635"/>
                    <a:pt x="0" y="2663"/>
                  </a:cubicBezTo>
                  <a:cubicBezTo>
                    <a:pt x="62" y="1365"/>
                    <a:pt x="320" y="-80"/>
                    <a:pt x="1167" y="4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tIns="91439" bIns="91439"/>
            <a:lstStyle/>
            <a:p>
              <a:pPr defTabSz="91440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4A4CDFE-DB8E-4EC6-B5BE-F8DFDFA3DF40}"/>
              </a:ext>
            </a:extLst>
          </p:cNvPr>
          <p:cNvGrpSpPr/>
          <p:nvPr/>
        </p:nvGrpSpPr>
        <p:grpSpPr>
          <a:xfrm>
            <a:off x="886827" y="10094461"/>
            <a:ext cx="19372324" cy="1567864"/>
            <a:chOff x="1273893" y="10393037"/>
            <a:chExt cx="19372324" cy="1567864"/>
          </a:xfrm>
        </p:grpSpPr>
        <p:sp>
          <p:nvSpPr>
            <p:cNvPr id="1073" name="Arrow"/>
            <p:cNvSpPr/>
            <p:nvPr/>
          </p:nvSpPr>
          <p:spPr>
            <a:xfrm>
              <a:off x="6263769" y="10393037"/>
              <a:ext cx="10776348" cy="1567864"/>
            </a:xfrm>
            <a:prstGeom prst="rightArrow">
              <a:avLst>
                <a:gd name="adj1" fmla="val 100000"/>
                <a:gd name="adj2" fmla="val 29675"/>
              </a:avLst>
            </a:prstGeom>
            <a:solidFill>
              <a:srgbClr val="F2F2F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dirty="0"/>
            </a:p>
          </p:txBody>
        </p:sp>
        <p:sp>
          <p:nvSpPr>
            <p:cNvPr id="1084" name="Value and business benefits delivered…"/>
            <p:cNvSpPr txBox="1"/>
            <p:nvPr/>
          </p:nvSpPr>
          <p:spPr>
            <a:xfrm>
              <a:off x="6527062" y="10509016"/>
              <a:ext cx="7381910" cy="13359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9" tIns="91429" rIns="91429" bIns="91429" anchor="ctr"/>
            <a:lstStyle/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Value and business benefits delivered</a:t>
              </a:r>
            </a:p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Customer examples and proof-points</a:t>
              </a:r>
            </a:p>
          </p:txBody>
        </p:sp>
        <p:sp>
          <p:nvSpPr>
            <p:cNvPr id="1085" name="Rectangle"/>
            <p:cNvSpPr/>
            <p:nvPr/>
          </p:nvSpPr>
          <p:spPr>
            <a:xfrm>
              <a:off x="1273893" y="10393037"/>
              <a:ext cx="4989880" cy="15678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1086" name="Outcomes"/>
            <p:cNvSpPr txBox="1"/>
            <p:nvPr/>
          </p:nvSpPr>
          <p:spPr>
            <a:xfrm>
              <a:off x="2698235" y="10836501"/>
              <a:ext cx="2540001" cy="680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914400">
                <a:defRPr sz="3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 Outcomes</a:t>
              </a:r>
            </a:p>
          </p:txBody>
        </p:sp>
        <p:sp>
          <p:nvSpPr>
            <p:cNvPr id="1089" name="Rectangle 22"/>
            <p:cNvSpPr txBox="1"/>
            <p:nvPr/>
          </p:nvSpPr>
          <p:spPr>
            <a:xfrm>
              <a:off x="17294908" y="10796829"/>
              <a:ext cx="3351309" cy="6763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3" tIns="91423" rIns="91423" bIns="91423"/>
            <a:lstStyle>
              <a:lvl1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3200" b="1" i="1" dirty="0">
                  <a:latin typeface="Source Sans Pro" panose="020B0503030403020204" pitchFamily="34" charset="0"/>
                </a:rPr>
                <a:t>Why </a:t>
              </a:r>
              <a:r>
                <a:rPr lang="en-US" sz="3200" b="1" i="1" dirty="0">
                  <a:latin typeface="Source Sans Pro" panose="020B0503030403020204" pitchFamily="34" charset="0"/>
                </a:rPr>
                <a:t>Promote</a:t>
              </a:r>
              <a:r>
                <a:rPr sz="3200" b="1" i="1" dirty="0">
                  <a:latin typeface="Source Sans Pro" panose="020B0503030403020204" pitchFamily="34" charset="0"/>
                </a:rPr>
                <a:t>?</a:t>
              </a:r>
            </a:p>
          </p:txBody>
        </p:sp>
        <p:sp>
          <p:nvSpPr>
            <p:cNvPr id="1098" name="Freeform 17"/>
            <p:cNvSpPr/>
            <p:nvPr/>
          </p:nvSpPr>
          <p:spPr>
            <a:xfrm>
              <a:off x="1654948" y="10906439"/>
              <a:ext cx="718601" cy="541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0822" extrusionOk="0">
                  <a:moveTo>
                    <a:pt x="7769" y="12631"/>
                  </a:moveTo>
                  <a:cubicBezTo>
                    <a:pt x="11470" y="8965"/>
                    <a:pt x="14225" y="3846"/>
                    <a:pt x="17847" y="213"/>
                  </a:cubicBezTo>
                  <a:cubicBezTo>
                    <a:pt x="18844" y="-778"/>
                    <a:pt x="21469" y="1930"/>
                    <a:pt x="21522" y="3516"/>
                  </a:cubicBezTo>
                  <a:cubicBezTo>
                    <a:pt x="21574" y="5233"/>
                    <a:pt x="19238" y="7182"/>
                    <a:pt x="18372" y="8272"/>
                  </a:cubicBezTo>
                  <a:cubicBezTo>
                    <a:pt x="15905" y="11376"/>
                    <a:pt x="14068" y="13688"/>
                    <a:pt x="11548" y="16859"/>
                  </a:cubicBezTo>
                  <a:cubicBezTo>
                    <a:pt x="10603" y="18048"/>
                    <a:pt x="9081" y="20789"/>
                    <a:pt x="7874" y="20822"/>
                  </a:cubicBezTo>
                  <a:cubicBezTo>
                    <a:pt x="7060" y="20822"/>
                    <a:pt x="6194" y="19501"/>
                    <a:pt x="5564" y="18708"/>
                  </a:cubicBezTo>
                  <a:cubicBezTo>
                    <a:pt x="4436" y="17288"/>
                    <a:pt x="2966" y="15439"/>
                    <a:pt x="1680" y="13820"/>
                  </a:cubicBezTo>
                  <a:cubicBezTo>
                    <a:pt x="1286" y="13325"/>
                    <a:pt x="26" y="11905"/>
                    <a:pt x="0" y="11046"/>
                  </a:cubicBezTo>
                  <a:cubicBezTo>
                    <a:pt x="-26" y="9791"/>
                    <a:pt x="1995" y="7248"/>
                    <a:pt x="2940" y="7215"/>
                  </a:cubicBezTo>
                  <a:cubicBezTo>
                    <a:pt x="4095" y="7182"/>
                    <a:pt x="4987" y="8998"/>
                    <a:pt x="5564" y="9725"/>
                  </a:cubicBezTo>
                  <a:cubicBezTo>
                    <a:pt x="6404" y="10782"/>
                    <a:pt x="6877" y="11442"/>
                    <a:pt x="7769" y="12631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tIns="91439" bIns="91439"/>
            <a:lstStyle/>
            <a:p>
              <a:pPr defTabSz="91440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B8EDEF-739C-4A3D-9F28-F809807E3C68}"/>
              </a:ext>
            </a:extLst>
          </p:cNvPr>
          <p:cNvGrpSpPr/>
          <p:nvPr/>
        </p:nvGrpSpPr>
        <p:grpSpPr>
          <a:xfrm>
            <a:off x="873397" y="4909763"/>
            <a:ext cx="22623776" cy="1567865"/>
            <a:chOff x="1260463" y="4984407"/>
            <a:chExt cx="22623776" cy="1567865"/>
          </a:xfrm>
        </p:grpSpPr>
        <p:sp>
          <p:nvSpPr>
            <p:cNvPr id="1070" name="Arrow"/>
            <p:cNvSpPr/>
            <p:nvPr/>
          </p:nvSpPr>
          <p:spPr>
            <a:xfrm>
              <a:off x="6263769" y="4984407"/>
              <a:ext cx="10776348" cy="1567865"/>
            </a:xfrm>
            <a:prstGeom prst="rightArrow">
              <a:avLst>
                <a:gd name="adj1" fmla="val 100000"/>
                <a:gd name="adj2" fmla="val 29675"/>
              </a:avLst>
            </a:prstGeom>
            <a:solidFill>
              <a:srgbClr val="F2F2F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 dirty="0"/>
            </a:p>
          </p:txBody>
        </p:sp>
        <p:sp>
          <p:nvSpPr>
            <p:cNvPr id="1091" name="Goals, Strategies &amp; Tactical drivers…"/>
            <p:cNvSpPr txBox="1"/>
            <p:nvPr/>
          </p:nvSpPr>
          <p:spPr>
            <a:xfrm>
              <a:off x="6513632" y="5100386"/>
              <a:ext cx="9862499" cy="1335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9" tIns="91429" rIns="91429" bIns="91429" anchor="ctr"/>
            <a:lstStyle/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Goals, Strategies &amp; Tactical drivers</a:t>
              </a:r>
            </a:p>
            <a:p>
              <a:pPr marL="254000" indent="-254000" defTabSz="914400">
                <a:spcBef>
                  <a:spcPts val="400"/>
                </a:spcBef>
                <a:buClr>
                  <a:srgbClr val="000000"/>
                </a:buClr>
                <a:buSzPct val="100000"/>
                <a:buFont typeface="Arial"/>
                <a:buChar char="•"/>
                <a:defRPr sz="28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Create common ground / interest in the rest of the story</a:t>
              </a:r>
            </a:p>
          </p:txBody>
        </p:sp>
        <p:sp>
          <p:nvSpPr>
            <p:cNvPr id="1092" name="Rectangle"/>
            <p:cNvSpPr/>
            <p:nvPr/>
          </p:nvSpPr>
          <p:spPr>
            <a:xfrm>
              <a:off x="1260463" y="4984407"/>
              <a:ext cx="4989880" cy="156786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pPr>
              <a:endParaRPr dirty="0">
                <a:latin typeface="Source Sans Pro" panose="020B0503030403020204" pitchFamily="34" charset="0"/>
              </a:endParaRPr>
            </a:p>
          </p:txBody>
        </p:sp>
        <p:sp>
          <p:nvSpPr>
            <p:cNvPr id="1093" name="Objectives"/>
            <p:cNvSpPr txBox="1"/>
            <p:nvPr/>
          </p:nvSpPr>
          <p:spPr>
            <a:xfrm>
              <a:off x="2684805" y="5427871"/>
              <a:ext cx="2540001" cy="680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914400">
                <a:defRPr sz="36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>
                  <a:latin typeface="Source Sans Pro" panose="020B0503030403020204" pitchFamily="34" charset="0"/>
                </a:rPr>
                <a:t> Objectives</a:t>
              </a:r>
            </a:p>
          </p:txBody>
        </p:sp>
        <p:sp>
          <p:nvSpPr>
            <p:cNvPr id="1094" name="TextBox 27"/>
            <p:cNvSpPr txBox="1"/>
            <p:nvPr/>
          </p:nvSpPr>
          <p:spPr>
            <a:xfrm>
              <a:off x="17294908" y="5388200"/>
              <a:ext cx="6589331" cy="6763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3" tIns="91423" rIns="91423" bIns="91423"/>
            <a:lstStyle>
              <a:lvl1pPr defTabSz="914400">
                <a:defRPr sz="36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3200" dirty="0">
                  <a:latin typeface="Source Sans Pro" panose="020B0503030403020204" pitchFamily="34" charset="0"/>
                </a:rPr>
                <a:t>Call Point Goals &amp; Objectives</a:t>
              </a:r>
              <a:r>
                <a:rPr lang="en-US" sz="3200" dirty="0">
                  <a:latin typeface="Source Sans Pro" panose="020B0503030403020204" pitchFamily="34" charset="0"/>
                </a:rPr>
                <a:t> – </a:t>
              </a:r>
              <a:r>
                <a:rPr lang="en-US" sz="3200" b="1" i="1" dirty="0">
                  <a:latin typeface="Source Sans Pro" panose="020B0503030403020204" pitchFamily="34" charset="0"/>
                </a:rPr>
                <a:t>Why Change?</a:t>
              </a:r>
              <a:endParaRPr sz="3200" b="1" i="1" dirty="0">
                <a:latin typeface="Source Sans Pro" panose="020B0503030403020204" pitchFamily="34" charset="0"/>
              </a:endParaRPr>
            </a:p>
          </p:txBody>
        </p:sp>
        <p:sp>
          <p:nvSpPr>
            <p:cNvPr id="1099" name="Freeform 26"/>
            <p:cNvSpPr/>
            <p:nvPr/>
          </p:nvSpPr>
          <p:spPr>
            <a:xfrm>
              <a:off x="1637954" y="5428416"/>
              <a:ext cx="758787" cy="680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348" extrusionOk="0">
                  <a:moveTo>
                    <a:pt x="5984" y="13367"/>
                  </a:moveTo>
                  <a:cubicBezTo>
                    <a:pt x="6239" y="13386"/>
                    <a:pt x="6487" y="13513"/>
                    <a:pt x="6669" y="13743"/>
                  </a:cubicBezTo>
                  <a:lnTo>
                    <a:pt x="7439" y="14722"/>
                  </a:lnTo>
                  <a:cubicBezTo>
                    <a:pt x="7801" y="15183"/>
                    <a:pt x="7759" y="15884"/>
                    <a:pt x="7345" y="16287"/>
                  </a:cubicBezTo>
                  <a:lnTo>
                    <a:pt x="2424" y="21074"/>
                  </a:lnTo>
                  <a:cubicBezTo>
                    <a:pt x="2010" y="21477"/>
                    <a:pt x="1379" y="21430"/>
                    <a:pt x="1017" y="20969"/>
                  </a:cubicBezTo>
                  <a:lnTo>
                    <a:pt x="247" y="19991"/>
                  </a:lnTo>
                  <a:cubicBezTo>
                    <a:pt x="-116" y="19529"/>
                    <a:pt x="-74" y="18829"/>
                    <a:pt x="341" y="18425"/>
                  </a:cubicBezTo>
                  <a:lnTo>
                    <a:pt x="5261" y="13639"/>
                  </a:lnTo>
                  <a:cubicBezTo>
                    <a:pt x="5468" y="13437"/>
                    <a:pt x="5730" y="13348"/>
                    <a:pt x="5984" y="13367"/>
                  </a:cubicBezTo>
                  <a:close/>
                  <a:moveTo>
                    <a:pt x="13536" y="1554"/>
                  </a:moveTo>
                  <a:cubicBezTo>
                    <a:pt x="11978" y="1439"/>
                    <a:pt x="10381" y="1984"/>
                    <a:pt x="9113" y="3217"/>
                  </a:cubicBezTo>
                  <a:cubicBezTo>
                    <a:pt x="6577" y="5684"/>
                    <a:pt x="6320" y="9969"/>
                    <a:pt x="8539" y="12788"/>
                  </a:cubicBezTo>
                  <a:cubicBezTo>
                    <a:pt x="10757" y="15608"/>
                    <a:pt x="14611" y="15894"/>
                    <a:pt x="17146" y="13427"/>
                  </a:cubicBezTo>
                  <a:cubicBezTo>
                    <a:pt x="19682" y="10961"/>
                    <a:pt x="19939" y="6676"/>
                    <a:pt x="17721" y="3856"/>
                  </a:cubicBezTo>
                  <a:cubicBezTo>
                    <a:pt x="16612" y="2446"/>
                    <a:pt x="15094" y="1670"/>
                    <a:pt x="13536" y="1554"/>
                  </a:cubicBezTo>
                  <a:close/>
                  <a:moveTo>
                    <a:pt x="13628" y="19"/>
                  </a:moveTo>
                  <a:cubicBezTo>
                    <a:pt x="15539" y="161"/>
                    <a:pt x="17402" y="1113"/>
                    <a:pt x="18762" y="2843"/>
                  </a:cubicBezTo>
                  <a:cubicBezTo>
                    <a:pt x="21484" y="6302"/>
                    <a:pt x="21168" y="11559"/>
                    <a:pt x="18057" y="14586"/>
                  </a:cubicBezTo>
                  <a:cubicBezTo>
                    <a:pt x="14947" y="17612"/>
                    <a:pt x="10218" y="17261"/>
                    <a:pt x="7497" y="13802"/>
                  </a:cubicBezTo>
                  <a:cubicBezTo>
                    <a:pt x="4775" y="10343"/>
                    <a:pt x="5091" y="5085"/>
                    <a:pt x="8202" y="2059"/>
                  </a:cubicBezTo>
                  <a:cubicBezTo>
                    <a:pt x="9757" y="546"/>
                    <a:pt x="11717" y="-123"/>
                    <a:pt x="13628" y="1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tIns="91439" bIns="91439" anchor="ctr"/>
            <a:lstStyle/>
            <a:p>
              <a:pPr algn="ctr" defTabSz="1828725">
                <a:defRPr sz="4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</p:grp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B6CBA844-0AB4-47FC-B8FC-56778BF4E5EA}"/>
              </a:ext>
            </a:extLst>
          </p:cNvPr>
          <p:cNvSpPr txBox="1">
            <a:spLocks/>
          </p:cNvSpPr>
          <p:nvPr/>
        </p:nvSpPr>
        <p:spPr bwMode="auto">
          <a:xfrm>
            <a:off x="873397" y="2252413"/>
            <a:ext cx="22159374" cy="46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138F37"/>
              </a:buClr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</a:rPr>
              <a:t>The process of drawing the framework further engages the customer and establishes a common space for lively discussion, engagement, and meeting of the minds.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roup 6"/>
          <p:cNvGrpSpPr/>
          <p:nvPr/>
        </p:nvGrpSpPr>
        <p:grpSpPr>
          <a:xfrm>
            <a:off x="4023066" y="3434033"/>
            <a:ext cx="16337876" cy="7292094"/>
            <a:chOff x="0" y="0"/>
            <a:chExt cx="16337875" cy="7292092"/>
          </a:xfrm>
        </p:grpSpPr>
        <p:sp>
          <p:nvSpPr>
            <p:cNvPr id="1101" name="Rounded Rectangle 16"/>
            <p:cNvSpPr/>
            <p:nvPr/>
          </p:nvSpPr>
          <p:spPr>
            <a:xfrm>
              <a:off x="7109" y="0"/>
              <a:ext cx="16330767" cy="7292093"/>
            </a:xfrm>
            <a:prstGeom prst="roundRect">
              <a:avLst>
                <a:gd name="adj" fmla="val 2464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sp>
          <p:nvSpPr>
            <p:cNvPr id="1102" name="Rounded Rectangle 17"/>
            <p:cNvSpPr/>
            <p:nvPr/>
          </p:nvSpPr>
          <p:spPr>
            <a:xfrm>
              <a:off x="382246" y="300398"/>
              <a:ext cx="15580493" cy="6738929"/>
            </a:xfrm>
            <a:prstGeom prst="roundRect">
              <a:avLst>
                <a:gd name="adj" fmla="val 1278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sp>
          <p:nvSpPr>
            <p:cNvPr id="1103" name="Freeform 20"/>
            <p:cNvSpPr/>
            <p:nvPr/>
          </p:nvSpPr>
          <p:spPr>
            <a:xfrm>
              <a:off x="0" y="-1"/>
              <a:ext cx="737446" cy="59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9" y="0"/>
                  </a:moveTo>
                  <a:lnTo>
                    <a:pt x="21600" y="0"/>
                  </a:lnTo>
                  <a:lnTo>
                    <a:pt x="21600" y="10165"/>
                  </a:lnTo>
                  <a:lnTo>
                    <a:pt x="14096" y="10165"/>
                  </a:lnTo>
                  <a:cubicBezTo>
                    <a:pt x="12364" y="10165"/>
                    <a:pt x="10960" y="11481"/>
                    <a:pt x="10960" y="13103"/>
                  </a:cubicBezTo>
                  <a:lnTo>
                    <a:pt x="10960" y="21600"/>
                  </a:lnTo>
                  <a:lnTo>
                    <a:pt x="10932" y="21598"/>
                  </a:lnTo>
                  <a:lnTo>
                    <a:pt x="0" y="21598"/>
                  </a:lnTo>
                  <a:lnTo>
                    <a:pt x="0" y="6997"/>
                  </a:lnTo>
                  <a:cubicBezTo>
                    <a:pt x="0" y="3133"/>
                    <a:pt x="3344" y="0"/>
                    <a:pt x="7469" y="0"/>
                  </a:cubicBez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sp>
          <p:nvSpPr>
            <p:cNvPr id="1104" name="Freeform 21"/>
            <p:cNvSpPr/>
            <p:nvPr/>
          </p:nvSpPr>
          <p:spPr>
            <a:xfrm rot="10800000" flipH="1">
              <a:off x="0" y="6701677"/>
              <a:ext cx="737446" cy="59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9" y="0"/>
                  </a:moveTo>
                  <a:lnTo>
                    <a:pt x="21600" y="0"/>
                  </a:lnTo>
                  <a:lnTo>
                    <a:pt x="21600" y="10165"/>
                  </a:lnTo>
                  <a:lnTo>
                    <a:pt x="14096" y="10165"/>
                  </a:lnTo>
                  <a:cubicBezTo>
                    <a:pt x="12364" y="10165"/>
                    <a:pt x="10960" y="11481"/>
                    <a:pt x="10960" y="13103"/>
                  </a:cubicBezTo>
                  <a:lnTo>
                    <a:pt x="10960" y="21600"/>
                  </a:lnTo>
                  <a:lnTo>
                    <a:pt x="10932" y="21598"/>
                  </a:lnTo>
                  <a:lnTo>
                    <a:pt x="0" y="21598"/>
                  </a:lnTo>
                  <a:lnTo>
                    <a:pt x="0" y="6997"/>
                  </a:lnTo>
                  <a:cubicBezTo>
                    <a:pt x="0" y="3133"/>
                    <a:pt x="3344" y="0"/>
                    <a:pt x="7469" y="0"/>
                  </a:cubicBez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sp>
          <p:nvSpPr>
            <p:cNvPr id="1105" name="Freeform 22"/>
            <p:cNvSpPr/>
            <p:nvPr/>
          </p:nvSpPr>
          <p:spPr>
            <a:xfrm rot="10800000">
              <a:off x="15600429" y="6701677"/>
              <a:ext cx="737446" cy="59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9" y="0"/>
                  </a:moveTo>
                  <a:lnTo>
                    <a:pt x="21600" y="0"/>
                  </a:lnTo>
                  <a:lnTo>
                    <a:pt x="21600" y="10165"/>
                  </a:lnTo>
                  <a:lnTo>
                    <a:pt x="14096" y="10165"/>
                  </a:lnTo>
                  <a:cubicBezTo>
                    <a:pt x="12364" y="10165"/>
                    <a:pt x="10960" y="11481"/>
                    <a:pt x="10960" y="13103"/>
                  </a:cubicBezTo>
                  <a:lnTo>
                    <a:pt x="10960" y="21600"/>
                  </a:lnTo>
                  <a:lnTo>
                    <a:pt x="10932" y="21598"/>
                  </a:lnTo>
                  <a:lnTo>
                    <a:pt x="0" y="21598"/>
                  </a:lnTo>
                  <a:lnTo>
                    <a:pt x="0" y="6997"/>
                  </a:lnTo>
                  <a:cubicBezTo>
                    <a:pt x="0" y="3133"/>
                    <a:pt x="3344" y="0"/>
                    <a:pt x="7469" y="0"/>
                  </a:cubicBez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  <p:sp>
          <p:nvSpPr>
            <p:cNvPr id="1106" name="Freeform 24"/>
            <p:cNvSpPr/>
            <p:nvPr/>
          </p:nvSpPr>
          <p:spPr>
            <a:xfrm flipH="1">
              <a:off x="15600429" y="-1"/>
              <a:ext cx="737446" cy="59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9" y="0"/>
                  </a:moveTo>
                  <a:lnTo>
                    <a:pt x="21600" y="0"/>
                  </a:lnTo>
                  <a:lnTo>
                    <a:pt x="21600" y="10165"/>
                  </a:lnTo>
                  <a:lnTo>
                    <a:pt x="14096" y="10165"/>
                  </a:lnTo>
                  <a:cubicBezTo>
                    <a:pt x="12364" y="10165"/>
                    <a:pt x="10960" y="11481"/>
                    <a:pt x="10960" y="13103"/>
                  </a:cubicBezTo>
                  <a:lnTo>
                    <a:pt x="10960" y="21600"/>
                  </a:lnTo>
                  <a:lnTo>
                    <a:pt x="10932" y="21598"/>
                  </a:lnTo>
                  <a:lnTo>
                    <a:pt x="0" y="21598"/>
                  </a:lnTo>
                  <a:lnTo>
                    <a:pt x="0" y="6997"/>
                  </a:lnTo>
                  <a:cubicBezTo>
                    <a:pt x="0" y="3133"/>
                    <a:pt x="3344" y="0"/>
                    <a:pt x="7469" y="0"/>
                  </a:cubicBez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9144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latin typeface="Source Sans Pro" panose="020B0503030403020204" pitchFamily="34" charset="0"/>
                <a:ea typeface="Source Serif Pro" panose="02040803050405020204" pitchFamily="18" charset="0"/>
              </a:endParaRPr>
            </a:p>
          </p:txBody>
        </p:sp>
      </p:grpSp>
      <p:sp>
        <p:nvSpPr>
          <p:cNvPr id="1112" name="TextBox 11"/>
          <p:cNvSpPr txBox="1"/>
          <p:nvPr/>
        </p:nvSpPr>
        <p:spPr>
          <a:xfrm>
            <a:off x="5357684" y="4259736"/>
            <a:ext cx="336707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400">
              <a:defRPr sz="36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/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rPr>
              <a:t>Observations</a:t>
            </a:r>
          </a:p>
        </p:txBody>
      </p:sp>
      <p:sp>
        <p:nvSpPr>
          <p:cNvPr id="1113" name="TextBox 12"/>
          <p:cNvSpPr txBox="1"/>
          <p:nvPr/>
        </p:nvSpPr>
        <p:spPr>
          <a:xfrm>
            <a:off x="5357684" y="5441588"/>
            <a:ext cx="277586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36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rPr>
              <a:t>Objectives</a:t>
            </a:r>
          </a:p>
        </p:txBody>
      </p:sp>
      <p:sp>
        <p:nvSpPr>
          <p:cNvPr id="1114" name="TextBox 13"/>
          <p:cNvSpPr txBox="1"/>
          <p:nvPr/>
        </p:nvSpPr>
        <p:spPr>
          <a:xfrm>
            <a:off x="5357684" y="6623440"/>
            <a:ext cx="222491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36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rPr>
              <a:t>Obstacles</a:t>
            </a:r>
          </a:p>
        </p:txBody>
      </p:sp>
      <p:sp>
        <p:nvSpPr>
          <p:cNvPr id="1115" name="TextBox 14"/>
          <p:cNvSpPr txBox="1"/>
          <p:nvPr/>
        </p:nvSpPr>
        <p:spPr>
          <a:xfrm>
            <a:off x="7660815" y="7764756"/>
            <a:ext cx="212789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914400">
              <a:defRPr sz="36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rPr>
              <a:t>Offerings</a:t>
            </a:r>
          </a:p>
        </p:txBody>
      </p:sp>
      <p:sp>
        <p:nvSpPr>
          <p:cNvPr id="1116" name="TextBox 15"/>
          <p:cNvSpPr txBox="1"/>
          <p:nvPr/>
        </p:nvSpPr>
        <p:spPr>
          <a:xfrm>
            <a:off x="14283019" y="7764756"/>
            <a:ext cx="2220225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36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rPr>
              <a:t>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59CB1-18AA-8E48-B414-34158C39DD82}"/>
              </a:ext>
            </a:extLst>
          </p:cNvPr>
          <p:cNvSpPr txBox="1"/>
          <p:nvPr/>
        </p:nvSpPr>
        <p:spPr>
          <a:xfrm>
            <a:off x="4030174" y="11327433"/>
            <a:ext cx="163307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* REFER TO THE STORY SELLING – STRATEGIC BUSINESS CONVERSATION TOOL – [Your Company] MESSAGING PLAYBOOK</a:t>
            </a:r>
            <a:endParaRPr kumimoji="0" lang="en-US" sz="2400" b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j-lt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68FBA7-776F-4382-881F-64A566A1F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10" y="446109"/>
            <a:ext cx="21587338" cy="471924"/>
          </a:xfrm>
        </p:spPr>
        <p:txBody>
          <a:bodyPr/>
          <a:lstStyle/>
          <a:p>
            <a:r>
              <a:rPr lang="en-US" dirty="0"/>
              <a:t>Executing The Story Selling 5 O’s Approach – </a:t>
            </a:r>
            <a:r>
              <a:rPr lang="en-US" b="0" i="1" dirty="0"/>
              <a:t>Whiteboard Conversation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F903B-1BA0-A49A-73E7-4755F048110B}"/>
              </a:ext>
            </a:extLst>
          </p:cNvPr>
          <p:cNvSpPr txBox="1"/>
          <p:nvPr/>
        </p:nvSpPr>
        <p:spPr>
          <a:xfrm>
            <a:off x="9183662" y="4106873"/>
            <a:ext cx="4876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Industry trends, issues,  business challenges, business opportunities,  and forecasts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22DB7-54F4-A449-1E60-191ABC912FE7}"/>
              </a:ext>
            </a:extLst>
          </p:cNvPr>
          <p:cNvSpPr txBox="1"/>
          <p:nvPr/>
        </p:nvSpPr>
        <p:spPr>
          <a:xfrm>
            <a:off x="14286367" y="4352069"/>
            <a:ext cx="4876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Answers:  Why Listen &amp; Why Care? </a:t>
            </a:r>
            <a:endParaRPr lang="en-US" sz="2000" b="1" i="1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99F08-983C-6CD1-E61A-E49BDCD565EC}"/>
              </a:ext>
            </a:extLst>
          </p:cNvPr>
          <p:cNvSpPr txBox="1"/>
          <p:nvPr/>
        </p:nvSpPr>
        <p:spPr>
          <a:xfrm>
            <a:off x="8841185" y="5503143"/>
            <a:ext cx="5714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Critical Business OBJECTIVES (CBOs)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B62A7C-BC62-C4C3-349D-B89160D3C39A}"/>
              </a:ext>
            </a:extLst>
          </p:cNvPr>
          <p:cNvSpPr txBox="1"/>
          <p:nvPr/>
        </p:nvSpPr>
        <p:spPr>
          <a:xfrm>
            <a:off x="14286367" y="5533920"/>
            <a:ext cx="4876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Answers:  Why Change? </a:t>
            </a:r>
            <a:endParaRPr lang="en-US" sz="2000" b="1" i="1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417E37-950F-20B9-9F41-C3F5342DA9AA}"/>
              </a:ext>
            </a:extLst>
          </p:cNvPr>
          <p:cNvSpPr txBox="1"/>
          <p:nvPr/>
        </p:nvSpPr>
        <p:spPr>
          <a:xfrm>
            <a:off x="8856323" y="6642556"/>
            <a:ext cx="56998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Strategic, Financial, Political, Cultural issues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CE49C-0E31-D1F8-C220-9949EF57DE66}"/>
              </a:ext>
            </a:extLst>
          </p:cNvPr>
          <p:cNvSpPr txBox="1"/>
          <p:nvPr/>
        </p:nvSpPr>
        <p:spPr>
          <a:xfrm>
            <a:off x="14286366" y="6677037"/>
            <a:ext cx="4876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Answers:  Why Now &amp; Why Not? </a:t>
            </a:r>
            <a:endParaRPr lang="en-US" sz="2000" b="1" i="1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D6DD2E-C9ED-9F1C-A2CE-912DFDECE80A}"/>
              </a:ext>
            </a:extLst>
          </p:cNvPr>
          <p:cNvSpPr txBox="1"/>
          <p:nvPr/>
        </p:nvSpPr>
        <p:spPr>
          <a:xfrm>
            <a:off x="6286752" y="8329749"/>
            <a:ext cx="48760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Your Solutions that break through the obstacles and achieve the objectives  in-spite of / in-support of the Industry observations</a:t>
            </a:r>
          </a:p>
          <a:p>
            <a:pPr algn="ctr"/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sym typeface="Arial"/>
              </a:rPr>
              <a:t>Answers:  Why You?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C8475-A4A1-C3D1-2953-205E35D95128}"/>
              </a:ext>
            </a:extLst>
          </p:cNvPr>
          <p:cNvSpPr txBox="1"/>
          <p:nvPr/>
        </p:nvSpPr>
        <p:spPr>
          <a:xfrm>
            <a:off x="12955124" y="8329749"/>
            <a:ext cx="4876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Customer Success Stories</a:t>
            </a:r>
          </a:p>
          <a:p>
            <a:pPr algn="ctr"/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  <a:p>
            <a:pPr algn="ctr"/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sym typeface="Arial"/>
              </a:rPr>
              <a:t>Answers:  Why Promote?</a:t>
            </a:r>
            <a:endParaRPr lang="en-US" sz="2400" b="1" i="1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TextBox 5"/>
          <p:cNvSpPr txBox="1"/>
          <p:nvPr/>
        </p:nvSpPr>
        <p:spPr>
          <a:xfrm>
            <a:off x="1881378" y="2809314"/>
            <a:ext cx="16283625" cy="738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3200" dirty="0">
                <a:solidFill>
                  <a:srgbClr val="0F7AB9"/>
                </a:solidFill>
                <a:latin typeface="+mj-lt"/>
                <a:ea typeface="Source Serif Pro" panose="02040803050405020204" pitchFamily="18" charset="0"/>
              </a:rPr>
              <a:t>CLIENT: </a:t>
            </a:r>
            <a:r>
              <a:rPr spc="-150" dirty="0">
                <a:latin typeface="Source Sans Pro" panose="020B0503030403020204" pitchFamily="34" charset="0"/>
                <a:ea typeface="Source Serif Pro" panose="02040803050405020204" pitchFamily="18" charset="0"/>
              </a:rPr>
              <a:t>______________</a:t>
            </a:r>
            <a:r>
              <a:rPr lang="en-US" spc="-150" dirty="0">
                <a:latin typeface="Source Sans Pro" panose="020B0503030403020204" pitchFamily="34" charset="0"/>
                <a:ea typeface="Source Serif Pro" panose="02040803050405020204" pitchFamily="18" charset="0"/>
              </a:rPr>
              <a:t>_________</a:t>
            </a:r>
            <a:r>
              <a:rPr dirty="0">
                <a:latin typeface="Source Sans Pro" panose="020B0503030403020204" pitchFamily="34" charset="0"/>
                <a:ea typeface="Source Serif Pro" panose="02040803050405020204" pitchFamily="18" charset="0"/>
              </a:rPr>
              <a:t>		</a:t>
            </a:r>
            <a:r>
              <a:rPr lang="en-US" sz="3200" dirty="0">
                <a:solidFill>
                  <a:srgbClr val="0F7AB9"/>
                </a:solidFill>
                <a:latin typeface="+mj-lt"/>
                <a:ea typeface="Source Serif Pro" panose="02040803050405020204" pitchFamily="18" charset="0"/>
              </a:rPr>
              <a:t>DECISION-MAKER:</a:t>
            </a:r>
            <a:r>
              <a:rPr sz="3200" dirty="0">
                <a:solidFill>
                  <a:srgbClr val="0F7AB9"/>
                </a:solidFill>
                <a:latin typeface="Source Sans Pro" panose="020B0503030403020204" pitchFamily="34" charset="0"/>
                <a:ea typeface="Source Serif Pro" panose="02040803050405020204" pitchFamily="18" charset="0"/>
              </a:rPr>
              <a:t> </a:t>
            </a:r>
            <a:r>
              <a:rPr spc="-150" dirty="0">
                <a:latin typeface="Source Sans Pro" panose="020B0503030403020204" pitchFamily="34" charset="0"/>
                <a:ea typeface="Source Serif Pro" panose="02040803050405020204" pitchFamily="18" charset="0"/>
              </a:rPr>
              <a:t>______________</a:t>
            </a:r>
            <a:r>
              <a:rPr lang="en-US" spc="-150" dirty="0">
                <a:latin typeface="Source Sans Pro" panose="020B0503030403020204" pitchFamily="34" charset="0"/>
                <a:ea typeface="Source Serif Pro" panose="02040803050405020204" pitchFamily="18" charset="0"/>
              </a:rPr>
              <a:t>_________</a:t>
            </a:r>
            <a:endParaRPr spc="-150" dirty="0">
              <a:latin typeface="Source Sans Pro" panose="020B0503030403020204" pitchFamily="34" charset="0"/>
              <a:ea typeface="Source Serif Pro" panose="02040803050405020204" pitchFamily="18" charset="0"/>
            </a:endParaRPr>
          </a:p>
        </p:txBody>
      </p:sp>
      <p:graphicFrame>
        <p:nvGraphicFramePr>
          <p:cNvPr id="1121" name="Content Placeholder 4"/>
          <p:cNvGraphicFramePr/>
          <p:nvPr>
            <p:extLst>
              <p:ext uri="{D42A27DB-BD31-4B8C-83A1-F6EECF244321}">
                <p14:modId xmlns:p14="http://schemas.microsoft.com/office/powerpoint/2010/main" val="3943222477"/>
              </p:ext>
            </p:extLst>
          </p:nvPr>
        </p:nvGraphicFramePr>
        <p:xfrm>
          <a:off x="1252729" y="4039386"/>
          <a:ext cx="20445222" cy="777057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645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9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4114">
                <a:tc>
                  <a:txBody>
                    <a:bodyPr/>
                    <a:lstStyle/>
                    <a:p>
                      <a:pPr lvl="0" algn="l" defTabSz="914400">
                        <a:defRPr sz="2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en-US"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1. </a:t>
                      </a:r>
                      <a:r>
                        <a:rPr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Observations</a:t>
                      </a:r>
                    </a:p>
                  </a:txBody>
                  <a:tcPr marL="548640" marR="45720" anchor="ctr" horzOverflow="overflow">
                    <a:lnL w="25400">
                      <a:solidFill>
                        <a:srgbClr val="A6AAA9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>
                      <a:solidFill>
                        <a:srgbClr val="A6AAA9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320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AA9"/>
                      </a:solidFill>
                    </a:lnR>
                    <a:lnT w="25400">
                      <a:solidFill>
                        <a:srgbClr val="A6AAA9"/>
                      </a:solidFill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114">
                <a:tc>
                  <a:txBody>
                    <a:bodyPr/>
                    <a:lstStyle/>
                    <a:p>
                      <a:pPr lvl="0" algn="l" defTabSz="914400">
                        <a:defRPr sz="28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en-US"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2. </a:t>
                      </a:r>
                      <a:r>
                        <a:rPr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Objectives</a:t>
                      </a:r>
                    </a:p>
                  </a:txBody>
                  <a:tcPr marL="548640" marR="45720" anchor="ctr" horzOverflow="overflow">
                    <a:lnL w="25400">
                      <a:solidFill>
                        <a:srgbClr val="A6AAA9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32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AA9"/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114">
                <a:tc>
                  <a:txBody>
                    <a:bodyPr/>
                    <a:lstStyle/>
                    <a:p>
                      <a:pPr lvl="0" algn="l" defTabSz="914400">
                        <a:defRPr sz="28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en-US"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3. </a:t>
                      </a:r>
                      <a:r>
                        <a:rPr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Obstacles</a:t>
                      </a:r>
                    </a:p>
                  </a:txBody>
                  <a:tcPr marL="548640" marR="45720" anchor="ctr" horzOverflow="overflow">
                    <a:lnL w="25400">
                      <a:solidFill>
                        <a:srgbClr val="A6AAA9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32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AA9"/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4114">
                <a:tc>
                  <a:txBody>
                    <a:bodyPr/>
                    <a:lstStyle/>
                    <a:p>
                      <a:pPr lvl="0" algn="l" defTabSz="914400">
                        <a:defRPr sz="28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en-US"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4. </a:t>
                      </a:r>
                      <a:r>
                        <a:rPr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Offerings</a:t>
                      </a:r>
                    </a:p>
                  </a:txBody>
                  <a:tcPr marL="548640" marR="45720" anchor="ctr" horzOverflow="overflow">
                    <a:lnL w="25400">
                      <a:solidFill>
                        <a:srgbClr val="A6AAA9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32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AA9"/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4114">
                <a:tc>
                  <a:txBody>
                    <a:bodyPr/>
                    <a:lstStyle/>
                    <a:p>
                      <a:pPr lvl="0" algn="l" defTabSz="914400">
                        <a:defRPr sz="28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en-US"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5. </a:t>
                      </a:r>
                      <a:r>
                        <a:rPr sz="3200" b="0" i="0" spc="30" baseline="0" dirty="0">
                          <a:solidFill>
                            <a:schemeClr val="bg1"/>
                          </a:solidFill>
                          <a:latin typeface="+mj-lt"/>
                          <a:ea typeface="Source Serif Pro" panose="02040803050405020204" pitchFamily="18" charset="0"/>
                        </a:rPr>
                        <a:t>Outcomes</a:t>
                      </a:r>
                    </a:p>
                  </a:txBody>
                  <a:tcPr marL="548640" marR="45720" anchor="ctr" horzOverflow="overflow">
                    <a:lnL w="25400">
                      <a:solidFill>
                        <a:srgbClr val="A6AAA9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3200" b="1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dirty="0">
                        <a:latin typeface="Source Sans Pro" panose="020B0503030403020204" pitchFamily="34" charset="0"/>
                        <a:ea typeface="Source Serif Pro" panose="02040803050405020204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AA9"/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A6AAA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443640F-8093-4565-8740-EF4A56BB8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 O’s Exercise       Conversation Preparation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4DE8BC-5418-4090-8C1B-BEE565CFC450}"/>
              </a:ext>
            </a:extLst>
          </p:cNvPr>
          <p:cNvCxnSpPr/>
          <p:nvPr/>
        </p:nvCxnSpPr>
        <p:spPr>
          <a:xfrm>
            <a:off x="5649541" y="278158"/>
            <a:ext cx="0" cy="94204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8EE4FB09-1266-4C06-A2B6-CA26BB6DEED8}"/>
              </a:ext>
            </a:extLst>
          </p:cNvPr>
          <p:cNvSpPr/>
          <p:nvPr/>
        </p:nvSpPr>
        <p:spPr>
          <a:xfrm>
            <a:off x="-20163655" y="-17401046"/>
            <a:ext cx="33386380" cy="333863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object, black&#10;&#10;Description automatically generated">
            <a:extLst>
              <a:ext uri="{FF2B5EF4-FFF2-40B4-BE49-F238E27FC236}">
                <a16:creationId xmlns:a16="http://schemas.microsoft.com/office/drawing/2014/main" id="{FB2DF216-F8E0-4546-8F73-3574A2FD4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1"/>
          <a:stretch/>
        </p:blipFill>
        <p:spPr>
          <a:xfrm>
            <a:off x="-2562118" y="4149292"/>
            <a:ext cx="13631178" cy="13746589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E927DE80-23FA-474E-862B-C35A3947B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3523" y="2674995"/>
            <a:ext cx="8387414" cy="429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6600" b="1" dirty="0">
                <a:latin typeface="+mj-lt"/>
                <a:cs typeface="Arial" charset="0"/>
              </a:rPr>
              <a:t>LEE HICKS</a:t>
            </a:r>
          </a:p>
          <a:p>
            <a:pPr>
              <a:lnSpc>
                <a:spcPct val="120000"/>
              </a:lnSpc>
            </a:pPr>
            <a:endParaRPr lang="it-IT" sz="3600" dirty="0">
              <a:latin typeface="+mj-lt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it-IT" sz="3200" dirty="0">
                <a:cs typeface="Arial" charset="0"/>
              </a:rPr>
              <a:t>+1 (678) 592-1434</a:t>
            </a:r>
          </a:p>
          <a:p>
            <a:pPr>
              <a:lnSpc>
                <a:spcPct val="120000"/>
              </a:lnSpc>
            </a:pPr>
            <a:r>
              <a:rPr lang="it-IT" sz="3200" dirty="0">
                <a:cs typeface="Arial" charset="0"/>
              </a:rPr>
              <a:t>Lee.Hicks@Rev1.ai</a:t>
            </a:r>
          </a:p>
          <a:p>
            <a:pPr>
              <a:lnSpc>
                <a:spcPct val="120000"/>
              </a:lnSpc>
            </a:pPr>
            <a:endParaRPr lang="it-IT" sz="3200" dirty="0"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it-IT" sz="3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https://www.linkedin.com/in/leehicks/</a:t>
            </a:r>
            <a:r>
              <a:rPr lang="it-IT" sz="3200" dirty="0"/>
              <a:t> </a:t>
            </a:r>
            <a:endParaRPr lang="it-IT" sz="4400" dirty="0">
              <a:latin typeface="Source Sans Pro" panose="020B0503030403020204" pitchFamily="34" charset="0"/>
              <a:cs typeface="Arial" charset="0"/>
            </a:endParaRPr>
          </a:p>
        </p:txBody>
      </p:sp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5ED29557-20FE-43A4-A8A6-B2DFBDD7A5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5"/>
          <a:stretch/>
        </p:blipFill>
        <p:spPr>
          <a:xfrm>
            <a:off x="468441" y="-847273"/>
            <a:ext cx="12048288" cy="13715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C9C3EA84-D775-43EF-BF72-81E775EBB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42" y="1719072"/>
            <a:ext cx="2501392" cy="2501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1C0A9-4CD3-0A07-91AD-18DC7F67F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3401" y="6447144"/>
            <a:ext cx="7147137" cy="7147137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D1A5382-9A05-E8FE-1E53-6084EBAE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3207" y="8559746"/>
            <a:ext cx="3617079" cy="48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761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6FBD6E-737C-47EA-B7A7-F077DDE3498E}"/>
              </a:ext>
            </a:extLst>
          </p:cNvPr>
          <p:cNvGrpSpPr/>
          <p:nvPr/>
        </p:nvGrpSpPr>
        <p:grpSpPr>
          <a:xfrm>
            <a:off x="6728470" y="2171578"/>
            <a:ext cx="10882961" cy="10672973"/>
            <a:chOff x="6728470" y="2544803"/>
            <a:chExt cx="10882961" cy="106729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E16217-9DD5-417B-9743-3FDC3FF979C7}"/>
                </a:ext>
              </a:extLst>
            </p:cNvPr>
            <p:cNvGrpSpPr/>
            <p:nvPr/>
          </p:nvGrpSpPr>
          <p:grpSpPr>
            <a:xfrm>
              <a:off x="8176640" y="3852075"/>
              <a:ext cx="8030720" cy="8058429"/>
              <a:chOff x="7391401" y="4412987"/>
              <a:chExt cx="8030720" cy="8058429"/>
            </a:xfrm>
          </p:grpSpPr>
          <p:sp>
            <p:nvSpPr>
              <p:cNvPr id="1129" name="Rounded Rectangle"/>
              <p:cNvSpPr/>
              <p:nvPr/>
            </p:nvSpPr>
            <p:spPr>
              <a:xfrm>
                <a:off x="7391401" y="4412987"/>
                <a:ext cx="3871482" cy="3871482"/>
              </a:xfrm>
              <a:prstGeom prst="roundRect">
                <a:avLst>
                  <a:gd name="adj" fmla="val 4072"/>
                </a:avLst>
              </a:prstGeom>
              <a:solidFill>
                <a:srgbClr val="C00000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1130" name="Rounded Rectangle"/>
              <p:cNvSpPr/>
              <p:nvPr/>
            </p:nvSpPr>
            <p:spPr>
              <a:xfrm>
                <a:off x="11550639" y="8599934"/>
                <a:ext cx="3871482" cy="3871482"/>
              </a:xfrm>
              <a:prstGeom prst="roundRect">
                <a:avLst>
                  <a:gd name="adj" fmla="val 4072"/>
                </a:avLst>
              </a:prstGeom>
              <a:solidFill>
                <a:schemeClr val="accent1">
                  <a:lumMod val="75000"/>
                </a:schemeClr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1131" name="Rounded Rectangle"/>
              <p:cNvSpPr/>
              <p:nvPr/>
            </p:nvSpPr>
            <p:spPr>
              <a:xfrm>
                <a:off x="7391401" y="8599934"/>
                <a:ext cx="3871482" cy="3871482"/>
              </a:xfrm>
              <a:prstGeom prst="roundRect">
                <a:avLst>
                  <a:gd name="adj" fmla="val 4072"/>
                </a:avLst>
              </a:prstGeom>
              <a:solidFill>
                <a:srgbClr val="F3B314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1132" name="Rounded Rectangle"/>
              <p:cNvSpPr/>
              <p:nvPr/>
            </p:nvSpPr>
            <p:spPr>
              <a:xfrm>
                <a:off x="11550639" y="4412987"/>
                <a:ext cx="3871482" cy="3871482"/>
              </a:xfrm>
              <a:prstGeom prst="roundRect">
                <a:avLst>
                  <a:gd name="adj" fmla="val 4072"/>
                </a:avLst>
              </a:prstGeom>
              <a:solidFill>
                <a:srgbClr val="6EC140"/>
              </a:solidFill>
              <a:ln w="12700"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1133" name="TextBox 11"/>
              <p:cNvSpPr txBox="1"/>
              <p:nvPr/>
            </p:nvSpPr>
            <p:spPr>
              <a:xfrm>
                <a:off x="7687502" y="4659202"/>
                <a:ext cx="1580408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defTabSz="914400">
                  <a:defRPr sz="2700" b="1" spc="594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sz="3600" spc="300" dirty="0">
                    <a:latin typeface="+mj-lt"/>
                  </a:rPr>
                  <a:t>DOER</a:t>
                </a:r>
              </a:p>
            </p:txBody>
          </p:sp>
          <p:sp>
            <p:nvSpPr>
              <p:cNvPr id="1134" name="TextBox 12"/>
              <p:cNvSpPr txBox="1"/>
              <p:nvPr/>
            </p:nvSpPr>
            <p:spPr>
              <a:xfrm>
                <a:off x="11870699" y="4659202"/>
                <a:ext cx="2120311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defTabSz="914400">
                  <a:defRPr sz="2700" b="1" spc="594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sz="3600" spc="300" dirty="0">
                    <a:latin typeface="+mj-lt"/>
                  </a:rPr>
                  <a:t>TALKER</a:t>
                </a:r>
              </a:p>
            </p:txBody>
          </p:sp>
          <p:sp>
            <p:nvSpPr>
              <p:cNvPr id="1135" name="TextBox 13"/>
              <p:cNvSpPr txBox="1"/>
              <p:nvPr/>
            </p:nvSpPr>
            <p:spPr>
              <a:xfrm>
                <a:off x="11870700" y="8869270"/>
                <a:ext cx="2449362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defTabSz="914400">
                  <a:defRPr sz="2700" b="1" spc="594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sz="3600" spc="300" dirty="0">
                    <a:latin typeface="+mj-lt"/>
                  </a:rPr>
                  <a:t>THINKER</a:t>
                </a:r>
              </a:p>
            </p:txBody>
          </p:sp>
          <p:sp>
            <p:nvSpPr>
              <p:cNvPr id="1136" name="TextBox 14"/>
              <p:cNvSpPr txBox="1"/>
              <p:nvPr/>
            </p:nvSpPr>
            <p:spPr>
              <a:xfrm>
                <a:off x="7687502" y="8869270"/>
                <a:ext cx="2573348" cy="7386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 anchor="ctr">
                <a:spAutoFit/>
              </a:bodyPr>
              <a:lstStyle>
                <a:lvl1pPr defTabSz="914400">
                  <a:defRPr sz="2700" b="1" spc="594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r>
                  <a:rPr sz="3600" spc="300" dirty="0">
                    <a:latin typeface="+mj-lt"/>
                  </a:rPr>
                  <a:t>COUNTER</a:t>
                </a:r>
              </a:p>
            </p:txBody>
          </p:sp>
          <p:sp>
            <p:nvSpPr>
              <p:cNvPr id="1137" name="TextBox 20"/>
              <p:cNvSpPr txBox="1"/>
              <p:nvPr/>
            </p:nvSpPr>
            <p:spPr>
              <a:xfrm>
                <a:off x="7662102" y="5377739"/>
                <a:ext cx="3398708" cy="24006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/>
              <a:p>
                <a:pPr marL="254000" indent="-254000" defTabSz="9144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latin typeface="Source Sans Pro" panose="020B0503030403020204" pitchFamily="34" charset="0"/>
                  </a:rPr>
                  <a:t>Direct-No Nonsense</a:t>
                </a:r>
              </a:p>
              <a:p>
                <a:pPr marL="254000" indent="-254000" defTabSz="9144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latin typeface="Source Sans Pro" panose="020B0503030403020204" pitchFamily="34" charset="0"/>
                  </a:rPr>
                  <a:t>Execution-Get It Done</a:t>
                </a:r>
              </a:p>
              <a:p>
                <a:pPr marL="254000" indent="-254000" defTabSz="9144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latin typeface="Source Sans Pro" panose="020B0503030403020204" pitchFamily="34" charset="0"/>
                  </a:rPr>
                  <a:t>Operations-Hands On</a:t>
                </a:r>
              </a:p>
              <a:p>
                <a:pPr marL="254000" indent="-254000" defTabSz="9144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latin typeface="Source Sans Pro" panose="020B0503030403020204" pitchFamily="34" charset="0"/>
                  </a:rPr>
                  <a:t>Task Driven</a:t>
                </a:r>
              </a:p>
              <a:p>
                <a:pPr marL="254000" indent="-254000" defTabSz="9144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latin typeface="Source Sans Pro" panose="020B0503030403020204" pitchFamily="34" charset="0"/>
                  </a:rPr>
                  <a:t>Energy</a:t>
                </a:r>
              </a:p>
              <a:p>
                <a:pPr marL="254000" indent="-254000" defTabSz="9144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latin typeface="Source Sans Pro" panose="020B0503030403020204" pitchFamily="34" charset="0"/>
                  </a:rPr>
                  <a:t>Decisive</a:t>
                </a:r>
              </a:p>
            </p:txBody>
          </p:sp>
          <p:sp>
            <p:nvSpPr>
              <p:cNvPr id="1138" name="TextBox 21"/>
              <p:cNvSpPr txBox="1"/>
              <p:nvPr/>
            </p:nvSpPr>
            <p:spPr>
              <a:xfrm>
                <a:off x="11845300" y="5354857"/>
                <a:ext cx="2723380" cy="24006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/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Marketing /Sales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Persuasive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Working Together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Communicators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People Oriented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Social</a:t>
                </a:r>
              </a:p>
            </p:txBody>
          </p:sp>
          <p:sp>
            <p:nvSpPr>
              <p:cNvPr id="1139" name="TextBox 22"/>
              <p:cNvSpPr txBox="1"/>
              <p:nvPr/>
            </p:nvSpPr>
            <p:spPr>
              <a:xfrm>
                <a:off x="7662102" y="9576903"/>
                <a:ext cx="2807471" cy="24006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/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Organized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Procedures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Cautious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Data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Consistent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Detailed</a:t>
                </a:r>
              </a:p>
            </p:txBody>
          </p:sp>
          <p:sp>
            <p:nvSpPr>
              <p:cNvPr id="1140" name="TextBox 23"/>
              <p:cNvSpPr txBox="1"/>
              <p:nvPr/>
            </p:nvSpPr>
            <p:spPr>
              <a:xfrm>
                <a:off x="11845300" y="9576904"/>
                <a:ext cx="3398708" cy="24006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91439" bIns="91439">
                <a:spAutoFit/>
              </a:bodyPr>
              <a:lstStyle/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Creative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Planning / Strategy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Idea-Generation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Caring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Thinking</a:t>
                </a:r>
              </a:p>
              <a:p>
                <a:pPr marL="254000" indent="-254000">
                  <a:buSzPct val="80000"/>
                  <a:buChar char="•"/>
                  <a:defRPr sz="18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r>
                  <a:rPr sz="2400" dirty="0">
                    <a:solidFill>
                      <a:srgbClr val="FFFFFF"/>
                    </a:solidFill>
                    <a:latin typeface="Source Sans Pro" panose="020B0503030403020204" pitchFamily="34" charset="0"/>
                    <a:ea typeface="Open Sans"/>
                    <a:cs typeface="Open Sans"/>
                  </a:rPr>
                  <a:t>Emotional Connection</a:t>
                </a:r>
              </a:p>
            </p:txBody>
          </p:sp>
        </p:grpSp>
        <p:sp>
          <p:nvSpPr>
            <p:cNvPr id="1141" name="TextBox 24"/>
            <p:cNvSpPr txBox="1"/>
            <p:nvPr/>
          </p:nvSpPr>
          <p:spPr>
            <a:xfrm>
              <a:off x="8176640" y="2544803"/>
              <a:ext cx="8030719" cy="11079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algn="ctr" defTabSz="914400">
                <a:defRPr sz="3600" b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DIRECT COMMUNICATION</a:t>
              </a:r>
            </a:p>
            <a:p>
              <a:pPr algn="ctr" defTabSz="914400">
                <a:defRPr sz="24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(Talks Fast)</a:t>
              </a:r>
            </a:p>
          </p:txBody>
        </p:sp>
        <p:sp>
          <p:nvSpPr>
            <p:cNvPr id="1142" name="TextBox 25"/>
            <p:cNvSpPr txBox="1"/>
            <p:nvPr/>
          </p:nvSpPr>
          <p:spPr>
            <a:xfrm>
              <a:off x="8176641" y="12109782"/>
              <a:ext cx="8030718" cy="11079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algn="ctr" defTabSz="914400">
                <a:defRPr sz="3600" b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INDIRECT COMMUNICATION</a:t>
              </a:r>
            </a:p>
            <a:p>
              <a:pPr algn="ctr" defTabSz="914400">
                <a:defRPr sz="24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(Talks Slow)</a:t>
              </a:r>
            </a:p>
          </p:txBody>
        </p:sp>
        <p:sp>
          <p:nvSpPr>
            <p:cNvPr id="1143" name="TextBox 26"/>
            <p:cNvSpPr txBox="1"/>
            <p:nvPr/>
          </p:nvSpPr>
          <p:spPr>
            <a:xfrm rot="5400000">
              <a:off x="13028219" y="7327295"/>
              <a:ext cx="8058429" cy="11079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algn="ctr" defTabSz="914400">
                <a:defRPr sz="3600" b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PEOPLE ORIENTED</a:t>
              </a:r>
            </a:p>
            <a:p>
              <a:pPr algn="ctr" defTabSz="914400">
                <a:defRPr sz="24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(Friendly Face)</a:t>
              </a:r>
            </a:p>
          </p:txBody>
        </p:sp>
        <p:sp>
          <p:nvSpPr>
            <p:cNvPr id="1144" name="TextBox 27"/>
            <p:cNvSpPr txBox="1"/>
            <p:nvPr/>
          </p:nvSpPr>
          <p:spPr>
            <a:xfrm rot="16200000">
              <a:off x="3253252" y="7327292"/>
              <a:ext cx="8058429" cy="11079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91439" bIns="91439">
              <a:spAutoFit/>
            </a:bodyPr>
            <a:lstStyle/>
            <a:p>
              <a:pPr algn="ctr" defTabSz="914400">
                <a:defRPr sz="3600" b="1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lang="en-US" dirty="0">
                  <a:latin typeface="Source Sans Pro" panose="020B0503030403020204" pitchFamily="34" charset="0"/>
                </a:rPr>
                <a:t>TASK ORIENTED</a:t>
              </a:r>
            </a:p>
            <a:p>
              <a:pPr algn="ctr" defTabSz="914400">
                <a:defRPr sz="2400">
                  <a:latin typeface="Open Sans"/>
                  <a:ea typeface="Open Sans"/>
                  <a:cs typeface="Open Sans"/>
                  <a:sym typeface="Open Sans"/>
                </a:defRPr>
              </a:pPr>
              <a:r>
                <a:rPr dirty="0">
                  <a:latin typeface="Source Sans Pro" panose="020B0503030403020204" pitchFamily="34" charset="0"/>
                </a:rPr>
                <a:t>(Serious Face)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6863CBE-AB1B-4088-AEDC-8C439008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Four Styles</a:t>
            </a:r>
          </a:p>
        </p:txBody>
      </p:sp>
    </p:spTree>
    <p:extLst>
      <p:ext uri="{BB962C8B-B14F-4D97-AF65-F5344CB8AC3E}">
        <p14:creationId xmlns:p14="http://schemas.microsoft.com/office/powerpoint/2010/main" val="396264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8722B9-108C-4F60-8063-2FBA7A95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Four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13E267-1829-422B-ADF6-21ED9A961C2C}"/>
              </a:ext>
            </a:extLst>
          </p:cNvPr>
          <p:cNvGrpSpPr/>
          <p:nvPr/>
        </p:nvGrpSpPr>
        <p:grpSpPr>
          <a:xfrm>
            <a:off x="1252728" y="2322837"/>
            <a:ext cx="21866064" cy="10255649"/>
            <a:chOff x="1252728" y="2658739"/>
            <a:chExt cx="21866064" cy="10255649"/>
          </a:xfrm>
        </p:grpSpPr>
        <p:graphicFrame>
          <p:nvGraphicFramePr>
            <p:cNvPr id="1148" name="Group 454"/>
            <p:cNvGraphicFramePr/>
            <p:nvPr/>
          </p:nvGraphicFramePr>
          <p:xfrm>
            <a:off x="4699626" y="2658739"/>
            <a:ext cx="18419166" cy="10255649"/>
          </p:xfrm>
          <a:graphic>
            <a:graphicData uri="http://schemas.openxmlformats.org/drawingml/2006/table">
              <a:tbl>
                <a:tblPr>
                  <a:tableStyleId>{4C3C2611-4C71-4FC5-86AE-919BDF0F9419}</a:tableStyleId>
                </a:tblPr>
                <a:tblGrid>
                  <a:gridCol w="435993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815793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4797743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4445692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</a:tblGrid>
                <a:tr h="785443">
                  <a:tc>
                    <a:txBody>
                      <a:bodyPr/>
                      <a:lstStyle/>
                      <a:p>
                        <a:pPr marL="0" algn="l" defTabSz="1828800" rtl="0" eaLnBrk="1" latinLnBrk="0" hangingPunct="1">
                          <a:spcBef>
                            <a:spcPts val="500"/>
                          </a:spcBef>
                          <a:defRPr sz="1800"/>
                        </a:pPr>
                        <a:r>
                          <a:rPr lang="en-US" sz="2800" b="1" i="0" kern="1200" dirty="0">
                            <a:solidFill>
                              <a:srgbClr val="FFFFFF"/>
                            </a:solidFill>
                            <a:latin typeface="+mj-lt"/>
                            <a:ea typeface="Source Serif Pro" panose="02040803050405020204" pitchFamily="18" charset="0"/>
                            <a:cs typeface="Calibri"/>
                            <a:sym typeface="Calibri"/>
                          </a:rPr>
                          <a:t>RED</a:t>
                        </a:r>
                      </a:p>
                    </a:txBody>
                    <a:tcPr marL="274320" marR="45720" marT="182880" marB="18288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algn="l" defTabSz="1828800" rtl="0" eaLnBrk="1" latinLnBrk="0" hangingPunct="1">
                          <a:spcBef>
                            <a:spcPts val="500"/>
                          </a:spcBef>
                          <a:defRPr sz="1800"/>
                        </a:pPr>
                        <a:r>
                          <a:rPr lang="en-US" sz="2800" b="1" i="0" kern="1200" dirty="0">
                            <a:solidFill>
                              <a:srgbClr val="FFFFFF"/>
                            </a:solidFill>
                            <a:latin typeface="+mj-lt"/>
                            <a:ea typeface="Source Serif Pro" panose="02040803050405020204" pitchFamily="18" charset="0"/>
                            <a:cs typeface="Calibri"/>
                            <a:sym typeface="Calibri"/>
                          </a:rPr>
                          <a:t>GREEN</a:t>
                        </a:r>
                      </a:p>
                    </a:txBody>
                    <a:tcPr marL="274320" marR="45720" marT="182880" marB="18288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6BC33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algn="l" defTabSz="1828800" rtl="0" eaLnBrk="1" latinLnBrk="0" hangingPunct="1">
                          <a:spcBef>
                            <a:spcPts val="500"/>
                          </a:spcBef>
                          <a:defRPr sz="1800"/>
                        </a:pPr>
                        <a:r>
                          <a:rPr lang="en-US" sz="2800" b="1" i="0" kern="1200" dirty="0">
                            <a:solidFill>
                              <a:srgbClr val="FFFFFF"/>
                            </a:solidFill>
                            <a:latin typeface="+mj-lt"/>
                            <a:ea typeface="Source Serif Pro" panose="02040803050405020204" pitchFamily="18" charset="0"/>
                            <a:cs typeface="Calibri"/>
                            <a:sym typeface="Calibri"/>
                          </a:rPr>
                          <a:t>YELLOW</a:t>
                        </a:r>
                      </a:p>
                    </a:txBody>
                    <a:tcPr marL="274320" marR="45720" marT="182880" marB="18288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F3B31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algn="l" defTabSz="1828800" rtl="0" eaLnBrk="1" latinLnBrk="0" hangingPunct="1">
                          <a:spcBef>
                            <a:spcPts val="500"/>
                          </a:spcBef>
                          <a:defRPr sz="1800"/>
                        </a:pPr>
                        <a:r>
                          <a:rPr lang="en-US" sz="2800" b="1" i="0" kern="1200" dirty="0">
                            <a:solidFill>
                              <a:srgbClr val="FFFFFF"/>
                            </a:solidFill>
                            <a:latin typeface="+mj-lt"/>
                            <a:ea typeface="Source Serif Pro" panose="02040803050405020204" pitchFamily="18" charset="0"/>
                            <a:cs typeface="Calibri"/>
                            <a:sym typeface="Calibri"/>
                          </a:rPr>
                          <a:t>BLUE</a:t>
                        </a:r>
                      </a:p>
                    </a:txBody>
                    <a:tcPr marL="274320" marR="45720" marT="182880" marB="18288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1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414416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Task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Relationship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Task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Relationship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818169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Swift
Confident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Quick
Impulsive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Cautious
Analytical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Unhurried
Idealistic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387066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Dominate
Becomes Impatient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Becomes emotional
Disorganized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Withdraw
Stubborn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Conform
Becomes Indecisive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1014008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Results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Freedom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Accuracy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Support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1300012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Loss of Control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Loss of Prestige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Embarrassment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Loss of Harmony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931387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Objectives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Ideas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Thoughts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Feelings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931387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Frankness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Adventure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Logic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Friendly Demeanor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931387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Options
Measurable Results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Testimonials
Recognition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Proof/Precision
Thoroughness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Loyalty
Follow through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728006"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Task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Relationship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Task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 defTabSz="1828800">
                          <a:spcBef>
                            <a:spcPts val="500"/>
                          </a:spcBef>
                          <a:defRPr sz="1800"/>
                        </a:pPr>
                        <a:r>
                          <a:rPr sz="2200" dirty="0">
                            <a:latin typeface="+mn-lt"/>
                            <a:ea typeface="Calibri"/>
                            <a:cs typeface="Calibri"/>
                            <a:sym typeface="Calibri"/>
                          </a:rPr>
                          <a:t>Relationship</a:t>
                        </a:r>
                      </a:p>
                    </a:txBody>
                    <a:tcPr marL="182880" marR="45720" anchor="ctr" horzOverflow="overflow">
                      <a:lnL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9050" cap="flat" cmpd="sng" algn="ctr">
                        <a:solidFill>
                          <a:schemeClr val="bg1">
                            <a:lumMod val="7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</a:tbl>
            </a:graphicData>
          </a:graphic>
        </p:graphicFrame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FCDC71-8740-408A-A3C1-C22965023D69}"/>
                </a:ext>
              </a:extLst>
            </p:cNvPr>
            <p:cNvGrpSpPr/>
            <p:nvPr/>
          </p:nvGrpSpPr>
          <p:grpSpPr>
            <a:xfrm>
              <a:off x="1252728" y="3807738"/>
              <a:ext cx="3050622" cy="8833499"/>
              <a:chOff x="1200971" y="3393670"/>
              <a:chExt cx="3050622" cy="8833499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9286DF-12A5-441E-AAC9-F89FA6003BAE}"/>
                  </a:ext>
                </a:extLst>
              </p:cNvPr>
              <p:cNvSpPr txBox="1"/>
              <p:nvPr/>
            </p:nvSpPr>
            <p:spPr>
              <a:xfrm>
                <a:off x="1834143" y="3393670"/>
                <a:ext cx="241745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sz="2400" b="1" dirty="0"/>
                  <a:t>Body Language</a:t>
                </a:r>
                <a:endParaRPr lang="en-US" sz="2400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39C084-2E8F-4304-97E0-890838ED5C0E}"/>
                  </a:ext>
                </a:extLst>
              </p:cNvPr>
              <p:cNvSpPr txBox="1"/>
              <p:nvPr/>
            </p:nvSpPr>
            <p:spPr>
              <a:xfrm>
                <a:off x="2139353" y="4485093"/>
                <a:ext cx="2112240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sz="2400" b="1" dirty="0"/>
                  <a:t>Tone of Voice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C88DE9-252F-422A-8BC2-838200261159}"/>
                  </a:ext>
                </a:extLst>
              </p:cNvPr>
              <p:cNvSpPr txBox="1"/>
              <p:nvPr/>
            </p:nvSpPr>
            <p:spPr>
              <a:xfrm>
                <a:off x="1337917" y="5431673"/>
                <a:ext cx="2913675" cy="5411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 fontAlgn="ctr">
                  <a:lnSpc>
                    <a:spcPts val="3500"/>
                  </a:lnSpc>
                </a:pPr>
                <a:r>
                  <a:rPr lang="en-US" sz="2400" b="1" dirty="0"/>
                  <a:t>Method of Talking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F84278-8274-4B55-B19C-2561C952EA15}"/>
                  </a:ext>
                </a:extLst>
              </p:cNvPr>
              <p:cNvSpPr txBox="1"/>
              <p:nvPr/>
            </p:nvSpPr>
            <p:spPr>
              <a:xfrm>
                <a:off x="1337918" y="6627459"/>
                <a:ext cx="2913674" cy="5411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 fontAlgn="ctr">
                  <a:lnSpc>
                    <a:spcPts val="3500"/>
                  </a:lnSpc>
                </a:pPr>
                <a:r>
                  <a:rPr lang="en-US" sz="2400" b="1" dirty="0"/>
                  <a:t>Orientation to Time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F185A6-663E-46A4-A4CB-112FE6D3AFCB}"/>
                  </a:ext>
                </a:extLst>
              </p:cNvPr>
              <p:cNvSpPr txBox="1"/>
              <p:nvPr/>
            </p:nvSpPr>
            <p:spPr>
              <a:xfrm>
                <a:off x="1200971" y="7936353"/>
                <a:ext cx="305062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 fontAlgn="ctr"/>
                <a:r>
                  <a:rPr lang="en-US" sz="2400" b="1" dirty="0"/>
                  <a:t>Definition of Success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0EAF2B-C8FF-47C3-B616-D38C7D2B573E}"/>
                  </a:ext>
                </a:extLst>
              </p:cNvPr>
              <p:cNvSpPr txBox="1"/>
              <p:nvPr/>
            </p:nvSpPr>
            <p:spPr>
              <a:xfrm>
                <a:off x="1200971" y="9015489"/>
                <a:ext cx="3050621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 fontAlgn="ctr"/>
                <a:r>
                  <a:rPr lang="en-US" sz="2400" b="1" dirty="0"/>
                  <a:t>Personal Motivator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20DFA1-DEF1-483C-94E8-27FF263DF088}"/>
                  </a:ext>
                </a:extLst>
              </p:cNvPr>
              <p:cNvSpPr txBox="1"/>
              <p:nvPr/>
            </p:nvSpPr>
            <p:spPr>
              <a:xfrm>
                <a:off x="1639021" y="10022731"/>
                <a:ext cx="2612572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sz="2400" b="1" dirty="0"/>
                  <a:t>Tone of Voice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3EA9EA-258C-446F-AE1C-6CF5A76D4C23}"/>
                  </a:ext>
                </a:extLst>
              </p:cNvPr>
              <p:cNvSpPr txBox="1"/>
              <p:nvPr/>
            </p:nvSpPr>
            <p:spPr>
              <a:xfrm>
                <a:off x="2405538" y="10863419"/>
                <a:ext cx="1846054" cy="5411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 fontAlgn="ctr">
                  <a:lnSpc>
                    <a:spcPts val="3500"/>
                  </a:lnSpc>
                </a:pPr>
                <a:r>
                  <a:rPr lang="en-US" sz="2400" b="1" dirty="0"/>
                  <a:t>Office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8876B3-E5F3-48C2-9A17-2C427FBAEBF7}"/>
                  </a:ext>
                </a:extLst>
              </p:cNvPr>
              <p:cNvSpPr txBox="1"/>
              <p:nvPr/>
            </p:nvSpPr>
            <p:spPr>
              <a:xfrm>
                <a:off x="1781153" y="11685995"/>
                <a:ext cx="2470439" cy="5411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 fontAlgn="ctr">
                  <a:lnSpc>
                    <a:spcPts val="3500"/>
                  </a:lnSpc>
                </a:pPr>
                <a:r>
                  <a:rPr lang="en-US" sz="2400" b="1" dirty="0"/>
                  <a:t>Don’t be fooled</a:t>
                </a:r>
                <a:endParaRPr 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203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1" name="Group 454"/>
          <p:cNvGraphicFramePr/>
          <p:nvPr/>
        </p:nvGraphicFramePr>
        <p:xfrm>
          <a:off x="323850" y="2336810"/>
          <a:ext cx="22784878" cy="1025042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361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1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7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98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6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6105">
                <a:tc rowSpan="2"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Orientation</a:t>
                      </a:r>
                    </a:p>
                  </a:txBody>
                  <a:tcPr marR="36576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lang="en-US" sz="2800" b="1" i="0" kern="1200" dirty="0">
                          <a:solidFill>
                            <a:srgbClr val="FFFFFF"/>
                          </a:solidFill>
                          <a:latin typeface="+mj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RED</a:t>
                      </a:r>
                    </a:p>
                  </a:txBody>
                  <a:tcPr marL="274320" marR="4572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lang="en-US" sz="2800" b="1" i="0" kern="1200" dirty="0">
                          <a:solidFill>
                            <a:srgbClr val="FFFFFF"/>
                          </a:solidFill>
                          <a:latin typeface="+mj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GREEN</a:t>
                      </a:r>
                    </a:p>
                  </a:txBody>
                  <a:tcPr marL="27432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C14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lang="en-US" sz="2800" b="1" i="0" kern="1200" dirty="0">
                          <a:solidFill>
                            <a:srgbClr val="FFFFFF"/>
                          </a:solidFill>
                          <a:latin typeface="+mj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YELLOW</a:t>
                      </a:r>
                    </a:p>
                  </a:txBody>
                  <a:tcPr marL="27432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B31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lang="en-US" sz="2800" b="1" i="0" kern="1200" dirty="0">
                          <a:solidFill>
                            <a:srgbClr val="FFFFFF"/>
                          </a:solidFill>
                          <a:latin typeface="+mj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BLUE</a:t>
                      </a:r>
                    </a:p>
                  </a:txBody>
                  <a:tcPr marL="27432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412">
                <a:tc vMerge="1"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endParaRPr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R="36576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Task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Relationship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Task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Relationship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742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Decision Style</a:t>
                      </a:r>
                    </a:p>
                  </a:txBody>
                  <a:tcPr marR="36576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Swift
Confident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Quick
Impulsive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Cautious
Analytical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Unhurried
Idealistic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742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Under Stress</a:t>
                      </a:r>
                    </a:p>
                  </a:txBody>
                  <a:tcPr marR="36576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Dominate
Becomes Impatient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Becomes emotional
Disorganized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Withdraw
Stubborn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Conform
Becomes Indecisive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412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Expects</a:t>
                      </a:r>
                    </a:p>
                  </a:txBody>
                  <a:tcPr marR="36576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Results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Freedom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Accuracy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Support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412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Pressure Point</a:t>
                      </a:r>
                    </a:p>
                  </a:txBody>
                  <a:tcPr marR="36576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Loss of Control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Loss of Prestige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Embarrassment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Loss of Harmony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6412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Pays Attention to</a:t>
                      </a:r>
                    </a:p>
                  </a:txBody>
                  <a:tcPr marR="36576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Objectives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Ideas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Thoughts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Feelings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6412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Responds to</a:t>
                      </a:r>
                    </a:p>
                  </a:txBody>
                  <a:tcPr marR="36576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Frankness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Adventure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Logic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Friendly Demeanor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47420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Needs</a:t>
                      </a:r>
                    </a:p>
                  </a:txBody>
                  <a:tcPr marR="36576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Options
Measurable Results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Testimonials
Recognition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Proof/Precision
Thoroughness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828800" rtl="0" eaLnBrk="1" latinLnBrk="0" hangingPunct="1">
                        <a:spcBef>
                          <a:spcPts val="500"/>
                        </a:spcBef>
                        <a:defRPr sz="1800"/>
                      </a:pPr>
                      <a:r>
                        <a:rPr sz="2200" b="0" i="0" kern="1200" dirty="0">
                          <a:solidFill>
                            <a:srgbClr val="000000"/>
                          </a:solidFill>
                          <a:latin typeface="+mn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Loyalty
Follow through</a:t>
                      </a:r>
                    </a:p>
                  </a:txBody>
                  <a:tcPr marL="18288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C85AD60F-E2F4-4A90-A2B0-ED6722541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Approach the Four Styles</a:t>
            </a:r>
          </a:p>
        </p:txBody>
      </p:sp>
    </p:spTree>
    <p:extLst>
      <p:ext uri="{BB962C8B-B14F-4D97-AF65-F5344CB8AC3E}">
        <p14:creationId xmlns:p14="http://schemas.microsoft.com/office/powerpoint/2010/main" val="263643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4" name="Group 454"/>
          <p:cNvGraphicFramePr/>
          <p:nvPr/>
        </p:nvGraphicFramePr>
        <p:xfrm>
          <a:off x="1252730" y="2537204"/>
          <a:ext cx="21875508" cy="832097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178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6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1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7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9573">
                <a:tc>
                  <a:txBody>
                    <a:bodyPr/>
                    <a:lstStyle/>
                    <a:p>
                      <a:pPr defTabSz="1828800">
                        <a:spcBef>
                          <a:spcPts val="700"/>
                        </a:spcBef>
                        <a:defRPr sz="1800"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+mj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RED</a:t>
                      </a:r>
                    </a:p>
                  </a:txBody>
                  <a:tcPr marL="27432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spcBef>
                          <a:spcPts val="700"/>
                        </a:spcBef>
                        <a:defRPr sz="1800"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+mj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GREEN</a:t>
                      </a:r>
                    </a:p>
                  </a:txBody>
                  <a:tcPr marL="274320" marR="45720" anchor="ctr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EC140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spcBef>
                          <a:spcPts val="700"/>
                        </a:spcBef>
                        <a:defRPr sz="1800"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+mj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YELLOW</a:t>
                      </a:r>
                    </a:p>
                  </a:txBody>
                  <a:tcPr marL="274320" marR="45720" anchor="ctr" horzOverflow="overflow">
                    <a:solidFill>
                      <a:srgbClr val="F3B314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spcBef>
                          <a:spcPts val="700"/>
                        </a:spcBef>
                        <a:defRPr sz="1800"/>
                      </a:pPr>
                      <a:r>
                        <a:rPr lang="en-US" sz="2800" b="1" dirty="0">
                          <a:solidFill>
                            <a:srgbClr val="FFFFFF"/>
                          </a:solidFill>
                          <a:latin typeface="+mj-lt"/>
                          <a:ea typeface="Source Serif Pro" panose="02040803050405020204" pitchFamily="18" charset="0"/>
                          <a:cs typeface="Calibri"/>
                          <a:sym typeface="Calibri"/>
                        </a:rPr>
                        <a:t>BLUE</a:t>
                      </a:r>
                    </a:p>
                  </a:txBody>
                  <a:tcPr marL="274320" marR="45720" anchor="ctr" horzOverflow="overflow"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2891">
                <a:tc>
                  <a:txBody>
                    <a:bodyPr/>
                    <a:lstStyle/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Make points in a simple and efficient manner.</a:t>
                      </a:r>
                      <a:endParaRPr lang="en-US"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Don’t overdo questioning or interrogate</a:t>
                      </a:r>
                      <a:r>
                        <a:rPr lang="en-US" sz="220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.</a:t>
                      </a:r>
                      <a:endParaRPr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Prepare for direct and specific questions.</a:t>
                      </a:r>
                      <a:endParaRPr lang="en-US"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Give the customer control over the discussion.</a:t>
                      </a:r>
                      <a:endParaRPr lang="en-US"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Start by clarifying objectives that let them set the direction of the meeting.</a:t>
                      </a:r>
                      <a:endParaRPr lang="en-US"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Avoid yes/no questions.</a:t>
                      </a:r>
                      <a:endParaRPr lang="en-US"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Be aware of the time.</a:t>
                      </a:r>
                    </a:p>
                  </a:txBody>
                  <a:tcPr marL="274320" marR="365760" marB="365760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Allow some time for sharing personal topics.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Start with general questions that encourage the customer to talk.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If the conversation wanders off topic, return to the purpose.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Reinforce favorable responses that match our strengths.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Mention case studies/references that are well known.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Look for opportunities to brainstorm and discuss new ideas.</a:t>
                      </a:r>
                    </a:p>
                  </a:txBody>
                  <a:tcPr marL="274320" marR="365760" marB="365760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BFBFBF"/>
                      </a:solidFill>
                    </a:lnR>
                    <a:lnB w="12700">
                      <a:solidFill>
                        <a:srgbClr val="BFBFBF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Encourage a two-way conversation</a:t>
                      </a: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Take time to ask questions.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Be prepared to answer questions in an accurate, organized and specific manner.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If you don’t know, commit to finding out.</a:t>
                      </a: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Listen carefully to understand their priorities.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Don’t be overly general – specifics are better.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Present in a logical </a:t>
                      </a:r>
                      <a:r>
                        <a:rPr lang="en-US"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manner and</a:t>
                      </a: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 stay on topic and in sequence.</a:t>
                      </a:r>
                    </a:p>
                  </a:txBody>
                  <a:tcPr marL="274320" marR="365760" marB="365760" horzOverflow="overflow">
                    <a:lnL w="12700">
                      <a:solidFill>
                        <a:srgbClr val="BFBFBF"/>
                      </a:solidFill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BFBFBF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Open with some general questions to encourage them to talk.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Listen for hints to understand their key relationships.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Don’t ask close-ended questions that may be perceived as interrogation.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Don’t be too formal or data-oriented.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Respect their emphasis on feelings and intuition.</a:t>
                      </a:r>
                      <a:endParaRPr lang="en-US"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endParaRPr sz="2200" b="0" i="0" kern="1200" spc="-10" dirty="0">
                        <a:solidFill>
                          <a:schemeClr val="tx1"/>
                        </a:solidFill>
                        <a:latin typeface="+mn-lt"/>
                        <a:ea typeface="Open Sans"/>
                        <a:cs typeface="Open Sans"/>
                      </a:endParaRPr>
                    </a:p>
                    <a:p>
                      <a:pPr marL="515938" marR="0" lvl="1" indent="-342900" algn="l" defTabSz="18288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rgbClr val="0F7AB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>
                          <a:tab pos="889000" algn="l"/>
                        </a:tabLst>
                        <a:defRPr sz="1600" spc="-10"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2200" b="0" i="0" kern="1200" spc="-10" dirty="0">
                          <a:solidFill>
                            <a:schemeClr val="tx1"/>
                          </a:solidFill>
                          <a:latin typeface="+mn-lt"/>
                          <a:ea typeface="Open Sans"/>
                          <a:cs typeface="Open Sans"/>
                        </a:rPr>
                        <a:t>Beware of whether they are acquiescing rather than agreeing.</a:t>
                      </a:r>
                    </a:p>
                  </a:txBody>
                  <a:tcPr marL="274320" marR="365760" marB="365760" horzOverflow="overflow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C05C6DEB-4420-477F-B7B1-2C16D99BB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Meetings</a:t>
            </a:r>
          </a:p>
        </p:txBody>
      </p:sp>
    </p:spTree>
    <p:extLst>
      <p:ext uri="{BB962C8B-B14F-4D97-AF65-F5344CB8AC3E}">
        <p14:creationId xmlns:p14="http://schemas.microsoft.com/office/powerpoint/2010/main" val="565928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BB386-AE2A-473C-9F48-92191826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11" y="1515994"/>
            <a:ext cx="4460239" cy="922406"/>
          </a:xfrm>
        </p:spPr>
        <p:txBody>
          <a:bodyPr/>
          <a:lstStyle/>
          <a:p>
            <a:r>
              <a:rPr lang="en-US" dirty="0"/>
              <a:t>In Meetings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ECD32B-4434-4A68-865B-45D4B63D83B7}"/>
              </a:ext>
            </a:extLst>
          </p:cNvPr>
          <p:cNvGrpSpPr/>
          <p:nvPr/>
        </p:nvGrpSpPr>
        <p:grpSpPr>
          <a:xfrm>
            <a:off x="11570250" y="3712249"/>
            <a:ext cx="6125301" cy="6041226"/>
            <a:chOff x="8720902" y="4893038"/>
            <a:chExt cx="6942197" cy="6846911"/>
          </a:xfrm>
        </p:grpSpPr>
        <p:grpSp>
          <p:nvGrpSpPr>
            <p:cNvPr id="1161" name="Group"/>
            <p:cNvGrpSpPr/>
            <p:nvPr/>
          </p:nvGrpSpPr>
          <p:grpSpPr>
            <a:xfrm>
              <a:off x="9736072" y="5902791"/>
              <a:ext cx="4911856" cy="4906626"/>
              <a:chOff x="0" y="0"/>
              <a:chExt cx="4911856" cy="4906624"/>
            </a:xfrm>
          </p:grpSpPr>
          <p:sp>
            <p:nvSpPr>
              <p:cNvPr id="1157" name="Rounded Rectangle"/>
              <p:cNvSpPr/>
              <p:nvPr/>
            </p:nvSpPr>
            <p:spPr>
              <a:xfrm>
                <a:off x="0" y="0"/>
                <a:ext cx="2332334" cy="2332334"/>
              </a:xfrm>
              <a:prstGeom prst="roundRect">
                <a:avLst>
                  <a:gd name="adj" fmla="val 4072"/>
                </a:avLst>
              </a:prstGeom>
              <a:solidFill>
                <a:srgbClr val="ED22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1158" name="Rounded Rectangle"/>
              <p:cNvSpPr/>
              <p:nvPr/>
            </p:nvSpPr>
            <p:spPr>
              <a:xfrm>
                <a:off x="2579521" y="2574290"/>
                <a:ext cx="2332335" cy="2332334"/>
              </a:xfrm>
              <a:prstGeom prst="roundRect">
                <a:avLst>
                  <a:gd name="adj" fmla="val 4072"/>
                </a:avLst>
              </a:prstGeom>
              <a:solidFill>
                <a:srgbClr val="005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1159" name="Rounded Rectangle"/>
              <p:cNvSpPr/>
              <p:nvPr/>
            </p:nvSpPr>
            <p:spPr>
              <a:xfrm>
                <a:off x="0" y="2574290"/>
                <a:ext cx="2332334" cy="2332334"/>
              </a:xfrm>
              <a:prstGeom prst="roundRect">
                <a:avLst>
                  <a:gd name="adj" fmla="val 4072"/>
                </a:avLst>
              </a:prstGeom>
              <a:solidFill>
                <a:srgbClr val="F3B31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1160" name="Rounded Rectangle"/>
              <p:cNvSpPr/>
              <p:nvPr/>
            </p:nvSpPr>
            <p:spPr>
              <a:xfrm>
                <a:off x="2579521" y="0"/>
                <a:ext cx="2332335" cy="2332334"/>
              </a:xfrm>
              <a:prstGeom prst="roundRect">
                <a:avLst>
                  <a:gd name="adj" fmla="val 4072"/>
                </a:avLst>
              </a:prstGeom>
              <a:solidFill>
                <a:srgbClr val="6EC1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Light"/>
                  </a:defRPr>
                </a:pPr>
                <a:endParaRPr dirty="0"/>
              </a:p>
            </p:txBody>
          </p:sp>
        </p:grpSp>
        <p:sp>
          <p:nvSpPr>
            <p:cNvPr id="1162" name="TextBox 9"/>
            <p:cNvSpPr txBox="1"/>
            <p:nvPr/>
          </p:nvSpPr>
          <p:spPr>
            <a:xfrm>
              <a:off x="11410716" y="4893038"/>
              <a:ext cx="1669944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914400">
                <a:defRPr sz="36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DIRECT</a:t>
              </a:r>
            </a:p>
          </p:txBody>
        </p:sp>
        <p:sp>
          <p:nvSpPr>
            <p:cNvPr id="1163" name="TextBox 10"/>
            <p:cNvSpPr txBox="1"/>
            <p:nvPr/>
          </p:nvSpPr>
          <p:spPr>
            <a:xfrm>
              <a:off x="11202803" y="11001287"/>
              <a:ext cx="2113977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914400">
                <a:defRPr sz="36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INDIRECT</a:t>
              </a:r>
            </a:p>
          </p:txBody>
        </p:sp>
        <p:sp>
          <p:nvSpPr>
            <p:cNvPr id="1164" name="TextBox 11"/>
            <p:cNvSpPr txBox="1"/>
            <p:nvPr/>
          </p:nvSpPr>
          <p:spPr>
            <a:xfrm rot="5400000">
              <a:off x="14393521" y="8028476"/>
              <a:ext cx="1800493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914400">
                <a:defRPr sz="36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PEOPLE</a:t>
              </a:r>
            </a:p>
          </p:txBody>
        </p:sp>
        <p:sp>
          <p:nvSpPr>
            <p:cNvPr id="1165" name="TextBox 12"/>
            <p:cNvSpPr txBox="1"/>
            <p:nvPr/>
          </p:nvSpPr>
          <p:spPr>
            <a:xfrm rot="16200000">
              <a:off x="8477340" y="8028475"/>
              <a:ext cx="1225785" cy="738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tIns="91439" bIns="91439">
              <a:spAutoFit/>
            </a:bodyPr>
            <a:lstStyle>
              <a:lvl1pPr defTabSz="914400">
                <a:defRPr sz="3600" b="1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>
                  <a:latin typeface="Source Sans Pro" panose="020B0503030403020204" pitchFamily="34" charset="0"/>
                </a:rPr>
                <a:t>TASK</a:t>
              </a:r>
            </a:p>
          </p:txBody>
        </p:sp>
      </p:grpSp>
      <p:sp>
        <p:nvSpPr>
          <p:cNvPr id="1167" name="TextBox 14"/>
          <p:cNvSpPr txBox="1"/>
          <p:nvPr/>
        </p:nvSpPr>
        <p:spPr>
          <a:xfrm>
            <a:off x="18519072" y="5621417"/>
            <a:ext cx="5292650" cy="2446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SzPct val="100000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3200" b="1" u="heavy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Source Sans Pro" panose="020B0503030403020204" pitchFamily="34" charset="0"/>
              </a:rPr>
              <a:t>Being more People-focused </a:t>
            </a:r>
          </a:p>
          <a:p>
            <a:pPr marL="231775" indent="-231775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solidFill>
                  <a:srgbClr val="53585F"/>
                </a:solidFill>
                <a:latin typeface="Source Sans Pro" panose="020B0503030403020204" pitchFamily="34" charset="0"/>
                <a:ea typeface="Open Sans"/>
                <a:cs typeface="Open Sans"/>
              </a:rPr>
              <a:t>Verbalize feelings</a:t>
            </a:r>
          </a:p>
          <a:p>
            <a:pPr marL="231775" indent="-231775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solidFill>
                  <a:srgbClr val="53585F"/>
                </a:solidFill>
                <a:latin typeface="Source Sans Pro" panose="020B0503030403020204" pitchFamily="34" charset="0"/>
                <a:ea typeface="Open Sans"/>
                <a:cs typeface="Open Sans"/>
              </a:rPr>
              <a:t>Pay compliments</a:t>
            </a:r>
          </a:p>
          <a:p>
            <a:pPr marL="231775" indent="-231775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solidFill>
                  <a:srgbClr val="53585F"/>
                </a:solidFill>
                <a:latin typeface="Source Sans Pro" panose="020B0503030403020204" pitchFamily="34" charset="0"/>
                <a:ea typeface="Open Sans"/>
                <a:cs typeface="Open Sans"/>
              </a:rPr>
              <a:t>Make small talk, socialize</a:t>
            </a: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, build rapport</a:t>
            </a: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Spend time on relationships</a:t>
            </a: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Break the routine</a:t>
            </a:r>
          </a:p>
        </p:txBody>
      </p:sp>
      <p:sp>
        <p:nvSpPr>
          <p:cNvPr id="1168" name="TextBox 15"/>
          <p:cNvSpPr txBox="1"/>
          <p:nvPr/>
        </p:nvSpPr>
        <p:spPr>
          <a:xfrm>
            <a:off x="13003557" y="10554047"/>
            <a:ext cx="3874539" cy="210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1828800">
              <a:spcBef>
                <a:spcPts val="400"/>
              </a:spcBef>
              <a:spcAft>
                <a:spcPts val="600"/>
              </a:spcAft>
              <a:defRPr sz="1800" b="1" spc="-10">
                <a:latin typeface="Open Sans"/>
                <a:ea typeface="Open Sans"/>
                <a:cs typeface="Open Sans"/>
                <a:sym typeface="Open Sans"/>
              </a:defRPr>
            </a:pPr>
            <a:r>
              <a:rPr sz="3200" b="1" u="heavy" spc="-10" dirty="0">
                <a:solidFill>
                  <a:srgbClr val="3A3A3A"/>
                </a:solidFill>
                <a:uFill>
                  <a:solidFill>
                    <a:srgbClr val="C00000"/>
                  </a:solidFill>
                </a:uFill>
                <a:latin typeface="+mj-lt"/>
                <a:ea typeface="Open Sans"/>
                <a:cs typeface="Open Sans"/>
              </a:rPr>
              <a:t>Being more Indirect</a:t>
            </a:r>
            <a:endParaRPr lang="en-US" sz="800" u="heavy" spc="-10" dirty="0">
              <a:solidFill>
                <a:srgbClr val="3A3A3A"/>
              </a:solidFill>
              <a:uFill>
                <a:solidFill>
                  <a:srgbClr val="C00000"/>
                </a:solidFill>
              </a:uFill>
              <a:ea typeface="Open Sans"/>
              <a:cs typeface="Open Sans"/>
            </a:endParaRP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Be open to other opinions</a:t>
            </a: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Place value on other’s time</a:t>
            </a: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Follow the lead of others</a:t>
            </a: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Ask for cooperation</a:t>
            </a:r>
          </a:p>
        </p:txBody>
      </p:sp>
      <p:sp>
        <p:nvSpPr>
          <p:cNvPr id="1169" name="TextBox 16"/>
          <p:cNvSpPr txBox="1"/>
          <p:nvPr/>
        </p:nvSpPr>
        <p:spPr>
          <a:xfrm>
            <a:off x="6305433" y="5621417"/>
            <a:ext cx="4730506" cy="218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u="heavy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Source Sans Pro" panose="020B0503030403020204" pitchFamily="34" charset="0"/>
              </a:rPr>
              <a:t>Being more Task-focused</a:t>
            </a:r>
            <a:br>
              <a:rPr lang="en-US" sz="500" b="1" u="heavy" spc="-10" dirty="0">
                <a:solidFill>
                  <a:srgbClr val="3A3A3A"/>
                </a:solidFill>
                <a:uFill>
                  <a:solidFill>
                    <a:srgbClr val="C00000"/>
                  </a:solidFill>
                </a:uFill>
                <a:latin typeface="+mj-lt"/>
                <a:ea typeface="Open Sans"/>
                <a:cs typeface="Open Sans"/>
              </a:rPr>
            </a:br>
            <a:endParaRPr sz="500" u="heavy" spc="-10" dirty="0">
              <a:solidFill>
                <a:srgbClr val="3A3A3A"/>
              </a:solidFill>
              <a:uFill>
                <a:solidFill>
                  <a:srgbClr val="C00000"/>
                </a:solidFill>
              </a:uFill>
              <a:ea typeface="Open Sans"/>
              <a:cs typeface="Open Sans"/>
            </a:endParaRP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Focus on facts and figures</a:t>
            </a: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Organize your logic before speaking</a:t>
            </a: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Describe the process</a:t>
            </a:r>
          </a:p>
          <a:p>
            <a:pPr marL="231775" indent="-231775" defTabSz="914400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2200" spc="-10" dirty="0">
                <a:latin typeface="Source Sans Pro" panose="020B0503030403020204" pitchFamily="34" charset="0"/>
                <a:ea typeface="Open Sans"/>
                <a:cs typeface="Open Sans"/>
              </a:rPr>
              <a:t>Communicate the expected results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3693F581-9062-45A8-A93D-834363BC5C73}"/>
              </a:ext>
            </a:extLst>
          </p:cNvPr>
          <p:cNvSpPr txBox="1"/>
          <p:nvPr/>
        </p:nvSpPr>
        <p:spPr>
          <a:xfrm>
            <a:off x="13146432" y="560547"/>
            <a:ext cx="3474489" cy="257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3200" b="1" u="heavy" dirty="0">
                <a:solidFill>
                  <a:prstClr val="black"/>
                </a:solidFill>
                <a:uFill>
                  <a:solidFill>
                    <a:srgbClr val="C00000"/>
                  </a:solidFill>
                </a:uFill>
                <a:latin typeface="Source Sans Pro" panose="020B0503030403020204" pitchFamily="34" charset="0"/>
              </a:rPr>
              <a:t>Being more Direct</a:t>
            </a:r>
          </a:p>
          <a:p>
            <a:pPr marL="231775" indent="-231775">
              <a:spcBef>
                <a:spcPts val="400"/>
              </a:spcBef>
              <a:spcAft>
                <a:spcPts val="600"/>
              </a:spcAft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solidFill>
                  <a:srgbClr val="53585F"/>
                </a:solidFill>
                <a:latin typeface="Source Sans Pro" panose="020B0503030403020204" pitchFamily="34" charset="0"/>
                <a:ea typeface="Open Sans"/>
                <a:cs typeface="Open Sans"/>
              </a:rPr>
              <a:t>Get to the point</a:t>
            </a:r>
          </a:p>
          <a:p>
            <a:pPr marL="231775" indent="-231775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Volunteer information</a:t>
            </a:r>
          </a:p>
          <a:p>
            <a:pPr marL="231775" indent="-231775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Be willing to disagree</a:t>
            </a:r>
          </a:p>
          <a:p>
            <a:pPr marL="231775" indent="-231775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Acting on convictions</a:t>
            </a:r>
          </a:p>
          <a:p>
            <a:pPr marL="231775" indent="-231775">
              <a:buClr>
                <a:srgbClr val="C00000"/>
              </a:buClr>
              <a:buSzPct val="100000"/>
              <a:buChar char="•"/>
              <a:defRPr sz="2200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2200" spc="-10" dirty="0">
                <a:latin typeface="Source Sans Pro" panose="020B0503030403020204" pitchFamily="34" charset="0"/>
                <a:ea typeface="Open Sans"/>
                <a:cs typeface="Open Sans"/>
              </a:rPr>
              <a:t>Initiate conversations</a:t>
            </a:r>
          </a:p>
        </p:txBody>
      </p:sp>
    </p:spTree>
    <p:extLst>
      <p:ext uri="{BB962C8B-B14F-4D97-AF65-F5344CB8AC3E}">
        <p14:creationId xmlns:p14="http://schemas.microsoft.com/office/powerpoint/2010/main" val="413430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, sport, skiing&#10;&#10;Description automatically generated">
            <a:extLst>
              <a:ext uri="{FF2B5EF4-FFF2-40B4-BE49-F238E27FC236}">
                <a16:creationId xmlns:a16="http://schemas.microsoft.com/office/drawing/2014/main" id="{5D0DF864-8E7A-4B3D-9C67-7024A2CEA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43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775D0A-B1AF-4A00-8F92-D6AAF31E1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6175" y="3673000"/>
            <a:ext cx="10720122" cy="4207000"/>
          </a:xfrm>
        </p:spPr>
        <p:txBody>
          <a:bodyPr/>
          <a:lstStyle/>
          <a:p>
            <a:pPr defTabSz="914400"/>
            <a:r>
              <a:rPr lang="en-US" sz="10000" dirty="0">
                <a:ln w="0"/>
                <a:solidFill>
                  <a:srgbClr val="3A3A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" panose="020B0503030403020204" pitchFamily="34" charset="0"/>
                <a:ea typeface="+mn-ea"/>
                <a:cs typeface="+mn-cs"/>
              </a:rPr>
              <a:t>Accelerate Your Success By Leading With Insights.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BF6AC8B-C239-4DAB-845C-4715392CB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84815" y="11355111"/>
            <a:ext cx="4137086" cy="618349"/>
          </a:xfrm>
        </p:spPr>
        <p:txBody>
          <a:bodyPr/>
          <a:lstStyle/>
          <a:p>
            <a:r>
              <a:rPr lang="en-US" b="1" dirty="0"/>
              <a:t>GUIDED SALES PLAYBOOK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AC81E6-D181-4F05-BDF9-A08A8462C9F1}"/>
              </a:ext>
            </a:extLst>
          </p:cNvPr>
          <p:cNvCxnSpPr>
            <a:cxnSpLocks/>
          </p:cNvCxnSpPr>
          <p:nvPr/>
        </p:nvCxnSpPr>
        <p:spPr>
          <a:xfrm>
            <a:off x="9470571" y="11030486"/>
            <a:ext cx="1335133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4D5257-B858-4EEE-8EAB-E19B9E7D7A73}"/>
              </a:ext>
            </a:extLst>
          </p:cNvPr>
          <p:cNvCxnSpPr>
            <a:cxnSpLocks/>
          </p:cNvCxnSpPr>
          <p:nvPr/>
        </p:nvCxnSpPr>
        <p:spPr>
          <a:xfrm>
            <a:off x="1207975" y="11044629"/>
            <a:ext cx="82625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theme/theme1.xml><?xml version="1.0" encoding="utf-8"?>
<a:theme xmlns:a="http://schemas.openxmlformats.org/drawingml/2006/main" name="Reprivata Template">
  <a:themeElements>
    <a:clrScheme name="Great Pitch Decks - Technology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00B0F0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ECCF3"/>
      </a:hlink>
      <a:folHlink>
        <a:srgbClr val="7F7F7F"/>
      </a:folHlink>
    </a:clrScheme>
    <a:fontScheme name="Custom 6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33781529_Tech pitch deck_RVA_v5" id="{A2EB78D0-E53B-4F6A-BDEB-161D0EE79897}" vid="{43D59DC8-94C0-4D1D-B6DD-8A7938E09C75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ea6941-b155-4774-8522-da1c081e0380">
      <Terms xmlns="http://schemas.microsoft.com/office/infopath/2007/PartnerControls"/>
    </lcf76f155ced4ddcb4097134ff3c332f>
    <TaxCatchAll xmlns="264c3b6b-175e-4211-a3c3-0e2f76f7770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FFECF8A9B84447B61BD718B24CBDF5" ma:contentTypeVersion="10" ma:contentTypeDescription="Create a new document." ma:contentTypeScope="" ma:versionID="ce3853d523a81a12550e64311250a189">
  <xsd:schema xmlns:xsd="http://www.w3.org/2001/XMLSchema" xmlns:xs="http://www.w3.org/2001/XMLSchema" xmlns:p="http://schemas.microsoft.com/office/2006/metadata/properties" xmlns:ns2="bbea6941-b155-4774-8522-da1c081e0380" xmlns:ns3="264c3b6b-175e-4211-a3c3-0e2f76f77705" targetNamespace="http://schemas.microsoft.com/office/2006/metadata/properties" ma:root="true" ma:fieldsID="9073e4ccb1eb36154ccae2ca9a25842f" ns2:_="" ns3:_="">
    <xsd:import namespace="bbea6941-b155-4774-8522-da1c081e0380"/>
    <xsd:import namespace="264c3b6b-175e-4211-a3c3-0e2f76f777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a6941-b155-4774-8522-da1c081e0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83ef7c7-e0b7-443c-8eb7-d4c70d2f0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c3b6b-175e-4211-a3c3-0e2f76f7770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d2aff5c-71c1-428d-ada8-1160f76aa4c6}" ma:internalName="TaxCatchAll" ma:showField="CatchAllData" ma:web="264c3b6b-175e-4211-a3c3-0e2f76f77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98021B-9D53-4F16-A1E4-E454B02BF8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59106F-49AF-445D-A841-6EE7DD6FEDD6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bbea6941-b155-4774-8522-da1c081e0380"/>
    <ds:schemaRef ds:uri="http://schemas.microsoft.com/office/infopath/2007/PartnerControls"/>
    <ds:schemaRef ds:uri="http://schemas.openxmlformats.org/package/2006/metadata/core-properties"/>
    <ds:schemaRef ds:uri="264c3b6b-175e-4211-a3c3-0e2f76f7770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2EFF0F0-DC63-41A5-83C6-40966FC4AF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ea6941-b155-4774-8522-da1c081e0380"/>
    <ds:schemaRef ds:uri="264c3b6b-175e-4211-a3c3-0e2f76f777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38947</TotalTime>
  <Words>4466</Words>
  <Application>Microsoft Macintosh PowerPoint</Application>
  <PresentationFormat>Custom</PresentationFormat>
  <Paragraphs>913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Lucida Grande</vt:lpstr>
      <vt:lpstr>Open Sans</vt:lpstr>
      <vt:lpstr>Roboto Regular</vt:lpstr>
      <vt:lpstr>Source Sans Pro</vt:lpstr>
      <vt:lpstr>Source Sans Pro</vt:lpstr>
      <vt:lpstr>Times New Roman</vt:lpstr>
      <vt:lpstr>Reprivata Template</vt:lpstr>
      <vt:lpstr>it’s time to</vt:lpstr>
      <vt:lpstr>What’s In It For You?</vt:lpstr>
      <vt:lpstr>Complex Sales Winning Formula</vt:lpstr>
      <vt:lpstr>How to Read the Four Styles</vt:lpstr>
      <vt:lpstr>How to Read the Four Styles</vt:lpstr>
      <vt:lpstr>How to Approach the Four Styles</vt:lpstr>
      <vt:lpstr>In Meetings</vt:lpstr>
      <vt:lpstr>In Meetings</vt:lpstr>
      <vt:lpstr>Accelerate Your Success By Leading With Insights.</vt:lpstr>
      <vt:lpstr>Top Ten Things To Know About Your Account</vt:lpstr>
      <vt:lpstr>Stakeholder Analysis</vt:lpstr>
      <vt:lpstr>Guiding Principles</vt:lpstr>
      <vt:lpstr>Sales Process &amp; Pipeline Management</vt:lpstr>
      <vt:lpstr>Customer Buying Process</vt:lpstr>
      <vt:lpstr>SALES PROCESS </vt:lpstr>
      <vt:lpstr>Opportunity Generation</vt:lpstr>
      <vt:lpstr>Opportunity Qualification</vt:lpstr>
      <vt:lpstr>Pipeline Management</vt:lpstr>
      <vt:lpstr>Pipeline Management</vt:lpstr>
      <vt:lpstr>The “7-7-1” Principle</vt:lpstr>
      <vt:lpstr>Don’t Let This Be Your Reality!</vt:lpstr>
      <vt:lpstr>Implications Of Today’s Reality? </vt:lpstr>
      <vt:lpstr>Planning, Development &amp; Delivery</vt:lpstr>
      <vt:lpstr>Engaging Executives </vt:lpstr>
      <vt:lpstr>Getting to the Decision Maker’s Why Now</vt:lpstr>
      <vt:lpstr>Call Plan</vt:lpstr>
      <vt:lpstr>Give To Grow Sales Professional Attributes</vt:lpstr>
      <vt:lpstr>The Importance of generating demand through Story Selling</vt:lpstr>
      <vt:lpstr>Story Selling Best Practices</vt:lpstr>
      <vt:lpstr>The Story Selling   5 O’s Approach</vt:lpstr>
      <vt:lpstr>Story Selling 5 O’s</vt:lpstr>
      <vt:lpstr>Executing The Story Selling 5 O’s Approach – Whiteboard Conversation</vt:lpstr>
      <vt:lpstr>5 O’s Exercise       Conversation Preparation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REVENUE GROWTH PLAYBOOK</dc:title>
  <dc:subject/>
  <dc:creator>Lee Hicks</dc:creator>
  <cp:keywords/>
  <dc:description/>
  <cp:lastModifiedBy>Lee Hicks</cp:lastModifiedBy>
  <cp:revision>271</cp:revision>
  <cp:lastPrinted>2021-04-22T13:46:18Z</cp:lastPrinted>
  <dcterms:created xsi:type="dcterms:W3CDTF">2018-09-26T15:24:03Z</dcterms:created>
  <dcterms:modified xsi:type="dcterms:W3CDTF">2025-07-01T14:13:37Z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0x0101003EFFECF8A9B84447B61BD718B24CBDF5</vt:lpwstr>
  </property>
  <property fmtid="{D5CDD505-2E9C-101B-9397-08002B2CF9AE}" pid="3" name="MediaServiceImageTags">
    <vt:lpwstr/>
  </property>
</Properties>
</file>