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5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3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A74"/>
    <a:srgbClr val="E67041"/>
    <a:srgbClr val="5252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F331E1-46D4-DC46-9351-7EDCDB3E3926}" v="179" dt="2025-07-01T14:06:50.1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C288-9887-7B3F-CE7B-2022A0E85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39444-BEF7-2856-02FD-C36B58C44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95DD4-8BE4-6233-45E2-89A4861D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8F0E3-DCEE-202F-1F42-F141ADD5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994EC-FA33-BADD-52BF-56334504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5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E5B8-59C2-B58C-750B-2ED9FFEE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24633-146F-7B5D-D176-C73D13DD0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D176C-E7AA-DCAB-4015-650D0FA1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24E8-E9FE-2710-D41E-AD6F977A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48CFE-24CF-5829-4A71-5C84FFF3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2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18C1-2DEE-155E-B114-E56701A70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81174-088C-6543-524A-07A4D6B8A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6CB86-63BA-0A4F-1F68-E5049177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845E0-C07C-2826-1AA9-5BFDCC10B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A02B0-68F9-FA67-3DCF-D4FE8783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2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1537-026A-B7D3-0A43-7DF90418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C619F-A342-81BB-283F-E0805C4DC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EAB61-95C5-52E0-A3FC-C8D628CD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5E5D4-1340-1CA2-517E-28E11DF9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D3EB-8D87-3CE4-76CC-16A361FB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9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4ACBD-8646-19D3-95C0-6F4C2EE3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F53B5-701A-50C1-9AEA-F1D7F02F3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47AF7-E939-CC27-81A4-E49CB2137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EC5CE-562C-EE73-2125-F81190272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20B4C-7F50-60D5-931C-EF04760A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1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24EA5-70AB-0773-9977-3E62D7AD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62DE-B6A4-74CD-4482-587119D13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829E7-8F7C-883F-65F8-8ED9CAE68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6CBEC-4CBF-70B4-EB60-B5D44FB1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E7553-6080-BBC5-5238-1638D50C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24454-EB1B-0241-4254-BE483314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2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1AD3-F316-8493-AEC3-D3990BD2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703CE-1440-A651-390A-BBE557B29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A4BD34-52BC-430B-6579-E6689FFA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B675E-0BF1-28C5-8CF1-273615CBF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17AB42-81FA-A8D2-40B0-7C3B3397E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67CB9D-B551-BCC1-2B63-81A40E98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A37AF-514C-7395-4A3C-879481CB3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3B5576-E294-BEF0-11C0-782E1E32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9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94861-86D3-18AB-AF1C-29872C88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9A3E26-8C7E-B535-E0B6-4E6CCD26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C01EA-2394-3115-F753-020125DA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E4B7B-28DC-9FB6-5B60-60D8BDD5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10222-85EA-67B9-F923-3A902B584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48D2C9-1D62-0981-9618-50815452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70FA4-6C54-A381-8D9B-BAFF7E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3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A9E5-4E95-2260-B913-C193D8B9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73857-8D0E-D6FF-6F35-B73AB507B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CDC98-1282-E410-6602-23324CC17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4C06A-60CF-BEA4-903D-2FBC15C0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96CD9-1748-E17F-C23A-E7D85B90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06F02-3F5E-C905-CFFB-1CA37104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7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4F879-0A87-D418-5D9F-B17A1DC63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27E02-E06E-8797-E27C-318738DAEC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FE090-BFA2-854C-5755-514E38838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D027-7E19-51F6-4493-6D7E4DB5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68556-399A-66CE-808F-49338A68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39B85-EAE8-5E0B-8842-6396DFB2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36C0F6-5B0F-B299-6A7E-33EB9F3CA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FCFE2-2FE2-C50B-BEB0-5FD2D3376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E59D2-ED4B-8EF7-3477-B75C54FBF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1B3100-BC19-4A43-99A9-91D67D61BFDC}" type="datetimeFigureOut">
              <a:rPr lang="en-US" smtClean="0"/>
              <a:t>6/27/25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BE31B-205E-AF16-9273-0458C2F8D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ED0E9-21A4-39A6-EF1C-EE63D3DB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F5B11F-A979-7749-9A73-2A01F0C21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7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ewventurecoach.com/receiv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FC3623BC-BD8E-7C89-67DE-ACB5D7980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7" y="299509"/>
            <a:ext cx="4694237" cy="625898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F3FF5E-F663-FA42-13D4-EAB0DC072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817" y="170917"/>
            <a:ext cx="2958346" cy="423770"/>
          </a:xfrm>
        </p:spPr>
        <p:txBody>
          <a:bodyPr anchor="t">
            <a:normAutofit/>
          </a:bodyPr>
          <a:lstStyle/>
          <a:p>
            <a:pPr marL="0" indent="0" algn="r">
              <a:buNone/>
            </a:pPr>
            <a:r>
              <a:rPr lang="en-US" sz="2000" b="1" i="1" u="sng" dirty="0">
                <a:solidFill>
                  <a:srgbClr val="194A74"/>
                </a:solidFill>
              </a:rPr>
              <a:t>Exhibits from the Book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12A0929-9F10-7B85-E95C-5231942F559F}"/>
              </a:ext>
            </a:extLst>
          </p:cNvPr>
          <p:cNvSpPr txBox="1"/>
          <p:nvPr/>
        </p:nvSpPr>
        <p:spPr>
          <a:xfrm>
            <a:off x="5986463" y="723279"/>
            <a:ext cx="270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Google Forms Survey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 SWOT Analysis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Startup Costs Estimate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Break-even Analysis Formula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Financial Model Template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Competitive Analysis Template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Trademark, Patent, Copyright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Product vs. Service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Tools by Stage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Types of  QA Testing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QA Tools by  Stage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Categories of Enablement Systems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CRM: Evaluate Build vs. Buy Decision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CRM Vendor Evaluation Criteria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Vendor Management Tools &amp; Resources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Popular Accounting Software Options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Accounting Bonus Tools &amp; Resources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Key Financial Concepts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Budget &amp; Cash Flow Scenarios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Manage &amp; Improve Cash Flow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Output Table (12-Month Snapshot)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Launch Timeline with Milestones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Launch Week Calendar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Launch Plan Bonus Tools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94A74"/>
                </a:solidFill>
              </a:rPr>
              <a:t>Marketing Campaign Checklist</a:t>
            </a:r>
          </a:p>
          <a:p>
            <a:endParaRPr lang="en-US" dirty="0">
              <a:solidFill>
                <a:srgbClr val="194A7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D4086-25A6-E521-560B-AAD2C2F4F82C}"/>
              </a:ext>
            </a:extLst>
          </p:cNvPr>
          <p:cNvSpPr txBox="1"/>
          <p:nvPr/>
        </p:nvSpPr>
        <p:spPr>
          <a:xfrm>
            <a:off x="8653481" y="732799"/>
            <a:ext cx="28898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The “7 Why’s”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 Top 10 List of Business &amp; Life Results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The “O” Factor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Customer Buying Process (CBP)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Insight-Led Talking Points by Role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Message Delivery Channels &amp; Use Cases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Sales Process Stage Tied to the Customer Buying Process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StorySelling 5 O’s Framework – Explained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StorySelling 5 O’s Framework – Whiteboard Conversation Example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Sales Leadership – Coaching Cadence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Tax, Security, Legal Recuring Checklist &amp; Timeline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Industry Regulations Monitoring Tools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General Associations – Focus &amp; Value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Industry Specific Associations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Stay Updated on Industry Regulations – Summary Checklist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Business Performance Reviews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Sample Review Schedule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Phases of Expansion – Tiered Strategy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Types of Exit Strategies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C PORT Solutions Data Room that led to 2011 Newell Rubbermaid Acquisition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n-US" sz="1200" dirty="0">
                <a:solidFill>
                  <a:srgbClr val="194A74"/>
                </a:solidFill>
              </a:rPr>
              <a:t>Exit Strategy Tech Stack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EC070-90BA-E614-EBB7-72EB043E273C}"/>
              </a:ext>
            </a:extLst>
          </p:cNvPr>
          <p:cNvSpPr txBox="1"/>
          <p:nvPr/>
        </p:nvSpPr>
        <p:spPr>
          <a:xfrm>
            <a:off x="6140613" y="6396997"/>
            <a:ext cx="5025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194A74"/>
                </a:solidFill>
              </a:rPr>
              <a:t>Get the Free Tools at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E6704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https://thenewventurecoach.com/receive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468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A23D09-FA07-0856-745E-ADF143D8A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20126"/>
              </p:ext>
            </p:extLst>
          </p:nvPr>
        </p:nvGraphicFramePr>
        <p:xfrm>
          <a:off x="1852612" y="1493112"/>
          <a:ext cx="8486775" cy="3871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6816">
                  <a:extLst>
                    <a:ext uri="{9D8B030D-6E8A-4147-A177-3AD203B41FA5}">
                      <a16:colId xmlns:a16="http://schemas.microsoft.com/office/drawing/2014/main" val="1514113446"/>
                    </a:ext>
                  </a:extLst>
                </a:gridCol>
                <a:gridCol w="5219959">
                  <a:extLst>
                    <a:ext uri="{9D8B030D-6E8A-4147-A177-3AD203B41FA5}">
                      <a16:colId xmlns:a16="http://schemas.microsoft.com/office/drawing/2014/main" val="607757416"/>
                    </a:ext>
                  </a:extLst>
                </a:gridCol>
              </a:tblGrid>
              <a:tr h="483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u="sng" kern="100" dirty="0">
                          <a:effectLst/>
                        </a:rPr>
                        <a:t>Stage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u="sng" kern="100" dirty="0">
                          <a:effectLst/>
                        </a:rPr>
                        <a:t>Tools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152937"/>
                  </a:ext>
                </a:extLst>
              </a:tr>
              <a:tr h="4839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Persona &amp; Research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Typeform, Google Forms, Hotjar, Otter.ai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/>
                </a:tc>
                <a:extLst>
                  <a:ext uri="{0D108BD9-81ED-4DB2-BD59-A6C34878D82A}">
                    <a16:rowId xmlns:a16="http://schemas.microsoft.com/office/drawing/2014/main" val="2589802418"/>
                  </a:ext>
                </a:extLst>
              </a:tr>
              <a:tr h="4839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Landing Page MVP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Carrd, Webflow, Unbounce, Leadpages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/>
                </a:tc>
                <a:extLst>
                  <a:ext uri="{0D108BD9-81ED-4DB2-BD59-A6C34878D82A}">
                    <a16:rowId xmlns:a16="http://schemas.microsoft.com/office/drawing/2014/main" val="3529083378"/>
                  </a:ext>
                </a:extLst>
              </a:tr>
              <a:tr h="4839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No-Code Product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Bubble, Glide, Softr, Zapier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/>
                </a:tc>
                <a:extLst>
                  <a:ext uri="{0D108BD9-81ED-4DB2-BD59-A6C34878D82A}">
                    <a16:rowId xmlns:a16="http://schemas.microsoft.com/office/drawing/2014/main" val="3892524389"/>
                  </a:ext>
                </a:extLst>
              </a:tr>
              <a:tr h="4839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Concierge MVP (manual)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Notion, Airtable, Google Sheets, Calendly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42242"/>
                  </a:ext>
                </a:extLst>
              </a:tr>
              <a:tr h="4839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Customer Interaction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Intercom, Loom, Slack, Zoom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/>
                </a:tc>
                <a:extLst>
                  <a:ext uri="{0D108BD9-81ED-4DB2-BD59-A6C34878D82A}">
                    <a16:rowId xmlns:a16="http://schemas.microsoft.com/office/drawing/2014/main" val="1438289495"/>
                  </a:ext>
                </a:extLst>
              </a:tr>
              <a:tr h="4839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Metrics &amp; Analytics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Mixpanel, Amplitude, Google Analytics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/>
                </a:tc>
                <a:extLst>
                  <a:ext uri="{0D108BD9-81ED-4DB2-BD59-A6C34878D82A}">
                    <a16:rowId xmlns:a16="http://schemas.microsoft.com/office/drawing/2014/main" val="3545956044"/>
                  </a:ext>
                </a:extLst>
              </a:tr>
              <a:tr h="4839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Service Delivery (ISO)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Trello, Asana, Dubsado, Stripe, G Suite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873" marR="21873" marT="21873" marB="21873" anchor="ctr"/>
                </a:tc>
                <a:extLst>
                  <a:ext uri="{0D108BD9-81ED-4DB2-BD59-A6C34878D82A}">
                    <a16:rowId xmlns:a16="http://schemas.microsoft.com/office/drawing/2014/main" val="1099741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65FA7D-F64D-2899-7B86-7E90CA88BA80}"/>
              </a:ext>
            </a:extLst>
          </p:cNvPr>
          <p:cNvSpPr txBox="1"/>
          <p:nvPr/>
        </p:nvSpPr>
        <p:spPr>
          <a:xfrm>
            <a:off x="4782598" y="971960"/>
            <a:ext cx="262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9 – Tools by Stage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CA20F-1432-5EAD-40BC-889DF5F11CBE}"/>
              </a:ext>
            </a:extLst>
          </p:cNvPr>
          <p:cNvSpPr txBox="1"/>
          <p:nvPr/>
        </p:nvSpPr>
        <p:spPr>
          <a:xfrm>
            <a:off x="2899859" y="5643556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1565761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C3C811-801A-357D-412D-DF505409F1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09660"/>
              </p:ext>
            </p:extLst>
          </p:nvPr>
        </p:nvGraphicFramePr>
        <p:xfrm>
          <a:off x="2014537" y="1900045"/>
          <a:ext cx="8162926" cy="3057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5705">
                  <a:extLst>
                    <a:ext uri="{9D8B030D-6E8A-4147-A177-3AD203B41FA5}">
                      <a16:colId xmlns:a16="http://schemas.microsoft.com/office/drawing/2014/main" val="3051828678"/>
                    </a:ext>
                  </a:extLst>
                </a:gridCol>
                <a:gridCol w="3543041">
                  <a:extLst>
                    <a:ext uri="{9D8B030D-6E8A-4147-A177-3AD203B41FA5}">
                      <a16:colId xmlns:a16="http://schemas.microsoft.com/office/drawing/2014/main" val="3808741764"/>
                    </a:ext>
                  </a:extLst>
                </a:gridCol>
                <a:gridCol w="2404180">
                  <a:extLst>
                    <a:ext uri="{9D8B030D-6E8A-4147-A177-3AD203B41FA5}">
                      <a16:colId xmlns:a16="http://schemas.microsoft.com/office/drawing/2014/main" val="3401021633"/>
                    </a:ext>
                  </a:extLst>
                </a:gridCol>
              </a:tblGrid>
              <a:tr h="364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u="sng" kern="100" dirty="0">
                          <a:effectLst/>
                        </a:rPr>
                        <a:t>Test Type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100" u="sng" kern="100" dirty="0">
                          <a:effectLst/>
                        </a:rPr>
                        <a:t>Description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100" dirty="0">
                          <a:effectLst/>
                        </a:rPr>
                        <a:t>In-App Surveys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51022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Unit Testing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Validates individual components or functions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JUnit, NUnit, pytest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53878910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Integration Testing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Ensures modules work together as expected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Postman, REST Assured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24272412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Functional Testing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Confirms software behaves per specifications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Selenium, TestRail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0454660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Regression Testing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Checks that new code doesn't break old functionality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Selenium, Katalon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12736734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UI/UX Testing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Verifies interface elements, layout, and usability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Cypress, BrowserStack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89315053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Performance Testing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Assesses speed, scalability, and stability under load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JMeter, LoadRunner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3572545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Security Testing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Identifies vulnerabilities and compliance gaps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OWASP ZAP, Burp Suite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96147339"/>
                  </a:ext>
                </a:extLst>
              </a:tr>
              <a:tr h="3366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 dirty="0">
                          <a:effectLst/>
                        </a:rPr>
                        <a:t>User Acceptance Testing (UAT)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>
                          <a:effectLst/>
                        </a:rPr>
                        <a:t>Final testing by end-users to approve release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100" kern="100" dirty="0" err="1">
                          <a:effectLst/>
                        </a:rPr>
                        <a:t>Userback</a:t>
                      </a:r>
                      <a:r>
                        <a:rPr lang="en-US" sz="1100" kern="100" dirty="0">
                          <a:effectLst/>
                        </a:rPr>
                        <a:t>, </a:t>
                      </a:r>
                      <a:r>
                        <a:rPr lang="en-US" sz="1100" kern="100" dirty="0" err="1">
                          <a:effectLst/>
                        </a:rPr>
                        <a:t>Usetrace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204875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E9ACB3-8729-10A9-D132-BE5BE92869B1}"/>
              </a:ext>
            </a:extLst>
          </p:cNvPr>
          <p:cNvSpPr txBox="1"/>
          <p:nvPr/>
        </p:nvSpPr>
        <p:spPr>
          <a:xfrm>
            <a:off x="4449017" y="1286285"/>
            <a:ext cx="32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10 – Types of  QA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D4842-7533-E1B2-8095-EC4B39AEBD41}"/>
              </a:ext>
            </a:extLst>
          </p:cNvPr>
          <p:cNvSpPr txBox="1"/>
          <p:nvPr/>
        </p:nvSpPr>
        <p:spPr>
          <a:xfrm>
            <a:off x="2899859" y="5286365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197829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12760A-D476-2130-97FE-CC9EE9A83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139346"/>
              </p:ext>
            </p:extLst>
          </p:nvPr>
        </p:nvGraphicFramePr>
        <p:xfrm>
          <a:off x="2600326" y="1800225"/>
          <a:ext cx="7300912" cy="30432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7928">
                  <a:extLst>
                    <a:ext uri="{9D8B030D-6E8A-4147-A177-3AD203B41FA5}">
                      <a16:colId xmlns:a16="http://schemas.microsoft.com/office/drawing/2014/main" val="4040302044"/>
                    </a:ext>
                  </a:extLst>
                </a:gridCol>
                <a:gridCol w="4612984">
                  <a:extLst>
                    <a:ext uri="{9D8B030D-6E8A-4147-A177-3AD203B41FA5}">
                      <a16:colId xmlns:a16="http://schemas.microsoft.com/office/drawing/2014/main" val="4072011644"/>
                    </a:ext>
                  </a:extLst>
                </a:gridCol>
              </a:tblGrid>
              <a:tr h="4347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Category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Recommended Tools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564911"/>
                  </a:ext>
                </a:extLst>
              </a:tr>
              <a:tr h="4347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Test Management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TestRail, Zephyr, TestLink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16681069"/>
                  </a:ext>
                </a:extLst>
              </a:tr>
              <a:tr h="4347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Automation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Selenium, Cypress, Playwright, Puppeteer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9897718"/>
                  </a:ext>
                </a:extLst>
              </a:tr>
              <a:tr h="4347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CI/CD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GitHub Actions, GitLab CI, Jenkins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45204790"/>
                  </a:ext>
                </a:extLst>
              </a:tr>
              <a:tr h="4347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Bug Tracking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Jira, ClickUp, Linear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4559417"/>
                  </a:ext>
                </a:extLst>
              </a:tr>
              <a:tr h="4347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Collaboration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Slack, Notion, Confluence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97387060"/>
                  </a:ext>
                </a:extLst>
              </a:tr>
              <a:tr h="4347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Code Coverage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Coveralls, </a:t>
                      </a:r>
                      <a:r>
                        <a:rPr lang="en-US" sz="1800" kern="100" dirty="0" err="1">
                          <a:effectLst/>
                        </a:rPr>
                        <a:t>Codecov</a:t>
                      </a:r>
                      <a:r>
                        <a:rPr lang="en-US" sz="1800" kern="100" dirty="0">
                          <a:effectLst/>
                        </a:rPr>
                        <a:t>, SonarQube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394383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FAAA68-E60A-8541-654D-F53FE57C71DE}"/>
              </a:ext>
            </a:extLst>
          </p:cNvPr>
          <p:cNvSpPr txBox="1"/>
          <p:nvPr/>
        </p:nvSpPr>
        <p:spPr>
          <a:xfrm>
            <a:off x="4524425" y="1286285"/>
            <a:ext cx="314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11 – QA Tools by  Stage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9AF83-B859-D708-CD03-FED0F6F45BE0}"/>
              </a:ext>
            </a:extLst>
          </p:cNvPr>
          <p:cNvSpPr txBox="1"/>
          <p:nvPr/>
        </p:nvSpPr>
        <p:spPr>
          <a:xfrm>
            <a:off x="2899859" y="5100622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154195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4C0176-72BD-5BCA-EFA1-357802AC6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686719"/>
              </p:ext>
            </p:extLst>
          </p:nvPr>
        </p:nvGraphicFramePr>
        <p:xfrm>
          <a:off x="2584846" y="1570068"/>
          <a:ext cx="7022307" cy="3717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1104">
                  <a:extLst>
                    <a:ext uri="{9D8B030D-6E8A-4147-A177-3AD203B41FA5}">
                      <a16:colId xmlns:a16="http://schemas.microsoft.com/office/drawing/2014/main" val="1015727399"/>
                    </a:ext>
                  </a:extLst>
                </a:gridCol>
                <a:gridCol w="4091203">
                  <a:extLst>
                    <a:ext uri="{9D8B030D-6E8A-4147-A177-3AD203B41FA5}">
                      <a16:colId xmlns:a16="http://schemas.microsoft.com/office/drawing/2014/main" val="2453177991"/>
                    </a:ext>
                  </a:extLst>
                </a:gridCol>
              </a:tblGrid>
              <a:tr h="41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Function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Example Systems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187718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CRM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HubSpot, Salesforce, Pipedrive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66108417"/>
                  </a:ext>
                </a:extLst>
              </a:tr>
              <a:tr h="8158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Marketing Automation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ActiveCampaign, Mailchimp, Marketo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552786872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ERP / Accounting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QuickBooks, NetSuite, Xero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66433095"/>
                  </a:ext>
                </a:extLst>
              </a:tr>
              <a:tr h="8158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HR &amp; Payroll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Gusto, BambooHR, Rippling, Paychex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987134187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Collaboration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Slack, Notion, Asana, Monday.com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296358643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Support &amp; Help Desk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Zendesk, Freshdesk, Intercom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9729417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DC14BE5-01D4-84F5-DFA8-70E531AB7644}"/>
              </a:ext>
            </a:extLst>
          </p:cNvPr>
          <p:cNvSpPr txBox="1"/>
          <p:nvPr/>
        </p:nvSpPr>
        <p:spPr>
          <a:xfrm>
            <a:off x="3684185" y="1057572"/>
            <a:ext cx="482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12 – Categories of Enablement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EBE93-8502-ECF4-1A32-7FFEF6F65833}"/>
              </a:ext>
            </a:extLst>
          </p:cNvPr>
          <p:cNvSpPr txBox="1"/>
          <p:nvPr/>
        </p:nvSpPr>
        <p:spPr>
          <a:xfrm>
            <a:off x="2927760" y="5431096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1049201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06DE1-5F90-F1A5-4D0A-4FCF1F9CC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86643D-EF93-7B63-2769-182A6D9A8E0F}"/>
              </a:ext>
            </a:extLst>
          </p:cNvPr>
          <p:cNvSpPr txBox="1"/>
          <p:nvPr/>
        </p:nvSpPr>
        <p:spPr>
          <a:xfrm>
            <a:off x="3582274" y="1057572"/>
            <a:ext cx="502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13 – CRM: Evaluate Build vs. Buy Decision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B884C-95A1-8DBF-D96E-CB7D955E1976}"/>
              </a:ext>
            </a:extLst>
          </p:cNvPr>
          <p:cNvSpPr txBox="1"/>
          <p:nvPr/>
        </p:nvSpPr>
        <p:spPr>
          <a:xfrm>
            <a:off x="2927760" y="5431096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3AA83A-5581-E57E-CDB1-63BF85F60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634830"/>
              </p:ext>
            </p:extLst>
          </p:nvPr>
        </p:nvGraphicFramePr>
        <p:xfrm>
          <a:off x="2571749" y="1689257"/>
          <a:ext cx="7048500" cy="3479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150">
                  <a:extLst>
                    <a:ext uri="{9D8B030D-6E8A-4147-A177-3AD203B41FA5}">
                      <a16:colId xmlns:a16="http://schemas.microsoft.com/office/drawing/2014/main" val="1121669728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548538371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38783865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Factor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Build Your Own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License a CRM Platform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352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Speed to Launch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Slower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Faster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06424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Customization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High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Moderate to High (depends on vendor)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1523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Upfront Cost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High (Dev resources)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Low to Medium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7982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Maintenance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Your responsibility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Vendor handles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60773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Integration Support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Requires dev team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Often plug-and-play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7078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Scalability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Must be built in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Built-in with most SaaS platforms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95141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62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DC964-F354-89E7-B609-06602593E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5E604A-EFA4-D543-470B-E7D1518B32E5}"/>
              </a:ext>
            </a:extLst>
          </p:cNvPr>
          <p:cNvSpPr txBox="1"/>
          <p:nvPr/>
        </p:nvSpPr>
        <p:spPr>
          <a:xfrm>
            <a:off x="3862251" y="1214740"/>
            <a:ext cx="446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14 – CRM Vendor Evaluation Criteria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E5200-E85A-1587-A677-FD449B52721B}"/>
              </a:ext>
            </a:extLst>
          </p:cNvPr>
          <p:cNvSpPr txBox="1"/>
          <p:nvPr/>
        </p:nvSpPr>
        <p:spPr>
          <a:xfrm>
            <a:off x="2927760" y="5403640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1262A1-87A0-3C9F-DBCF-CFF7F6055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106831"/>
              </p:ext>
            </p:extLst>
          </p:nvPr>
        </p:nvGraphicFramePr>
        <p:xfrm>
          <a:off x="2314574" y="1729994"/>
          <a:ext cx="7562850" cy="3398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7925">
                  <a:extLst>
                    <a:ext uri="{9D8B030D-6E8A-4147-A177-3AD203B41FA5}">
                      <a16:colId xmlns:a16="http://schemas.microsoft.com/office/drawing/2014/main" val="2589029193"/>
                    </a:ext>
                  </a:extLst>
                </a:gridCol>
                <a:gridCol w="5114925">
                  <a:extLst>
                    <a:ext uri="{9D8B030D-6E8A-4147-A177-3AD203B41FA5}">
                      <a16:colId xmlns:a16="http://schemas.microsoft.com/office/drawing/2014/main" val="26956340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u="sng" kern="100" dirty="0">
                          <a:effectLst/>
                        </a:rPr>
                        <a:t>Evaluation Category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u="sng" kern="100" dirty="0">
                          <a:effectLst/>
                        </a:rPr>
                        <a:t>Questions to Ask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28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Functionality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Does it meet your key use cases and workflows?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91716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User Experience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Is it intuitive and easy to use across departments?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34090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Scalability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Will it support 2x, 10x, or 100x customer growth?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77904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Integration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Does it work with your email, marketing tools, billing, and support tools?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6424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Customization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Can you customize fields, workflows, and automations?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21714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Reporting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Can you track KPIs for leads, sales, retention, and revenue?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00859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Security &amp; Compliance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GDPR, CCPA, HIPAA (as needed)?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9408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Support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What support and onboarding services are available?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55796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 dirty="0">
                          <a:effectLst/>
                        </a:rPr>
                        <a:t>Total Cost of Ownership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 dirty="0">
                          <a:effectLst/>
                        </a:rPr>
                        <a:t>Monthly/yearly cost, implementation cost, add-ons?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0684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07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54B0B-EC33-E6F4-898B-65302041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0DE862-ED17-4B98-190F-A8137DBE1C4C}"/>
              </a:ext>
            </a:extLst>
          </p:cNvPr>
          <p:cNvSpPr txBox="1"/>
          <p:nvPr/>
        </p:nvSpPr>
        <p:spPr>
          <a:xfrm>
            <a:off x="2677962" y="1214740"/>
            <a:ext cx="6836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15 – Supply Chain &amp; Vendor Management Tools &amp;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F4F3C-BEDA-92FF-A1BC-6D6BE0FE4B1D}"/>
              </a:ext>
            </a:extLst>
          </p:cNvPr>
          <p:cNvSpPr txBox="1"/>
          <p:nvPr/>
        </p:nvSpPr>
        <p:spPr>
          <a:xfrm>
            <a:off x="2927760" y="5403640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44E582-7F9A-1A26-CA09-33DE712BA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39559"/>
              </p:ext>
            </p:extLst>
          </p:nvPr>
        </p:nvGraphicFramePr>
        <p:xfrm>
          <a:off x="2235992" y="1689924"/>
          <a:ext cx="7720013" cy="347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6388">
                  <a:extLst>
                    <a:ext uri="{9D8B030D-6E8A-4147-A177-3AD203B41FA5}">
                      <a16:colId xmlns:a16="http://schemas.microsoft.com/office/drawing/2014/main" val="1327900669"/>
                    </a:ext>
                  </a:extLst>
                </a:gridCol>
                <a:gridCol w="2700337">
                  <a:extLst>
                    <a:ext uri="{9D8B030D-6E8A-4147-A177-3AD203B41FA5}">
                      <a16:colId xmlns:a16="http://schemas.microsoft.com/office/drawing/2014/main" val="1857578525"/>
                    </a:ext>
                  </a:extLst>
                </a:gridCol>
                <a:gridCol w="3443288">
                  <a:extLst>
                    <a:ext uri="{9D8B030D-6E8A-4147-A177-3AD203B41FA5}">
                      <a16:colId xmlns:a16="http://schemas.microsoft.com/office/drawing/2014/main" val="3846146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Function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Tool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Notes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92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Sourcing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Alibaba, ThomasNet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Ideal for component/vendor discovery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93376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Logistics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Flexport, Freightos, ShipBob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Global logistics, customs, and warehousing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1944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Inventory Mgmt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NetSuite, QuickBooks Commerce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Track and reorder parts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80300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Collaboration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Slack, Asana, Monday.com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Track vendor-related projects/tasks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38865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Quality Control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QIMA, SGS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3rd party inspection &amp; compliance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88750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013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A756-7B21-E2C6-0D42-CE8E6A18E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36AE13-1CF6-57E5-89F1-85960661DAF3}"/>
              </a:ext>
            </a:extLst>
          </p:cNvPr>
          <p:cNvSpPr txBox="1"/>
          <p:nvPr/>
        </p:nvSpPr>
        <p:spPr>
          <a:xfrm>
            <a:off x="3562316" y="1371908"/>
            <a:ext cx="506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16 – Popular Accounting Software 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104B7-33C3-65DA-E5B7-DAA7EFDDBCA3}"/>
              </a:ext>
            </a:extLst>
          </p:cNvPr>
          <p:cNvSpPr txBox="1"/>
          <p:nvPr/>
        </p:nvSpPr>
        <p:spPr>
          <a:xfrm>
            <a:off x="2927760" y="5203612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F7D61F-4830-EF68-9F46-8B477C975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014127"/>
              </p:ext>
            </p:extLst>
          </p:nvPr>
        </p:nvGraphicFramePr>
        <p:xfrm>
          <a:off x="2214561" y="1847658"/>
          <a:ext cx="7762875" cy="3162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0688">
                  <a:extLst>
                    <a:ext uri="{9D8B030D-6E8A-4147-A177-3AD203B41FA5}">
                      <a16:colId xmlns:a16="http://schemas.microsoft.com/office/drawing/2014/main" val="313366336"/>
                    </a:ext>
                  </a:extLst>
                </a:gridCol>
                <a:gridCol w="2886075">
                  <a:extLst>
                    <a:ext uri="{9D8B030D-6E8A-4147-A177-3AD203B41FA5}">
                      <a16:colId xmlns:a16="http://schemas.microsoft.com/office/drawing/2014/main" val="2833635763"/>
                    </a:ext>
                  </a:extLst>
                </a:gridCol>
                <a:gridCol w="3186112">
                  <a:extLst>
                    <a:ext uri="{9D8B030D-6E8A-4147-A177-3AD203B41FA5}">
                      <a16:colId xmlns:a16="http://schemas.microsoft.com/office/drawing/2014/main" val="9888005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Software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Best For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Key Features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427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QuickBooks Online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Small to mid-sized businesses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Invoicing, bank sync, payroll, tax reporting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91349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Xero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International or multi-currency users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Mobile friendly, project tracking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60705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Wave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Freelancers / very small businesses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Free core features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2072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FreshBooks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Service-based businesses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Time tracking, client invoicing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87347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Zoho Books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Integrated Zoho suite users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Automation, workflows, client portal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49830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282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393CD-9DEE-5EEC-1D0D-7E2E1CA5B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FB2734-98B3-D51F-73D0-59756BC9A1C1}"/>
              </a:ext>
            </a:extLst>
          </p:cNvPr>
          <p:cNvSpPr txBox="1"/>
          <p:nvPr/>
        </p:nvSpPr>
        <p:spPr>
          <a:xfrm>
            <a:off x="3585151" y="271765"/>
            <a:ext cx="502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17 – Accounting Bonus Tools &amp; 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41DD-22CE-6D7D-F5E8-46E4B0B56EDB}"/>
              </a:ext>
            </a:extLst>
          </p:cNvPr>
          <p:cNvSpPr txBox="1"/>
          <p:nvPr/>
        </p:nvSpPr>
        <p:spPr>
          <a:xfrm>
            <a:off x="2927760" y="6060860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pic>
        <p:nvPicPr>
          <p:cNvPr id="4" name="Picture 3" descr="A close-up of a chart&#10;&#10;AI-generated content may be incorrect.">
            <a:extLst>
              <a:ext uri="{FF2B5EF4-FFF2-40B4-BE49-F238E27FC236}">
                <a16:creationId xmlns:a16="http://schemas.microsoft.com/office/drawing/2014/main" id="{3E49F0C6-EE32-766E-45BD-753A325A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41" y="677630"/>
            <a:ext cx="5930900" cy="2730500"/>
          </a:xfrm>
          <a:prstGeom prst="rect">
            <a:avLst/>
          </a:prstGeom>
        </p:spPr>
      </p:pic>
      <p:pic>
        <p:nvPicPr>
          <p:cNvPr id="8" name="Picture 7" descr="A screenshot of a checklist&#10;&#10;AI-generated content may be incorrect.">
            <a:extLst>
              <a:ext uri="{FF2B5EF4-FFF2-40B4-BE49-F238E27FC236}">
                <a16:creationId xmlns:a16="http://schemas.microsoft.com/office/drawing/2014/main" id="{7FEEB0E0-4266-F8E8-506F-87C9E4DF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862" y="677630"/>
            <a:ext cx="5461000" cy="2882900"/>
          </a:xfrm>
          <a:prstGeom prst="rect">
            <a:avLst/>
          </a:prstGeom>
        </p:spPr>
      </p:pic>
      <p:pic>
        <p:nvPicPr>
          <p:cNvPr id="10" name="Picture 9" descr="A screenshot of a dashboard&#10;&#10;AI-generated content may be incorrect.">
            <a:extLst>
              <a:ext uri="{FF2B5EF4-FFF2-40B4-BE49-F238E27FC236}">
                <a16:creationId xmlns:a16="http://schemas.microsoft.com/office/drawing/2014/main" id="{41AA4BBB-EF27-0985-2C20-E9471B320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403" y="3449871"/>
            <a:ext cx="4147276" cy="25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14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DDE80-C5CD-29C1-31D5-E8F4B050F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27848B-9E2D-F970-566F-5FF8FF0A99C2}"/>
              </a:ext>
            </a:extLst>
          </p:cNvPr>
          <p:cNvSpPr txBox="1"/>
          <p:nvPr/>
        </p:nvSpPr>
        <p:spPr>
          <a:xfrm>
            <a:off x="4257678" y="1014726"/>
            <a:ext cx="36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18 – Key Financial Concepts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DE20A-FB84-75C3-E4DC-0C8B42AD47EB}"/>
              </a:ext>
            </a:extLst>
          </p:cNvPr>
          <p:cNvSpPr txBox="1"/>
          <p:nvPr/>
        </p:nvSpPr>
        <p:spPr>
          <a:xfrm>
            <a:off x="2927760" y="5603656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FB6118-D007-BF78-2503-66E433760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649118"/>
              </p:ext>
            </p:extLst>
          </p:nvPr>
        </p:nvGraphicFramePr>
        <p:xfrm>
          <a:off x="2386011" y="1530856"/>
          <a:ext cx="7419975" cy="3796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7913">
                  <a:extLst>
                    <a:ext uri="{9D8B030D-6E8A-4147-A177-3AD203B41FA5}">
                      <a16:colId xmlns:a16="http://schemas.microsoft.com/office/drawing/2014/main" val="1231002905"/>
                    </a:ext>
                  </a:extLst>
                </a:gridCol>
                <a:gridCol w="5072062">
                  <a:extLst>
                    <a:ext uri="{9D8B030D-6E8A-4147-A177-3AD203B41FA5}">
                      <a16:colId xmlns:a16="http://schemas.microsoft.com/office/drawing/2014/main" val="41381199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Concept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Definition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661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Revenue Forecast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Projected income from sales based on pricing and volume assumptions.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05814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Cost of Goods Sold (COGS)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Direct costs to produce goods (only for product-based companies).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31119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Operating Expenses (OPEX)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Costs to run your business (rent, salaries, marketing, etc.).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92490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Gross Margin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Revenue – COGS.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145904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Net Income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Revenue – COGS – OPEX – Taxes.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9708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Burn Rate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The rate at which cash is used per month.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86933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Runway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The number of months you can operate before running out of cash.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42231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2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urvey&#10;&#10;AI-generated content may be incorrect.">
            <a:extLst>
              <a:ext uri="{FF2B5EF4-FFF2-40B4-BE49-F238E27FC236}">
                <a16:creationId xmlns:a16="http://schemas.microsoft.com/office/drawing/2014/main" id="{B0AF5937-4D93-674B-CD53-610F21E5F8B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810000" y="600066"/>
            <a:ext cx="4000500" cy="6000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20562-BBA0-A001-FEE3-048F04C52F52}"/>
              </a:ext>
            </a:extLst>
          </p:cNvPr>
          <p:cNvSpPr txBox="1"/>
          <p:nvPr/>
        </p:nvSpPr>
        <p:spPr>
          <a:xfrm>
            <a:off x="4114304" y="72518"/>
            <a:ext cx="339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1 - Google Forms Survey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E2AFB-26E2-0960-1BD9-1FF2F7E0543A}"/>
              </a:ext>
            </a:extLst>
          </p:cNvPr>
          <p:cNvSpPr txBox="1"/>
          <p:nvPr/>
        </p:nvSpPr>
        <p:spPr>
          <a:xfrm>
            <a:off x="2927761" y="6257934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1469795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BEE2B-074D-46AC-6766-C9A42B777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698579-0DFD-C883-A294-6761E12A4642}"/>
              </a:ext>
            </a:extLst>
          </p:cNvPr>
          <p:cNvSpPr txBox="1"/>
          <p:nvPr/>
        </p:nvSpPr>
        <p:spPr>
          <a:xfrm>
            <a:off x="3254212" y="714687"/>
            <a:ext cx="568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Exhibit 19 – How to Build Budget &amp; Cash Flow Scenarios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FF5AE-6FF4-C05D-D5C6-61BEC8C6D351}"/>
              </a:ext>
            </a:extLst>
          </p:cNvPr>
          <p:cNvSpPr txBox="1"/>
          <p:nvPr/>
        </p:nvSpPr>
        <p:spPr>
          <a:xfrm>
            <a:off x="2927760" y="5960838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5EE1BF-8FB8-AA98-BED5-682688F3B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151378"/>
              </p:ext>
            </p:extLst>
          </p:nvPr>
        </p:nvGraphicFramePr>
        <p:xfrm>
          <a:off x="838199" y="1170813"/>
          <a:ext cx="10515600" cy="4516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6585478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84847365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1037887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718477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u="sng" kern="100" dirty="0">
                          <a:effectLst/>
                        </a:rPr>
                        <a:t>Variable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u="sng" kern="100" dirty="0">
                          <a:effectLst/>
                        </a:rPr>
                        <a:t>Best-Case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u="sng" kern="100" dirty="0">
                          <a:effectLst/>
                        </a:rPr>
                        <a:t>Base-Case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600" u="sng" kern="100" dirty="0">
                          <a:effectLst/>
                        </a:rPr>
                        <a:t>Worst-Case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032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Revenue Growth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Fast growth; new customer wins; high conversion rates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Realistic, steady growth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 dirty="0">
                          <a:effectLst/>
                        </a:rPr>
                        <a:t>Delayed revenue; low customer traction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60569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Customer Acquisition Cost (CAC)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Lower due to high referral or organic traffic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Industry benchmark or internal historical avg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Higher due to underperforming marketing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62382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Sales Cycle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Shorter than expected (fast deal closure)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Average expected time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Longer than expected; delayed decision-makers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65209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Pricing Power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Premium pricing or upsells work well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Standard pricing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Discounts needed to close deals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10942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Churn Rate (for services/SaaS)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Very low (strong retention)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Normal churn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High churn or contract terminations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61276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Hiring Plan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Hire ahead of demand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Hire to match growth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Delay hiring; freeze new roles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6655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Operating Expenses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Stable or lower than forecasted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As forecasted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Unexpected cost increases (tools, legal, logistics)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52199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 dirty="0">
                          <a:effectLst/>
                        </a:rPr>
                        <a:t>Access to Capital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Easily raise new funds or line of credit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>
                          <a:effectLst/>
                        </a:rPr>
                        <a:t>Moderate access, takes time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600" kern="100" dirty="0">
                          <a:effectLst/>
                        </a:rPr>
                        <a:t>No additional funding available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23950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35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31EC1-4CAD-97B2-B595-F5010B16D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772241-AE8E-E7CA-E5BB-B7E4671E3C5F}"/>
              </a:ext>
            </a:extLst>
          </p:cNvPr>
          <p:cNvSpPr txBox="1"/>
          <p:nvPr/>
        </p:nvSpPr>
        <p:spPr>
          <a:xfrm>
            <a:off x="3958434" y="1429072"/>
            <a:ext cx="427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20 – Manage &amp; Improve Cash 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44441-72E1-E5D2-30A5-727C91BB0A13}"/>
              </a:ext>
            </a:extLst>
          </p:cNvPr>
          <p:cNvSpPr txBox="1"/>
          <p:nvPr/>
        </p:nvSpPr>
        <p:spPr>
          <a:xfrm>
            <a:off x="2927760" y="5189309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EC76E3-B8B2-A98B-4C76-22905801B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172666"/>
              </p:ext>
            </p:extLst>
          </p:nvPr>
        </p:nvGraphicFramePr>
        <p:xfrm>
          <a:off x="2971799" y="1847658"/>
          <a:ext cx="6248400" cy="31626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6513">
                  <a:extLst>
                    <a:ext uri="{9D8B030D-6E8A-4147-A177-3AD203B41FA5}">
                      <a16:colId xmlns:a16="http://schemas.microsoft.com/office/drawing/2014/main" val="1750130024"/>
                    </a:ext>
                  </a:extLst>
                </a:gridCol>
                <a:gridCol w="3671887">
                  <a:extLst>
                    <a:ext uri="{9D8B030D-6E8A-4147-A177-3AD203B41FA5}">
                      <a16:colId xmlns:a16="http://schemas.microsoft.com/office/drawing/2014/main" val="40389647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Tactic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Description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471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Negotiate vendor terms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Ask for Net 30/60 terms with suppliers.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6008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Invoice faster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Send invoices promptly and automate reminders.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93790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Offer early payment incentives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Discount for early payment (e.g. 2/10 Net 30).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35458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Delay non-critical expenses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Phase out unnecessary tools, delay capex.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88603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Maintain buffer reserves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Aim for 3–6 months of OPEX in cash.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89894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854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68AC6-B29A-D237-8AEF-DAD2E85BC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B5CA7E-6A35-9AE9-1BC6-3C22A175BCF8}"/>
              </a:ext>
            </a:extLst>
          </p:cNvPr>
          <p:cNvSpPr txBox="1"/>
          <p:nvPr/>
        </p:nvSpPr>
        <p:spPr>
          <a:xfrm>
            <a:off x="3257514" y="1886278"/>
            <a:ext cx="567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21 – Example Output Table (12-Month Snapshot)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AFF5D-059A-570F-B2F9-58002E06010F}"/>
              </a:ext>
            </a:extLst>
          </p:cNvPr>
          <p:cNvSpPr txBox="1"/>
          <p:nvPr/>
        </p:nvSpPr>
        <p:spPr>
          <a:xfrm>
            <a:off x="2927760" y="4789251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EE27D2-38B9-BAFA-41FF-7E185EB4B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323759"/>
              </p:ext>
            </p:extLst>
          </p:nvPr>
        </p:nvGraphicFramePr>
        <p:xfrm>
          <a:off x="3125786" y="2320860"/>
          <a:ext cx="5940425" cy="221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1684">
                  <a:extLst>
                    <a:ext uri="{9D8B030D-6E8A-4147-A177-3AD203B41FA5}">
                      <a16:colId xmlns:a16="http://schemas.microsoft.com/office/drawing/2014/main" val="1272321757"/>
                    </a:ext>
                  </a:extLst>
                </a:gridCol>
                <a:gridCol w="1490753">
                  <a:extLst>
                    <a:ext uri="{9D8B030D-6E8A-4147-A177-3AD203B41FA5}">
                      <a16:colId xmlns:a16="http://schemas.microsoft.com/office/drawing/2014/main" val="2500588967"/>
                    </a:ext>
                  </a:extLst>
                </a:gridCol>
                <a:gridCol w="1374590">
                  <a:extLst>
                    <a:ext uri="{9D8B030D-6E8A-4147-A177-3AD203B41FA5}">
                      <a16:colId xmlns:a16="http://schemas.microsoft.com/office/drawing/2014/main" val="3640180414"/>
                    </a:ext>
                  </a:extLst>
                </a:gridCol>
                <a:gridCol w="1713398">
                  <a:extLst>
                    <a:ext uri="{9D8B030D-6E8A-4147-A177-3AD203B41FA5}">
                      <a16:colId xmlns:a16="http://schemas.microsoft.com/office/drawing/2014/main" val="539470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Metric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Best-Case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Base-Case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u="sng" kern="100" dirty="0">
                          <a:effectLst/>
                        </a:rPr>
                        <a:t>Worst-Case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51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Revenue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$1.2M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$800K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$400K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68141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Gross Margin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60%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55%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50%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3270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Net Profit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$200K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$50K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-$150K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86884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Cash Burn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-$5K/mo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-$15K/mo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-$40K/mo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9780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Runway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24 months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12 months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4 months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97877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388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024C1-0DAE-CB10-CC4F-9ED9F87D8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5C94BF-9187-6AF0-B225-E4658C9917AB}"/>
              </a:ext>
            </a:extLst>
          </p:cNvPr>
          <p:cNvSpPr txBox="1"/>
          <p:nvPr/>
        </p:nvSpPr>
        <p:spPr>
          <a:xfrm>
            <a:off x="3799430" y="1886278"/>
            <a:ext cx="459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22 – Launch Timeline with Milestones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CB62D-A59A-0E1B-CAAF-9784372A9E15}"/>
              </a:ext>
            </a:extLst>
          </p:cNvPr>
          <p:cNvSpPr txBox="1"/>
          <p:nvPr/>
        </p:nvSpPr>
        <p:spPr>
          <a:xfrm>
            <a:off x="2927760" y="4789251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644714-4AE7-679B-2EF6-2089C52D2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54527"/>
              </p:ext>
            </p:extLst>
          </p:nvPr>
        </p:nvGraphicFramePr>
        <p:xfrm>
          <a:off x="2621755" y="2412798"/>
          <a:ext cx="6948488" cy="2219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6375">
                  <a:extLst>
                    <a:ext uri="{9D8B030D-6E8A-4147-A177-3AD203B41FA5}">
                      <a16:colId xmlns:a16="http://schemas.microsoft.com/office/drawing/2014/main" val="3365712491"/>
                    </a:ext>
                  </a:extLst>
                </a:gridCol>
                <a:gridCol w="2814638">
                  <a:extLst>
                    <a:ext uri="{9D8B030D-6E8A-4147-A177-3AD203B41FA5}">
                      <a16:colId xmlns:a16="http://schemas.microsoft.com/office/drawing/2014/main" val="1035592712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26759840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Phase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Milestone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Target Date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453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Prep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Final QA Testing Complete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36795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Soft Launch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Beta or Pilot Program Live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38962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Launch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Public Launch (Website/PR/Sales)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22549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Post-Launch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30-Day Review &amp; Adjustments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17078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357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E87B0-7DB1-05B8-FD7C-6C762C8D5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C9ACBC-3825-CC30-0EBC-6D191EE5097D}"/>
              </a:ext>
            </a:extLst>
          </p:cNvPr>
          <p:cNvSpPr txBox="1"/>
          <p:nvPr/>
        </p:nvSpPr>
        <p:spPr>
          <a:xfrm>
            <a:off x="4264339" y="1529086"/>
            <a:ext cx="366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23 – Launch Week Calendar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4942C-7DF9-B4E4-B6F1-1BAAB89618E6}"/>
              </a:ext>
            </a:extLst>
          </p:cNvPr>
          <p:cNvSpPr txBox="1"/>
          <p:nvPr/>
        </p:nvSpPr>
        <p:spPr>
          <a:xfrm>
            <a:off x="2927760" y="5117865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60FC10-9D7F-A3AE-0F4E-0215EC98E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39417"/>
              </p:ext>
            </p:extLst>
          </p:nvPr>
        </p:nvGraphicFramePr>
        <p:xfrm>
          <a:off x="3028949" y="2029712"/>
          <a:ext cx="6134100" cy="2798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138">
                  <a:extLst>
                    <a:ext uri="{9D8B030D-6E8A-4147-A177-3AD203B41FA5}">
                      <a16:colId xmlns:a16="http://schemas.microsoft.com/office/drawing/2014/main" val="3800296074"/>
                    </a:ext>
                  </a:extLst>
                </a:gridCol>
                <a:gridCol w="5414962">
                  <a:extLst>
                    <a:ext uri="{9D8B030D-6E8A-4147-A177-3AD203B41FA5}">
                      <a16:colId xmlns:a16="http://schemas.microsoft.com/office/drawing/2014/main" val="22328154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Day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Activity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13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Mon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Soft Launch to Beta List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3203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Tue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Final Tech Check &amp; QA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06429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Wed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Team Training &amp; Go-Live Rehearsal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65265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Thu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Launch Day – Marketing &amp; Sales Go Live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0029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Fri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Debrief &amp; Early Metrics Review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88421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Sat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Customer Feedback Analysis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1393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Sun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Rest &amp; Reflect (with emergency monitoring)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86971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4761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E0B09-3A7E-9912-FDC2-C0A20AFBF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291317-3776-14D5-0EBE-5D89DD77D521}"/>
              </a:ext>
            </a:extLst>
          </p:cNvPr>
          <p:cNvSpPr txBox="1"/>
          <p:nvPr/>
        </p:nvSpPr>
        <p:spPr>
          <a:xfrm>
            <a:off x="4183327" y="171760"/>
            <a:ext cx="382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24 – Launch Plan Bonus Tools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4D910-595D-FF9E-B9C9-C3BEBA4CBF90}"/>
              </a:ext>
            </a:extLst>
          </p:cNvPr>
          <p:cNvSpPr txBox="1"/>
          <p:nvPr/>
        </p:nvSpPr>
        <p:spPr>
          <a:xfrm>
            <a:off x="2927760" y="6475190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pic>
        <p:nvPicPr>
          <p:cNvPr id="4" name="Picture 3" descr="A screenshot of a white sheet&#10;&#10;AI-generated content may be incorrect.">
            <a:extLst>
              <a:ext uri="{FF2B5EF4-FFF2-40B4-BE49-F238E27FC236}">
                <a16:creationId xmlns:a16="http://schemas.microsoft.com/office/drawing/2014/main" id="{43DF828A-8503-7CFA-8E73-56D22BED6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7" y="541091"/>
            <a:ext cx="6778872" cy="2565399"/>
          </a:xfrm>
          <a:prstGeom prst="rect">
            <a:avLst/>
          </a:prstGeom>
        </p:spPr>
      </p:pic>
      <p:pic>
        <p:nvPicPr>
          <p:cNvPr id="8" name="Picture 7" descr="A screenshot of a white sheet&#10;&#10;AI-generated content may be incorrect.">
            <a:extLst>
              <a:ext uri="{FF2B5EF4-FFF2-40B4-BE49-F238E27FC236}">
                <a16:creationId xmlns:a16="http://schemas.microsoft.com/office/drawing/2014/main" id="{D404F807-6FB7-FEDB-5528-7A2811F9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256" y="541092"/>
            <a:ext cx="5194300" cy="2565400"/>
          </a:xfrm>
          <a:prstGeom prst="rect">
            <a:avLst/>
          </a:prstGeom>
        </p:spPr>
      </p:pic>
      <p:pic>
        <p:nvPicPr>
          <p:cNvPr id="10" name="Picture 9" descr="A screenshot of a list of tasks&#10;&#10;AI-generated content may be incorrect.">
            <a:extLst>
              <a:ext uri="{FF2B5EF4-FFF2-40B4-BE49-F238E27FC236}">
                <a16:creationId xmlns:a16="http://schemas.microsoft.com/office/drawing/2014/main" id="{772C5386-238A-4A04-2E72-A1627C9C7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726" y="3106490"/>
            <a:ext cx="2230438" cy="3359093"/>
          </a:xfrm>
          <a:prstGeom prst="rect">
            <a:avLst/>
          </a:prstGeom>
        </p:spPr>
      </p:pic>
      <p:pic>
        <p:nvPicPr>
          <p:cNvPr id="12" name="Picture 11" descr="A screenshot of a white grid&#10;&#10;AI-generated content may be incorrect.">
            <a:extLst>
              <a:ext uri="{FF2B5EF4-FFF2-40B4-BE49-F238E27FC236}">
                <a16:creationId xmlns:a16="http://schemas.microsoft.com/office/drawing/2014/main" id="{193F9222-0B80-7E18-EB6E-E64C3BADE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653" y="3116099"/>
            <a:ext cx="4470400" cy="33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28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EF6D-37E2-2328-FD6C-171AB4791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426600-92EB-B43F-0429-1BAD050EA405}"/>
              </a:ext>
            </a:extLst>
          </p:cNvPr>
          <p:cNvSpPr txBox="1"/>
          <p:nvPr/>
        </p:nvSpPr>
        <p:spPr>
          <a:xfrm>
            <a:off x="3876766" y="114614"/>
            <a:ext cx="443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25 – Marketing Campaign Checklist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64B11-AA8D-0FF3-36A7-125793E911A5}"/>
              </a:ext>
            </a:extLst>
          </p:cNvPr>
          <p:cNvSpPr txBox="1"/>
          <p:nvPr/>
        </p:nvSpPr>
        <p:spPr>
          <a:xfrm>
            <a:off x="2927760" y="6446612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11254-AD6E-68E0-DED8-5BA1BBF0E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5" y="608965"/>
            <a:ext cx="4184650" cy="564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58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D63AC-4C1E-8196-CD2F-543A77FD7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BD4D33-449E-D3B6-5E3F-34E20F3E2690}"/>
              </a:ext>
            </a:extLst>
          </p:cNvPr>
          <p:cNvSpPr txBox="1"/>
          <p:nvPr/>
        </p:nvSpPr>
        <p:spPr>
          <a:xfrm>
            <a:off x="4748192" y="1529086"/>
            <a:ext cx="269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26 – The “7 Why’s”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A8FD4-CFD4-9358-F998-C7CE1132A725}"/>
              </a:ext>
            </a:extLst>
          </p:cNvPr>
          <p:cNvSpPr txBox="1"/>
          <p:nvPr/>
        </p:nvSpPr>
        <p:spPr>
          <a:xfrm>
            <a:off x="2927760" y="5117865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pic>
        <p:nvPicPr>
          <p:cNvPr id="3" name="Picture 2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EAC317B7-19AB-4836-7D77-23E6BE806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53" y="1819276"/>
            <a:ext cx="7704892" cy="32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5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1FFEE-B371-27A3-2AA4-B7490DD4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C01AF0-679F-CEDA-E882-8227201247C6}"/>
              </a:ext>
            </a:extLst>
          </p:cNvPr>
          <p:cNvSpPr txBox="1"/>
          <p:nvPr/>
        </p:nvSpPr>
        <p:spPr>
          <a:xfrm>
            <a:off x="3604652" y="1014732"/>
            <a:ext cx="498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27 – Top 10 List of Business &amp; Life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60822-739A-1204-396B-FF651ED6F826}"/>
              </a:ext>
            </a:extLst>
          </p:cNvPr>
          <p:cNvSpPr txBox="1"/>
          <p:nvPr/>
        </p:nvSpPr>
        <p:spPr>
          <a:xfrm>
            <a:off x="2927759" y="5540425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8FE2D4-6F3F-0DFF-65C9-6A9561632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91224"/>
              </p:ext>
            </p:extLst>
          </p:nvPr>
        </p:nvGraphicFramePr>
        <p:xfrm>
          <a:off x="1073940" y="1528855"/>
          <a:ext cx="10044115" cy="3800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1">
                  <a:extLst>
                    <a:ext uri="{9D8B030D-6E8A-4147-A177-3AD203B41FA5}">
                      <a16:colId xmlns:a16="http://schemas.microsoft.com/office/drawing/2014/main" val="925230258"/>
                    </a:ext>
                  </a:extLst>
                </a:gridCol>
                <a:gridCol w="1338264">
                  <a:extLst>
                    <a:ext uri="{9D8B030D-6E8A-4147-A177-3AD203B41FA5}">
                      <a16:colId xmlns:a16="http://schemas.microsoft.com/office/drawing/2014/main" val="635655906"/>
                    </a:ext>
                  </a:extLst>
                </a:gridCol>
                <a:gridCol w="3900487">
                  <a:extLst>
                    <a:ext uri="{9D8B030D-6E8A-4147-A177-3AD203B41FA5}">
                      <a16:colId xmlns:a16="http://schemas.microsoft.com/office/drawing/2014/main" val="1221116584"/>
                    </a:ext>
                  </a:extLst>
                </a:gridCol>
                <a:gridCol w="4500563">
                  <a:extLst>
                    <a:ext uri="{9D8B030D-6E8A-4147-A177-3AD203B41FA5}">
                      <a16:colId xmlns:a16="http://schemas.microsoft.com/office/drawing/2014/main" val="1223843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#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Result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Positive Outcome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Negative Outcome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624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Success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Fulfillment, recognition, impact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Burnout, ego, isolation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710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2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Growth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Learning, resilience, expansion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Overwhelm, instability, growing pains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1063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3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Wealth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Freedom, security, generosity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Greed, entitlement, disconnection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13696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4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Influence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Leadership, inspiration, impact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Manipulation, pressure, arrogance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48354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5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Power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Authority, effectiveness, protection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Corruption, control, fear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16921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6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Fame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Reach, opportunity, voice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Scrutiny, loss of privacy, vanity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36649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7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Freedom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Autonomy, peace, choice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Isolation, lack of structure, chaos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29164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8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Productivity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Efficiency, accomplishment, momentum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Exhaustion, pressure, imbalance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79831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9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Love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Connection, joy, meaning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Codependence, heartbreak, distraction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5086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10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Legacy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Purpose, contribution, remembrance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Pressure, regret, missed presence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2288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180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BFD35-D8C8-71AB-EDE3-A8A9D475F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5BEB9A-3058-0FA6-CCAA-64486C0E95A1}"/>
              </a:ext>
            </a:extLst>
          </p:cNvPr>
          <p:cNvSpPr txBox="1"/>
          <p:nvPr/>
        </p:nvSpPr>
        <p:spPr>
          <a:xfrm>
            <a:off x="4699440" y="1243336"/>
            <a:ext cx="279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28 – The “O” Factor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D9E36-956F-1FD8-CEB2-36384B2D5841}"/>
              </a:ext>
            </a:extLst>
          </p:cNvPr>
          <p:cNvSpPr txBox="1"/>
          <p:nvPr/>
        </p:nvSpPr>
        <p:spPr>
          <a:xfrm>
            <a:off x="2927759" y="5397547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pic>
        <p:nvPicPr>
          <p:cNvPr id="3" name="Picture 2" descr="A diagram of a product factor&#10;&#10;AI-generated content may be incorrect.">
            <a:extLst>
              <a:ext uri="{FF2B5EF4-FFF2-40B4-BE49-F238E27FC236}">
                <a16:creationId xmlns:a16="http://schemas.microsoft.com/office/drawing/2014/main" id="{C581E7D2-D80F-E085-1F34-DC2E64D3F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67" y="1572054"/>
            <a:ext cx="6815665" cy="37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3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7161B-8C8E-FF5A-D2DB-DDEE84476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096F07F0-48BC-E22A-AF20-C678EFB7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05" y="471488"/>
            <a:ext cx="7995496" cy="5772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46A39-C08C-4FB5-3836-D7F741CC13EE}"/>
              </a:ext>
            </a:extLst>
          </p:cNvPr>
          <p:cNvSpPr txBox="1"/>
          <p:nvPr/>
        </p:nvSpPr>
        <p:spPr>
          <a:xfrm>
            <a:off x="2899859" y="6257934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630609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4437-358B-F28E-36A7-4BA542A9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065F60-72EF-44B0-9D9D-198711F9574A}"/>
              </a:ext>
            </a:extLst>
          </p:cNvPr>
          <p:cNvSpPr txBox="1"/>
          <p:nvPr/>
        </p:nvSpPr>
        <p:spPr>
          <a:xfrm>
            <a:off x="3838013" y="171760"/>
            <a:ext cx="451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29 – Customer Buying Process (CBP)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0C59F-1353-8656-23FA-8FB5A19AB6A5}"/>
              </a:ext>
            </a:extLst>
          </p:cNvPr>
          <p:cNvSpPr txBox="1"/>
          <p:nvPr/>
        </p:nvSpPr>
        <p:spPr>
          <a:xfrm>
            <a:off x="2927760" y="6375174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pic>
        <p:nvPicPr>
          <p:cNvPr id="2" name="Picture 1" descr="A diagram of a business process&#10;&#10;AI-generated content may be incorrect.">
            <a:extLst>
              <a:ext uri="{FF2B5EF4-FFF2-40B4-BE49-F238E27FC236}">
                <a16:creationId xmlns:a16="http://schemas.microsoft.com/office/drawing/2014/main" id="{940A948E-267C-8376-181E-52D980287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7" y="573656"/>
            <a:ext cx="10177463" cy="571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67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842D-AD66-D468-03CF-F4E28C7D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6881CD-A10C-A2CD-2ED6-4D883316DF67}"/>
              </a:ext>
            </a:extLst>
          </p:cNvPr>
          <p:cNvSpPr txBox="1"/>
          <p:nvPr/>
        </p:nvSpPr>
        <p:spPr>
          <a:xfrm>
            <a:off x="3329703" y="2186316"/>
            <a:ext cx="553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30 – Insight-Led Talking Points by Role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CA664-2B57-B979-DE1B-7F565F9998EE}"/>
              </a:ext>
            </a:extLst>
          </p:cNvPr>
          <p:cNvSpPr txBox="1"/>
          <p:nvPr/>
        </p:nvSpPr>
        <p:spPr>
          <a:xfrm>
            <a:off x="2927760" y="4432051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515910-9598-39BB-F8F9-0A630FAE9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120487"/>
              </p:ext>
            </p:extLst>
          </p:nvPr>
        </p:nvGraphicFramePr>
        <p:xfrm>
          <a:off x="838199" y="2638996"/>
          <a:ext cx="10515600" cy="1580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7739">
                  <a:extLst>
                    <a:ext uri="{9D8B030D-6E8A-4147-A177-3AD203B41FA5}">
                      <a16:colId xmlns:a16="http://schemas.microsoft.com/office/drawing/2014/main" val="3983880959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106964098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73767841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105553045"/>
                    </a:ext>
                  </a:extLst>
                </a:gridCol>
                <a:gridCol w="3067049">
                  <a:extLst>
                    <a:ext uri="{9D8B030D-6E8A-4147-A177-3AD203B41FA5}">
                      <a16:colId xmlns:a16="http://schemas.microsoft.com/office/drawing/2014/main" val="15972414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Buyer Role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Strategic Goal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Key Insight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Problem Framing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Value Story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3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CIO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Reduce TCO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73% of IT budgets are spent on maintenance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Legacy systems are draining innovation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“A global peer used our platform to cut costs 40% and reallocate to R&amp;D”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900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233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1E44D-C477-E05E-1F91-9E5F9866F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13C69D-E65A-C90D-3CA1-33B0F894801D}"/>
              </a:ext>
            </a:extLst>
          </p:cNvPr>
          <p:cNvSpPr txBox="1"/>
          <p:nvPr/>
        </p:nvSpPr>
        <p:spPr>
          <a:xfrm>
            <a:off x="3398419" y="1886280"/>
            <a:ext cx="539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31 – Message Delivery Channels &amp; Use Cases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ACF30-8934-089B-BE40-18BD210355CA}"/>
              </a:ext>
            </a:extLst>
          </p:cNvPr>
          <p:cNvSpPr txBox="1"/>
          <p:nvPr/>
        </p:nvSpPr>
        <p:spPr>
          <a:xfrm>
            <a:off x="2927759" y="4626020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CA3669-1410-98D2-A78C-DA0D3D14E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30425"/>
              </p:ext>
            </p:extLst>
          </p:nvPr>
        </p:nvGraphicFramePr>
        <p:xfrm>
          <a:off x="1428747" y="2320193"/>
          <a:ext cx="9334502" cy="2217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3634612823"/>
                    </a:ext>
                  </a:extLst>
                </a:gridCol>
                <a:gridCol w="3357565">
                  <a:extLst>
                    <a:ext uri="{9D8B030D-6E8A-4147-A177-3AD203B41FA5}">
                      <a16:colId xmlns:a16="http://schemas.microsoft.com/office/drawing/2014/main" val="3539271500"/>
                    </a:ext>
                  </a:extLst>
                </a:gridCol>
                <a:gridCol w="3786187">
                  <a:extLst>
                    <a:ext uri="{9D8B030D-6E8A-4147-A177-3AD203B41FA5}">
                      <a16:colId xmlns:a16="http://schemas.microsoft.com/office/drawing/2014/main" val="7996555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Channel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Usage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Messaging Focus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877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Website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Core BrandScript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Hero as customer, CTA-driven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68281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Sales Deck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Role-based modules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Insight + success stories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05677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Email Campaigns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Nurture &amp; CTA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Problem-solution-outcome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14001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Social Selling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Micro-insights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Thought leadership (TRUST: T)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49413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Demos &amp; Calls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Tailored role insights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Challenges + measurable impact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39617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Enablement Tools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Internal training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Consistency across team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84209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488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BD6F-100C-4454-7727-A96E91588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E245CD-5B42-942D-A6B2-69739F3B05E5}"/>
              </a:ext>
            </a:extLst>
          </p:cNvPr>
          <p:cNvSpPr txBox="1"/>
          <p:nvPr/>
        </p:nvSpPr>
        <p:spPr>
          <a:xfrm>
            <a:off x="2581821" y="1257620"/>
            <a:ext cx="702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32 – Sales Process Stage Tied to the Customer Buying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06D6B-A93F-74BC-EB78-EA82E1229167}"/>
              </a:ext>
            </a:extLst>
          </p:cNvPr>
          <p:cNvSpPr txBox="1"/>
          <p:nvPr/>
        </p:nvSpPr>
        <p:spPr>
          <a:xfrm>
            <a:off x="2927759" y="5354683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F89327-EAD8-E744-ABC8-41D3EAEFE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847851"/>
              </p:ext>
            </p:extLst>
          </p:nvPr>
        </p:nvGraphicFramePr>
        <p:xfrm>
          <a:off x="838198" y="1689257"/>
          <a:ext cx="10515600" cy="3479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777">
                  <a:extLst>
                    <a:ext uri="{9D8B030D-6E8A-4147-A177-3AD203B41FA5}">
                      <a16:colId xmlns:a16="http://schemas.microsoft.com/office/drawing/2014/main" val="2587539840"/>
                    </a:ext>
                  </a:extLst>
                </a:gridCol>
                <a:gridCol w="2143123">
                  <a:extLst>
                    <a:ext uri="{9D8B030D-6E8A-4147-A177-3AD203B41FA5}">
                      <a16:colId xmlns:a16="http://schemas.microsoft.com/office/drawing/2014/main" val="469001259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55123428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60615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Sales Process Stage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Objective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Sales Activities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Tools/Artifacts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731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1. Plan Business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Prioritize territory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Territory Plan, Funnel Review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SF.com, Funnel Tracker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99399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2. Prospect/Cultivate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Generate interest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Research, call planning, executive outreach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Value Props, Industry Playbooks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85481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3. Qualify/Gain Sponsorship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Confirm pain and engage execs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Executive Whiteboards, Budget Check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Whiteboard Toolkit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41298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4. Propose/Confirm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Recommend solutions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Proposal, ROI, solution mapping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Business Continuity Report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28216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5. Commit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Close the deal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Negotiation strategy, close plan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Contract Templates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45575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6. Service &amp; Expand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Ensure value and upsell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Kickoff call, value review, upsell plan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Success Stories, Referral Scripts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02359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670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F9F9F-4CA7-2B34-FF3C-6CEA926A4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49BDFE-79F9-C67D-12A2-9AF9A4DF72F9}"/>
              </a:ext>
            </a:extLst>
          </p:cNvPr>
          <p:cNvSpPr txBox="1"/>
          <p:nvPr/>
        </p:nvSpPr>
        <p:spPr>
          <a:xfrm>
            <a:off x="3407228" y="171760"/>
            <a:ext cx="537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33 – StorySelling 5 O’s Framework - Explained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3D521-C8EE-2300-EA31-375F925E2DA0}"/>
              </a:ext>
            </a:extLst>
          </p:cNvPr>
          <p:cNvSpPr txBox="1"/>
          <p:nvPr/>
        </p:nvSpPr>
        <p:spPr>
          <a:xfrm>
            <a:off x="2927760" y="6175142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pic>
        <p:nvPicPr>
          <p:cNvPr id="3" name="Picture 2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CE8A7BF6-44D4-52B7-0BCC-CF1279C12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3" y="710564"/>
            <a:ext cx="10590751" cy="54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96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B9884-1852-AC16-B091-05BD49BB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0BC8EF-5A44-4834-5FC3-59F4161E8AC9}"/>
              </a:ext>
            </a:extLst>
          </p:cNvPr>
          <p:cNvSpPr txBox="1"/>
          <p:nvPr/>
        </p:nvSpPr>
        <p:spPr>
          <a:xfrm>
            <a:off x="5080423" y="47180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34 – 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96178-0C69-B269-D6EF-2C699899216B}"/>
              </a:ext>
            </a:extLst>
          </p:cNvPr>
          <p:cNvSpPr txBox="1"/>
          <p:nvPr/>
        </p:nvSpPr>
        <p:spPr>
          <a:xfrm>
            <a:off x="2927760" y="6032264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pic>
        <p:nvPicPr>
          <p:cNvPr id="2" name="Picture 1" descr="A close-up of a questionnaire&#10;&#10;AI-generated content may be incorrect.">
            <a:extLst>
              <a:ext uri="{FF2B5EF4-FFF2-40B4-BE49-F238E27FC236}">
                <a16:creationId xmlns:a16="http://schemas.microsoft.com/office/drawing/2014/main" id="{DB0E738E-1750-23EF-8B08-8BC5D0A2F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54" y="720602"/>
            <a:ext cx="11404692" cy="54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62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DD613-BE4A-9FD2-EC4C-FE6DE07B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578857-3B1E-58EA-F049-EDBBD0E8D480}"/>
              </a:ext>
            </a:extLst>
          </p:cNvPr>
          <p:cNvSpPr txBox="1"/>
          <p:nvPr/>
        </p:nvSpPr>
        <p:spPr>
          <a:xfrm>
            <a:off x="3518335" y="2186318"/>
            <a:ext cx="515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35 – Sales Leadership – Coaching Cadence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56CC4-E660-BBA1-F98A-C26B10706E9E}"/>
              </a:ext>
            </a:extLst>
          </p:cNvPr>
          <p:cNvSpPr txBox="1"/>
          <p:nvPr/>
        </p:nvSpPr>
        <p:spPr>
          <a:xfrm>
            <a:off x="2927759" y="4483139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9FC34B-634E-C301-9E91-44AAB826F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8817"/>
              </p:ext>
            </p:extLst>
          </p:nvPr>
        </p:nvGraphicFramePr>
        <p:xfrm>
          <a:off x="1157285" y="2636995"/>
          <a:ext cx="9877426" cy="1584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771505853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2945084120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3121221294"/>
                    </a:ext>
                  </a:extLst>
                </a:gridCol>
                <a:gridCol w="1985963">
                  <a:extLst>
                    <a:ext uri="{9D8B030D-6E8A-4147-A177-3AD203B41FA5}">
                      <a16:colId xmlns:a16="http://schemas.microsoft.com/office/drawing/2014/main" val="21658492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Type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Frequency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Focus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Duration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922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Opportunity Review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Weekly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Top 5 deals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45–60 mins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70880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Activity Review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Weekly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Funnel build, account focus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60 mins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57036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Forecast Review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Monthly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Close accuracy, funnel health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90 mins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69241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Territory Review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Quarterly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Strategy alignment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90 mins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6386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552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4FDCE-8944-B807-AFF3-24F1EFDF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D6BA5A-5D0F-95EB-120D-FEE8DCB86772}"/>
              </a:ext>
            </a:extLst>
          </p:cNvPr>
          <p:cNvSpPr txBox="1"/>
          <p:nvPr/>
        </p:nvSpPr>
        <p:spPr>
          <a:xfrm>
            <a:off x="3013231" y="1257620"/>
            <a:ext cx="616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36 – Tax, Security, Legal Recuring Checklist &amp; 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C30BEE-E752-BBD0-F147-03C9FB889B5E}"/>
              </a:ext>
            </a:extLst>
          </p:cNvPr>
          <p:cNvSpPr txBox="1"/>
          <p:nvPr/>
        </p:nvSpPr>
        <p:spPr>
          <a:xfrm>
            <a:off x="2927759" y="5354683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65F26C-9884-06B2-3E6C-0D43C98AD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065375"/>
              </p:ext>
            </p:extLst>
          </p:nvPr>
        </p:nvGraphicFramePr>
        <p:xfrm>
          <a:off x="838198" y="1689924"/>
          <a:ext cx="10515600" cy="347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79257939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30446048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2924924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8871913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Frequency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Task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Owner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Tool/Platform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57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Monthly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Reconcile books, check tax obligations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Founder/CPA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Bench, QuickBooks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71259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Quarterly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Estimated taxes, board review, security audit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CPA/CTO/Legal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IRS, Drata, internal review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62812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Bi-Annually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Update privacy policy and website terms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Legal/Marketing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LegalZoom, Ironclad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01418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Annually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File taxes, annual reports, renew trademarks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CPA/Legal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IRS, State portals, USPTO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29292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As Needed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Update contracts, add vendors, employee docs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HR/Legal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Gusto, </a:t>
                      </a:r>
                      <a:r>
                        <a:rPr lang="en-US" sz="1800" kern="100" dirty="0" err="1">
                          <a:effectLst/>
                        </a:rPr>
                        <a:t>Justworks</a:t>
                      </a:r>
                      <a:r>
                        <a:rPr lang="en-US" sz="1800" kern="100" dirty="0">
                          <a:effectLst/>
                        </a:rPr>
                        <a:t>, Dropbox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800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284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08458-2275-50E1-2EF6-A52BAB62F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12BBDA-66C5-9D31-1CBE-A41C5434FE71}"/>
              </a:ext>
            </a:extLst>
          </p:cNvPr>
          <p:cNvSpPr txBox="1"/>
          <p:nvPr/>
        </p:nvSpPr>
        <p:spPr>
          <a:xfrm>
            <a:off x="3566459" y="956929"/>
            <a:ext cx="505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37 – Industry Regulations Monitoring Tools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527FC-FA54-48CA-27E8-531CB29DD222}"/>
              </a:ext>
            </a:extLst>
          </p:cNvPr>
          <p:cNvSpPr txBox="1"/>
          <p:nvPr/>
        </p:nvSpPr>
        <p:spPr>
          <a:xfrm>
            <a:off x="2927759" y="5669009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2324B9-AE3E-1928-5E5B-E500D22FE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515473"/>
              </p:ext>
            </p:extLst>
          </p:nvPr>
        </p:nvGraphicFramePr>
        <p:xfrm>
          <a:off x="838197" y="1388077"/>
          <a:ext cx="10515600" cy="4110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6912733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93637160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4592806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Tool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Description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Industry Coverage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894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LexisNexis Regulatory Compliance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Customizable rulebooks, alerts, risk assessment tools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Financial services, healthcare, energy, etc.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41812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Thomson Reuters Regulatory Intelligence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Global regulatory tracking, horizon scanning, compliance tools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Banking, insurance, legal, more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82203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CB Insights or PitchBook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Tracks regulatory trends alongside market and tech shifts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Tech, fintech, healthcare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3854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VComply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Cloud-based compliance tracking and task management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SMBs across industries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15514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GovTrack.us (U.S.)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Tracks federal legislation and regulation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Public policy impact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16025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 err="1">
                          <a:effectLst/>
                        </a:rPr>
                        <a:t>OpenRegulations.org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Public access to proposed rules and regulatory changes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U.S. and some international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4713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530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F4D98-5396-B897-71E7-9519573D3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235A0E-AA5C-D907-497C-EFED1DC9CF9D}"/>
              </a:ext>
            </a:extLst>
          </p:cNvPr>
          <p:cNvSpPr txBox="1"/>
          <p:nvPr/>
        </p:nvSpPr>
        <p:spPr>
          <a:xfrm>
            <a:off x="3561466" y="1914856"/>
            <a:ext cx="5069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38 – General Associations – Focus &amp; Value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97566-2A0C-9DF0-DA4E-D93F9B3D7569}"/>
              </a:ext>
            </a:extLst>
          </p:cNvPr>
          <p:cNvSpPr txBox="1"/>
          <p:nvPr/>
        </p:nvSpPr>
        <p:spPr>
          <a:xfrm>
            <a:off x="2927759" y="4711739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9177BE-ADEA-262E-001E-60685396D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296"/>
              </p:ext>
            </p:extLst>
          </p:nvPr>
        </p:nvGraphicFramePr>
        <p:xfrm>
          <a:off x="838198" y="2322194"/>
          <a:ext cx="10515600" cy="2213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25617321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4459543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304192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Association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Focus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Value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507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[Relevant Trade Association]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Your venture’s primary industry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Access to policy updates, whitepapers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86175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Chamber of Commerce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General business and legal affairs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Advocacy &amp; local compliance updates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97421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NFIB (National Federation of Independent Business)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Small business policy and compliance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Alerts, webinars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40229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85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text on it&#10;&#10;AI-generated content may be incorrect.">
            <a:extLst>
              <a:ext uri="{FF2B5EF4-FFF2-40B4-BE49-F238E27FC236}">
                <a16:creationId xmlns:a16="http://schemas.microsoft.com/office/drawing/2014/main" id="{91D253D1-0921-113D-77D3-33A6B2F1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43050"/>
            <a:ext cx="7772400" cy="3416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E83A-0947-752D-D23C-BD3A6C9975F1}"/>
              </a:ext>
            </a:extLst>
          </p:cNvPr>
          <p:cNvSpPr txBox="1"/>
          <p:nvPr/>
        </p:nvSpPr>
        <p:spPr>
          <a:xfrm>
            <a:off x="4048234" y="1000128"/>
            <a:ext cx="352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 – Startup Costs Estimate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0E984-40EB-B232-E4EC-99FAC0ABD55A}"/>
              </a:ext>
            </a:extLst>
          </p:cNvPr>
          <p:cNvSpPr txBox="1"/>
          <p:nvPr/>
        </p:nvSpPr>
        <p:spPr>
          <a:xfrm>
            <a:off x="2899859" y="5200653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3159872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F2B93-746F-F849-09F8-4786E4F18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97140A-7433-86D9-AD74-FB5A123946F3}"/>
              </a:ext>
            </a:extLst>
          </p:cNvPr>
          <p:cNvSpPr txBox="1"/>
          <p:nvPr/>
        </p:nvSpPr>
        <p:spPr>
          <a:xfrm>
            <a:off x="3924675" y="1871992"/>
            <a:ext cx="434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39 – Industry Specific Associations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437AB-B1DC-4ADE-4A1D-7D83B868205F}"/>
              </a:ext>
            </a:extLst>
          </p:cNvPr>
          <p:cNvSpPr txBox="1"/>
          <p:nvPr/>
        </p:nvSpPr>
        <p:spPr>
          <a:xfrm>
            <a:off x="2927759" y="4711739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D3FA15-0C9D-980E-6960-4D79A63F3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813842"/>
              </p:ext>
            </p:extLst>
          </p:nvPr>
        </p:nvGraphicFramePr>
        <p:xfrm>
          <a:off x="1953210" y="2320193"/>
          <a:ext cx="8285576" cy="2217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1951">
                  <a:extLst>
                    <a:ext uri="{9D8B030D-6E8A-4147-A177-3AD203B41FA5}">
                      <a16:colId xmlns:a16="http://schemas.microsoft.com/office/drawing/2014/main" val="1088645668"/>
                    </a:ext>
                  </a:extLst>
                </a:gridCol>
                <a:gridCol w="6143625">
                  <a:extLst>
                    <a:ext uri="{9D8B030D-6E8A-4147-A177-3AD203B41FA5}">
                      <a16:colId xmlns:a16="http://schemas.microsoft.com/office/drawing/2014/main" val="2321752674"/>
                    </a:ext>
                  </a:extLst>
                </a:gridCol>
              </a:tblGrid>
              <a:tr h="96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Industry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Association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889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Healthcare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American Health Law Association (AHLA), HIMSS, UCAOA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33004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Finance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FINRA, American Bankers Association (ABA)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5864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Retail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National Retail Federation (NRF)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24046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Energy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American Petroleum Institute (API), Edison Electric Institute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2631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Manufacturing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National Association of Manufacturers (NAM)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71889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Education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EDUCAUSE, Association of American Educators (AAE)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6940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671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98678-E5B4-906B-2A78-84728DCC1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0E0488-3482-2CEA-AABF-524D71A8A7BE}"/>
              </a:ext>
            </a:extLst>
          </p:cNvPr>
          <p:cNvSpPr txBox="1"/>
          <p:nvPr/>
        </p:nvSpPr>
        <p:spPr>
          <a:xfrm>
            <a:off x="2483876" y="1871992"/>
            <a:ext cx="722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40 – Stay Updated on Industry Regulations – Summary Checklist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11CF08-0255-1DB6-E093-C5BA327BB99E}"/>
              </a:ext>
            </a:extLst>
          </p:cNvPr>
          <p:cNvSpPr txBox="1"/>
          <p:nvPr/>
        </p:nvSpPr>
        <p:spPr>
          <a:xfrm>
            <a:off x="2927759" y="4711739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17F36F-32EF-1F48-F9FA-297C41F43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760895"/>
              </p:ext>
            </p:extLst>
          </p:nvPr>
        </p:nvGraphicFramePr>
        <p:xfrm>
          <a:off x="1628772" y="2320193"/>
          <a:ext cx="8934452" cy="2217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2402">
                  <a:extLst>
                    <a:ext uri="{9D8B030D-6E8A-4147-A177-3AD203B41FA5}">
                      <a16:colId xmlns:a16="http://schemas.microsoft.com/office/drawing/2014/main" val="2428779860"/>
                    </a:ext>
                  </a:extLst>
                </a:gridCol>
                <a:gridCol w="2386013">
                  <a:extLst>
                    <a:ext uri="{9D8B030D-6E8A-4147-A177-3AD203B41FA5}">
                      <a16:colId xmlns:a16="http://schemas.microsoft.com/office/drawing/2014/main" val="356236407"/>
                    </a:ext>
                  </a:extLst>
                </a:gridCol>
                <a:gridCol w="2586037">
                  <a:extLst>
                    <a:ext uri="{9D8B030D-6E8A-4147-A177-3AD203B41FA5}">
                      <a16:colId xmlns:a16="http://schemas.microsoft.com/office/drawing/2014/main" val="37539307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Action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Owner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Frequency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308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Subscribe to alerts &amp; newsletters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Compliance Lead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Weekly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24021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Join trade associations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Ops Lead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Quarterly Review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67951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Create a compliance calendar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Admin or Legal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Monthly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04620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Meet with regulatory advisors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CEO/COO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Bi-annually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896687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Update team with digest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Compliance Lead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Monthly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33237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Review customer industry changes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Product &amp; Sales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Quarterly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09358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802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C5E6E-F20B-0E43-CE00-5ED6F0711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DFBC17-9F98-D890-6FEE-F14030991011}"/>
              </a:ext>
            </a:extLst>
          </p:cNvPr>
          <p:cNvSpPr txBox="1"/>
          <p:nvPr/>
        </p:nvSpPr>
        <p:spPr>
          <a:xfrm>
            <a:off x="3870384" y="1243338"/>
            <a:ext cx="445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41 – Business Performance Reviews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DB3B5-14E5-2541-355B-E67A9929E7CC}"/>
              </a:ext>
            </a:extLst>
          </p:cNvPr>
          <p:cNvSpPr txBox="1"/>
          <p:nvPr/>
        </p:nvSpPr>
        <p:spPr>
          <a:xfrm>
            <a:off x="2927761" y="5383245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C792F6-7037-95D3-9BA7-1CC8DF943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481343"/>
              </p:ext>
            </p:extLst>
          </p:nvPr>
        </p:nvGraphicFramePr>
        <p:xfrm>
          <a:off x="838200" y="1689924"/>
          <a:ext cx="10515600" cy="347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0863">
                  <a:extLst>
                    <a:ext uri="{9D8B030D-6E8A-4147-A177-3AD203B41FA5}">
                      <a16:colId xmlns:a16="http://schemas.microsoft.com/office/drawing/2014/main" val="31213351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277920974"/>
                    </a:ext>
                  </a:extLst>
                </a:gridCol>
                <a:gridCol w="4224337">
                  <a:extLst>
                    <a:ext uri="{9D8B030D-6E8A-4147-A177-3AD203B41FA5}">
                      <a16:colId xmlns:a16="http://schemas.microsoft.com/office/drawing/2014/main" val="28336812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Review Type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Frequency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Primary Focus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90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Daily Stand-ups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Daily (15 min)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Individual task progress, blockers, daily priorities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07685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Weekly Reviews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Weekly (30-60 min)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Department-level metrics, tactical execution, progress on short-term goals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26846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Monthly Reviews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Monthly (60–90 min)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Strategic KPIs, cross-functional performance, issues, and opportunities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89394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Quarterly Reviews (QBR)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Quarterly (2–4 hrs)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Deep dive into OKRs, financials, customer success, market changes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692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Annual Strategic Review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Annually (Half-day to full-day)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Long-term vision, performance vs. plan, organizational priorities, budget planning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8767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647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ED67F-7783-6AE7-6A21-24C68C8B0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B75165-37F8-6924-6714-B385493FD56B}"/>
              </a:ext>
            </a:extLst>
          </p:cNvPr>
          <p:cNvSpPr txBox="1"/>
          <p:nvPr/>
        </p:nvSpPr>
        <p:spPr>
          <a:xfrm>
            <a:off x="4171019" y="1714839"/>
            <a:ext cx="385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42 – Sample Review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DCD52-86AE-BBDC-255E-EB86BAEE2B5D}"/>
              </a:ext>
            </a:extLst>
          </p:cNvPr>
          <p:cNvSpPr txBox="1"/>
          <p:nvPr/>
        </p:nvSpPr>
        <p:spPr>
          <a:xfrm>
            <a:off x="2927761" y="4883177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171FE8-13C6-40E3-2A96-BDAD43A78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943001"/>
              </p:ext>
            </p:extLst>
          </p:nvPr>
        </p:nvGraphicFramePr>
        <p:xfrm>
          <a:off x="838200" y="2163126"/>
          <a:ext cx="10515600" cy="2531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9325">
                  <a:extLst>
                    <a:ext uri="{9D8B030D-6E8A-4147-A177-3AD203B41FA5}">
                      <a16:colId xmlns:a16="http://schemas.microsoft.com/office/drawing/2014/main" val="1932559699"/>
                    </a:ext>
                  </a:extLst>
                </a:gridCol>
                <a:gridCol w="3038475">
                  <a:extLst>
                    <a:ext uri="{9D8B030D-6E8A-4147-A177-3AD203B41FA5}">
                      <a16:colId xmlns:a16="http://schemas.microsoft.com/office/drawing/2014/main" val="729356493"/>
                    </a:ext>
                  </a:extLst>
                </a:gridCol>
                <a:gridCol w="2033588">
                  <a:extLst>
                    <a:ext uri="{9D8B030D-6E8A-4147-A177-3AD203B41FA5}">
                      <a16:colId xmlns:a16="http://schemas.microsoft.com/office/drawing/2014/main" val="1806587593"/>
                    </a:ext>
                  </a:extLst>
                </a:gridCol>
                <a:gridCol w="3224212">
                  <a:extLst>
                    <a:ext uri="{9D8B030D-6E8A-4147-A177-3AD203B41FA5}">
                      <a16:colId xmlns:a16="http://schemas.microsoft.com/office/drawing/2014/main" val="13541941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Timeframe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Review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Owner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Notes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158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Every Day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Team Stand-Up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Team Lead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15 min. Sync on tasks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1541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Monday AM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Weekly Kickoff Review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Dept. Heads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Review weekly metrics + priorities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32366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1st Friday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Monthly Performance Review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CEO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All-hands metrics &amp; performance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40203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Start of Qtr.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Quarterly Business Review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CEO + Execs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Full strategic review + planning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22708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Year-End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Annual Strategic Review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CEO + Board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Plan goals, budget, and hiring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66599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240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64AE-7DC4-A25C-0327-FB6808FE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2E4AAF-FD26-141F-342E-17553443F45D}"/>
              </a:ext>
            </a:extLst>
          </p:cNvPr>
          <p:cNvSpPr txBox="1"/>
          <p:nvPr/>
        </p:nvSpPr>
        <p:spPr>
          <a:xfrm>
            <a:off x="3563102" y="1886295"/>
            <a:ext cx="506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43 – Phases of Expansion – Tiered Strategy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EF274-93B2-B14B-DEF4-4C61BFC92CCB}"/>
              </a:ext>
            </a:extLst>
          </p:cNvPr>
          <p:cNvSpPr txBox="1"/>
          <p:nvPr/>
        </p:nvSpPr>
        <p:spPr>
          <a:xfrm>
            <a:off x="2927761" y="4768873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EEDB63-F9AF-B0E4-B022-2D6AD492D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689956"/>
              </p:ext>
            </p:extLst>
          </p:nvPr>
        </p:nvGraphicFramePr>
        <p:xfrm>
          <a:off x="838200" y="2321527"/>
          <a:ext cx="10515600" cy="2214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9250">
                  <a:extLst>
                    <a:ext uri="{9D8B030D-6E8A-4147-A177-3AD203B41FA5}">
                      <a16:colId xmlns:a16="http://schemas.microsoft.com/office/drawing/2014/main" val="1721135924"/>
                    </a:ext>
                  </a:extLst>
                </a:gridCol>
                <a:gridCol w="3871913">
                  <a:extLst>
                    <a:ext uri="{9D8B030D-6E8A-4147-A177-3AD203B41FA5}">
                      <a16:colId xmlns:a16="http://schemas.microsoft.com/office/drawing/2014/main" val="161253373"/>
                    </a:ext>
                  </a:extLst>
                </a:gridCol>
                <a:gridCol w="5024437">
                  <a:extLst>
                    <a:ext uri="{9D8B030D-6E8A-4147-A177-3AD203B41FA5}">
                      <a16:colId xmlns:a16="http://schemas.microsoft.com/office/drawing/2014/main" val="3295326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Phase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Focus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Sample Milestones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37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Startup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Product/Market Fit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MVP validated, 100+ paying customers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28216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Scale-Up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Process &amp; Team Building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$1M ARR, scalable delivery model, repeatable sales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84516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Expansion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Geographic, Vertical, Product Lines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International launch, new segments, product extensions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81399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Maturity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5252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Optimization &amp; M&amp;A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Efficiency, margin growth, acquisitions, exit prep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2539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407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FEE45-9916-A9D8-0BF1-982709971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EDF6AB-8CFB-916A-A617-AFDFC8B4B064}"/>
              </a:ext>
            </a:extLst>
          </p:cNvPr>
          <p:cNvSpPr txBox="1"/>
          <p:nvPr/>
        </p:nvSpPr>
        <p:spPr>
          <a:xfrm>
            <a:off x="4292088" y="557546"/>
            <a:ext cx="360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44 – Types of Exit Strategies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C53C7-175A-6F8A-5D7B-CBBE79BA83A7}"/>
              </a:ext>
            </a:extLst>
          </p:cNvPr>
          <p:cNvSpPr txBox="1"/>
          <p:nvPr/>
        </p:nvSpPr>
        <p:spPr>
          <a:xfrm>
            <a:off x="2927761" y="5869011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DCEEB9-C52F-516D-65B6-541026074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904686"/>
              </p:ext>
            </p:extLst>
          </p:nvPr>
        </p:nvGraphicFramePr>
        <p:xfrm>
          <a:off x="1628109" y="1229421"/>
          <a:ext cx="8935782" cy="4351337"/>
        </p:xfrm>
        <a:graphic>
          <a:graphicData uri="http://schemas.openxmlformats.org/drawingml/2006/table">
            <a:tbl>
              <a:tblPr/>
              <a:tblGrid>
                <a:gridCol w="2978594">
                  <a:extLst>
                    <a:ext uri="{9D8B030D-6E8A-4147-A177-3AD203B41FA5}">
                      <a16:colId xmlns:a16="http://schemas.microsoft.com/office/drawing/2014/main" val="314017659"/>
                    </a:ext>
                  </a:extLst>
                </a:gridCol>
                <a:gridCol w="2978594">
                  <a:extLst>
                    <a:ext uri="{9D8B030D-6E8A-4147-A177-3AD203B41FA5}">
                      <a16:colId xmlns:a16="http://schemas.microsoft.com/office/drawing/2014/main" val="516133782"/>
                    </a:ext>
                  </a:extLst>
                </a:gridCol>
                <a:gridCol w="2978594">
                  <a:extLst>
                    <a:ext uri="{9D8B030D-6E8A-4147-A177-3AD203B41FA5}">
                      <a16:colId xmlns:a16="http://schemas.microsoft.com/office/drawing/2014/main" val="1373154659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r>
                        <a:rPr lang="en-US" sz="1500" b="1" i="1" u="sng" dirty="0"/>
                        <a:t>Exit Type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i="1" u="sng" dirty="0"/>
                        <a:t>Description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i="1" u="sng" dirty="0"/>
                        <a:t>Ideal For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424216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1500" b="1" dirty="0"/>
                        <a:t>Acquisition (M&amp;A)</a:t>
                      </a:r>
                      <a:endParaRPr lang="en-US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Selling the company to a larger firm (strategic or financial buyer)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Startups with strategic IP, customer base, or talent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698657"/>
                  </a:ext>
                </a:extLst>
              </a:tr>
              <a:tr h="777025">
                <a:tc>
                  <a:txBody>
                    <a:bodyPr/>
                    <a:lstStyle/>
                    <a:p>
                      <a:r>
                        <a:rPr lang="en-US" sz="1500" b="1"/>
                        <a:t>Initial Public Offering (IPO)</a:t>
                      </a:r>
                      <a:endParaRPr lang="en-US" sz="150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Selling shares to the public via stock exchange listing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Scalable companies with strong growth, profitability, and compliance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4413380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1500" b="1"/>
                        <a:t>Private Equity Recap</a:t>
                      </a:r>
                      <a:endParaRPr lang="en-US" sz="150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Selling a portion to PE firm while retaining some ownership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Founders who want liquidity but continued involvement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3058425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1500" b="1"/>
                        <a:t>Management Buyout (MBO)</a:t>
                      </a:r>
                      <a:endParaRPr lang="en-US" sz="150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Sale to current management team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Businesses with strong internal leadership and cash flow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93226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1500" b="1"/>
                        <a:t>Employee Stock Ownership Plan (ESOP)</a:t>
                      </a:r>
                      <a:endParaRPr lang="en-US" sz="150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Transfer ownership to employees over time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Values-driven companies or stable mature businesses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851188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1500" b="1"/>
                        <a:t>Acqui-hire</a:t>
                      </a:r>
                      <a:endParaRPr lang="en-US" sz="150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Selling mainly for talent rather than IP or product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Small teams in hot tech sectors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42793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r>
                        <a:rPr lang="en-US" sz="1500" b="1" dirty="0"/>
                        <a:t>Liquidation</a:t>
                      </a:r>
                      <a:endParaRPr lang="en-US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Shutting down and selling off assets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Non-viable ventures or end-of-life cycle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45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016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135C2-8739-6AA9-5D14-70B88269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4F2435F-D645-01F7-17D8-017A2D170DCE}"/>
              </a:ext>
            </a:extLst>
          </p:cNvPr>
          <p:cNvGrpSpPr/>
          <p:nvPr/>
        </p:nvGrpSpPr>
        <p:grpSpPr>
          <a:xfrm>
            <a:off x="1586019" y="86030"/>
            <a:ext cx="9020162" cy="6701341"/>
            <a:chOff x="1586019" y="86030"/>
            <a:chExt cx="9020162" cy="67013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F5C294-EA16-B205-9184-A5F5EF6238AF}"/>
                </a:ext>
              </a:extLst>
            </p:cNvPr>
            <p:cNvSpPr txBox="1"/>
            <p:nvPr/>
          </p:nvSpPr>
          <p:spPr>
            <a:xfrm>
              <a:off x="1586019" y="86030"/>
              <a:ext cx="9020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Exhibit 45 – C PORT Solutions Data Room that led to 2011 Newell Rubbermaid Acquisition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FD9FAA-F4B3-882E-A0AA-55091B500264}"/>
                </a:ext>
              </a:extLst>
            </p:cNvPr>
            <p:cNvSpPr txBox="1"/>
            <p:nvPr/>
          </p:nvSpPr>
          <p:spPr>
            <a:xfrm>
              <a:off x="2927760" y="6418039"/>
              <a:ext cx="6336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Get the Free Tool at https://thenewventurecoach.com/receive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380506-3297-D68E-F5C3-557CEDF2C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rcRect/>
            <a:stretch/>
          </p:blipFill>
          <p:spPr>
            <a:xfrm>
              <a:off x="4479277" y="452943"/>
              <a:ext cx="3233444" cy="5952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3855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961D1-B4E9-0F33-9977-14075FBB3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3FF39C-36C2-F1D8-FF7D-E58990B7E8CB}"/>
              </a:ext>
            </a:extLst>
          </p:cNvPr>
          <p:cNvGrpSpPr/>
          <p:nvPr/>
        </p:nvGrpSpPr>
        <p:grpSpPr>
          <a:xfrm>
            <a:off x="2369199" y="557546"/>
            <a:ext cx="7453601" cy="5680797"/>
            <a:chOff x="2369199" y="557546"/>
            <a:chExt cx="7453601" cy="56807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772036-5308-7ED7-9779-3A10109517ED}"/>
                </a:ext>
              </a:extLst>
            </p:cNvPr>
            <p:cNvSpPr txBox="1"/>
            <p:nvPr/>
          </p:nvSpPr>
          <p:spPr>
            <a:xfrm>
              <a:off x="3771119" y="557546"/>
              <a:ext cx="465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Exhibit 46 – Exit Strategy Tech Stack Overview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D8793E-FA1F-F5E9-B807-8D1BA9615664}"/>
                </a:ext>
              </a:extLst>
            </p:cNvPr>
            <p:cNvSpPr txBox="1"/>
            <p:nvPr/>
          </p:nvSpPr>
          <p:spPr>
            <a:xfrm>
              <a:off x="2927761" y="5869011"/>
              <a:ext cx="6336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Get the Free Tool at https://thenewventurecoach.com/receive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6FBF94-0F6C-95F3-0C37-E056B2A83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369199" y="1033199"/>
              <a:ext cx="7453601" cy="4791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17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371FA-6CBD-ABCF-9E05-42BAE828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2733119"/>
            <a:ext cx="8372475" cy="930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53641-796C-E64D-4D32-AC2DBA426455}"/>
              </a:ext>
            </a:extLst>
          </p:cNvPr>
          <p:cNvSpPr txBox="1"/>
          <p:nvPr/>
        </p:nvSpPr>
        <p:spPr>
          <a:xfrm>
            <a:off x="4114304" y="1928812"/>
            <a:ext cx="407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Exhibit 4 - Break-even Analysis Formula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CCC7B-0856-DF28-3805-81514D6D932B}"/>
              </a:ext>
            </a:extLst>
          </p:cNvPr>
          <p:cNvSpPr txBox="1"/>
          <p:nvPr/>
        </p:nvSpPr>
        <p:spPr>
          <a:xfrm>
            <a:off x="2899859" y="4214808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248380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4D40A01C-4C4B-3D5F-90CC-6D7C86BCB20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209800" y="1467908"/>
            <a:ext cx="7772400" cy="3922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EF2C2A-B765-78A6-56C6-B58CD9A01514}"/>
              </a:ext>
            </a:extLst>
          </p:cNvPr>
          <p:cNvSpPr txBox="1"/>
          <p:nvPr/>
        </p:nvSpPr>
        <p:spPr>
          <a:xfrm>
            <a:off x="3782418" y="689004"/>
            <a:ext cx="462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5 - Create a Financial Model Template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AAE7D-F86D-72C8-7ED1-83CEB32C8EB5}"/>
              </a:ext>
            </a:extLst>
          </p:cNvPr>
          <p:cNvSpPr txBox="1"/>
          <p:nvPr/>
        </p:nvSpPr>
        <p:spPr>
          <a:xfrm>
            <a:off x="2899859" y="5614998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410734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words on it&#10;&#10;AI-generated content may be incorrect.">
            <a:extLst>
              <a:ext uri="{FF2B5EF4-FFF2-40B4-BE49-F238E27FC236}">
                <a16:creationId xmlns:a16="http://schemas.microsoft.com/office/drawing/2014/main" id="{F4814A64-0BE5-ADA7-A65A-B1F133F0EC6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209800" y="2439458"/>
            <a:ext cx="7772400" cy="1979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67C38B-57F4-E524-8FE5-717107847734}"/>
              </a:ext>
            </a:extLst>
          </p:cNvPr>
          <p:cNvSpPr txBox="1"/>
          <p:nvPr/>
        </p:nvSpPr>
        <p:spPr>
          <a:xfrm>
            <a:off x="4114304" y="1800220"/>
            <a:ext cx="425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Exhibit 6 - Competitive Analysis Template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CEF0E-6E37-A07F-8EF3-9118BB0CF2E2}"/>
              </a:ext>
            </a:extLst>
          </p:cNvPr>
          <p:cNvSpPr txBox="1"/>
          <p:nvPr/>
        </p:nvSpPr>
        <p:spPr>
          <a:xfrm>
            <a:off x="2899859" y="4657732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1420927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hite grid&#10;&#10;AI-generated content may be incorrect.">
            <a:extLst>
              <a:ext uri="{FF2B5EF4-FFF2-40B4-BE49-F238E27FC236}">
                <a16:creationId xmlns:a16="http://schemas.microsoft.com/office/drawing/2014/main" id="{02AD32AD-E71F-39BA-CEEF-5B05E9AFD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5" y="1150143"/>
            <a:ext cx="8660209" cy="4557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3B1CA2-8203-DD68-3851-C5DFDDDE404F}"/>
              </a:ext>
            </a:extLst>
          </p:cNvPr>
          <p:cNvSpPr txBox="1"/>
          <p:nvPr/>
        </p:nvSpPr>
        <p:spPr>
          <a:xfrm>
            <a:off x="4114304" y="685792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7 – Trademark, Patent, Copyright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77674-55F1-63AF-74D4-8A8EF3323857}"/>
              </a:ext>
            </a:extLst>
          </p:cNvPr>
          <p:cNvSpPr txBox="1"/>
          <p:nvPr/>
        </p:nvSpPr>
        <p:spPr>
          <a:xfrm>
            <a:off x="2899859" y="5800728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206434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st of words on a white background&#10;&#10;AI-generated content may be incorrect.">
            <a:extLst>
              <a:ext uri="{FF2B5EF4-FFF2-40B4-BE49-F238E27FC236}">
                <a16:creationId xmlns:a16="http://schemas.microsoft.com/office/drawing/2014/main" id="{F004C698-9A92-B267-993F-8E7F29E8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20502"/>
            <a:ext cx="10905066" cy="3216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88453-5797-1362-839D-CE795AC34D0E}"/>
              </a:ext>
            </a:extLst>
          </p:cNvPr>
          <p:cNvSpPr txBox="1"/>
          <p:nvPr/>
        </p:nvSpPr>
        <p:spPr>
          <a:xfrm>
            <a:off x="3567816" y="1243012"/>
            <a:ext cx="525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Exhibit 8 – Choose Your Format: Product vs.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B10EAA-8798-3603-FF3E-A78F34E7A36D}"/>
              </a:ext>
            </a:extLst>
          </p:cNvPr>
          <p:cNvSpPr txBox="1"/>
          <p:nvPr/>
        </p:nvSpPr>
        <p:spPr>
          <a:xfrm>
            <a:off x="2899859" y="5300656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the Free Tool at https://thenewventurecoach.com/receive</a:t>
            </a:r>
          </a:p>
        </p:txBody>
      </p:sp>
    </p:spTree>
    <p:extLst>
      <p:ext uri="{BB962C8B-B14F-4D97-AF65-F5344CB8AC3E}">
        <p14:creationId xmlns:p14="http://schemas.microsoft.com/office/powerpoint/2010/main" val="3701324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5315</TotalTime>
  <Words>3289</Words>
  <Application>Microsoft Macintosh PowerPoint</Application>
  <PresentationFormat>Widescreen</PresentationFormat>
  <Paragraphs>698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Lee Hicks</dc:creator>
  <cp:lastModifiedBy>Lee Hicks</cp:lastModifiedBy>
  <cp:revision>1</cp:revision>
  <dcterms:created xsi:type="dcterms:W3CDTF">2025-06-27T21:32:09Z</dcterms:created>
  <dcterms:modified xsi:type="dcterms:W3CDTF">2025-07-01T14:07:49Z</dcterms:modified>
</cp:coreProperties>
</file>