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4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on Wielechowski" initials="SCW" lastIdx="2" clrIdx="0">
    <p:extLst>
      <p:ext uri="{19B8F6BF-5375-455C-9EA6-DF929625EA0E}">
        <p15:presenceInfo xmlns:p15="http://schemas.microsoft.com/office/powerpoint/2012/main" userId="Sharon Wielechowski" providerId="None"/>
      </p:ext>
    </p:extLst>
  </p:cmAuthor>
  <p:cmAuthor id="2" name="John Newcomer" initials="JN" lastIdx="1" clrIdx="1">
    <p:extLst>
      <p:ext uri="{19B8F6BF-5375-455C-9EA6-DF929625EA0E}">
        <p15:presenceInfo xmlns:p15="http://schemas.microsoft.com/office/powerpoint/2012/main" userId="00dcce0be89abd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 autoAdjust="0"/>
    <p:restoredTop sz="94660"/>
  </p:normalViewPr>
  <p:slideViewPr>
    <p:cSldViewPr snapToGrid="0" showGuides="1">
      <p:cViewPr>
        <p:scale>
          <a:sx n="86" d="100"/>
          <a:sy n="86" d="100"/>
        </p:scale>
        <p:origin x="2827" y="62"/>
      </p:cViewPr>
      <p:guideLst>
        <p:guide orient="horz" pos="3144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206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36668" y="217714"/>
            <a:ext cx="3765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Arial Black" panose="020B0A04020102020204" pitchFamily="34" charset="0"/>
              </a:rPr>
              <a:t>PARTICIPANT FEEDBACK FORM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943" y="9513663"/>
            <a:ext cx="925285" cy="40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72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19966" y="1550566"/>
            <a:ext cx="3255484" cy="252837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45720" tIns="45720" rIns="45720" bIns="45720" rtlCol="0">
            <a:noAutofit/>
          </a:bodyPr>
          <a:lstStyle/>
          <a:p>
            <a:pPr marL="176213" indent="-176213">
              <a:spcAft>
                <a:spcPts val="1200"/>
              </a:spcAft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a.	What is your role within the organization’s emergency preparedness structure?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9967" y="509044"/>
            <a:ext cx="710953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Thank you for participating in this exercise. Your observations, comments, and input are greatly appreciated, and provide valuable insight. Any comments provided will be treated in a sensitive manner.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4416" y="1321465"/>
            <a:ext cx="6858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200" dirty="0">
                <a:latin typeface="Arial Black" panose="020B0A04020102020204" pitchFamily="34" charset="0"/>
                <a:cs typeface="Arial" panose="020B0604020202020204" pitchFamily="34" charset="0"/>
              </a:rPr>
              <a:t>Part I. Participant Demographics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19966" y="1225084"/>
            <a:ext cx="7131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230452"/>
              </p:ext>
            </p:extLst>
          </p:nvPr>
        </p:nvGraphicFramePr>
        <p:xfrm>
          <a:off x="585557" y="2017924"/>
          <a:ext cx="2915759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8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Planner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Exercise Specialist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Incident Management Team</a:t>
                      </a:r>
                    </a:p>
                    <a:p>
                      <a:pPr marL="228600" indent="-228600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Emergency/ Department Operations Center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6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Trainer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Field Response</a:t>
                      </a:r>
                    </a:p>
                    <a:p>
                      <a:pPr marL="228600" indent="-228600">
                        <a:spcAft>
                          <a:spcPts val="6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Recovery Management Team</a:t>
                      </a:r>
                    </a:p>
                    <a:p>
                      <a:pPr marL="228600" indent="-228600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Response/ Recovery Support </a:t>
                      </a:r>
                      <a:r>
                        <a:rPr lang="en-US" sz="11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(Communications, Administrative, Logistics, etc.)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975007"/>
              </p:ext>
            </p:extLst>
          </p:nvPr>
        </p:nvGraphicFramePr>
        <p:xfrm>
          <a:off x="3723566" y="1550566"/>
          <a:ext cx="3727450" cy="2528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7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27328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b.	Have you received training for your assigned role in a hurricane emergency incident before this exercise?</a:t>
                      </a:r>
                    </a:p>
                    <a:p>
                      <a:pPr marL="171450" indent="4763">
                        <a:spcAft>
                          <a:spcPts val="600"/>
                        </a:spcAft>
                      </a:pPr>
                      <a:r>
                        <a:rPr lang="en-US" sz="15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Yes </a:t>
                      </a:r>
                      <a:r>
                        <a:rPr lang="en-US" sz="15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No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292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c.	Did you receive training on your organization’s policies, plans, and procedures before this exercise?</a:t>
                      </a:r>
                    </a:p>
                    <a:p>
                      <a:pPr marL="171450" indent="0">
                        <a:spcAft>
                          <a:spcPts val="0"/>
                        </a:spcAft>
                      </a:pPr>
                      <a:r>
                        <a:rPr lang="en-US" sz="15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Yes </a:t>
                      </a:r>
                      <a:r>
                        <a:rPr lang="en-US" sz="15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No</a:t>
                      </a:r>
                      <a:endParaRPr lang="en-US" sz="11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3687"/>
                  </a:ext>
                </a:extLst>
              </a:tr>
              <a:tr h="776747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60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d.	Did your previous training prepare you to participate in the discussion topics presented during the exercise?</a:t>
                      </a:r>
                    </a:p>
                    <a:p>
                      <a:pPr marL="171450" indent="4763">
                        <a:spcAft>
                          <a:spcPts val="0"/>
                        </a:spcAft>
                      </a:pPr>
                      <a:r>
                        <a:rPr lang="en-US" sz="15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Yes </a:t>
                      </a:r>
                      <a:r>
                        <a:rPr lang="en-US" sz="15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No</a:t>
                      </a:r>
                      <a:endParaRPr lang="en-US" sz="11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64416" y="4721355"/>
            <a:ext cx="6858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200" dirty="0">
                <a:latin typeface="Arial Black" panose="020B0A04020102020204" pitchFamily="34" charset="0"/>
                <a:cs typeface="Arial" panose="020B0604020202020204" pitchFamily="34" charset="0"/>
              </a:rPr>
              <a:t>Part II. Participant Evaluation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19966" y="4651350"/>
            <a:ext cx="7131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4416" y="4936407"/>
            <a:ext cx="70866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Please rate below your overall evaluation of the exercise relative to the questions provided. For all ratings below neutral, please provide comments in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Part III: Observation/Recommendation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2016" y="267127"/>
            <a:ext cx="3429000" cy="215444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120 to Landfall 2.0 Functional Exercise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9966" y="959397"/>
            <a:ext cx="7086601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  <a:tabLst>
                <a:tab pos="3657600" algn="l"/>
              </a:tabLst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Exercise Date: April 27, 2022	  Agency: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021589"/>
              </p:ext>
            </p:extLst>
          </p:nvPr>
        </p:nvGraphicFramePr>
        <p:xfrm>
          <a:off x="319965" y="5421077"/>
          <a:ext cx="7131047" cy="4023360"/>
        </p:xfrm>
        <a:graphic>
          <a:graphicData uri="http://schemas.openxmlformats.org/drawingml/2006/table">
            <a:tbl>
              <a:tblPr firstRow="1" firstCol="1" bandRow="1"/>
              <a:tblGrid>
                <a:gridCol w="5289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3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 Factor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Disagree</a:t>
                      </a:r>
                    </a:p>
                    <a:p>
                      <a:pPr marL="0" marR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</a:t>
                      </a:r>
                      <a:endParaRPr lang="en-US" sz="1100" u="none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Neutral</a:t>
                      </a:r>
                    </a:p>
                    <a:p>
                      <a:pPr marL="0" marR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pc="-2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</a:t>
                      </a:r>
                      <a:endParaRPr lang="en-US" sz="1100" u="none" spc="-200" baseline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Agree</a:t>
                      </a:r>
                    </a:p>
                    <a:p>
                      <a:pPr marL="0" marR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</a:t>
                      </a:r>
                      <a:endParaRPr lang="en-US" sz="1100" u="none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	The exercise objectives were clearly identified and explained.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	The materials provided for the exercise were pertinent and useful in allowing me to understand my role in the exercise and exercise rules of conduct.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	The exercise provided the opportunity to address significant decisions in support of critical mission areas.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	The exercise scenario allowed the participants to become actively involved.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	After this exercise, I am better prepared to deal with the capabilities and hazards addressed.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	This exercise allowed me to identify areas for improvement.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	The pre-conduct exercise activities helped me to prepare for the exercise.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lvl="0" indent="-174625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h.	The technology used for virtual participation was appropriate and allowed for participation with in-person and virtual groups.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0952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	Exercise participants included the right people in terms of level and mix of disciplines.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282257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19966" y="9698940"/>
            <a:ext cx="648794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Continued on back.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19965" y="4192900"/>
            <a:ext cx="7131051" cy="36206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45720" tIns="45720" rIns="45720" bIns="45720" rtlCol="0" anchor="ctr" anchorCtr="0">
            <a:noAutofit/>
          </a:bodyPr>
          <a:lstStyle/>
          <a:p>
            <a:pPr marL="176213" indent="-176213">
              <a:spcAft>
                <a:spcPts val="1200"/>
              </a:spcAft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f. Years of experience in current role? 	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0	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1–5	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6–10	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11–15	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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15+</a:t>
            </a:r>
          </a:p>
        </p:txBody>
      </p:sp>
    </p:spTree>
    <p:extLst>
      <p:ext uri="{BB962C8B-B14F-4D97-AF65-F5344CB8AC3E}">
        <p14:creationId xmlns:p14="http://schemas.microsoft.com/office/powerpoint/2010/main" val="2669125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91047" y="271835"/>
            <a:ext cx="3616669" cy="2655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741805" y="9520119"/>
            <a:ext cx="925417" cy="473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4416" y="1623089"/>
            <a:ext cx="68580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200" dirty="0">
                <a:latin typeface="Arial Black" panose="020B0A04020102020204" pitchFamily="34" charset="0"/>
                <a:cs typeface="Arial" panose="020B0604020202020204" pitchFamily="34" charset="0"/>
              </a:rPr>
              <a:t>Part III. Participant Feedback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347881"/>
              </p:ext>
            </p:extLst>
          </p:nvPr>
        </p:nvGraphicFramePr>
        <p:xfrm>
          <a:off x="319966" y="1939809"/>
          <a:ext cx="7131050" cy="777569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02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4114"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changes would you make to improve this exercise?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actions would you recommend to implement them?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315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781396"/>
                  </a:ext>
                </a:extLst>
              </a:tr>
              <a:tr h="4541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What changes would you make to improve state, regional, or organization plans/procedures for hurricane incidents?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Are there training or exercise topics you would like to see in the future?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406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5D3F8DE-E18C-4473-A6CB-8CBF892C29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749747"/>
              </p:ext>
            </p:extLst>
          </p:nvPr>
        </p:nvGraphicFramePr>
        <p:xfrm>
          <a:off x="291047" y="271835"/>
          <a:ext cx="7131047" cy="1219200"/>
        </p:xfrm>
        <a:graphic>
          <a:graphicData uri="http://schemas.openxmlformats.org/drawingml/2006/table">
            <a:tbl>
              <a:tblPr firstRow="1" firstCol="1" bandRow="1"/>
              <a:tblGrid>
                <a:gridCol w="5289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3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3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 Factor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Disagree</a:t>
                      </a:r>
                    </a:p>
                    <a:p>
                      <a:pPr marL="0" marR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</a:t>
                      </a:r>
                      <a:endParaRPr lang="en-US" sz="1100" u="none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Neutral</a:t>
                      </a:r>
                    </a:p>
                    <a:p>
                      <a:pPr marL="0" marR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pc="-200" baseline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</a:t>
                      </a:r>
                      <a:endParaRPr lang="en-US" sz="1100" u="none" spc="-200" baseline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Agree</a:t>
                      </a:r>
                    </a:p>
                    <a:p>
                      <a:pPr marL="0" marR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</a:t>
                      </a:r>
                      <a:endParaRPr lang="en-US" sz="1100" u="none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j.	The exercise increased my understanding about and familiarity with the capabilities and resources of other participating organizations.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8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 marL="174625" marR="0" indent="-17462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u="none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k.	Overall, the exercise was constructive and worthwhile.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</a:t>
                      </a:r>
                      <a:endParaRPr lang="en-US" sz="11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857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24DEA2CE6AB4DA3E5759BCA5A77A8" ma:contentTypeVersion="0" ma:contentTypeDescription="Create a new document." ma:contentTypeScope="" ma:versionID="7704334cda235b1c5ca74bf5f3aca81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C0DBF31-D386-4D87-BF84-CB3A8A0332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10C2B9-EE62-4997-89C5-8C06F80BE8E8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F06631F-F33F-4DA5-ABF1-ADEA9D6617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4095</TotalTime>
  <Words>557</Words>
  <Application>Microsoft Office PowerPoint</Application>
  <PresentationFormat>Custom</PresentationFormat>
  <Paragraphs>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Wielechowski</dc:creator>
  <cp:lastModifiedBy>Sean Austin</cp:lastModifiedBy>
  <cp:revision>32</cp:revision>
  <dcterms:created xsi:type="dcterms:W3CDTF">2016-06-17T17:30:33Z</dcterms:created>
  <dcterms:modified xsi:type="dcterms:W3CDTF">2022-04-06T13:02:58Z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0x010100FD424DEA2CE6AB4DA3E5759BCA5A77A8</vt:lpwstr>
  </property>
</Properties>
</file>