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4">
  <p:sldMasterIdLst>
    <p:sldMasterId id="2147483672" r:id="rId4"/>
  </p:sldMasterIdLst>
  <p:sldIdLst>
    <p:sldId id="257" r:id="rId5"/>
    <p:sldId id="256" r:id="rId6"/>
  </p:sldIdLst>
  <p:sldSz cx="15544800" cy="10058400"/>
  <p:notesSz cx="9601200" cy="15087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Newcomer" initials="JN" lastIdx="4" clrIdx="0">
    <p:extLst>
      <p:ext uri="{19B8F6BF-5375-455C-9EA6-DF929625EA0E}">
        <p15:presenceInfo xmlns:p15="http://schemas.microsoft.com/office/powerpoint/2012/main" userId="00dcce0be89abd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049"/>
    <a:srgbClr val="FFECAF"/>
    <a:srgbClr val="FFC000"/>
    <a:srgbClr val="004B8E"/>
    <a:srgbClr val="EBD3AD"/>
    <a:srgbClr val="3A1000"/>
    <a:srgbClr val="FFF4E7"/>
    <a:srgbClr val="FFE8CB"/>
    <a:srgbClr val="F8D026"/>
    <a:srgbClr val="981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6" autoAdjust="0"/>
    <p:restoredTop sz="94660"/>
  </p:normalViewPr>
  <p:slideViewPr>
    <p:cSldViewPr snapToGrid="0">
      <p:cViewPr varScale="1">
        <p:scale>
          <a:sx n="50" d="100"/>
          <a:sy n="50" d="100"/>
        </p:scale>
        <p:origin x="9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a:prstGeom prst="rect">
            <a:avLst/>
          </a:prstGeo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a:prstGeom prst="rect">
            <a:avLst/>
          </a:prstGeo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5" name="Footer Placeholder 4"/>
          <p:cNvSpPr>
            <a:spLocks noGrp="1"/>
          </p:cNvSpPr>
          <p:nvPr>
            <p:ph type="ftr" sz="quarter" idx="11"/>
          </p:nvPr>
        </p:nvSpPr>
        <p:spPr>
          <a:xfrm>
            <a:off x="5149215" y="9322649"/>
            <a:ext cx="5246370"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21602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8705" y="535519"/>
            <a:ext cx="13407390" cy="1944159"/>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68705" y="2677584"/>
            <a:ext cx="13407390" cy="63819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5" name="Footer Placeholder 4"/>
          <p:cNvSpPr>
            <a:spLocks noGrp="1"/>
          </p:cNvSpPr>
          <p:nvPr>
            <p:ph type="ftr" sz="quarter" idx="11"/>
          </p:nvPr>
        </p:nvSpPr>
        <p:spPr>
          <a:xfrm>
            <a:off x="5149215" y="9322649"/>
            <a:ext cx="5246370"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219484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5" name="Footer Placeholder 4"/>
          <p:cNvSpPr>
            <a:spLocks noGrp="1"/>
          </p:cNvSpPr>
          <p:nvPr>
            <p:ph type="ftr" sz="quarter" idx="11"/>
          </p:nvPr>
        </p:nvSpPr>
        <p:spPr>
          <a:xfrm>
            <a:off x="5149215" y="9322649"/>
            <a:ext cx="5246370"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182512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8705" y="535519"/>
            <a:ext cx="13407390" cy="194415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068705" y="2677584"/>
            <a:ext cx="1340739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5" name="Footer Placeholder 4"/>
          <p:cNvSpPr>
            <a:spLocks noGrp="1"/>
          </p:cNvSpPr>
          <p:nvPr>
            <p:ph type="ftr" sz="quarter" idx="11"/>
          </p:nvPr>
        </p:nvSpPr>
        <p:spPr>
          <a:xfrm>
            <a:off x="5149215" y="9322649"/>
            <a:ext cx="5246370"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139006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a:prstGeom prst="rect">
            <a:avLst/>
          </a:prstGeo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a:prstGeom prst="rect">
            <a:avLst/>
          </a:prstGeo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5" name="Footer Placeholder 4"/>
          <p:cNvSpPr>
            <a:spLocks noGrp="1"/>
          </p:cNvSpPr>
          <p:nvPr>
            <p:ph type="ftr" sz="quarter" idx="11"/>
          </p:nvPr>
        </p:nvSpPr>
        <p:spPr>
          <a:xfrm>
            <a:off x="5149215" y="9322649"/>
            <a:ext cx="5246370"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57449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8705" y="535519"/>
            <a:ext cx="13407390" cy="194415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6" name="Footer Placeholder 5"/>
          <p:cNvSpPr>
            <a:spLocks noGrp="1"/>
          </p:cNvSpPr>
          <p:nvPr>
            <p:ph type="ftr" sz="quarter" idx="11"/>
          </p:nvPr>
        </p:nvSpPr>
        <p:spPr>
          <a:xfrm>
            <a:off x="5149215" y="9322649"/>
            <a:ext cx="5246370"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110799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a:prstGeom prst="rect">
            <a:avLst/>
          </a:prstGeo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a:prstGeom prst="rect">
            <a:avLst/>
          </a:prstGeo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69556" y="3674110"/>
            <a:ext cx="6608565"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8" name="Footer Placeholder 7"/>
          <p:cNvSpPr>
            <a:spLocks noGrp="1"/>
          </p:cNvSpPr>
          <p:nvPr>
            <p:ph type="ftr" sz="quarter" idx="11"/>
          </p:nvPr>
        </p:nvSpPr>
        <p:spPr>
          <a:xfrm>
            <a:off x="5149215" y="9322649"/>
            <a:ext cx="5246370" cy="535517"/>
          </a:xfrm>
          <a:prstGeom prst="rect">
            <a:avLst/>
          </a:prstGeom>
        </p:spPr>
        <p:txBody>
          <a:bodyPr/>
          <a:lstStyle/>
          <a:p>
            <a:endParaRPr lang="en-US"/>
          </a:p>
        </p:txBody>
      </p:sp>
      <p:sp>
        <p:nvSpPr>
          <p:cNvPr id="9" name="Slide Number Placeholder 8"/>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375965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8705" y="535519"/>
            <a:ext cx="13407390" cy="1944159"/>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4" name="Footer Placeholder 3"/>
          <p:cNvSpPr>
            <a:spLocks noGrp="1"/>
          </p:cNvSpPr>
          <p:nvPr>
            <p:ph type="ftr" sz="quarter" idx="11"/>
          </p:nvPr>
        </p:nvSpPr>
        <p:spPr>
          <a:xfrm>
            <a:off x="5149215" y="9322649"/>
            <a:ext cx="5246370" cy="535517"/>
          </a:xfrm>
          <a:prstGeom prst="rect">
            <a:avLst/>
          </a:prstGeom>
        </p:spPr>
        <p:txBody>
          <a:bodyPr/>
          <a:lstStyle/>
          <a:p>
            <a:endParaRPr lang="en-US"/>
          </a:p>
        </p:txBody>
      </p:sp>
      <p:sp>
        <p:nvSpPr>
          <p:cNvPr id="5" name="Slide Number Placeholder 4"/>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110340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3" name="Footer Placeholder 2"/>
          <p:cNvSpPr>
            <a:spLocks noGrp="1"/>
          </p:cNvSpPr>
          <p:nvPr>
            <p:ph type="ftr" sz="quarter" idx="11"/>
          </p:nvPr>
        </p:nvSpPr>
        <p:spPr>
          <a:xfrm>
            <a:off x="5149215" y="9322649"/>
            <a:ext cx="5246370" cy="535517"/>
          </a:xfrm>
          <a:prstGeom prst="rect">
            <a:avLst/>
          </a:prstGeom>
        </p:spPr>
        <p:txBody>
          <a:bodyPr/>
          <a:lstStyle/>
          <a:p>
            <a:endParaRPr lang="en-US"/>
          </a:p>
        </p:txBody>
      </p:sp>
      <p:sp>
        <p:nvSpPr>
          <p:cNvPr id="4" name="Slide Number Placeholder 3"/>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24040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a:prstGeom prst="rect">
            <a:avLst/>
          </a:prstGeo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a:prstGeom prst="rect">
            <a:avLst/>
          </a:prstGeo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a:prstGeom prst="rect">
            <a:avLst/>
          </a:prstGeo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6" name="Footer Placeholder 5"/>
          <p:cNvSpPr>
            <a:spLocks noGrp="1"/>
          </p:cNvSpPr>
          <p:nvPr>
            <p:ph type="ftr" sz="quarter" idx="11"/>
          </p:nvPr>
        </p:nvSpPr>
        <p:spPr>
          <a:xfrm>
            <a:off x="5149215" y="9322649"/>
            <a:ext cx="5246370"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304245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a:prstGeom prst="rect">
            <a:avLst/>
          </a:prstGeo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a:prstGeom prst="rect">
            <a:avLst/>
          </a:prstGeo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070730" y="3017520"/>
            <a:ext cx="5013603" cy="5590329"/>
          </a:xfrm>
          <a:prstGeom prst="rect">
            <a:avLst/>
          </a:prstGeo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a:xfrm>
            <a:off x="1068705" y="9322649"/>
            <a:ext cx="3497580" cy="535517"/>
          </a:xfrm>
          <a:prstGeom prst="rect">
            <a:avLst/>
          </a:prstGeom>
        </p:spPr>
        <p:txBody>
          <a:bodyPr/>
          <a:lstStyle/>
          <a:p>
            <a:fld id="{6D9D62AC-52E1-4A0E-A159-B254735E9FDE}" type="datetimeFigureOut">
              <a:rPr lang="en-US" smtClean="0"/>
              <a:t>4/15/2021</a:t>
            </a:fld>
            <a:endParaRPr lang="en-US"/>
          </a:p>
        </p:txBody>
      </p:sp>
      <p:sp>
        <p:nvSpPr>
          <p:cNvPr id="6" name="Footer Placeholder 5"/>
          <p:cNvSpPr>
            <a:spLocks noGrp="1"/>
          </p:cNvSpPr>
          <p:nvPr>
            <p:ph type="ftr" sz="quarter" idx="11"/>
          </p:nvPr>
        </p:nvSpPr>
        <p:spPr>
          <a:xfrm>
            <a:off x="5149215" y="9322649"/>
            <a:ext cx="5246370"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10978515" y="9322649"/>
            <a:ext cx="3497580" cy="535517"/>
          </a:xfrm>
          <a:prstGeom prst="rect">
            <a:avLst/>
          </a:prstGeom>
        </p:spPr>
        <p:txBody>
          <a:bodyPr/>
          <a:lstStyle/>
          <a:p>
            <a:fld id="{B514C00E-EA15-4AE9-B911-457938D14DE2}" type="slidenum">
              <a:rPr lang="en-US" smtClean="0"/>
              <a:t>‹#›</a:t>
            </a:fld>
            <a:endParaRPr lang="en-US"/>
          </a:p>
        </p:txBody>
      </p:sp>
    </p:spTree>
    <p:extLst>
      <p:ext uri="{BB962C8B-B14F-4D97-AF65-F5344CB8AC3E}">
        <p14:creationId xmlns:p14="http://schemas.microsoft.com/office/powerpoint/2010/main" val="45266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FFB6A-ED0E-4517-BED4-CA42543EA5D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5544800" cy="10058400"/>
          </a:xfrm>
          <a:prstGeom prst="rect">
            <a:avLst/>
          </a:prstGeom>
        </p:spPr>
      </p:pic>
    </p:spTree>
    <p:extLst>
      <p:ext uri="{BB962C8B-B14F-4D97-AF65-F5344CB8AC3E}">
        <p14:creationId xmlns:p14="http://schemas.microsoft.com/office/powerpoint/2010/main" val="3197879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urveymonkey.com/r/VPPXVJ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950E6970-CDCF-4927-84AB-9FE7AE2FA999}"/>
              </a:ext>
            </a:extLst>
          </p:cNvPr>
          <p:cNvSpPr/>
          <p:nvPr/>
        </p:nvSpPr>
        <p:spPr>
          <a:xfrm>
            <a:off x="11048203" y="2412548"/>
            <a:ext cx="4066104" cy="4233323"/>
          </a:xfrm>
          <a:prstGeom prst="roundRect">
            <a:avLst>
              <a:gd name="adj" fmla="val 6304"/>
            </a:avLst>
          </a:prstGeom>
          <a:gradFill>
            <a:gsLst>
              <a:gs pos="0">
                <a:schemeClr val="bg1">
                  <a:alpha val="50000"/>
                </a:schemeClr>
              </a:gs>
              <a:gs pos="15000">
                <a:schemeClr val="bg1">
                  <a:alpha val="8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8C94A7B7-F32D-49AC-BE71-DFD3878F679F}"/>
              </a:ext>
            </a:extLst>
          </p:cNvPr>
          <p:cNvSpPr/>
          <p:nvPr/>
        </p:nvSpPr>
        <p:spPr>
          <a:xfrm>
            <a:off x="5698749" y="3974380"/>
            <a:ext cx="5027371" cy="2671492"/>
          </a:xfrm>
          <a:prstGeom prst="roundRect">
            <a:avLst>
              <a:gd name="adj" fmla="val 6304"/>
            </a:avLst>
          </a:prstGeom>
          <a:gradFill>
            <a:gsLst>
              <a:gs pos="0">
                <a:schemeClr val="bg1">
                  <a:alpha val="50000"/>
                </a:schemeClr>
              </a:gs>
              <a:gs pos="15000">
                <a:schemeClr val="bg1">
                  <a:alpha val="8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C1586F11-F7F3-4059-9A85-9BE132C17D80}"/>
              </a:ext>
            </a:extLst>
          </p:cNvPr>
          <p:cNvSpPr/>
          <p:nvPr/>
        </p:nvSpPr>
        <p:spPr>
          <a:xfrm>
            <a:off x="5698749" y="1314644"/>
            <a:ext cx="5027371" cy="2265526"/>
          </a:xfrm>
          <a:prstGeom prst="roundRect">
            <a:avLst>
              <a:gd name="adj" fmla="val 6304"/>
            </a:avLst>
          </a:prstGeom>
          <a:gradFill>
            <a:gsLst>
              <a:gs pos="0">
                <a:schemeClr val="bg1">
                  <a:alpha val="50000"/>
                </a:schemeClr>
              </a:gs>
              <a:gs pos="15000">
                <a:schemeClr val="bg1">
                  <a:alpha val="8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B07A9FF-778F-422A-8011-80A211BBF5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9404" y="9171343"/>
            <a:ext cx="1541778" cy="703387"/>
          </a:xfrm>
          <a:prstGeom prst="rect">
            <a:avLst/>
          </a:prstGeom>
        </p:spPr>
      </p:pic>
      <p:sp>
        <p:nvSpPr>
          <p:cNvPr id="21" name="Text Box 2">
            <a:extLst>
              <a:ext uri="{FF2B5EF4-FFF2-40B4-BE49-F238E27FC236}">
                <a16:creationId xmlns:a16="http://schemas.microsoft.com/office/drawing/2014/main" id="{93E673DD-345F-4B03-BB0B-E229D7740C0B}"/>
              </a:ext>
            </a:extLst>
          </p:cNvPr>
          <p:cNvSpPr txBox="1">
            <a:spLocks noChangeArrowheads="1"/>
          </p:cNvSpPr>
          <p:nvPr/>
        </p:nvSpPr>
        <p:spPr bwMode="auto">
          <a:xfrm>
            <a:off x="5522900" y="1095533"/>
            <a:ext cx="2840818" cy="51899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r>
              <a:rPr lang="en-US" sz="2000" b="1" dirty="0">
                <a:solidFill>
                  <a:srgbClr val="FFC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BACKGROUND</a:t>
            </a:r>
          </a:p>
        </p:txBody>
      </p:sp>
      <p:sp>
        <p:nvSpPr>
          <p:cNvPr id="31" name="Text Box 2">
            <a:extLst>
              <a:ext uri="{FF2B5EF4-FFF2-40B4-BE49-F238E27FC236}">
                <a16:creationId xmlns:a16="http://schemas.microsoft.com/office/drawing/2014/main" id="{B5E0B637-12FB-402C-815C-2B4B61660D12}"/>
              </a:ext>
            </a:extLst>
          </p:cNvPr>
          <p:cNvSpPr txBox="1">
            <a:spLocks noChangeArrowheads="1"/>
          </p:cNvSpPr>
          <p:nvPr/>
        </p:nvSpPr>
        <p:spPr bwMode="auto">
          <a:xfrm>
            <a:off x="5933075" y="1548401"/>
            <a:ext cx="4626487" cy="203176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r>
              <a:rPr lang="en-US" sz="1400" dirty="0">
                <a:effectLst/>
                <a:latin typeface="Arial" panose="020B0604020202020204" pitchFamily="34" charset="0"/>
                <a:ea typeface="Times New Roman" panose="02020603050405020304" pitchFamily="18" charset="0"/>
              </a:rPr>
              <a:t>The goal of the exercise is to address any identified gaps, incorporate the continuing care community, and continue to improve healthcare response capabilities across both regions. The exercise will help </a:t>
            </a:r>
            <a:r>
              <a:rPr lang="en-US" sz="1400" dirty="0">
                <a:latin typeface="Arial" panose="020B0604020202020204" pitchFamily="34" charset="0"/>
                <a:ea typeface="Times New Roman" panose="02020603050405020304" pitchFamily="18" charset="0"/>
              </a:rPr>
              <a:t>further </a:t>
            </a:r>
            <a:r>
              <a:rPr lang="en-US" sz="1400" dirty="0">
                <a:effectLst/>
                <a:latin typeface="Arial" panose="020B0604020202020204" pitchFamily="34" charset="0"/>
                <a:ea typeface="Times New Roman" panose="02020603050405020304" pitchFamily="18" charset="0"/>
              </a:rPr>
              <a:t>validate the </a:t>
            </a:r>
            <a:r>
              <a:rPr lang="en-US" sz="1400" i="1" dirty="0">
                <a:latin typeface="Arial" panose="020B0604020202020204" pitchFamily="34" charset="0"/>
                <a:ea typeface="Times New Roman" panose="02020603050405020304" pitchFamily="18" charset="0"/>
              </a:rPr>
              <a:t>North Carolina </a:t>
            </a:r>
            <a:r>
              <a:rPr lang="en-US" sz="1400" i="1" kern="1200" dirty="0">
                <a:effectLst/>
                <a:latin typeface="Arial" panose="020B0604020202020204" pitchFamily="34" charset="0"/>
                <a:ea typeface="Times New Roman" panose="02020603050405020304" pitchFamily="18" charset="0"/>
              </a:rPr>
              <a:t>Coastal Region Evacuation and Sheltering Standard Operating Guide </a:t>
            </a:r>
            <a:r>
              <a:rPr lang="en-US" sz="1400" kern="1200" dirty="0">
                <a:effectLst/>
                <a:latin typeface="Arial" panose="020B0604020202020204" pitchFamily="34" charset="0"/>
                <a:ea typeface="Times New Roman" panose="02020603050405020304" pitchFamily="18" charset="0"/>
              </a:rPr>
              <a:t>as well as organizational plans and procedures.</a:t>
            </a:r>
            <a:endParaRPr lang="en-US" sz="1400" dirty="0">
              <a:latin typeface="Arial" panose="020B0604020202020204" pitchFamily="34" charset="0"/>
              <a:cs typeface="Arial" panose="020B0604020202020204" pitchFamily="34" charset="0"/>
            </a:endParaRPr>
          </a:p>
        </p:txBody>
      </p:sp>
      <p:sp>
        <p:nvSpPr>
          <p:cNvPr id="33" name="Text Box 2">
            <a:extLst>
              <a:ext uri="{FF2B5EF4-FFF2-40B4-BE49-F238E27FC236}">
                <a16:creationId xmlns:a16="http://schemas.microsoft.com/office/drawing/2014/main" id="{8FF7F0DE-DF81-4670-8D5B-16C4EF559702}"/>
              </a:ext>
            </a:extLst>
          </p:cNvPr>
          <p:cNvSpPr txBox="1">
            <a:spLocks noChangeArrowheads="1"/>
          </p:cNvSpPr>
          <p:nvPr/>
        </p:nvSpPr>
        <p:spPr bwMode="auto">
          <a:xfrm>
            <a:off x="10849356" y="2183126"/>
            <a:ext cx="3719497" cy="111962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r>
              <a:rPr lang="en-US" sz="2000" b="1" dirty="0">
                <a:solidFill>
                  <a:srgbClr val="FFC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EXERCISE SPONSORS &amp; DIRECTORS</a:t>
            </a:r>
          </a:p>
        </p:txBody>
      </p:sp>
      <p:sp>
        <p:nvSpPr>
          <p:cNvPr id="34" name="Text Box 2">
            <a:extLst>
              <a:ext uri="{FF2B5EF4-FFF2-40B4-BE49-F238E27FC236}">
                <a16:creationId xmlns:a16="http://schemas.microsoft.com/office/drawing/2014/main" id="{831B2605-21A9-4A2C-8A70-F326779EB17A}"/>
              </a:ext>
            </a:extLst>
          </p:cNvPr>
          <p:cNvSpPr txBox="1">
            <a:spLocks noChangeArrowheads="1"/>
          </p:cNvSpPr>
          <p:nvPr/>
        </p:nvSpPr>
        <p:spPr bwMode="auto">
          <a:xfrm>
            <a:off x="11242236" y="3073325"/>
            <a:ext cx="3719496" cy="340660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pPr>
              <a:spcAft>
                <a:spcPts val="600"/>
              </a:spcAft>
            </a:pPr>
            <a:r>
              <a:rPr lang="en-US" sz="1400" b="1" dirty="0">
                <a:latin typeface="Arial" panose="020B0604020202020204" pitchFamily="34" charset="0"/>
                <a:cs typeface="Arial" panose="020B0604020202020204" pitchFamily="34" charset="0"/>
              </a:rPr>
              <a:t>Eastern Healthcare Preparedness Coalition</a:t>
            </a:r>
          </a:p>
          <a:p>
            <a:pPr>
              <a:spcAft>
                <a:spcPts val="600"/>
              </a:spcAft>
            </a:pPr>
            <a:r>
              <a:rPr lang="en-US" sz="1400" dirty="0">
                <a:latin typeface="Arial" panose="020B0604020202020204" pitchFamily="34" charset="0"/>
                <a:cs typeface="Arial" panose="020B0604020202020204" pitchFamily="34" charset="0"/>
              </a:rPr>
              <a:t>Stephanie Seals </a:t>
            </a:r>
            <a:r>
              <a:rPr lang="en-US" sz="1400">
                <a:latin typeface="Arial" panose="020B0604020202020204" pitchFamily="34" charset="0"/>
                <a:cs typeface="Arial" panose="020B0604020202020204" pitchFamily="34" charset="0"/>
              </a:rPr>
              <a:t>| 252-814-8294</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Stephanie.Seals@vidanthealth.com</a:t>
            </a:r>
          </a:p>
          <a:p>
            <a:pPr>
              <a:spcAft>
                <a:spcPts val="600"/>
              </a:spcAft>
            </a:pPr>
            <a:r>
              <a:rPr lang="en-US" sz="1400" dirty="0">
                <a:latin typeface="Arial" panose="020B0604020202020204" pitchFamily="34" charset="0"/>
                <a:cs typeface="Arial" panose="020B0604020202020204" pitchFamily="34" charset="0"/>
              </a:rPr>
              <a:t>Chris Starbuck | 252-847-6634</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CStarbuc@vidanthealth.com</a:t>
            </a:r>
          </a:p>
          <a:p>
            <a:pPr>
              <a:spcAft>
                <a:spcPts val="600"/>
              </a:spcAft>
            </a:pPr>
            <a:endParaRPr lang="en-US" sz="1400" b="1" dirty="0">
              <a:latin typeface="Arial" panose="020B0604020202020204" pitchFamily="34" charset="0"/>
              <a:cs typeface="Arial" panose="020B0604020202020204" pitchFamily="34" charset="0"/>
            </a:endParaRPr>
          </a:p>
          <a:p>
            <a:pPr>
              <a:spcAft>
                <a:spcPts val="600"/>
              </a:spcAft>
            </a:pPr>
            <a:r>
              <a:rPr lang="en-US" sz="1400" b="1" dirty="0">
                <a:latin typeface="Arial" panose="020B0604020202020204" pitchFamily="34" charset="0"/>
                <a:cs typeface="Arial" panose="020B0604020202020204" pitchFamily="34" charset="0"/>
              </a:rPr>
              <a:t>Southeastern Healthcare Preparedness Region</a:t>
            </a:r>
          </a:p>
          <a:p>
            <a:pPr>
              <a:spcAft>
                <a:spcPts val="600"/>
              </a:spcAft>
            </a:pPr>
            <a:r>
              <a:rPr lang="en-US" sz="1400" dirty="0">
                <a:latin typeface="Arial" panose="020B0604020202020204" pitchFamily="34" charset="0"/>
                <a:cs typeface="Arial" panose="020B0604020202020204" pitchFamily="34" charset="0"/>
              </a:rPr>
              <a:t>Hans Edwards | 910‐508‐4865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Hans.Edwards@nhrmc.org</a:t>
            </a:r>
          </a:p>
          <a:p>
            <a:pPr>
              <a:spcAft>
                <a:spcPts val="600"/>
              </a:spcAft>
            </a:pPr>
            <a:r>
              <a:rPr lang="en-US" sz="1400" dirty="0">
                <a:latin typeface="Arial" panose="020B0604020202020204" pitchFamily="34" charset="0"/>
                <a:cs typeface="Arial" panose="020B0604020202020204" pitchFamily="34" charset="0"/>
              </a:rPr>
              <a:t>Heather Griffin | 910-398-5022</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Heather.Griffin@nhrmc.org</a:t>
            </a:r>
          </a:p>
        </p:txBody>
      </p:sp>
      <p:sp>
        <p:nvSpPr>
          <p:cNvPr id="36" name="Rectangle: Rounded Corners 35">
            <a:extLst>
              <a:ext uri="{FF2B5EF4-FFF2-40B4-BE49-F238E27FC236}">
                <a16:creationId xmlns:a16="http://schemas.microsoft.com/office/drawing/2014/main" id="{0AC79164-14B6-40CD-917B-C31C239C289A}"/>
              </a:ext>
            </a:extLst>
          </p:cNvPr>
          <p:cNvSpPr/>
          <p:nvPr/>
        </p:nvSpPr>
        <p:spPr>
          <a:xfrm>
            <a:off x="524969" y="3376734"/>
            <a:ext cx="4758671" cy="5459962"/>
          </a:xfrm>
          <a:prstGeom prst="roundRect">
            <a:avLst>
              <a:gd name="adj" fmla="val 6304"/>
            </a:avLst>
          </a:prstGeom>
          <a:gradFill>
            <a:gsLst>
              <a:gs pos="0">
                <a:schemeClr val="bg1">
                  <a:alpha val="50000"/>
                </a:schemeClr>
              </a:gs>
              <a:gs pos="15000">
                <a:schemeClr val="bg1">
                  <a:alpha val="8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2">
            <a:extLst>
              <a:ext uri="{FF2B5EF4-FFF2-40B4-BE49-F238E27FC236}">
                <a16:creationId xmlns:a16="http://schemas.microsoft.com/office/drawing/2014/main" id="{B0E8C6D0-433E-44EE-AB49-4B78AC324032}"/>
              </a:ext>
            </a:extLst>
          </p:cNvPr>
          <p:cNvSpPr txBox="1">
            <a:spLocks noChangeArrowheads="1"/>
          </p:cNvSpPr>
          <p:nvPr/>
        </p:nvSpPr>
        <p:spPr bwMode="auto">
          <a:xfrm>
            <a:off x="469852" y="3137787"/>
            <a:ext cx="2840818" cy="51899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r>
              <a:rPr lang="en-US" sz="2000" b="1" dirty="0">
                <a:solidFill>
                  <a:srgbClr val="FFC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OBJECTIVES</a:t>
            </a:r>
          </a:p>
        </p:txBody>
      </p:sp>
      <p:sp>
        <p:nvSpPr>
          <p:cNvPr id="38" name="Text Box 2">
            <a:extLst>
              <a:ext uri="{FF2B5EF4-FFF2-40B4-BE49-F238E27FC236}">
                <a16:creationId xmlns:a16="http://schemas.microsoft.com/office/drawing/2014/main" id="{EF17D255-80FD-4E1E-AF60-443A6A953F08}"/>
              </a:ext>
            </a:extLst>
          </p:cNvPr>
          <p:cNvSpPr txBox="1">
            <a:spLocks noChangeArrowheads="1"/>
          </p:cNvSpPr>
          <p:nvPr/>
        </p:nvSpPr>
        <p:spPr bwMode="auto">
          <a:xfrm>
            <a:off x="681581" y="3605165"/>
            <a:ext cx="4566744" cy="523843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pPr marL="228600" marR="0" indent="-228600" algn="l" rtl="0" eaLnBrk="1" fontAlgn="t" latinLnBrk="0" hangingPunct="1">
              <a:spcBef>
                <a:spcPts val="0"/>
              </a:spcBef>
              <a:spcAft>
                <a:spcPts val="1200"/>
              </a:spcAft>
              <a:buClrTx/>
              <a:buSzPct val="100000"/>
              <a:buFont typeface="+mj-lt"/>
              <a:buAutoNum type="arabicPeriod"/>
            </a:pPr>
            <a:r>
              <a:rPr lang="en-US" sz="1400" b="0" i="0" u="none" strike="noStrik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the established lines of communication and facility points of contact used by healthcare stakeholders for emergency notifications and information sharing.</a:t>
            </a:r>
          </a:p>
          <a:p>
            <a:pPr marL="228600" marR="0" indent="-228600" algn="l" rtl="0" eaLnBrk="1" fontAlgn="t" latinLnBrk="0" hangingPunct="1">
              <a:spcBef>
                <a:spcPts val="0"/>
              </a:spcBef>
              <a:spcAft>
                <a:spcPts val="1200"/>
              </a:spcAft>
              <a:buClrTx/>
              <a:buSzPct val="100000"/>
              <a:buFont typeface="+mj-lt"/>
              <a:buAutoNum type="arabicPeriod"/>
            </a:pPr>
            <a:r>
              <a:rPr lang="en-US" sz="1400" b="0" i="0" u="none" strike="noStrike" dirty="0">
                <a:effectLst/>
                <a:latin typeface="Arial" panose="020B0604020202020204" pitchFamily="34" charset="0"/>
              </a:rPr>
              <a:t>Identify the information sharing process for ancillary healthcare providers (e.g., dialysis, home healthcare, assisted living, etc.), emergency management agencies, and regional emergency coordination points, prior to and during an emergency incident.</a:t>
            </a:r>
          </a:p>
          <a:p>
            <a:pPr marL="228600" marR="0" indent="-228600" algn="l" rtl="0" eaLnBrk="1" fontAlgn="t" latinLnBrk="0" hangingPunct="1">
              <a:spcBef>
                <a:spcPts val="0"/>
              </a:spcBef>
              <a:spcAft>
                <a:spcPts val="1200"/>
              </a:spcAft>
              <a:buClrTx/>
              <a:buSzPct val="100000"/>
              <a:buFont typeface="+mj-lt"/>
              <a:buAutoNum type="arabicPeriod"/>
            </a:pPr>
            <a:r>
              <a:rPr lang="en-US" sz="1400" b="0" i="0" u="none" strike="noStrike" dirty="0">
                <a:effectLst/>
                <a:latin typeface="Arial" panose="020B0604020202020204" pitchFamily="34" charset="0"/>
              </a:rPr>
              <a:t>Describe the decision-making triggers used by healthcare stakeholders for executing the safe evacuation or shelter-in-place of healthcare facilities during an emergency incident.</a:t>
            </a:r>
          </a:p>
          <a:p>
            <a:pPr marL="228600" marR="0" indent="-228600" algn="l" rtl="0" eaLnBrk="1" fontAlgn="t" latinLnBrk="0" hangingPunct="1">
              <a:spcBef>
                <a:spcPts val="0"/>
              </a:spcBef>
              <a:spcAft>
                <a:spcPts val="1200"/>
              </a:spcAft>
              <a:buClrTx/>
              <a:buSzPct val="100000"/>
              <a:buFont typeface="+mj-lt"/>
              <a:buAutoNum type="arabicPeriod"/>
            </a:pPr>
            <a:r>
              <a:rPr lang="en-US" sz="1400" b="0" i="0" u="none" strike="noStrike" dirty="0">
                <a:effectLst/>
                <a:latin typeface="Arial" panose="020B0604020202020204" pitchFamily="34" charset="0"/>
              </a:rPr>
              <a:t>Describe the resource needs for executing a full facility evacuation during an emergency incident.</a:t>
            </a:r>
          </a:p>
          <a:p>
            <a:pPr marL="228600" marR="0" indent="-228600" algn="l" rtl="0" eaLnBrk="1" fontAlgn="t" latinLnBrk="0" hangingPunct="1">
              <a:spcBef>
                <a:spcPts val="0"/>
              </a:spcBef>
              <a:spcAft>
                <a:spcPts val="1200"/>
              </a:spcAft>
              <a:buClrTx/>
              <a:buSzPct val="100000"/>
              <a:buFont typeface="+mj-lt"/>
              <a:buAutoNum type="arabicPeriod"/>
            </a:pPr>
            <a:r>
              <a:rPr lang="en-US" sz="1400" b="0" i="0" u="none" strike="noStrike" dirty="0">
                <a:effectLst/>
                <a:latin typeface="Arial" panose="020B0604020202020204" pitchFamily="34" charset="0"/>
              </a:rPr>
              <a:t>Identify the prioritization process for emergency evacuation of patients when transportation resources are limited.</a:t>
            </a:r>
          </a:p>
        </p:txBody>
      </p:sp>
      <p:sp>
        <p:nvSpPr>
          <p:cNvPr id="41" name="Text Box 2">
            <a:extLst>
              <a:ext uri="{FF2B5EF4-FFF2-40B4-BE49-F238E27FC236}">
                <a16:creationId xmlns:a16="http://schemas.microsoft.com/office/drawing/2014/main" id="{CB8E3F5B-563F-4529-A98D-FD8DC12287F6}"/>
              </a:ext>
            </a:extLst>
          </p:cNvPr>
          <p:cNvSpPr txBox="1">
            <a:spLocks noChangeArrowheads="1"/>
          </p:cNvSpPr>
          <p:nvPr/>
        </p:nvSpPr>
        <p:spPr bwMode="auto">
          <a:xfrm>
            <a:off x="5522900" y="3737180"/>
            <a:ext cx="2840818" cy="51899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r>
              <a:rPr lang="en-US" sz="2000" b="1" dirty="0">
                <a:solidFill>
                  <a:srgbClr val="FFC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SCHEDULE</a:t>
            </a:r>
          </a:p>
        </p:txBody>
      </p:sp>
      <p:sp>
        <p:nvSpPr>
          <p:cNvPr id="42" name="Text Box 2">
            <a:extLst>
              <a:ext uri="{FF2B5EF4-FFF2-40B4-BE49-F238E27FC236}">
                <a16:creationId xmlns:a16="http://schemas.microsoft.com/office/drawing/2014/main" id="{4FF7BDCC-AF59-42A3-9410-1F2F3C93AACF}"/>
              </a:ext>
            </a:extLst>
          </p:cNvPr>
          <p:cNvSpPr txBox="1">
            <a:spLocks noChangeArrowheads="1"/>
          </p:cNvSpPr>
          <p:nvPr/>
        </p:nvSpPr>
        <p:spPr bwMode="auto">
          <a:xfrm>
            <a:off x="5865063" y="4146963"/>
            <a:ext cx="4520792" cy="249890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pPr marL="914400" indent="-914400" fontAlgn="t">
              <a:spcAft>
                <a:spcPts val="600"/>
              </a:spcAft>
            </a:pPr>
            <a:r>
              <a:rPr lang="en-US" sz="1400" dirty="0">
                <a:latin typeface="Arial" panose="020B0604020202020204" pitchFamily="34" charset="0"/>
                <a:cs typeface="Arial" panose="020B0604020202020204" pitchFamily="34" charset="0"/>
              </a:rPr>
              <a:t>9:00 am	Registration/Virtual Log-In</a:t>
            </a:r>
          </a:p>
          <a:p>
            <a:pPr marL="914400" indent="-914400" fontAlgn="t">
              <a:spcAft>
                <a:spcPts val="600"/>
              </a:spcAft>
            </a:pPr>
            <a:r>
              <a:rPr lang="en-US" sz="1400" dirty="0">
                <a:latin typeface="Arial" panose="020B0604020202020204" pitchFamily="34" charset="0"/>
                <a:cs typeface="Arial" panose="020B0604020202020204" pitchFamily="34" charset="0"/>
              </a:rPr>
              <a:t>9:30 am	Welcome and Opening Remarks</a:t>
            </a:r>
          </a:p>
          <a:p>
            <a:pPr marL="914400" indent="-914400" fontAlgn="t">
              <a:spcAft>
                <a:spcPts val="600"/>
              </a:spcAft>
            </a:pPr>
            <a:r>
              <a:rPr lang="en-US" sz="1400" dirty="0">
                <a:latin typeface="Arial" panose="020B0604020202020204" pitchFamily="34" charset="0"/>
                <a:cs typeface="Arial" panose="020B0604020202020204" pitchFamily="34" charset="0"/>
              </a:rPr>
              <a:t>9:45 am	Module 1: 72 hours pre-landfall</a:t>
            </a:r>
          </a:p>
          <a:p>
            <a:pPr marL="914400" indent="-914400" fontAlgn="t">
              <a:spcAft>
                <a:spcPts val="600"/>
              </a:spcAft>
            </a:pPr>
            <a:r>
              <a:rPr lang="en-US" sz="1400" dirty="0">
                <a:latin typeface="Arial" panose="020B0604020202020204" pitchFamily="34" charset="0"/>
                <a:cs typeface="Arial" panose="020B0604020202020204" pitchFamily="34" charset="0"/>
              </a:rPr>
              <a:t>10:45 am	Group Reports</a:t>
            </a:r>
          </a:p>
          <a:p>
            <a:pPr marL="914400" indent="-914400" fontAlgn="t">
              <a:spcAft>
                <a:spcPts val="600"/>
              </a:spcAft>
            </a:pPr>
            <a:r>
              <a:rPr lang="en-US" sz="1400" dirty="0">
                <a:latin typeface="Arial" panose="020B0604020202020204" pitchFamily="34" charset="0"/>
                <a:cs typeface="Arial" panose="020B0604020202020204" pitchFamily="34" charset="0"/>
              </a:rPr>
              <a:t>11:15 am	Module 2: 24–12 hours pre-landfall</a:t>
            </a:r>
          </a:p>
          <a:p>
            <a:pPr marL="914400" indent="-914400" fontAlgn="t">
              <a:spcAft>
                <a:spcPts val="600"/>
              </a:spcAft>
            </a:pPr>
            <a:r>
              <a:rPr lang="en-US" sz="1400" dirty="0">
                <a:latin typeface="Arial" panose="020B0604020202020204" pitchFamily="34" charset="0"/>
                <a:cs typeface="Arial" panose="020B0604020202020204" pitchFamily="34" charset="0"/>
              </a:rPr>
              <a:t>12:15 am 	Group Reports</a:t>
            </a:r>
          </a:p>
          <a:p>
            <a:pPr marL="914400" indent="-914400" fontAlgn="t">
              <a:spcAft>
                <a:spcPts val="600"/>
              </a:spcAft>
            </a:pPr>
            <a:r>
              <a:rPr lang="en-US" sz="1400" dirty="0">
                <a:latin typeface="Arial" panose="020B0604020202020204" pitchFamily="34" charset="0"/>
                <a:cs typeface="Arial" panose="020B0604020202020204" pitchFamily="34" charset="0"/>
              </a:rPr>
              <a:t>12:45 pm	Hot Wash</a:t>
            </a:r>
          </a:p>
          <a:p>
            <a:pPr marL="914400" indent="-914400" fontAlgn="t">
              <a:spcAft>
                <a:spcPts val="600"/>
              </a:spcAft>
            </a:pPr>
            <a:r>
              <a:rPr lang="en-US" sz="1400" dirty="0">
                <a:latin typeface="Arial" panose="020B0604020202020204" pitchFamily="34" charset="0"/>
                <a:cs typeface="Arial" panose="020B0604020202020204" pitchFamily="34" charset="0"/>
              </a:rPr>
              <a:t>1:00 pm	Closing Comments and Dismissal</a:t>
            </a:r>
          </a:p>
        </p:txBody>
      </p:sp>
      <p:sp>
        <p:nvSpPr>
          <p:cNvPr id="4" name="Rectangle 3">
            <a:extLst>
              <a:ext uri="{FF2B5EF4-FFF2-40B4-BE49-F238E27FC236}">
                <a16:creationId xmlns:a16="http://schemas.microsoft.com/office/drawing/2014/main" id="{158079C8-D923-45F4-8677-30EB31811F7B}"/>
              </a:ext>
            </a:extLst>
          </p:cNvPr>
          <p:cNvSpPr/>
          <p:nvPr/>
        </p:nvSpPr>
        <p:spPr>
          <a:xfrm>
            <a:off x="4191856" y="313363"/>
            <a:ext cx="9370032" cy="584775"/>
          </a:xfrm>
          <a:prstGeom prst="rect">
            <a:avLst/>
          </a:prstGeom>
          <a:noFill/>
        </p:spPr>
        <p:txBody>
          <a:bodyPr wrap="square">
            <a:spAutoFit/>
          </a:bodyPr>
          <a:lstStyle/>
          <a:p>
            <a:r>
              <a:rPr lang="en-US" sz="3200" dirty="0">
                <a:solidFill>
                  <a:schemeClr val="bg1"/>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120 to Landfall: 2.0 Tabletop Exercise  |  April 29, 2021 </a:t>
            </a:r>
            <a:endParaRPr lang="en-US" sz="32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aphicFrame>
        <p:nvGraphicFramePr>
          <p:cNvPr id="18" name="Table 7">
            <a:extLst>
              <a:ext uri="{FF2B5EF4-FFF2-40B4-BE49-F238E27FC236}">
                <a16:creationId xmlns:a16="http://schemas.microsoft.com/office/drawing/2014/main" id="{67568551-4939-42D9-A949-23D4C0ACF121}"/>
              </a:ext>
            </a:extLst>
          </p:cNvPr>
          <p:cNvGraphicFramePr>
            <a:graphicFrameLocks noGrp="1"/>
          </p:cNvGraphicFramePr>
          <p:nvPr>
            <p:ph idx="1"/>
            <p:extLst>
              <p:ext uri="{D42A27DB-BD31-4B8C-83A1-F6EECF244321}">
                <p14:modId xmlns:p14="http://schemas.microsoft.com/office/powerpoint/2010/main" val="2410689930"/>
              </p:ext>
            </p:extLst>
          </p:nvPr>
        </p:nvGraphicFramePr>
        <p:xfrm>
          <a:off x="5514606" y="7051839"/>
          <a:ext cx="7870474" cy="2396246"/>
        </p:xfrm>
        <a:graphic>
          <a:graphicData uri="http://schemas.openxmlformats.org/drawingml/2006/table">
            <a:tbl>
              <a:tblPr firstRow="1" bandRow="1">
                <a:tableStyleId>{5C22544A-7EE6-4342-B048-85BDC9FD1C3A}</a:tableStyleId>
              </a:tblPr>
              <a:tblGrid>
                <a:gridCol w="3745604">
                  <a:extLst>
                    <a:ext uri="{9D8B030D-6E8A-4147-A177-3AD203B41FA5}">
                      <a16:colId xmlns:a16="http://schemas.microsoft.com/office/drawing/2014/main" val="1340681532"/>
                    </a:ext>
                  </a:extLst>
                </a:gridCol>
                <a:gridCol w="4124870">
                  <a:extLst>
                    <a:ext uri="{9D8B030D-6E8A-4147-A177-3AD203B41FA5}">
                      <a16:colId xmlns:a16="http://schemas.microsoft.com/office/drawing/2014/main" val="941359302"/>
                    </a:ext>
                  </a:extLst>
                </a:gridCol>
              </a:tblGrid>
              <a:tr h="314922">
                <a:tc gridSpan="2">
                  <a:txBody>
                    <a:bodyPr/>
                    <a:lstStyle/>
                    <a:p>
                      <a:pPr algn="ctr"/>
                      <a:r>
                        <a:rPr lang="en-US" sz="1400" dirty="0">
                          <a:latin typeface="Arial" panose="020B0604020202020204" pitchFamily="34" charset="0"/>
                          <a:cs typeface="Arial" panose="020B0604020202020204" pitchFamily="34" charset="0"/>
                        </a:rPr>
                        <a:t>Coastal Region Evacuation &amp; Sheltering Guide Operational Phases (Phases 3 and 4)</a:t>
                      </a:r>
                    </a:p>
                  </a:txBody>
                  <a:tcPr marL="77652" marR="77652" marT="38826" marB="38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0049">
                        <a:alpha val="80000"/>
                      </a:srgbClr>
                    </a:solidFill>
                  </a:tcPr>
                </a:tc>
                <a:tc hMerge="1">
                  <a:txBody>
                    <a:bodyPr/>
                    <a:lstStyle/>
                    <a:p>
                      <a:endParaRPr lang="en-US" dirty="0"/>
                    </a:p>
                  </a:txBody>
                  <a:tcPr/>
                </a:tc>
                <a:extLst>
                  <a:ext uri="{0D108BD9-81ED-4DB2-BD59-A6C34878D82A}">
                    <a16:rowId xmlns:a16="http://schemas.microsoft.com/office/drawing/2014/main" val="1285940230"/>
                  </a:ext>
                </a:extLst>
              </a:tr>
              <a:tr h="150662">
                <a:tc>
                  <a:txBody>
                    <a:bodyPr/>
                    <a:lstStyle/>
                    <a:p>
                      <a:pPr algn="ctr"/>
                      <a:r>
                        <a:rPr lang="en-US" sz="1400" b="1" dirty="0">
                          <a:latin typeface="Arial" panose="020B0604020202020204" pitchFamily="34" charset="0"/>
                          <a:cs typeface="Arial" panose="020B0604020202020204" pitchFamily="34" charset="0"/>
                        </a:rPr>
                        <a:t>PHASE 3: Decision  | 96–72 hours</a:t>
                      </a:r>
                    </a:p>
                  </a:txBody>
                  <a:tcPr marL="77652" marR="77652" marT="38826" marB="38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80000"/>
                      </a:schemeClr>
                    </a:solidFill>
                  </a:tcPr>
                </a:tc>
                <a:tc>
                  <a:txBody>
                    <a:bodyPr/>
                    <a:lstStyle/>
                    <a:p>
                      <a:pPr algn="ctr"/>
                      <a:r>
                        <a:rPr lang="en-US" sz="1400" b="1" dirty="0">
                          <a:latin typeface="Arial" panose="020B0604020202020204" pitchFamily="34" charset="0"/>
                          <a:cs typeface="Arial" panose="020B0604020202020204" pitchFamily="34" charset="0"/>
                        </a:rPr>
                        <a:t>PHASE 4: Implementation | 72–12 hours</a:t>
                      </a:r>
                    </a:p>
                  </a:txBody>
                  <a:tcPr marL="77652" marR="77652" marT="38826" marB="38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80000"/>
                      </a:schemeClr>
                    </a:solidFill>
                  </a:tcPr>
                </a:tc>
                <a:extLst>
                  <a:ext uri="{0D108BD9-81ED-4DB2-BD59-A6C34878D82A}">
                    <a16:rowId xmlns:a16="http://schemas.microsoft.com/office/drawing/2014/main" val="2672210856"/>
                  </a:ext>
                </a:extLst>
              </a:tr>
              <a:tr h="314922">
                <a:tc>
                  <a:txBody>
                    <a:bodyPr/>
                    <a:lstStyle/>
                    <a:p>
                      <a:pPr algn="ctr"/>
                      <a:r>
                        <a:rPr lang="en-US" sz="1400" b="1" dirty="0">
                          <a:latin typeface="Arial" panose="020B0604020202020204" pitchFamily="34" charset="0"/>
                          <a:cs typeface="Arial" panose="020B0604020202020204" pitchFamily="34" charset="0"/>
                        </a:rPr>
                        <a:t>Activity Overview</a:t>
                      </a:r>
                    </a:p>
                  </a:txBody>
                  <a:tcPr marL="77652" marR="77652" marT="38826" marB="38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80000"/>
                      </a:schemeClr>
                    </a:solidFill>
                  </a:tcPr>
                </a:tc>
                <a:tc>
                  <a:txBody>
                    <a:bodyPr/>
                    <a:lstStyle/>
                    <a:p>
                      <a:pPr algn="ctr"/>
                      <a:r>
                        <a:rPr lang="en-US" sz="1400" b="1" dirty="0">
                          <a:latin typeface="Arial" panose="020B0604020202020204" pitchFamily="34" charset="0"/>
                          <a:cs typeface="Arial" panose="020B0604020202020204" pitchFamily="34" charset="0"/>
                        </a:rPr>
                        <a:t>Activity Overview</a:t>
                      </a:r>
                    </a:p>
                  </a:txBody>
                  <a:tcPr marL="77652" marR="77652" marT="38826" marB="38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80000"/>
                      </a:schemeClr>
                    </a:solidFill>
                  </a:tcPr>
                </a:tc>
                <a:extLst>
                  <a:ext uri="{0D108BD9-81ED-4DB2-BD59-A6C34878D82A}">
                    <a16:rowId xmlns:a16="http://schemas.microsoft.com/office/drawing/2014/main" val="1703087470"/>
                  </a:ext>
                </a:extLst>
              </a:tr>
              <a:tr h="1475390">
                <a:tc>
                  <a:txBody>
                    <a:bodyPr/>
                    <a:lstStyle/>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May Pre-Position Resources</a:t>
                      </a:r>
                    </a:p>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Regional Evacuation Decision Making</a:t>
                      </a:r>
                    </a:p>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Recon Evacuation Routes</a:t>
                      </a:r>
                    </a:p>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Prepare Evacuation Timeline</a:t>
                      </a:r>
                    </a:p>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Disseminate Pre-Event Public Information</a:t>
                      </a:r>
                    </a:p>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Coordinate Shelter Openings</a:t>
                      </a:r>
                    </a:p>
                  </a:txBody>
                  <a:tcPr marL="77652" marR="77652" marT="38826" marB="38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0000"/>
                      </a:schemeClr>
                    </a:solidFill>
                  </a:tcPr>
                </a:tc>
                <a:tc>
                  <a:txBody>
                    <a:bodyPr/>
                    <a:lstStyle/>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Enhanced Coordination</a:t>
                      </a:r>
                    </a:p>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Evacuation Monitoring</a:t>
                      </a:r>
                    </a:p>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Respond as Required to Observed Delays</a:t>
                      </a:r>
                    </a:p>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Assess Need to Terminate</a:t>
                      </a:r>
                    </a:p>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Monitor Shelter Populations and Transportation</a:t>
                      </a:r>
                    </a:p>
                    <a:p>
                      <a:pPr marL="176213" indent="-176213">
                        <a:buFont typeface="Arial" panose="020B0604020202020204" pitchFamily="34" charset="0"/>
                        <a:buChar char="•"/>
                      </a:pPr>
                      <a:r>
                        <a:rPr lang="en-US" sz="1400" dirty="0">
                          <a:latin typeface="Arial" panose="020B0604020202020204" pitchFamily="34" charset="0"/>
                          <a:cs typeface="Arial" panose="020B0604020202020204" pitchFamily="34" charset="0"/>
                        </a:rPr>
                        <a:t>Assist Shelter Logs</a:t>
                      </a:r>
                    </a:p>
                  </a:txBody>
                  <a:tcPr marL="77652" marR="77652" marT="38826" marB="38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3897163948"/>
                  </a:ext>
                </a:extLst>
              </a:tr>
            </a:tbl>
          </a:graphicData>
        </a:graphic>
      </p:graphicFrame>
      <p:sp>
        <p:nvSpPr>
          <p:cNvPr id="20" name="Rectangle: Rounded Corners 19">
            <a:extLst>
              <a:ext uri="{FF2B5EF4-FFF2-40B4-BE49-F238E27FC236}">
                <a16:creationId xmlns:a16="http://schemas.microsoft.com/office/drawing/2014/main" id="{C8B6E0D1-2B4D-4872-BD49-22BDE5C8A326}"/>
              </a:ext>
            </a:extLst>
          </p:cNvPr>
          <p:cNvSpPr/>
          <p:nvPr/>
        </p:nvSpPr>
        <p:spPr>
          <a:xfrm>
            <a:off x="11048203" y="1255864"/>
            <a:ext cx="4066104" cy="890778"/>
          </a:xfrm>
          <a:prstGeom prst="roundRect">
            <a:avLst>
              <a:gd name="adj" fmla="val 6304"/>
            </a:avLst>
          </a:prstGeom>
          <a:gradFill>
            <a:gsLst>
              <a:gs pos="0">
                <a:schemeClr val="bg1">
                  <a:alpha val="50000"/>
                </a:schemeClr>
              </a:gs>
              <a:gs pos="15000">
                <a:schemeClr val="bg1">
                  <a:alpha val="8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2">
            <a:extLst>
              <a:ext uri="{FF2B5EF4-FFF2-40B4-BE49-F238E27FC236}">
                <a16:creationId xmlns:a16="http://schemas.microsoft.com/office/drawing/2014/main" id="{70A8BBC6-CB3D-4809-BA58-F49B0C0978AB}"/>
              </a:ext>
            </a:extLst>
          </p:cNvPr>
          <p:cNvSpPr txBox="1">
            <a:spLocks noChangeArrowheads="1"/>
          </p:cNvSpPr>
          <p:nvPr/>
        </p:nvSpPr>
        <p:spPr bwMode="auto">
          <a:xfrm>
            <a:off x="11032601" y="1365513"/>
            <a:ext cx="4081706" cy="641067"/>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r>
              <a:rPr lang="en-US" sz="1400" dirty="0">
                <a:latin typeface="Arial" panose="020B0604020202020204" pitchFamily="34" charset="0"/>
                <a:cs typeface="Arial" panose="020B0604020202020204" pitchFamily="34" charset="0"/>
              </a:rPr>
              <a:t>Please register at </a:t>
            </a:r>
            <a:r>
              <a:rPr lang="en-US" sz="1400" dirty="0">
                <a:latin typeface="Arial" panose="020B0604020202020204" pitchFamily="34" charset="0"/>
                <a:cs typeface="Arial" panose="020B0604020202020204" pitchFamily="34" charset="0"/>
                <a:hlinkClick r:id="rId3"/>
              </a:rPr>
              <a:t>https://www.surveymonkey.com/r/VPPXVJF</a:t>
            </a:r>
            <a:r>
              <a:rPr lang="en-US" sz="1400" dirty="0">
                <a:latin typeface="Arial" panose="020B0604020202020204" pitchFamily="34" charset="0"/>
                <a:cs typeface="Arial" panose="020B0604020202020204" pitchFamily="34" charset="0"/>
              </a:rPr>
              <a:t> for the exercise.</a:t>
            </a:r>
          </a:p>
        </p:txBody>
      </p:sp>
      <p:sp>
        <p:nvSpPr>
          <p:cNvPr id="24" name="Text Box 2">
            <a:extLst>
              <a:ext uri="{FF2B5EF4-FFF2-40B4-BE49-F238E27FC236}">
                <a16:creationId xmlns:a16="http://schemas.microsoft.com/office/drawing/2014/main" id="{00C24C0A-8AF1-467B-BA0D-D78AC63AD9C3}"/>
              </a:ext>
            </a:extLst>
          </p:cNvPr>
          <p:cNvSpPr txBox="1">
            <a:spLocks noChangeArrowheads="1"/>
          </p:cNvSpPr>
          <p:nvPr/>
        </p:nvSpPr>
        <p:spPr bwMode="auto">
          <a:xfrm>
            <a:off x="10868190" y="1007787"/>
            <a:ext cx="2840818" cy="51899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r>
              <a:rPr lang="en-US" sz="2000" b="1" dirty="0">
                <a:solidFill>
                  <a:srgbClr val="FFC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REGISTRATION</a:t>
            </a:r>
          </a:p>
        </p:txBody>
      </p:sp>
    </p:spTree>
    <p:extLst>
      <p:ext uri="{BB962C8B-B14F-4D97-AF65-F5344CB8AC3E}">
        <p14:creationId xmlns:p14="http://schemas.microsoft.com/office/powerpoint/2010/main" val="312120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7A64C9-D24D-4592-8B44-BC69A7C3BE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5544800" cy="10058400"/>
          </a:xfrm>
          <a:prstGeom prst="rect">
            <a:avLst/>
          </a:prstGeom>
        </p:spPr>
      </p:pic>
      <p:sp>
        <p:nvSpPr>
          <p:cNvPr id="10" name="Rectangle: Rounded Corners 9">
            <a:extLst>
              <a:ext uri="{FF2B5EF4-FFF2-40B4-BE49-F238E27FC236}">
                <a16:creationId xmlns:a16="http://schemas.microsoft.com/office/drawing/2014/main" id="{F7721FCC-7C2D-45C1-BF8C-924C2A39707B}"/>
              </a:ext>
            </a:extLst>
          </p:cNvPr>
          <p:cNvSpPr/>
          <p:nvPr/>
        </p:nvSpPr>
        <p:spPr>
          <a:xfrm>
            <a:off x="5421096" y="543084"/>
            <a:ext cx="9736842" cy="7751171"/>
          </a:xfrm>
          <a:prstGeom prst="roundRect">
            <a:avLst>
              <a:gd name="adj" fmla="val 6304"/>
            </a:avLst>
          </a:prstGeom>
          <a:gradFill>
            <a:gsLst>
              <a:gs pos="0">
                <a:schemeClr val="bg1">
                  <a:alpha val="50000"/>
                </a:schemeClr>
              </a:gs>
              <a:gs pos="15000">
                <a:schemeClr val="bg1">
                  <a:alpha val="8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7449431-20BB-4A3E-A9C2-B6F7419A0D94}"/>
              </a:ext>
            </a:extLst>
          </p:cNvPr>
          <p:cNvSpPr/>
          <p:nvPr/>
        </p:nvSpPr>
        <p:spPr>
          <a:xfrm>
            <a:off x="305314" y="4488873"/>
            <a:ext cx="4810468" cy="5288075"/>
          </a:xfrm>
          <a:prstGeom prst="roundRect">
            <a:avLst>
              <a:gd name="adj" fmla="val 6304"/>
            </a:avLst>
          </a:prstGeom>
          <a:gradFill>
            <a:gsLst>
              <a:gs pos="0">
                <a:schemeClr val="bg1">
                  <a:alpha val="50000"/>
                </a:schemeClr>
              </a:gs>
              <a:gs pos="15000">
                <a:schemeClr val="bg1">
                  <a:alpha val="8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2">
            <a:extLst>
              <a:ext uri="{FF2B5EF4-FFF2-40B4-BE49-F238E27FC236}">
                <a16:creationId xmlns:a16="http://schemas.microsoft.com/office/drawing/2014/main" id="{9266BBE1-63C5-441F-BC7A-91D49D337A42}"/>
              </a:ext>
            </a:extLst>
          </p:cNvPr>
          <p:cNvSpPr txBox="1">
            <a:spLocks noChangeArrowheads="1"/>
          </p:cNvSpPr>
          <p:nvPr/>
        </p:nvSpPr>
        <p:spPr bwMode="auto">
          <a:xfrm>
            <a:off x="481883" y="4620805"/>
            <a:ext cx="4856186" cy="512562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pPr>
              <a:spcAft>
                <a:spcPts val="600"/>
              </a:spcAft>
            </a:pPr>
            <a:r>
              <a:rPr lang="en-US" sz="1200" b="1" spc="-20" dirty="0">
                <a:latin typeface="Arial" panose="020B0604020202020204" pitchFamily="34" charset="0"/>
                <a:cs typeface="Arial" panose="020B0604020202020204" pitchFamily="34" charset="0"/>
              </a:rPr>
              <a:t>September 20, 5:00 pm (72 hours to landfall)</a:t>
            </a:r>
          </a:p>
          <a:p>
            <a:pPr>
              <a:spcAft>
                <a:spcPts val="600"/>
              </a:spcAft>
            </a:pPr>
            <a:r>
              <a:rPr lang="en-US" sz="1200" spc="-20" dirty="0">
                <a:latin typeface="Arial" panose="020B0604020202020204" pitchFamily="34" charset="0"/>
                <a:cs typeface="Arial" panose="020B0604020202020204" pitchFamily="34" charset="0"/>
              </a:rPr>
              <a:t>Weather Advisory #16 indicates category 4 Hurricane Hans moving over eastern Cuba. A hurricane watch has been issued for portions of Florida. Most counties in North Carolina have issued evacuation orders and are requesting all those with the ability to move inland to do so. There is a concern at the state-level about the vulnerability of patients at long term and skilled care facilities in the high-risk counties and ESF-8 at the State Emergency Operations Center is tasked with assessing in needs these facilities may have.</a:t>
            </a:r>
          </a:p>
          <a:p>
            <a:pPr>
              <a:spcAft>
                <a:spcPts val="600"/>
              </a:spcAft>
            </a:pPr>
            <a:r>
              <a:rPr lang="en-US" sz="1200" b="1" spc="-20" dirty="0">
                <a:latin typeface="Arial" panose="020B0604020202020204" pitchFamily="34" charset="0"/>
                <a:cs typeface="Arial" panose="020B0604020202020204" pitchFamily="34" charset="0"/>
              </a:rPr>
              <a:t>September 21, 5:00 pm (48 hours to landfall)</a:t>
            </a:r>
          </a:p>
          <a:p>
            <a:pPr>
              <a:spcAft>
                <a:spcPts val="600"/>
              </a:spcAft>
            </a:pPr>
            <a:r>
              <a:rPr lang="en-US" sz="1200" spc="-20" dirty="0">
                <a:latin typeface="Arial" panose="020B0604020202020204" pitchFamily="34" charset="0"/>
                <a:cs typeface="Arial" panose="020B0604020202020204" pitchFamily="34" charset="0"/>
              </a:rPr>
              <a:t>Weather Advisory #20 indicates Hurricane Hans continues to push toward southern Florida. A hurricane watch is now issued for the east coast from New Smyrna Beach, Florida to Cape Lookout, North Carolina. There is a possibility of coastal flooding and storm surge due to heavy rain. North Carolina authorities are monitoring evacuation routes and travel seems to be progressing smoothly but not as many people are heeding the order at this time. Shelters are now open around the state and actively accepting evacuees that have nowhere to go. </a:t>
            </a:r>
          </a:p>
          <a:p>
            <a:pPr>
              <a:spcAft>
                <a:spcPts val="600"/>
              </a:spcAft>
            </a:pPr>
            <a:r>
              <a:rPr lang="en-US" sz="1200" b="1" spc="-20" dirty="0">
                <a:latin typeface="Arial" panose="020B0604020202020204" pitchFamily="34" charset="0"/>
                <a:cs typeface="Arial" panose="020B0604020202020204" pitchFamily="34" charset="0"/>
              </a:rPr>
              <a:t>Evacuation/Shelter-in-Place Discussion Issues:</a:t>
            </a:r>
          </a:p>
          <a:p>
            <a:pPr marL="114300" indent="-114300">
              <a:spcAft>
                <a:spcPts val="300"/>
              </a:spcAft>
              <a:buSzPct val="120000"/>
              <a:buFont typeface="Arial" panose="020B0604020202020204" pitchFamily="34" charset="0"/>
              <a:buChar char="•"/>
            </a:pPr>
            <a:r>
              <a:rPr lang="en-US" sz="1200" spc="-20" dirty="0">
                <a:latin typeface="Arial" panose="020B0604020202020204" pitchFamily="34" charset="0"/>
                <a:cs typeface="Arial" panose="020B0604020202020204" pitchFamily="34" charset="0"/>
              </a:rPr>
              <a:t>Decision-making triggers</a:t>
            </a:r>
          </a:p>
          <a:p>
            <a:pPr marL="114300" indent="-114300">
              <a:spcAft>
                <a:spcPts val="300"/>
              </a:spcAft>
              <a:buSzPct val="120000"/>
              <a:buFont typeface="Arial" panose="020B0604020202020204" pitchFamily="34" charset="0"/>
              <a:buChar char="•"/>
            </a:pPr>
            <a:r>
              <a:rPr lang="en-US" sz="1200" spc="-20" dirty="0">
                <a:latin typeface="Arial" panose="020B0604020202020204" pitchFamily="34" charset="0"/>
                <a:cs typeface="Arial" panose="020B0604020202020204" pitchFamily="34" charset="0"/>
              </a:rPr>
              <a:t>Authorities</a:t>
            </a:r>
          </a:p>
          <a:p>
            <a:pPr marL="114300" indent="-114300">
              <a:spcAft>
                <a:spcPts val="300"/>
              </a:spcAft>
              <a:buSzPct val="120000"/>
              <a:buFont typeface="Arial" panose="020B0604020202020204" pitchFamily="34" charset="0"/>
              <a:buChar char="•"/>
            </a:pPr>
            <a:r>
              <a:rPr lang="en-US" sz="1200" spc="-20" dirty="0">
                <a:latin typeface="Arial" panose="020B0604020202020204" pitchFamily="34" charset="0"/>
                <a:cs typeface="Arial" panose="020B0604020202020204" pitchFamily="34" charset="0"/>
              </a:rPr>
              <a:t>Plans/procedures</a:t>
            </a:r>
          </a:p>
        </p:txBody>
      </p:sp>
      <p:sp>
        <p:nvSpPr>
          <p:cNvPr id="43" name="Text Box 2">
            <a:extLst>
              <a:ext uri="{FF2B5EF4-FFF2-40B4-BE49-F238E27FC236}">
                <a16:creationId xmlns:a16="http://schemas.microsoft.com/office/drawing/2014/main" id="{09334524-4097-4E7F-8070-55CE48ECB14D}"/>
              </a:ext>
            </a:extLst>
          </p:cNvPr>
          <p:cNvSpPr txBox="1">
            <a:spLocks noChangeArrowheads="1"/>
          </p:cNvSpPr>
          <p:nvPr/>
        </p:nvSpPr>
        <p:spPr bwMode="auto">
          <a:xfrm>
            <a:off x="5653915" y="706384"/>
            <a:ext cx="4559177" cy="504450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pPr>
              <a:spcAft>
                <a:spcPts val="600"/>
              </a:spcAft>
            </a:pPr>
            <a:r>
              <a:rPr lang="en-US" sz="1200" b="1" dirty="0">
                <a:latin typeface="Arial" panose="020B0604020202020204" pitchFamily="34" charset="0"/>
                <a:cs typeface="Arial" panose="020B0604020202020204" pitchFamily="34" charset="0"/>
              </a:rPr>
              <a:t>September 22, 5:00 pm (24 hours to landfall)</a:t>
            </a:r>
          </a:p>
          <a:p>
            <a:pPr>
              <a:spcAft>
                <a:spcPts val="600"/>
              </a:spcAft>
            </a:pPr>
            <a:r>
              <a:rPr lang="en-US" sz="1200" dirty="0">
                <a:latin typeface="Arial" panose="020B0604020202020204" pitchFamily="34" charset="0"/>
                <a:cs typeface="Arial" panose="020B0604020202020204" pitchFamily="34" charset="0"/>
              </a:rPr>
              <a:t>Weather Advisory #24 indicates Hurricane Hans has weakened to a category 3 but is still moving in northeasterly direction along the Atlantic Coast. A hurricane warning has been extended to Cape Fear, North Carolina and a tropical storm warning has been issued from Cape Fear to Currituck Beach, North Carolina. Many hospitals and healthcare facilities in North Carolina have made progress in evacuating staff and patients to inland counties. North Carolina county and state emergency operations centers are trying to coordinate resources for the increased requests for medical transportation assets to move patients out of the coastal communities. Increased traffic congestion is seen along many highways as evacuees begin to try and make their way inland. Several motorists have run out of gas and blocking travel lanes. This causes a slowed response for incoming medical transportation as they try and make their way to coastal healthcare facilities to aid with evacuation. Hundreds of medically homebound residents with no means of transportation are in need of assistance evacuating the area, many requiring travel by ambulance. Similar issues are also occurring in the dialysis community with concern of how patients will be treated if they cannot evacuate and have no access to dialysis care.</a:t>
            </a:r>
          </a:p>
        </p:txBody>
      </p:sp>
      <p:sp>
        <p:nvSpPr>
          <p:cNvPr id="38" name="Text Box 2">
            <a:extLst>
              <a:ext uri="{FF2B5EF4-FFF2-40B4-BE49-F238E27FC236}">
                <a16:creationId xmlns:a16="http://schemas.microsoft.com/office/drawing/2014/main" id="{8885AF36-9D92-43DC-88F2-1B1CA9F5C94E}"/>
              </a:ext>
            </a:extLst>
          </p:cNvPr>
          <p:cNvSpPr txBox="1">
            <a:spLocks noChangeArrowheads="1"/>
          </p:cNvSpPr>
          <p:nvPr/>
        </p:nvSpPr>
        <p:spPr bwMode="auto">
          <a:xfrm>
            <a:off x="323786" y="4194121"/>
            <a:ext cx="6013054" cy="51899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r>
              <a:rPr lang="en-US" b="1" dirty="0">
                <a:solidFill>
                  <a:srgbClr val="FFC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MODULE 1: 72 </a:t>
            </a:r>
            <a:r>
              <a:rPr lang="en-US" b="1" cap="all" dirty="0">
                <a:solidFill>
                  <a:srgbClr val="FFC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Hours pre-landfall</a:t>
            </a:r>
          </a:p>
        </p:txBody>
      </p:sp>
      <p:sp>
        <p:nvSpPr>
          <p:cNvPr id="42" name="Text Box 2">
            <a:extLst>
              <a:ext uri="{FF2B5EF4-FFF2-40B4-BE49-F238E27FC236}">
                <a16:creationId xmlns:a16="http://schemas.microsoft.com/office/drawing/2014/main" id="{66400C95-C1F7-4527-AD2E-32EC66750D63}"/>
              </a:ext>
            </a:extLst>
          </p:cNvPr>
          <p:cNvSpPr txBox="1">
            <a:spLocks noChangeArrowheads="1"/>
          </p:cNvSpPr>
          <p:nvPr/>
        </p:nvSpPr>
        <p:spPr bwMode="auto">
          <a:xfrm>
            <a:off x="5653915" y="272088"/>
            <a:ext cx="5515439" cy="51899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r>
              <a:rPr lang="en-US" b="1" dirty="0">
                <a:solidFill>
                  <a:srgbClr val="FFC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MODULE 2: </a:t>
            </a:r>
            <a:r>
              <a:rPr lang="en-US" b="1" cap="all" dirty="0">
                <a:solidFill>
                  <a:srgbClr val="FFC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24 hours pre-landfall</a:t>
            </a:r>
          </a:p>
        </p:txBody>
      </p:sp>
      <p:pic>
        <p:nvPicPr>
          <p:cNvPr id="4" name="Picture 3" descr="A picture containing map&#10;&#10;Description automatically generated">
            <a:extLst>
              <a:ext uri="{FF2B5EF4-FFF2-40B4-BE49-F238E27FC236}">
                <a16:creationId xmlns:a16="http://schemas.microsoft.com/office/drawing/2014/main" id="{FC605C56-6A72-4D3D-BFDB-13CB718D96D1}"/>
              </a:ext>
            </a:extLst>
          </p:cNvPr>
          <p:cNvPicPr>
            <a:picLocks noChangeAspect="1"/>
          </p:cNvPicPr>
          <p:nvPr/>
        </p:nvPicPr>
        <p:blipFill rotWithShape="1">
          <a:blip r:embed="rId3">
            <a:extLst>
              <a:ext uri="{28A0092B-C50C-407E-A947-70E740481C1C}">
                <a14:useLocalDpi xmlns:a14="http://schemas.microsoft.com/office/drawing/2010/main" val="0"/>
              </a:ext>
            </a:extLst>
          </a:blip>
          <a:srcRect r="25014"/>
          <a:stretch/>
        </p:blipFill>
        <p:spPr>
          <a:xfrm>
            <a:off x="341040" y="311975"/>
            <a:ext cx="4774742" cy="3782253"/>
          </a:xfrm>
          <a:prstGeom prst="round2DiagRect">
            <a:avLst>
              <a:gd name="adj1" fmla="val 6252"/>
              <a:gd name="adj2" fmla="val 0"/>
            </a:avLst>
          </a:prstGeom>
          <a:ln w="12700" cap="sq">
            <a:solidFill>
              <a:srgbClr val="160049"/>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59D854B9-172B-4EF4-A182-104C191DB2FC}"/>
              </a:ext>
            </a:extLst>
          </p:cNvPr>
          <p:cNvPicPr>
            <a:picLocks noChangeAspect="1"/>
          </p:cNvPicPr>
          <p:nvPr/>
        </p:nvPicPr>
        <p:blipFill rotWithShape="1">
          <a:blip r:embed="rId4">
            <a:extLst>
              <a:ext uri="{28A0092B-C50C-407E-A947-70E740481C1C}">
                <a14:useLocalDpi xmlns:a14="http://schemas.microsoft.com/office/drawing/2010/main" val="0"/>
              </a:ext>
            </a:extLst>
          </a:blip>
          <a:srcRect l="-118" r="30983"/>
          <a:stretch/>
        </p:blipFill>
        <p:spPr>
          <a:xfrm>
            <a:off x="5614346" y="5500758"/>
            <a:ext cx="5047027" cy="4026058"/>
          </a:xfrm>
          <a:prstGeom prst="round2DiagRect">
            <a:avLst>
              <a:gd name="adj1" fmla="val 6252"/>
              <a:gd name="adj2" fmla="val 0"/>
            </a:avLst>
          </a:prstGeom>
          <a:ln w="12700" cap="sq">
            <a:solidFill>
              <a:srgbClr val="160049"/>
            </a:solidFill>
            <a:miter lim="800000"/>
          </a:ln>
          <a:effectLst>
            <a:outerShdw blurRad="254000" algn="tl" rotWithShape="0">
              <a:srgbClr val="000000">
                <a:alpha val="43000"/>
              </a:srgbClr>
            </a:outerShdw>
          </a:effectLst>
        </p:spPr>
      </p:pic>
      <p:sp>
        <p:nvSpPr>
          <p:cNvPr id="13" name="Text Box 2">
            <a:extLst>
              <a:ext uri="{FF2B5EF4-FFF2-40B4-BE49-F238E27FC236}">
                <a16:creationId xmlns:a16="http://schemas.microsoft.com/office/drawing/2014/main" id="{731A2DE2-7979-416F-866F-7BE34DE2FE03}"/>
              </a:ext>
            </a:extLst>
          </p:cNvPr>
          <p:cNvSpPr txBox="1">
            <a:spLocks noChangeArrowheads="1"/>
          </p:cNvSpPr>
          <p:nvPr/>
        </p:nvSpPr>
        <p:spPr bwMode="auto">
          <a:xfrm>
            <a:off x="10880436" y="721689"/>
            <a:ext cx="4445301" cy="5559038"/>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tIns="91440" rIns="457200" bIns="91440" anchor="t" anchorCtr="0">
            <a:noAutofit/>
          </a:bodyPr>
          <a:lstStyle/>
          <a:p>
            <a:pPr>
              <a:spcAft>
                <a:spcPts val="600"/>
              </a:spcAft>
            </a:pPr>
            <a:r>
              <a:rPr lang="en-US" sz="1200" b="1" dirty="0">
                <a:latin typeface="Arial" panose="020B0604020202020204" pitchFamily="34" charset="0"/>
                <a:cs typeface="Arial" panose="020B0604020202020204" pitchFamily="34" charset="0"/>
              </a:rPr>
              <a:t>September 23, 5:00 am (12 hours to landfall)</a:t>
            </a:r>
          </a:p>
          <a:p>
            <a:pPr>
              <a:spcAft>
                <a:spcPts val="600"/>
              </a:spcAft>
            </a:pPr>
            <a:r>
              <a:rPr lang="en-US" sz="1200" dirty="0">
                <a:latin typeface="Arial" panose="020B0604020202020204" pitchFamily="34" charset="0"/>
                <a:cs typeface="Arial" panose="020B0604020202020204" pitchFamily="34" charset="0"/>
              </a:rPr>
              <a:t>Weather Advisory #28 indicated Hurricane Hans has been upgraded to a category 4. The hurricane center is located 225 miles south-southwest of Wilmington, North Carolina and 105 miles south-southeast of Charleston, South Carolina. A hurricane warning remains in effect from the South Santee River extending northward to Currituck Beach Light, North Carolina including the Pamlico and Albemarle sounds. Heavy rain developing ahead of the storm is causing flooding in low lying areas in several of the coastal counties to include Brunswick, Columbus, New Hanover, Pender, and Onslow. Secondary evacuation routes as well as sections of State and US routes in those counties begin to see roadway flooding. Outer bands of wind have toppled trees, utility poles, and unsecured building materials. This causes telephone loss and intermittent power outages and blocked roads in Carteret, Jones, Craven, Pamlico, and Duplin counties. State law enforcement officials are receiving reports of a large, multi-vehicle traffic accident on US 264 that has all lanes of traffic shut down between Washington and Greenville. There is also unconfirmed tornado activity in central North Carolina along the North Carolina/South Carolina border. An increase in storm surge causes flooding along the </a:t>
            </a:r>
            <a:r>
              <a:rPr lang="en-US" sz="1200" dirty="0" err="1">
                <a:latin typeface="Arial" panose="020B0604020202020204" pitchFamily="34" charset="0"/>
                <a:cs typeface="Arial" panose="020B0604020202020204" pitchFamily="34" charset="0"/>
              </a:rPr>
              <a:t>Cashie</a:t>
            </a:r>
            <a:r>
              <a:rPr lang="en-US" sz="1200" dirty="0">
                <a:latin typeface="Arial" panose="020B0604020202020204" pitchFamily="34" charset="0"/>
                <a:cs typeface="Arial" panose="020B0604020202020204" pitchFamily="34" charset="0"/>
              </a:rPr>
              <a:t>, Neuse, and Cape Fear rivers. Smaller waterways are also beginning to overflow threatening facilities in these areas. The center of Hurricane Hans is expected to make landfall just south of North Topsail Beach, North Carolina later today. Hurricane-force winds, storm surge flooding, flash flooding, and isolated tornadoes are possible over eastern North Carolina tonight and tomorrow.</a:t>
            </a:r>
          </a:p>
          <a:p>
            <a:pPr>
              <a:spcAft>
                <a:spcPts val="300"/>
              </a:spcAft>
            </a:pPr>
            <a:r>
              <a:rPr lang="en-US" sz="1200" b="1" dirty="0">
                <a:latin typeface="Arial" panose="020B0604020202020204" pitchFamily="34" charset="0"/>
                <a:cs typeface="Arial" panose="020B0604020202020204" pitchFamily="34" charset="0"/>
              </a:rPr>
              <a:t>Resource Coordination and Patient Movement Discussion Issues:</a:t>
            </a:r>
          </a:p>
          <a:p>
            <a:pPr marL="114300" lvl="1" indent="-114300">
              <a:spcAft>
                <a:spcPts val="300"/>
              </a:spcAft>
              <a:buSzPct val="120000"/>
              <a:buFont typeface="Arial" panose="020B0604020202020204" pitchFamily="34" charset="0"/>
              <a:buChar char="•"/>
            </a:pPr>
            <a:r>
              <a:rPr lang="en-US" sz="1200" dirty="0">
                <a:latin typeface="Arial" panose="020B0604020202020204" pitchFamily="34" charset="0"/>
                <a:cs typeface="Arial" panose="020B0604020202020204" pitchFamily="34" charset="0"/>
              </a:rPr>
              <a:t>Patient movement resources on hand</a:t>
            </a:r>
          </a:p>
          <a:p>
            <a:pPr marL="114300" lvl="1" indent="-114300">
              <a:spcAft>
                <a:spcPts val="300"/>
              </a:spcAft>
              <a:buSzPct val="120000"/>
              <a:buFont typeface="Arial" panose="020B0604020202020204" pitchFamily="34" charset="0"/>
              <a:buChar char="•"/>
            </a:pPr>
            <a:r>
              <a:rPr lang="en-US" sz="1200" dirty="0">
                <a:latin typeface="Arial" panose="020B0604020202020204" pitchFamily="34" charset="0"/>
                <a:cs typeface="Arial" panose="020B0604020202020204" pitchFamily="34" charset="0"/>
              </a:rPr>
              <a:t>Coordinating for resource needs</a:t>
            </a:r>
          </a:p>
          <a:p>
            <a:pPr marL="114300" lvl="1" indent="-114300">
              <a:spcAft>
                <a:spcPts val="300"/>
              </a:spcAft>
              <a:buSzPct val="120000"/>
              <a:buFont typeface="Arial" panose="020B0604020202020204" pitchFamily="34" charset="0"/>
              <a:buChar char="•"/>
            </a:pPr>
            <a:r>
              <a:rPr lang="en-US" sz="1200" dirty="0">
                <a:latin typeface="Arial" panose="020B0604020202020204" pitchFamily="34" charset="0"/>
                <a:cs typeface="Arial" panose="020B0604020202020204" pitchFamily="34" charset="0"/>
              </a:rPr>
              <a:t>Resource prioritization</a:t>
            </a:r>
          </a:p>
          <a:p>
            <a:pPr marL="114300" lvl="1" indent="-114300">
              <a:spcAft>
                <a:spcPts val="300"/>
              </a:spcAft>
              <a:buSzPct val="120000"/>
              <a:buFont typeface="Arial" panose="020B0604020202020204" pitchFamily="34" charset="0"/>
              <a:buChar char="•"/>
            </a:pPr>
            <a:r>
              <a:rPr lang="en-US" sz="1200" dirty="0">
                <a:latin typeface="Arial" panose="020B0604020202020204" pitchFamily="34" charset="0"/>
                <a:cs typeface="Arial" panose="020B0604020202020204" pitchFamily="34" charset="0"/>
              </a:rPr>
              <a:t>Patient movement prioritization</a:t>
            </a:r>
          </a:p>
          <a:p>
            <a:pPr marL="114300" lvl="1" indent="-114300">
              <a:spcAft>
                <a:spcPts val="300"/>
              </a:spcAft>
              <a:buSzPct val="1200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spcAft>
                <a:spcPts val="600"/>
              </a:spcAft>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1594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D75AD29E4B2841A2DA933368496F18" ma:contentTypeVersion="13" ma:contentTypeDescription="Create a new document." ma:contentTypeScope="" ma:versionID="17f0835dc839af22876f2c81c9a58dea">
  <xsd:schema xmlns:xsd="http://www.w3.org/2001/XMLSchema" xmlns:xs="http://www.w3.org/2001/XMLSchema" xmlns:p="http://schemas.microsoft.com/office/2006/metadata/properties" xmlns:ns3="fb00f4a9-d9ec-4fe6-abd8-1289d24013fe" xmlns:ns4="67332385-8b89-41be-8bdb-83b1029937ee" targetNamespace="http://schemas.microsoft.com/office/2006/metadata/properties" ma:root="true" ma:fieldsID="459e980ebb4b52e43832dfaad95cb424" ns3:_="" ns4:_="">
    <xsd:import namespace="fb00f4a9-d9ec-4fe6-abd8-1289d24013fe"/>
    <xsd:import namespace="67332385-8b89-41be-8bdb-83b1029937e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f4a9-d9ec-4fe6-abd8-1289d2401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332385-8b89-41be-8bdb-83b1029937e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191AD1-F431-4D6F-AE9D-64CB36F6A3AB}">
  <ds:schemaRefs>
    <ds:schemaRef ds:uri="http://schemas.microsoft.com/office/infopath/2007/PartnerControls"/>
    <ds:schemaRef ds:uri="http://purl.org/dc/elements/1.1/"/>
    <ds:schemaRef ds:uri="http://schemas.microsoft.com/office/2006/metadata/properties"/>
    <ds:schemaRef ds:uri="fb00f4a9-d9ec-4fe6-abd8-1289d24013fe"/>
    <ds:schemaRef ds:uri="http://purl.org/dc/terms/"/>
    <ds:schemaRef ds:uri="http://schemas.openxmlformats.org/package/2006/metadata/core-properties"/>
    <ds:schemaRef ds:uri="http://schemas.microsoft.com/office/2006/documentManagement/types"/>
    <ds:schemaRef ds:uri="67332385-8b89-41be-8bdb-83b1029937ee"/>
    <ds:schemaRef ds:uri="http://www.w3.org/XML/1998/namespace"/>
    <ds:schemaRef ds:uri="http://purl.org/dc/dcmitype/"/>
  </ds:schemaRefs>
</ds:datastoreItem>
</file>

<file path=customXml/itemProps2.xml><?xml version="1.0" encoding="utf-8"?>
<ds:datastoreItem xmlns:ds="http://schemas.openxmlformats.org/officeDocument/2006/customXml" ds:itemID="{4179A1DC-412A-4836-8EF5-C43593AC07D6}">
  <ds:schemaRefs>
    <ds:schemaRef ds:uri="http://schemas.microsoft.com/sharepoint/v3/contenttype/forms"/>
  </ds:schemaRefs>
</ds:datastoreItem>
</file>

<file path=customXml/itemProps3.xml><?xml version="1.0" encoding="utf-8"?>
<ds:datastoreItem xmlns:ds="http://schemas.openxmlformats.org/officeDocument/2006/customXml" ds:itemID="{FA513712-9191-45D4-B907-21D8C805E0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f4a9-d9ec-4fe6-abd8-1289d24013fe"/>
    <ds:schemaRef ds:uri="67332385-8b89-41be-8bdb-83b1029937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6213</TotalTime>
  <Words>1054</Words>
  <Application>Microsoft Office PowerPoint</Application>
  <PresentationFormat>Custom</PresentationFormat>
  <Paragraphs>64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Calibri</vt:lpstr>
      <vt:lpstr>Calibri Light</vt:lpstr>
      <vt:lpstr>Impact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Wielechowski</dc:creator>
  <cp:lastModifiedBy>Heather Griffin</cp:lastModifiedBy>
  <cp:revision>238</cp:revision>
  <cp:lastPrinted>2019-06-10T21:40:22Z</cp:lastPrinted>
  <dcterms:created xsi:type="dcterms:W3CDTF">2018-01-26T18:57:13Z</dcterms:created>
  <dcterms:modified xsi:type="dcterms:W3CDTF">2021-04-15T20:51:02Z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0x010100EBD75AD29E4B2841A2DA933368496F18</vt:lpwstr>
  </property>
</Properties>
</file>