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144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6" d="100"/>
          <a:sy n="66" d="100"/>
        </p:scale>
        <p:origin x="256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BB89364-193B-7D47-9B4E-D346CBFC0E63}" type="datetimeFigureOut">
              <a:rPr lang="en-US" smtClean="0"/>
              <a:t>4/5/2021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28D923-D82E-F740-A2B2-E103F798554D}" type="slidenum">
              <a:rPr lang="en-US" smtClean="0"/>
              <a:t>‹#›</a:t>
            </a:fld>
            <a:endParaRPr lang="en-US" dirty="0"/>
          </a:p>
        </p:txBody>
      </p:sp>
    </p:spTree>
    <p:extLst>
      <p:ext uri="{BB962C8B-B14F-4D97-AF65-F5344CB8AC3E}">
        <p14:creationId xmlns:p14="http://schemas.microsoft.com/office/powerpoint/2010/main" val="567093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B89364-193B-7D47-9B4E-D346CBFC0E63}" type="datetimeFigureOut">
              <a:rPr lang="en-US" smtClean="0"/>
              <a:t>4/5/2021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28D923-D82E-F740-A2B2-E103F798554D}" type="slidenum">
              <a:rPr lang="en-US" smtClean="0"/>
              <a:t>‹#›</a:t>
            </a:fld>
            <a:endParaRPr lang="en-US" dirty="0"/>
          </a:p>
        </p:txBody>
      </p:sp>
    </p:spTree>
    <p:extLst>
      <p:ext uri="{BB962C8B-B14F-4D97-AF65-F5344CB8AC3E}">
        <p14:creationId xmlns:p14="http://schemas.microsoft.com/office/powerpoint/2010/main" val="1539195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B89364-193B-7D47-9B4E-D346CBFC0E63}" type="datetimeFigureOut">
              <a:rPr lang="en-US" smtClean="0"/>
              <a:t>4/5/2021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28D923-D82E-F740-A2B2-E103F798554D}" type="slidenum">
              <a:rPr lang="en-US" smtClean="0"/>
              <a:t>‹#›</a:t>
            </a:fld>
            <a:endParaRPr lang="en-US" dirty="0"/>
          </a:p>
        </p:txBody>
      </p:sp>
    </p:spTree>
    <p:extLst>
      <p:ext uri="{BB962C8B-B14F-4D97-AF65-F5344CB8AC3E}">
        <p14:creationId xmlns:p14="http://schemas.microsoft.com/office/powerpoint/2010/main" val="2086709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B89364-193B-7D47-9B4E-D346CBFC0E63}" type="datetimeFigureOut">
              <a:rPr lang="en-US" smtClean="0"/>
              <a:t>4/5/2021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28D923-D82E-F740-A2B2-E103F798554D}" type="slidenum">
              <a:rPr lang="en-US" smtClean="0"/>
              <a:t>‹#›</a:t>
            </a:fld>
            <a:endParaRPr lang="en-US" dirty="0"/>
          </a:p>
        </p:txBody>
      </p:sp>
    </p:spTree>
    <p:extLst>
      <p:ext uri="{BB962C8B-B14F-4D97-AF65-F5344CB8AC3E}">
        <p14:creationId xmlns:p14="http://schemas.microsoft.com/office/powerpoint/2010/main" val="1642060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BB89364-193B-7D47-9B4E-D346CBFC0E63}" type="datetimeFigureOut">
              <a:rPr lang="en-US" smtClean="0"/>
              <a:t>4/5/2021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28D923-D82E-F740-A2B2-E103F798554D}" type="slidenum">
              <a:rPr lang="en-US" smtClean="0"/>
              <a:t>‹#›</a:t>
            </a:fld>
            <a:endParaRPr lang="en-US" dirty="0"/>
          </a:p>
        </p:txBody>
      </p:sp>
    </p:spTree>
    <p:extLst>
      <p:ext uri="{BB962C8B-B14F-4D97-AF65-F5344CB8AC3E}">
        <p14:creationId xmlns:p14="http://schemas.microsoft.com/office/powerpoint/2010/main" val="2235125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BB89364-193B-7D47-9B4E-D346CBFC0E63}" type="datetimeFigureOut">
              <a:rPr lang="en-US" smtClean="0"/>
              <a:t>4/5/2021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D28D923-D82E-F740-A2B2-E103F798554D}" type="slidenum">
              <a:rPr lang="en-US" smtClean="0"/>
              <a:t>‹#›</a:t>
            </a:fld>
            <a:endParaRPr lang="en-US" dirty="0"/>
          </a:p>
        </p:txBody>
      </p:sp>
    </p:spTree>
    <p:extLst>
      <p:ext uri="{BB962C8B-B14F-4D97-AF65-F5344CB8AC3E}">
        <p14:creationId xmlns:p14="http://schemas.microsoft.com/office/powerpoint/2010/main" val="1692856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BB89364-193B-7D47-9B4E-D346CBFC0E63}" type="datetimeFigureOut">
              <a:rPr lang="en-US" smtClean="0"/>
              <a:t>4/5/2021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D28D923-D82E-F740-A2B2-E103F798554D}" type="slidenum">
              <a:rPr lang="en-US" smtClean="0"/>
              <a:t>‹#›</a:t>
            </a:fld>
            <a:endParaRPr lang="en-US" dirty="0"/>
          </a:p>
        </p:txBody>
      </p:sp>
    </p:spTree>
    <p:extLst>
      <p:ext uri="{BB962C8B-B14F-4D97-AF65-F5344CB8AC3E}">
        <p14:creationId xmlns:p14="http://schemas.microsoft.com/office/powerpoint/2010/main" val="2072877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BB89364-193B-7D47-9B4E-D346CBFC0E63}" type="datetimeFigureOut">
              <a:rPr lang="en-US" smtClean="0"/>
              <a:t>4/5/2021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D28D923-D82E-F740-A2B2-E103F798554D}" type="slidenum">
              <a:rPr lang="en-US" smtClean="0"/>
              <a:t>‹#›</a:t>
            </a:fld>
            <a:endParaRPr lang="en-US" dirty="0"/>
          </a:p>
        </p:txBody>
      </p:sp>
    </p:spTree>
    <p:extLst>
      <p:ext uri="{BB962C8B-B14F-4D97-AF65-F5344CB8AC3E}">
        <p14:creationId xmlns:p14="http://schemas.microsoft.com/office/powerpoint/2010/main" val="3828802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B89364-193B-7D47-9B4E-D346CBFC0E63}" type="datetimeFigureOut">
              <a:rPr lang="en-US" smtClean="0"/>
              <a:t>4/5/2021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D28D923-D82E-F740-A2B2-E103F798554D}" type="slidenum">
              <a:rPr lang="en-US" smtClean="0"/>
              <a:t>‹#›</a:t>
            </a:fld>
            <a:endParaRPr lang="en-US" dirty="0"/>
          </a:p>
        </p:txBody>
      </p:sp>
    </p:spTree>
    <p:extLst>
      <p:ext uri="{BB962C8B-B14F-4D97-AF65-F5344CB8AC3E}">
        <p14:creationId xmlns:p14="http://schemas.microsoft.com/office/powerpoint/2010/main" val="800261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BB89364-193B-7D47-9B4E-D346CBFC0E63}" type="datetimeFigureOut">
              <a:rPr lang="en-US" smtClean="0"/>
              <a:t>4/5/2021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D28D923-D82E-F740-A2B2-E103F798554D}" type="slidenum">
              <a:rPr lang="en-US" smtClean="0"/>
              <a:t>‹#›</a:t>
            </a:fld>
            <a:endParaRPr lang="en-US" dirty="0"/>
          </a:p>
        </p:txBody>
      </p:sp>
    </p:spTree>
    <p:extLst>
      <p:ext uri="{BB962C8B-B14F-4D97-AF65-F5344CB8AC3E}">
        <p14:creationId xmlns:p14="http://schemas.microsoft.com/office/powerpoint/2010/main" val="3443950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BB89364-193B-7D47-9B4E-D346CBFC0E63}" type="datetimeFigureOut">
              <a:rPr lang="en-US" smtClean="0"/>
              <a:t>4/5/2021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D28D923-D82E-F740-A2B2-E103F798554D}" type="slidenum">
              <a:rPr lang="en-US" smtClean="0"/>
              <a:t>‹#›</a:t>
            </a:fld>
            <a:endParaRPr lang="en-US" dirty="0"/>
          </a:p>
        </p:txBody>
      </p:sp>
    </p:spTree>
    <p:extLst>
      <p:ext uri="{BB962C8B-B14F-4D97-AF65-F5344CB8AC3E}">
        <p14:creationId xmlns:p14="http://schemas.microsoft.com/office/powerpoint/2010/main" val="3819471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FBB89364-193B-7D47-9B4E-D346CBFC0E63}" type="datetimeFigureOut">
              <a:rPr lang="en-US" smtClean="0"/>
              <a:t>4/5/2021</a:t>
            </a:fld>
            <a:endParaRPr lang="en-US" dirty="0"/>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2D28D923-D82E-F740-A2B2-E103F798554D}" type="slidenum">
              <a:rPr lang="en-US" smtClean="0"/>
              <a:t>‹#›</a:t>
            </a:fld>
            <a:endParaRPr lang="en-US" dirty="0"/>
          </a:p>
        </p:txBody>
      </p:sp>
    </p:spTree>
    <p:extLst>
      <p:ext uri="{BB962C8B-B14F-4D97-AF65-F5344CB8AC3E}">
        <p14:creationId xmlns:p14="http://schemas.microsoft.com/office/powerpoint/2010/main" val="18115878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myprocare.com/"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43618314-6183-054D-A19E-C972B80D7B4B}"/>
              </a:ext>
            </a:extLst>
          </p:cNvPr>
          <p:cNvPicPr>
            <a:picLocks noChangeAspect="1"/>
          </p:cNvPicPr>
          <p:nvPr/>
        </p:nvPicPr>
        <p:blipFill>
          <a:blip r:embed="rId2"/>
          <a:stretch>
            <a:fillRect/>
          </a:stretch>
        </p:blipFill>
        <p:spPr>
          <a:xfrm>
            <a:off x="0" y="690150"/>
            <a:ext cx="1781175" cy="962025"/>
          </a:xfrm>
          <a:prstGeom prst="rect">
            <a:avLst/>
          </a:prstGeom>
        </p:spPr>
      </p:pic>
      <p:sp>
        <p:nvSpPr>
          <p:cNvPr id="6" name="TextBox 5">
            <a:extLst>
              <a:ext uri="{FF2B5EF4-FFF2-40B4-BE49-F238E27FC236}">
                <a16:creationId xmlns:a16="http://schemas.microsoft.com/office/drawing/2014/main" xmlns="" id="{5D3271CD-A6DB-1943-A7DB-A2FFB28105B0}"/>
              </a:ext>
            </a:extLst>
          </p:cNvPr>
          <p:cNvSpPr txBox="1"/>
          <p:nvPr/>
        </p:nvSpPr>
        <p:spPr>
          <a:xfrm>
            <a:off x="204787" y="299570"/>
            <a:ext cx="1371600" cy="300082"/>
          </a:xfrm>
          <a:prstGeom prst="rect">
            <a:avLst/>
          </a:prstGeom>
          <a:noFill/>
        </p:spPr>
        <p:txBody>
          <a:bodyPr wrap="square" rtlCol="0">
            <a:spAutoFit/>
          </a:bodyPr>
          <a:lstStyle/>
          <a:p>
            <a:pPr algn="ctr"/>
            <a:r>
              <a:rPr lang="en-US" sz="1350" dirty="0"/>
              <a:t>Grace Episcopal </a:t>
            </a:r>
          </a:p>
        </p:txBody>
      </p:sp>
      <p:sp>
        <p:nvSpPr>
          <p:cNvPr id="7" name="TextBox 6">
            <a:extLst>
              <a:ext uri="{FF2B5EF4-FFF2-40B4-BE49-F238E27FC236}">
                <a16:creationId xmlns:a16="http://schemas.microsoft.com/office/drawing/2014/main" xmlns="" id="{9C6B8E71-2A59-3949-B5FC-0B58935D88A3}"/>
              </a:ext>
            </a:extLst>
          </p:cNvPr>
          <p:cNvSpPr txBox="1"/>
          <p:nvPr/>
        </p:nvSpPr>
        <p:spPr>
          <a:xfrm>
            <a:off x="154564" y="1742673"/>
            <a:ext cx="1472045" cy="300082"/>
          </a:xfrm>
          <a:prstGeom prst="rect">
            <a:avLst/>
          </a:prstGeom>
          <a:noFill/>
        </p:spPr>
        <p:txBody>
          <a:bodyPr wrap="square" rtlCol="0">
            <a:spAutoFit/>
          </a:bodyPr>
          <a:lstStyle/>
          <a:p>
            <a:pPr algn="ctr"/>
            <a:r>
              <a:rPr lang="en-US" sz="1350" dirty="0"/>
              <a:t>School</a:t>
            </a:r>
          </a:p>
        </p:txBody>
      </p:sp>
      <p:sp>
        <p:nvSpPr>
          <p:cNvPr id="8" name="TextBox 7">
            <a:extLst>
              <a:ext uri="{FF2B5EF4-FFF2-40B4-BE49-F238E27FC236}">
                <a16:creationId xmlns:a16="http://schemas.microsoft.com/office/drawing/2014/main" xmlns="" id="{2AEEE48A-6E41-4044-89D1-3E99538B3652}"/>
              </a:ext>
            </a:extLst>
          </p:cNvPr>
          <p:cNvSpPr txBox="1"/>
          <p:nvPr/>
        </p:nvSpPr>
        <p:spPr>
          <a:xfrm>
            <a:off x="154562" y="2275217"/>
            <a:ext cx="1620982" cy="4316566"/>
          </a:xfrm>
          <a:prstGeom prst="rect">
            <a:avLst/>
          </a:prstGeom>
          <a:noFill/>
        </p:spPr>
        <p:txBody>
          <a:bodyPr wrap="square" rtlCol="0">
            <a:spAutoFit/>
          </a:bodyPr>
          <a:lstStyle/>
          <a:p>
            <a:r>
              <a:rPr lang="en-US" sz="900" dirty="0">
                <a:latin typeface="Arial" panose="020B0604020202020204" pitchFamily="34" charset="0"/>
                <a:ea typeface="Times New Roman" panose="02020603050405020304" pitchFamily="18" charset="0"/>
                <a:cs typeface="Times New Roman" panose="02020603050405020304" pitchFamily="18" charset="0"/>
              </a:rPr>
              <a:t>1314 East University Ave.</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smtClean="0">
                <a:latin typeface="Arial" panose="020B0604020202020204" pitchFamily="34" charset="0"/>
                <a:ea typeface="Times New Roman" panose="02020603050405020304" pitchFamily="18" charset="0"/>
                <a:cs typeface="Times New Roman" panose="02020603050405020304" pitchFamily="18" charset="0"/>
              </a:rPr>
              <a:t>Georgetown </a:t>
            </a:r>
            <a:r>
              <a:rPr lang="en-US" sz="900" dirty="0">
                <a:latin typeface="Arial" panose="020B0604020202020204" pitchFamily="34" charset="0"/>
                <a:ea typeface="Times New Roman" panose="02020603050405020304" pitchFamily="18" charset="0"/>
                <a:cs typeface="Times New Roman" panose="02020603050405020304" pitchFamily="18" charset="0"/>
              </a:rPr>
              <a:t>TX 78626</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a:t>
            </a:r>
            <a:r>
              <a:rPr lang="en-US" sz="900" dirty="0" smtClean="0">
                <a:latin typeface="Arial" panose="020B0604020202020204" pitchFamily="34" charset="0"/>
                <a:ea typeface="Times New Roman" panose="02020603050405020304" pitchFamily="18" charset="0"/>
                <a:cs typeface="Times New Roman" panose="02020603050405020304" pitchFamily="18" charset="0"/>
              </a:rPr>
              <a:t>512).863.6214</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smtClean="0">
                <a:latin typeface="Arial" panose="020B0604020202020204" pitchFamily="34" charset="0"/>
                <a:ea typeface="Times New Roman" panose="02020603050405020304" pitchFamily="18" charset="0"/>
                <a:cs typeface="Times New Roman" panose="02020603050405020304" pitchFamily="18" charset="0"/>
              </a:rPr>
              <a:t>www.graceschool1992.org</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 </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i="1" dirty="0">
                <a:latin typeface="Arial" panose="020B0604020202020204" pitchFamily="34" charset="0"/>
                <a:ea typeface="Times New Roman" panose="02020603050405020304" pitchFamily="18" charset="0"/>
                <a:cs typeface="Times New Roman" panose="02020603050405020304" pitchFamily="18" charset="0"/>
              </a:rPr>
              <a:t>Head of School</a:t>
            </a:r>
          </a:p>
          <a:p>
            <a:r>
              <a:rPr lang="en-US" sz="900" dirty="0">
                <a:latin typeface="Arial" panose="020B0604020202020204" pitchFamily="34" charset="0"/>
                <a:ea typeface="Times New Roman" panose="02020603050405020304" pitchFamily="18" charset="0"/>
                <a:cs typeface="Times New Roman" panose="02020603050405020304" pitchFamily="18" charset="0"/>
              </a:rPr>
              <a:t>Virginia Herbert</a:t>
            </a:r>
            <a:endParaRPr lang="en-US" sz="900" i="1" dirty="0">
              <a:latin typeface="Arial" panose="020B0604020202020204" pitchFamily="34" charset="0"/>
              <a:ea typeface="Times New Roman" panose="02020603050405020304" pitchFamily="18" charset="0"/>
              <a:cs typeface="Times New Roman" panose="02020603050405020304" pitchFamily="18" charset="0"/>
            </a:endParaRPr>
          </a:p>
          <a:p>
            <a:endParaRPr lang="en-US" sz="900" i="1" dirty="0">
              <a:latin typeface="Arial" panose="020B0604020202020204" pitchFamily="34" charset="0"/>
              <a:ea typeface="Times New Roman" panose="02020603050405020304" pitchFamily="18" charset="0"/>
              <a:cs typeface="Times New Roman" panose="02020603050405020304" pitchFamily="18" charset="0"/>
            </a:endParaRPr>
          </a:p>
          <a:p>
            <a:r>
              <a:rPr lang="en-US" sz="900" i="1" dirty="0">
                <a:latin typeface="Arial" panose="020B0604020202020204" pitchFamily="34" charset="0"/>
                <a:ea typeface="Times New Roman" panose="02020603050405020304" pitchFamily="18" charset="0"/>
                <a:cs typeface="Times New Roman" panose="02020603050405020304" pitchFamily="18" charset="0"/>
              </a:rPr>
              <a:t>Rector and Chairman</a:t>
            </a:r>
          </a:p>
          <a:p>
            <a:r>
              <a:rPr lang="en-US" sz="900" dirty="0">
                <a:latin typeface="Arial" panose="020B0604020202020204" pitchFamily="34" charset="0"/>
                <a:ea typeface="Times New Roman" panose="02020603050405020304" pitchFamily="18" charset="0"/>
                <a:cs typeface="Times New Roman" panose="02020603050405020304" pitchFamily="18" charset="0"/>
              </a:rPr>
              <a:t>The Rev. Bertie Pearson </a:t>
            </a:r>
          </a:p>
          <a:p>
            <a:endParaRPr lang="en-US" sz="900" i="1" dirty="0">
              <a:latin typeface="Arial" panose="020B0604020202020204" pitchFamily="34" charset="0"/>
              <a:ea typeface="Times New Roman" panose="02020603050405020304" pitchFamily="18" charset="0"/>
              <a:cs typeface="Times New Roman" panose="02020603050405020304" pitchFamily="18" charset="0"/>
            </a:endParaRPr>
          </a:p>
          <a:p>
            <a:r>
              <a:rPr lang="en-US" sz="900" i="1" dirty="0">
                <a:latin typeface="Arial" panose="020B0604020202020204" pitchFamily="34" charset="0"/>
                <a:ea typeface="Times New Roman" panose="02020603050405020304" pitchFamily="18" charset="0"/>
                <a:cs typeface="Times New Roman" panose="02020603050405020304" pitchFamily="18" charset="0"/>
              </a:rPr>
              <a:t>Music</a:t>
            </a:r>
          </a:p>
          <a:p>
            <a:r>
              <a:rPr lang="en-US" sz="900" dirty="0">
                <a:latin typeface="Arial" panose="020B0604020202020204" pitchFamily="34" charset="0"/>
                <a:ea typeface="Times New Roman" panose="02020603050405020304" pitchFamily="18" charset="0"/>
                <a:cs typeface="Times New Roman" panose="02020603050405020304" pitchFamily="18" charset="0"/>
              </a:rPr>
              <a:t>Evelyn Vance  </a:t>
            </a:r>
          </a:p>
          <a:p>
            <a:endParaRPr lang="en-US" sz="900" i="1" dirty="0">
              <a:latin typeface="Arial" panose="020B0604020202020204" pitchFamily="34" charset="0"/>
              <a:ea typeface="Times New Roman" panose="02020603050405020304" pitchFamily="18" charset="0"/>
              <a:cs typeface="Times New Roman" panose="02020603050405020304" pitchFamily="18" charset="0"/>
            </a:endParaRPr>
          </a:p>
          <a:p>
            <a:r>
              <a:rPr lang="en-US" sz="900" i="1" dirty="0">
                <a:latin typeface="Arial" panose="020B0604020202020204" pitchFamily="34" charset="0"/>
                <a:ea typeface="Times New Roman" panose="02020603050405020304" pitchFamily="18" charset="0"/>
                <a:cs typeface="Times New Roman" panose="02020603050405020304" pitchFamily="18" charset="0"/>
              </a:rPr>
              <a:t>Coach</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Addison Herbert 		</a:t>
            </a:r>
            <a:r>
              <a:rPr lang="en-US" sz="900" i="1" dirty="0">
                <a:latin typeface="Arial" panose="020B0604020202020204" pitchFamily="34" charset="0"/>
                <a:ea typeface="Times New Roman" panose="02020603050405020304" pitchFamily="18" charset="0"/>
                <a:cs typeface="Times New Roman" panose="02020603050405020304" pitchFamily="18" charset="0"/>
              </a:rPr>
              <a:t>	</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i="1" dirty="0">
                <a:latin typeface="Arial" panose="020B0604020202020204" pitchFamily="34" charset="0"/>
                <a:ea typeface="Times New Roman" panose="02020603050405020304" pitchFamily="18" charset="0"/>
                <a:cs typeface="Times New Roman" panose="02020603050405020304" pitchFamily="18" charset="0"/>
              </a:rPr>
              <a:t>Teachers</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Ellen </a:t>
            </a:r>
            <a:r>
              <a:rPr lang="en-US" sz="900" dirty="0" smtClean="0">
                <a:latin typeface="Arial" panose="020B0604020202020204" pitchFamily="34" charset="0"/>
                <a:ea typeface="Times New Roman" panose="02020603050405020304" pitchFamily="18" charset="0"/>
                <a:cs typeface="Times New Roman" panose="02020603050405020304" pitchFamily="18" charset="0"/>
              </a:rPr>
              <a:t>Andreasen</a:t>
            </a:r>
            <a:endParaRPr lang="en-US" sz="900" dirty="0">
              <a:latin typeface="Arial" panose="020B060402020202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Andrea </a:t>
            </a:r>
            <a:r>
              <a:rPr lang="en-US" sz="900" dirty="0" smtClean="0">
                <a:latin typeface="Arial" panose="020B0604020202020204" pitchFamily="34" charset="0"/>
                <a:ea typeface="Times New Roman" panose="02020603050405020304" pitchFamily="18" charset="0"/>
                <a:cs typeface="Times New Roman" panose="02020603050405020304" pitchFamily="18" charset="0"/>
              </a:rPr>
              <a:t>Borchgardt</a:t>
            </a:r>
            <a:endParaRPr lang="en-US" sz="900" dirty="0">
              <a:latin typeface="Arial" panose="020B060402020202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Kim </a:t>
            </a:r>
            <a:r>
              <a:rPr lang="en-US" sz="900" dirty="0" smtClean="0">
                <a:latin typeface="Arial" panose="020B0604020202020204" pitchFamily="34" charset="0"/>
                <a:ea typeface="Times New Roman" panose="02020603050405020304" pitchFamily="18" charset="0"/>
                <a:cs typeface="Times New Roman" panose="02020603050405020304" pitchFamily="18" charset="0"/>
              </a:rPr>
              <a:t>Dreyer </a:t>
            </a:r>
            <a:endParaRPr lang="en-US" sz="900" dirty="0">
              <a:latin typeface="Arial" panose="020B060402020202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Debra </a:t>
            </a:r>
            <a:r>
              <a:rPr lang="en-US" sz="900" dirty="0" smtClean="0">
                <a:latin typeface="Arial" panose="020B0604020202020204" pitchFamily="34" charset="0"/>
                <a:ea typeface="Times New Roman" panose="02020603050405020304" pitchFamily="18" charset="0"/>
                <a:cs typeface="Times New Roman" panose="02020603050405020304" pitchFamily="18" charset="0"/>
              </a:rPr>
              <a:t>Mason</a:t>
            </a:r>
            <a:endParaRPr lang="en-US" sz="900" dirty="0">
              <a:latin typeface="Arial" panose="020B060402020202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Gigi Riggs </a:t>
            </a:r>
          </a:p>
          <a:p>
            <a:r>
              <a:rPr lang="en-US" sz="900" dirty="0" smtClean="0">
                <a:latin typeface="Arial" panose="020B0604020202020204" pitchFamily="34" charset="0"/>
                <a:ea typeface="Times New Roman" panose="02020603050405020304" pitchFamily="18" charset="0"/>
                <a:cs typeface="Times New Roman" panose="02020603050405020304" pitchFamily="18" charset="0"/>
              </a:rPr>
              <a:t>Kara Temprovich</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 </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i="1" dirty="0">
                <a:latin typeface="Arial" panose="020B0604020202020204" pitchFamily="34" charset="0"/>
                <a:ea typeface="Times New Roman" panose="02020603050405020304" pitchFamily="18" charset="0"/>
                <a:cs typeface="Times New Roman" panose="02020603050405020304" pitchFamily="18" charset="0"/>
              </a:rPr>
              <a:t>Aides</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Heather Clark</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Janell Deal</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a:latin typeface="Garamond" panose="020F0502020204030204" pitchFamily="34" charset="0"/>
                <a:ea typeface="Times New Roman" panose="02020603050405020304" pitchFamily="18" charset="0"/>
                <a:cs typeface="Times New Roman" panose="02020603050405020304" pitchFamily="18" charset="0"/>
              </a:rPr>
              <a:t> </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pPr algn="l"/>
            <a:endParaRPr lang="en-US" sz="1350" dirty="0"/>
          </a:p>
        </p:txBody>
      </p:sp>
      <p:sp>
        <p:nvSpPr>
          <p:cNvPr id="2" name="TextBox 1">
            <a:extLst>
              <a:ext uri="{FF2B5EF4-FFF2-40B4-BE49-F238E27FC236}">
                <a16:creationId xmlns:a16="http://schemas.microsoft.com/office/drawing/2014/main" xmlns="" id="{E5024CF5-2F0E-AB45-9344-863C8E56F8A2}"/>
              </a:ext>
            </a:extLst>
          </p:cNvPr>
          <p:cNvSpPr txBox="1"/>
          <p:nvPr/>
        </p:nvSpPr>
        <p:spPr>
          <a:xfrm>
            <a:off x="1775544" y="10988"/>
            <a:ext cx="4794106" cy="9348713"/>
          </a:xfrm>
          <a:prstGeom prst="rect">
            <a:avLst/>
          </a:prstGeom>
          <a:noFill/>
        </p:spPr>
        <p:txBody>
          <a:bodyPr wrap="square" rtlCol="0">
            <a:spAutoFit/>
          </a:bodyPr>
          <a:lstStyle/>
          <a:p>
            <a:r>
              <a:rPr lang="en-US" sz="1350" dirty="0">
                <a:solidFill>
                  <a:srgbClr val="000000"/>
                </a:solidFill>
                <a:latin typeface="-webkit-standard"/>
              </a:rPr>
              <a:t> </a:t>
            </a:r>
          </a:p>
          <a:p>
            <a:r>
              <a:rPr lang="en-US" sz="1200" dirty="0" smtClean="0">
                <a:solidFill>
                  <a:srgbClr val="000000"/>
                </a:solidFill>
                <a:latin typeface="Calibri" panose="020F0502020204030204" pitchFamily="34" charset="0"/>
              </a:rPr>
              <a:t>April</a:t>
            </a:r>
            <a:r>
              <a:rPr lang="en-US" sz="1200" dirty="0" smtClean="0">
                <a:solidFill>
                  <a:srgbClr val="000000"/>
                </a:solidFill>
                <a:latin typeface="Calibri" panose="020F0502020204030204" pitchFamily="34" charset="0"/>
              </a:rPr>
              <a:t> 6, </a:t>
            </a:r>
            <a:r>
              <a:rPr lang="en-US" sz="1200" dirty="0" smtClean="0">
                <a:solidFill>
                  <a:srgbClr val="000000"/>
                </a:solidFill>
                <a:latin typeface="Calibri" panose="020F0502020204030204" pitchFamily="34" charset="0"/>
              </a:rPr>
              <a:t>2021</a:t>
            </a:r>
            <a:endParaRPr lang="en-US" sz="1200" dirty="0">
              <a:solidFill>
                <a:srgbClr val="000000"/>
              </a:solidFill>
              <a:latin typeface="-webkit-standard"/>
            </a:endParaRPr>
          </a:p>
          <a:p>
            <a:r>
              <a:rPr lang="en-US" sz="1200" dirty="0">
                <a:solidFill>
                  <a:srgbClr val="000000"/>
                </a:solidFill>
                <a:latin typeface="-webkit-standard"/>
              </a:rPr>
              <a:t> </a:t>
            </a:r>
          </a:p>
          <a:p>
            <a:r>
              <a:rPr lang="en-US" sz="1200" dirty="0"/>
              <a:t>Dear Parents,</a:t>
            </a:r>
          </a:p>
          <a:p>
            <a:r>
              <a:rPr lang="en-US" sz="1200" dirty="0"/>
              <a:t> </a:t>
            </a:r>
          </a:p>
          <a:p>
            <a:r>
              <a:rPr lang="en-US" sz="1200" dirty="0"/>
              <a:t>Wow! </a:t>
            </a:r>
            <a:r>
              <a:rPr lang="en-US" sz="1200" dirty="0" smtClean="0"/>
              <a:t>What fun March was! That will be a hard month to beat with Safety City, Spring Break, and finally our big Easter </a:t>
            </a:r>
            <a:r>
              <a:rPr lang="en-US" sz="1200" dirty="0" err="1" smtClean="0"/>
              <a:t>Eggstravaganza</a:t>
            </a:r>
            <a:r>
              <a:rPr lang="en-US" sz="1200" dirty="0" smtClean="0"/>
              <a:t>!  Thank you to everyone for helping make these celebration days so fun.  We really appreciate your help.  Since we are unable to have parents in the building, I am trying to incorporate these fun picnics, and we will have two more occasions to celebrate – our Book Fair combined with Mother’s Day and Father’s Day.  More information to come.</a:t>
            </a:r>
            <a:endParaRPr lang="en-US" sz="1200" dirty="0"/>
          </a:p>
          <a:p>
            <a:endParaRPr lang="en-US" sz="1200" dirty="0" smtClean="0"/>
          </a:p>
          <a:p>
            <a:r>
              <a:rPr lang="en-US" sz="1200" dirty="0" smtClean="0"/>
              <a:t>Open </a:t>
            </a:r>
            <a:r>
              <a:rPr lang="en-US" sz="1200" dirty="0"/>
              <a:t>Registration </a:t>
            </a:r>
            <a:r>
              <a:rPr lang="en-US" sz="1200" dirty="0" smtClean="0"/>
              <a:t>continues, and we now </a:t>
            </a:r>
            <a:r>
              <a:rPr lang="en-US" sz="1200" dirty="0"/>
              <a:t>have </a:t>
            </a:r>
            <a:r>
              <a:rPr lang="en-US" sz="1200" dirty="0" smtClean="0"/>
              <a:t>four </a:t>
            </a:r>
            <a:r>
              <a:rPr lang="en-US" sz="1200" dirty="0" smtClean="0"/>
              <a:t>classes that are completely full with waiting </a:t>
            </a:r>
            <a:r>
              <a:rPr lang="en-US" sz="1200" dirty="0" smtClean="0"/>
              <a:t>lists. We still have openings in our Primary (2 year olds) class and our 4-day Pre-K 3’s class.</a:t>
            </a:r>
          </a:p>
          <a:p>
            <a:endParaRPr lang="en-US" sz="1200" dirty="0"/>
          </a:p>
          <a:p>
            <a:r>
              <a:rPr lang="en-US" sz="1200" dirty="0" smtClean="0"/>
              <a:t>In addition, summer camp registration started today!  We are planning camp July 19-22 from 9:00 a.m. – Noon.  To Mars and Beyond!</a:t>
            </a:r>
            <a:endParaRPr lang="en-US" sz="1200" dirty="0"/>
          </a:p>
          <a:p>
            <a:r>
              <a:rPr lang="en-US" sz="1200" dirty="0"/>
              <a:t> </a:t>
            </a:r>
          </a:p>
          <a:p>
            <a:r>
              <a:rPr lang="en-US" sz="1200" dirty="0"/>
              <a:t>Our </a:t>
            </a:r>
            <a:r>
              <a:rPr lang="en-US" sz="1200" dirty="0" smtClean="0"/>
              <a:t>shelter-in-place (lockdown) drill will </a:t>
            </a:r>
            <a:r>
              <a:rPr lang="en-US" sz="1200" dirty="0"/>
              <a:t>be held on </a:t>
            </a:r>
            <a:r>
              <a:rPr lang="en-US" sz="1200" dirty="0" smtClean="0"/>
              <a:t>Wednesday</a:t>
            </a:r>
            <a:r>
              <a:rPr lang="en-US" sz="1200" dirty="0"/>
              <a:t>, </a:t>
            </a:r>
            <a:r>
              <a:rPr lang="en-US" sz="1200" dirty="0" smtClean="0"/>
              <a:t>April 14</a:t>
            </a:r>
            <a:r>
              <a:rPr lang="en-US" sz="1200" baseline="30000" dirty="0" smtClean="0"/>
              <a:t>th</a:t>
            </a:r>
            <a:r>
              <a:rPr lang="en-US" sz="1200" dirty="0"/>
              <a:t>, and our </a:t>
            </a:r>
            <a:r>
              <a:rPr lang="en-US" sz="1200" dirty="0" smtClean="0"/>
              <a:t>monthly fire drill </a:t>
            </a:r>
            <a:r>
              <a:rPr lang="en-US" sz="1200" dirty="0"/>
              <a:t>will be held on </a:t>
            </a:r>
            <a:r>
              <a:rPr lang="en-US" sz="1200" dirty="0" smtClean="0"/>
              <a:t>Tuesday</a:t>
            </a:r>
            <a:r>
              <a:rPr lang="en-US" sz="1200" dirty="0"/>
              <a:t>, </a:t>
            </a:r>
            <a:r>
              <a:rPr lang="en-US" sz="1200" dirty="0" smtClean="0"/>
              <a:t>April 20</a:t>
            </a:r>
            <a:r>
              <a:rPr lang="en-US" sz="1200" baseline="30000" dirty="0" smtClean="0"/>
              <a:t>th</a:t>
            </a:r>
            <a:r>
              <a:rPr lang="en-US" sz="1200" dirty="0" smtClean="0"/>
              <a:t> this </a:t>
            </a:r>
            <a:r>
              <a:rPr lang="en-US" sz="1200" dirty="0"/>
              <a:t>month</a:t>
            </a:r>
            <a:r>
              <a:rPr lang="en-US" sz="1200" dirty="0" smtClean="0"/>
              <a:t>. The children are doing such a good job with all the different drills.</a:t>
            </a:r>
            <a:endParaRPr lang="en-US" sz="1200" dirty="0"/>
          </a:p>
          <a:p>
            <a:r>
              <a:rPr lang="en-US" sz="1200" dirty="0"/>
              <a:t> </a:t>
            </a:r>
          </a:p>
          <a:p>
            <a:r>
              <a:rPr lang="en-US" sz="1200" dirty="0" smtClean="0"/>
              <a:t>April </a:t>
            </a:r>
            <a:r>
              <a:rPr lang="en-US" sz="1200" dirty="0"/>
              <a:t>tuition </a:t>
            </a:r>
            <a:r>
              <a:rPr lang="en-US" sz="1200" dirty="0" smtClean="0"/>
              <a:t>is due by </a:t>
            </a:r>
            <a:r>
              <a:rPr lang="en-US" sz="1200" dirty="0" smtClean="0"/>
              <a:t>April 12</a:t>
            </a:r>
            <a:r>
              <a:rPr lang="en-US" sz="1200" baseline="30000" dirty="0" smtClean="0"/>
              <a:t>th</a:t>
            </a:r>
            <a:r>
              <a:rPr lang="en-US" sz="1200" dirty="0" smtClean="0"/>
              <a:t>. You can send in a check, cash, or pay online at </a:t>
            </a:r>
            <a:r>
              <a:rPr lang="en-US" sz="1200" dirty="0" smtClean="0">
                <a:hlinkClick r:id="rId3"/>
              </a:rPr>
              <a:t>www.myprocare.com</a:t>
            </a:r>
            <a:r>
              <a:rPr lang="en-US" sz="1200" dirty="0" smtClean="0"/>
              <a:t>.  Anyone can pay through that link; you do not have to have automated payments set up to pay through Procare.</a:t>
            </a:r>
            <a:endParaRPr lang="en-US" sz="1200" dirty="0"/>
          </a:p>
          <a:p>
            <a:r>
              <a:rPr lang="en-US" sz="1200" dirty="0" smtClean="0"/>
              <a:t> </a:t>
            </a:r>
            <a:endParaRPr lang="en-US" sz="1200" dirty="0"/>
          </a:p>
          <a:p>
            <a:r>
              <a:rPr lang="en-US" sz="1200" dirty="0" smtClean="0"/>
              <a:t>Book </a:t>
            </a:r>
            <a:r>
              <a:rPr lang="en-US" sz="1200" dirty="0"/>
              <a:t>orders will be due this month on Thursday, </a:t>
            </a:r>
            <a:r>
              <a:rPr lang="en-US" sz="1200" dirty="0" smtClean="0"/>
              <a:t>April 15</a:t>
            </a:r>
            <a:r>
              <a:rPr lang="en-US" sz="1200" baseline="30000" dirty="0" smtClean="0"/>
              <a:t>th</a:t>
            </a:r>
            <a:r>
              <a:rPr lang="en-US" sz="1200" dirty="0" smtClean="0"/>
              <a:t>.  </a:t>
            </a:r>
            <a:r>
              <a:rPr lang="en-US" sz="1200" dirty="0"/>
              <a:t>You can write one check to Scholastic for all orders, </a:t>
            </a:r>
            <a:r>
              <a:rPr lang="en-US" sz="1200" dirty="0" smtClean="0"/>
              <a:t>pay with cash, or </a:t>
            </a:r>
            <a:r>
              <a:rPr lang="en-US" sz="1200" dirty="0"/>
              <a:t>you can order online with our </a:t>
            </a:r>
            <a:r>
              <a:rPr lang="en-US" sz="1200" dirty="0" smtClean="0"/>
              <a:t>class code</a:t>
            </a:r>
            <a:r>
              <a:rPr lang="en-US" sz="1200" dirty="0"/>
              <a:t>: GZ29K</a:t>
            </a:r>
            <a:r>
              <a:rPr lang="en-US" sz="1200" dirty="0" smtClean="0"/>
              <a:t>.</a:t>
            </a:r>
          </a:p>
          <a:p>
            <a:endParaRPr lang="en-US" sz="1200" dirty="0"/>
          </a:p>
          <a:p>
            <a:r>
              <a:rPr lang="en-US" sz="1200" dirty="0" smtClean="0"/>
              <a:t>The  students will be treated to a 100’s Day Fashion Show by our kindergarten class on Thursday, April 15</a:t>
            </a:r>
            <a:r>
              <a:rPr lang="en-US" sz="1200" baseline="30000" dirty="0" smtClean="0"/>
              <a:t>th</a:t>
            </a:r>
            <a:r>
              <a:rPr lang="en-US" sz="1200" dirty="0" smtClean="0"/>
              <a:t>.  We look forward to seeing the creative ways the children will celebrate laughing and learning together for 100 days!</a:t>
            </a:r>
            <a:endParaRPr lang="en-US" sz="1200" dirty="0"/>
          </a:p>
          <a:p>
            <a:r>
              <a:rPr lang="en-US" sz="1200" dirty="0"/>
              <a:t> </a:t>
            </a:r>
            <a:endParaRPr lang="en-US" sz="1200" dirty="0" smtClean="0"/>
          </a:p>
          <a:p>
            <a:r>
              <a:rPr lang="en-US" sz="1200" dirty="0" smtClean="0"/>
              <a:t>Our Scholastic Book Fair will start this month on April 22</a:t>
            </a:r>
            <a:r>
              <a:rPr lang="en-US" sz="1200" baseline="30000" dirty="0" smtClean="0"/>
              <a:t>nd</a:t>
            </a:r>
            <a:r>
              <a:rPr lang="en-US" sz="1200" dirty="0" smtClean="0"/>
              <a:t> when the books arrive.  Ms. Heather is our book fair coordinator, and she will be contacting this committee very soon.  Since we are unable to have our normal Family Night, we have decided to have Book Fair/Mother’s Day Picnics.  We will invite our moms to come have a picnic lunch and then shop the book fair.  I will be in the “dog house” reading stories to the children during their time at the book fair, and the children are encouraged to bring a stuffed animal reading buddy as our theme is “Paws for Books”.  It is NOT required to make a purchase to join us for this event, and if mom is unable to attend, another family member can, of course, come in her place.</a:t>
            </a:r>
            <a:endParaRPr lang="en-US" sz="1200" dirty="0"/>
          </a:p>
          <a:p>
            <a:endParaRPr lang="en-US" sz="1200" dirty="0"/>
          </a:p>
          <a:p>
            <a:endParaRPr lang="en-US" sz="1200" dirty="0"/>
          </a:p>
        </p:txBody>
      </p:sp>
    </p:spTree>
    <p:extLst>
      <p:ext uri="{BB962C8B-B14F-4D97-AF65-F5344CB8AC3E}">
        <p14:creationId xmlns:p14="http://schemas.microsoft.com/office/powerpoint/2010/main" val="2948126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6688" y="140910"/>
            <a:ext cx="6553426" cy="8814404"/>
          </a:xfrm>
        </p:spPr>
        <p:txBody>
          <a:bodyPr>
            <a:normAutofit/>
          </a:bodyPr>
          <a:lstStyle/>
          <a:p>
            <a:endParaRPr lang="en-US" dirty="0" smtClean="0"/>
          </a:p>
          <a:p>
            <a:pPr marL="0" indent="0">
              <a:buNone/>
            </a:pPr>
            <a:r>
              <a:rPr lang="en-US" sz="1200" dirty="0" smtClean="0"/>
              <a:t>The times listed below are for the start of the picnic lunch and/or visit to the book fair.  They will be back-to-back for about an hour, and I have listed where the class will start.  Our picnic dates and times are as follows:</a:t>
            </a:r>
          </a:p>
          <a:p>
            <a:pPr marL="0" indent="0">
              <a:buNone/>
            </a:pPr>
            <a:r>
              <a:rPr lang="en-US" sz="1200" dirty="0" smtClean="0"/>
              <a:t>	</a:t>
            </a:r>
            <a:r>
              <a:rPr lang="en-US" sz="1200" u="sng" dirty="0" smtClean="0"/>
              <a:t>Wednesday, April 28</a:t>
            </a:r>
            <a:r>
              <a:rPr lang="en-US" sz="1200" dirty="0" smtClean="0"/>
              <a:t>			</a:t>
            </a:r>
            <a:r>
              <a:rPr lang="en-US" sz="1200" u="sng" dirty="0" smtClean="0"/>
              <a:t>Thursday, April 29</a:t>
            </a:r>
          </a:p>
          <a:p>
            <a:pPr marL="0" indent="0">
              <a:buNone/>
            </a:pPr>
            <a:r>
              <a:rPr lang="en-US" sz="1200" dirty="0" smtClean="0"/>
              <a:t>	Ms</a:t>
            </a:r>
            <a:r>
              <a:rPr lang="en-US" sz="1200" dirty="0"/>
              <a:t>. Kim </a:t>
            </a:r>
            <a:r>
              <a:rPr lang="en-US" sz="1200" dirty="0" smtClean="0"/>
              <a:t>10:40 – book fair		 </a:t>
            </a:r>
            <a:r>
              <a:rPr lang="en-US" sz="1200" dirty="0"/>
              <a:t>Ms. Andrea </a:t>
            </a:r>
            <a:r>
              <a:rPr lang="en-US" sz="1200" dirty="0" smtClean="0"/>
              <a:t>11:30 – lunch </a:t>
            </a:r>
          </a:p>
          <a:p>
            <a:pPr marL="0" indent="0">
              <a:buNone/>
            </a:pPr>
            <a:r>
              <a:rPr lang="en-US" sz="1200" dirty="0"/>
              <a:t>	</a:t>
            </a:r>
            <a:r>
              <a:rPr lang="en-US" sz="1200" dirty="0" smtClean="0"/>
              <a:t>Ms. Ellen 11:10 – book fair		 </a:t>
            </a:r>
            <a:r>
              <a:rPr lang="en-US" sz="1200" dirty="0"/>
              <a:t>Ms. Gigi </a:t>
            </a:r>
            <a:r>
              <a:rPr lang="en-US" sz="1200" dirty="0" smtClean="0"/>
              <a:t>11:30 – book fair		</a:t>
            </a:r>
          </a:p>
          <a:p>
            <a:pPr marL="0" indent="0">
              <a:buNone/>
            </a:pPr>
            <a:r>
              <a:rPr lang="en-US" sz="1200" dirty="0" smtClean="0"/>
              <a:t>	Ms. Debra 11:40 – book fair</a:t>
            </a:r>
            <a:r>
              <a:rPr lang="en-US" sz="1200" dirty="0"/>
              <a:t>	</a:t>
            </a:r>
            <a:r>
              <a:rPr lang="en-US" sz="1200" dirty="0" smtClean="0"/>
              <a:t>	 </a:t>
            </a:r>
            <a:r>
              <a:rPr lang="en-US" sz="1200" dirty="0"/>
              <a:t>Ms. Kara 12:15 </a:t>
            </a:r>
            <a:r>
              <a:rPr lang="en-US" sz="1200" dirty="0" smtClean="0"/>
              <a:t>– lunch </a:t>
            </a:r>
            <a:r>
              <a:rPr lang="en-US" sz="1200" dirty="0" smtClean="0"/>
              <a:t>	</a:t>
            </a:r>
          </a:p>
          <a:p>
            <a:pPr marL="0" indent="0">
              <a:buNone/>
            </a:pPr>
            <a:r>
              <a:rPr lang="en-US" sz="1200" dirty="0" smtClean="0"/>
              <a:t>I realize I have two sets of siblings that have picnics on different days.  Please contact me if you would like to just come on one of the two days so that we can accommodate you and your children.</a:t>
            </a:r>
          </a:p>
          <a:p>
            <a:pPr marL="0" indent="0">
              <a:buNone/>
            </a:pPr>
            <a:r>
              <a:rPr lang="en-US" sz="1200" dirty="0" smtClean="0"/>
              <a:t>Our staff meeting for April will be on Tuesday, April 27</a:t>
            </a:r>
            <a:r>
              <a:rPr lang="en-US" sz="1200" baseline="30000" dirty="0" smtClean="0"/>
              <a:t>th</a:t>
            </a:r>
            <a:r>
              <a:rPr lang="en-US" sz="1200" dirty="0" smtClean="0"/>
              <a:t>.  Please remember this will be an early release day.</a:t>
            </a:r>
          </a:p>
          <a:p>
            <a:pPr marL="0" indent="0">
              <a:buNone/>
            </a:pPr>
            <a:r>
              <a:rPr lang="en-US" sz="1200" dirty="0" smtClean="0"/>
              <a:t>I want to give you all a “heads-up” for parent/teacher conferences.  Each teacher will be assigned a day/time to conduct conferences.  A substitute teacher will be in the class so the teacher can be freed up to conference.  These will take place outside.  The dates reserved for teachers/subs are:</a:t>
            </a:r>
          </a:p>
          <a:p>
            <a:r>
              <a:rPr lang="en-US" sz="1200" i="1" dirty="0" smtClean="0"/>
              <a:t>Kara – Monday, May 17 10:30-1:30</a:t>
            </a:r>
          </a:p>
          <a:p>
            <a:r>
              <a:rPr lang="en-US" sz="1200" i="1" dirty="0" smtClean="0"/>
              <a:t>Kim </a:t>
            </a:r>
            <a:r>
              <a:rPr lang="en-US" sz="1200" i="1" dirty="0"/>
              <a:t>– Tuesday, May 18 10:30-1:30</a:t>
            </a:r>
            <a:endParaRPr lang="en-US" sz="1200" dirty="0"/>
          </a:p>
          <a:p>
            <a:r>
              <a:rPr lang="en-US" sz="1200" i="1" dirty="0"/>
              <a:t>Ellen – Wednesday, May 19 9:00-Noon</a:t>
            </a:r>
            <a:endParaRPr lang="en-US" sz="1200" dirty="0"/>
          </a:p>
          <a:p>
            <a:r>
              <a:rPr lang="en-US" sz="1200" i="1" dirty="0"/>
              <a:t>Andrea – Wednesday, May 19 Noon-1:30</a:t>
            </a:r>
            <a:endParaRPr lang="en-US" sz="1200" dirty="0"/>
          </a:p>
          <a:p>
            <a:r>
              <a:rPr lang="en-US" sz="1200" i="1" dirty="0"/>
              <a:t>Debra – Thursday, May 20 9:00-11:30</a:t>
            </a:r>
            <a:endParaRPr lang="en-US" sz="1200" dirty="0"/>
          </a:p>
          <a:p>
            <a:r>
              <a:rPr lang="en-US" sz="1200" i="1" dirty="0"/>
              <a:t>Gigi – Thursday, May 20 </a:t>
            </a:r>
            <a:r>
              <a:rPr lang="en-US" sz="1200" i="1" dirty="0" smtClean="0"/>
              <a:t>11:30-1:30</a:t>
            </a:r>
          </a:p>
          <a:p>
            <a:pPr marL="0" indent="0">
              <a:buNone/>
            </a:pPr>
            <a:r>
              <a:rPr lang="en-US" sz="1200" dirty="0" smtClean="0"/>
              <a:t>Teachers will be available at an alternate time if you prefer a virtual conference.  More information will come home at a later date from your child’s teacher.  I just wanted you to get the date on your calendar.</a:t>
            </a:r>
            <a:endParaRPr lang="en-US" sz="1200" dirty="0" smtClean="0"/>
          </a:p>
          <a:p>
            <a:pPr marL="0" indent="0">
              <a:buNone/>
            </a:pPr>
            <a:r>
              <a:rPr lang="en-US" sz="1200" dirty="0" smtClean="0"/>
              <a:t>B~I~G CONGRATULATIONS go out to Lucy Yarbrough and Isaac Cain as they have recently become big sister and big brother to new baby boys.  Lucy’s baby brother, Noah, was born on February 26</a:t>
            </a:r>
            <a:r>
              <a:rPr lang="en-US" sz="1200" baseline="30000" dirty="0" smtClean="0"/>
              <a:t>th</a:t>
            </a:r>
            <a:r>
              <a:rPr lang="en-US" sz="1200" dirty="0" smtClean="0"/>
              <a:t>.  Isaac’s baby brother, Victor, was born on March 20</a:t>
            </a:r>
            <a:r>
              <a:rPr lang="en-US" sz="1200" baseline="30000" dirty="0" smtClean="0"/>
              <a:t>th</a:t>
            </a:r>
            <a:r>
              <a:rPr lang="en-US" sz="1200" dirty="0" smtClean="0"/>
              <a:t>.  We all look forward to meeting these new little men!</a:t>
            </a:r>
          </a:p>
          <a:p>
            <a:pPr marL="0" indent="0">
              <a:buNone/>
            </a:pPr>
            <a:endParaRPr lang="en-US" sz="1200" dirty="0"/>
          </a:p>
          <a:p>
            <a:pPr marL="0" indent="0">
              <a:buNone/>
            </a:pPr>
            <a:r>
              <a:rPr lang="en-US" sz="1200" dirty="0" smtClean="0"/>
              <a:t>If </a:t>
            </a:r>
            <a:r>
              <a:rPr lang="en-US" sz="1200" dirty="0"/>
              <a:t>you have any questions, please do not hesitate to contact me.</a:t>
            </a:r>
          </a:p>
          <a:p>
            <a:pPr marL="0" indent="0">
              <a:buNone/>
            </a:pPr>
            <a:r>
              <a:rPr lang="en-US" sz="1200" dirty="0"/>
              <a:t> </a:t>
            </a:r>
          </a:p>
          <a:p>
            <a:pPr marL="0" indent="0">
              <a:buNone/>
            </a:pPr>
            <a:r>
              <a:rPr lang="en-US" sz="1200" dirty="0"/>
              <a:t>Sincerely,                                   </a:t>
            </a:r>
          </a:p>
          <a:p>
            <a:pPr marL="0" indent="0">
              <a:buNone/>
            </a:pPr>
            <a:endParaRPr lang="en-US" sz="1200" dirty="0"/>
          </a:p>
          <a:p>
            <a:pPr marL="0" indent="0">
              <a:buNone/>
            </a:pPr>
            <a:endParaRPr lang="en-US" sz="1200" dirty="0"/>
          </a:p>
          <a:p>
            <a:pPr marL="0" indent="0">
              <a:buNone/>
            </a:pPr>
            <a:r>
              <a:rPr lang="en-US" sz="1200" dirty="0"/>
              <a:t>Ginny Herbert, Head of </a:t>
            </a:r>
            <a:r>
              <a:rPr lang="en-US" sz="1200" dirty="0" smtClean="0"/>
              <a:t>School </a:t>
            </a:r>
            <a:endParaRPr lang="en-US" sz="1200" dirty="0"/>
          </a:p>
          <a:p>
            <a:pPr marL="0" indent="0">
              <a:buNone/>
            </a:pPr>
            <a:endParaRPr lang="en-US" sz="2500" dirty="0"/>
          </a:p>
        </p:txBody>
      </p:sp>
      <p:sp>
        <p:nvSpPr>
          <p:cNvPr id="2" name="TextBox 1"/>
          <p:cNvSpPr txBox="1"/>
          <p:nvPr/>
        </p:nvSpPr>
        <p:spPr>
          <a:xfrm>
            <a:off x="3443401" y="7184571"/>
            <a:ext cx="2781553" cy="1338828"/>
          </a:xfrm>
          <a:prstGeom prst="rect">
            <a:avLst/>
          </a:prstGeom>
          <a:noFill/>
        </p:spPr>
        <p:txBody>
          <a:bodyPr wrap="square" rtlCol="0">
            <a:spAutoFit/>
          </a:bodyPr>
          <a:lstStyle/>
          <a:p>
            <a:r>
              <a:rPr lang="en-US" sz="1400" i="1" dirty="0" smtClean="0"/>
              <a:t>Happy </a:t>
            </a:r>
            <a:r>
              <a:rPr lang="en-US" sz="1400" i="1" dirty="0" smtClean="0"/>
              <a:t>April </a:t>
            </a:r>
            <a:r>
              <a:rPr lang="en-US" sz="1400" i="1" dirty="0" smtClean="0"/>
              <a:t>Birthday Blessings to:</a:t>
            </a:r>
          </a:p>
          <a:p>
            <a:pPr algn="ctr"/>
            <a:endParaRPr lang="en-US" sz="1400" i="1" dirty="0" smtClean="0"/>
          </a:p>
          <a:p>
            <a:pPr algn="ctr"/>
            <a:r>
              <a:rPr lang="en-US" sz="1400" i="1" dirty="0" smtClean="0"/>
              <a:t>Mathis Timmons - 12</a:t>
            </a:r>
            <a:endParaRPr lang="en-US" sz="1400" i="1" dirty="0" smtClean="0"/>
          </a:p>
          <a:p>
            <a:pPr algn="ctr"/>
            <a:r>
              <a:rPr lang="en-US" sz="1400" i="1" dirty="0" smtClean="0"/>
              <a:t>Audrey Weisskopf - 14</a:t>
            </a:r>
            <a:endParaRPr lang="en-US" sz="1400" i="1" dirty="0" smtClean="0"/>
          </a:p>
          <a:p>
            <a:pPr algn="ctr"/>
            <a:r>
              <a:rPr lang="en-US" sz="1400" i="1" dirty="0" smtClean="0"/>
              <a:t>Ms. Kim - 22</a:t>
            </a:r>
            <a:endParaRPr lang="en-US" sz="1400" i="1" dirty="0" smtClean="0"/>
          </a:p>
          <a:p>
            <a:pPr algn="ctr"/>
            <a:endParaRPr lang="en-US" sz="1100" dirty="0"/>
          </a:p>
        </p:txBody>
      </p:sp>
    </p:spTree>
    <p:extLst>
      <p:ext uri="{BB962C8B-B14F-4D97-AF65-F5344CB8AC3E}">
        <p14:creationId xmlns:p14="http://schemas.microsoft.com/office/powerpoint/2010/main" val="42582681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17864</TotalTime>
  <Words>82</Words>
  <Application>Microsoft Office PowerPoint</Application>
  <PresentationFormat>On-screen Show (4:3)</PresentationFormat>
  <Paragraphs>79</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Calibri Light</vt:lpstr>
      <vt:lpstr>Garamond</vt:lpstr>
      <vt:lpstr>Times New Roman</vt:lpstr>
      <vt:lpstr>-webkit-standard</vt:lpstr>
      <vt:lpstr>Office Theme</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Clark</dc:creator>
  <cp:lastModifiedBy>Ginny Herbert</cp:lastModifiedBy>
  <cp:revision>77</cp:revision>
  <cp:lastPrinted>2021-04-06T15:52:18Z</cp:lastPrinted>
  <dcterms:created xsi:type="dcterms:W3CDTF">2020-10-28T15:25:23Z</dcterms:created>
  <dcterms:modified xsi:type="dcterms:W3CDTF">2021-04-06T16:25:14Z</dcterms:modified>
</cp:coreProperties>
</file>