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6858000" cy="9144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7" d="100"/>
          <a:sy n="77" d="100"/>
        </p:scale>
        <p:origin x="234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BB89364-193B-7D47-9B4E-D346CBFC0E63}" type="datetimeFigureOut">
              <a:rPr lang="en-US" smtClean="0"/>
              <a:t>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D28D923-D82E-F740-A2B2-E103F798554D}" type="slidenum">
              <a:rPr lang="en-US" smtClean="0"/>
              <a:t>‹#›</a:t>
            </a:fld>
            <a:endParaRPr lang="en-US" dirty="0"/>
          </a:p>
        </p:txBody>
      </p:sp>
    </p:spTree>
    <p:extLst>
      <p:ext uri="{BB962C8B-B14F-4D97-AF65-F5344CB8AC3E}">
        <p14:creationId xmlns:p14="http://schemas.microsoft.com/office/powerpoint/2010/main" val="5670939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B89364-193B-7D47-9B4E-D346CBFC0E63}" type="datetimeFigureOut">
              <a:rPr lang="en-US" smtClean="0"/>
              <a:t>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D28D923-D82E-F740-A2B2-E103F798554D}" type="slidenum">
              <a:rPr lang="en-US" smtClean="0"/>
              <a:t>‹#›</a:t>
            </a:fld>
            <a:endParaRPr lang="en-US" dirty="0"/>
          </a:p>
        </p:txBody>
      </p:sp>
    </p:spTree>
    <p:extLst>
      <p:ext uri="{BB962C8B-B14F-4D97-AF65-F5344CB8AC3E}">
        <p14:creationId xmlns:p14="http://schemas.microsoft.com/office/powerpoint/2010/main" val="15391952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B89364-193B-7D47-9B4E-D346CBFC0E63}" type="datetimeFigureOut">
              <a:rPr lang="en-US" smtClean="0"/>
              <a:t>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D28D923-D82E-F740-A2B2-E103F798554D}" type="slidenum">
              <a:rPr lang="en-US" smtClean="0"/>
              <a:t>‹#›</a:t>
            </a:fld>
            <a:endParaRPr lang="en-US" dirty="0"/>
          </a:p>
        </p:txBody>
      </p:sp>
    </p:spTree>
    <p:extLst>
      <p:ext uri="{BB962C8B-B14F-4D97-AF65-F5344CB8AC3E}">
        <p14:creationId xmlns:p14="http://schemas.microsoft.com/office/powerpoint/2010/main" val="20867099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B89364-193B-7D47-9B4E-D346CBFC0E63}" type="datetimeFigureOut">
              <a:rPr lang="en-US" smtClean="0"/>
              <a:t>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D28D923-D82E-F740-A2B2-E103F798554D}" type="slidenum">
              <a:rPr lang="en-US" smtClean="0"/>
              <a:t>‹#›</a:t>
            </a:fld>
            <a:endParaRPr lang="en-US" dirty="0"/>
          </a:p>
        </p:txBody>
      </p:sp>
    </p:spTree>
    <p:extLst>
      <p:ext uri="{BB962C8B-B14F-4D97-AF65-F5344CB8AC3E}">
        <p14:creationId xmlns:p14="http://schemas.microsoft.com/office/powerpoint/2010/main" val="16420606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BB89364-193B-7D47-9B4E-D346CBFC0E63}" type="datetimeFigureOut">
              <a:rPr lang="en-US" smtClean="0"/>
              <a:t>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D28D923-D82E-F740-A2B2-E103F798554D}" type="slidenum">
              <a:rPr lang="en-US" smtClean="0"/>
              <a:t>‹#›</a:t>
            </a:fld>
            <a:endParaRPr lang="en-US" dirty="0"/>
          </a:p>
        </p:txBody>
      </p:sp>
    </p:spTree>
    <p:extLst>
      <p:ext uri="{BB962C8B-B14F-4D97-AF65-F5344CB8AC3E}">
        <p14:creationId xmlns:p14="http://schemas.microsoft.com/office/powerpoint/2010/main" val="22351256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BB89364-193B-7D47-9B4E-D346CBFC0E63}" type="datetimeFigureOut">
              <a:rPr lang="en-US" smtClean="0"/>
              <a:t>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D28D923-D82E-F740-A2B2-E103F798554D}" type="slidenum">
              <a:rPr lang="en-US" smtClean="0"/>
              <a:t>‹#›</a:t>
            </a:fld>
            <a:endParaRPr lang="en-US" dirty="0"/>
          </a:p>
        </p:txBody>
      </p:sp>
    </p:spTree>
    <p:extLst>
      <p:ext uri="{BB962C8B-B14F-4D97-AF65-F5344CB8AC3E}">
        <p14:creationId xmlns:p14="http://schemas.microsoft.com/office/powerpoint/2010/main" val="16928566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BB89364-193B-7D47-9B4E-D346CBFC0E63}" type="datetimeFigureOut">
              <a:rPr lang="en-US" smtClean="0"/>
              <a:t>1/7/2021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D28D923-D82E-F740-A2B2-E103F798554D}" type="slidenum">
              <a:rPr lang="en-US" smtClean="0"/>
              <a:t>‹#›</a:t>
            </a:fld>
            <a:endParaRPr lang="en-US" dirty="0"/>
          </a:p>
        </p:txBody>
      </p:sp>
    </p:spTree>
    <p:extLst>
      <p:ext uri="{BB962C8B-B14F-4D97-AF65-F5344CB8AC3E}">
        <p14:creationId xmlns:p14="http://schemas.microsoft.com/office/powerpoint/2010/main" val="20728772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BB89364-193B-7D47-9B4E-D346CBFC0E63}" type="datetimeFigureOut">
              <a:rPr lang="en-US" smtClean="0"/>
              <a:t>1/7/2021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D28D923-D82E-F740-A2B2-E103F798554D}" type="slidenum">
              <a:rPr lang="en-US" smtClean="0"/>
              <a:t>‹#›</a:t>
            </a:fld>
            <a:endParaRPr lang="en-US" dirty="0"/>
          </a:p>
        </p:txBody>
      </p:sp>
    </p:spTree>
    <p:extLst>
      <p:ext uri="{BB962C8B-B14F-4D97-AF65-F5344CB8AC3E}">
        <p14:creationId xmlns:p14="http://schemas.microsoft.com/office/powerpoint/2010/main" val="38288026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B89364-193B-7D47-9B4E-D346CBFC0E63}" type="datetimeFigureOut">
              <a:rPr lang="en-US" smtClean="0"/>
              <a:t>1/7/2021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D28D923-D82E-F740-A2B2-E103F798554D}" type="slidenum">
              <a:rPr lang="en-US" smtClean="0"/>
              <a:t>‹#›</a:t>
            </a:fld>
            <a:endParaRPr lang="en-US" dirty="0"/>
          </a:p>
        </p:txBody>
      </p:sp>
    </p:spTree>
    <p:extLst>
      <p:ext uri="{BB962C8B-B14F-4D97-AF65-F5344CB8AC3E}">
        <p14:creationId xmlns:p14="http://schemas.microsoft.com/office/powerpoint/2010/main" val="8002617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FBB89364-193B-7D47-9B4E-D346CBFC0E63}" type="datetimeFigureOut">
              <a:rPr lang="en-US" smtClean="0"/>
              <a:t>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D28D923-D82E-F740-A2B2-E103F798554D}" type="slidenum">
              <a:rPr lang="en-US" smtClean="0"/>
              <a:t>‹#›</a:t>
            </a:fld>
            <a:endParaRPr lang="en-US" dirty="0"/>
          </a:p>
        </p:txBody>
      </p:sp>
    </p:spTree>
    <p:extLst>
      <p:ext uri="{BB962C8B-B14F-4D97-AF65-F5344CB8AC3E}">
        <p14:creationId xmlns:p14="http://schemas.microsoft.com/office/powerpoint/2010/main" val="34439500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FBB89364-193B-7D47-9B4E-D346CBFC0E63}" type="datetimeFigureOut">
              <a:rPr lang="en-US" smtClean="0"/>
              <a:t>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D28D923-D82E-F740-A2B2-E103F798554D}" type="slidenum">
              <a:rPr lang="en-US" smtClean="0"/>
              <a:t>‹#›</a:t>
            </a:fld>
            <a:endParaRPr lang="en-US" dirty="0"/>
          </a:p>
        </p:txBody>
      </p:sp>
    </p:spTree>
    <p:extLst>
      <p:ext uri="{BB962C8B-B14F-4D97-AF65-F5344CB8AC3E}">
        <p14:creationId xmlns:p14="http://schemas.microsoft.com/office/powerpoint/2010/main" val="38194717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FBB89364-193B-7D47-9B4E-D346CBFC0E63}" type="datetimeFigureOut">
              <a:rPr lang="en-US" smtClean="0"/>
              <a:t>1/7/2021</a:t>
            </a:fld>
            <a:endParaRPr lang="en-US" dirty="0"/>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2D28D923-D82E-F740-A2B2-E103F798554D}" type="slidenum">
              <a:rPr lang="en-US" smtClean="0"/>
              <a:t>‹#›</a:t>
            </a:fld>
            <a:endParaRPr lang="en-US" dirty="0"/>
          </a:p>
        </p:txBody>
      </p:sp>
    </p:spTree>
    <p:extLst>
      <p:ext uri="{BB962C8B-B14F-4D97-AF65-F5344CB8AC3E}">
        <p14:creationId xmlns:p14="http://schemas.microsoft.com/office/powerpoint/2010/main" val="18115878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mailto:headofschool@graceschool1992.or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43618314-6183-054D-A19E-C972B80D7B4B}"/>
              </a:ext>
            </a:extLst>
          </p:cNvPr>
          <p:cNvPicPr>
            <a:picLocks noChangeAspect="1"/>
          </p:cNvPicPr>
          <p:nvPr/>
        </p:nvPicPr>
        <p:blipFill>
          <a:blip r:embed="rId2"/>
          <a:stretch>
            <a:fillRect/>
          </a:stretch>
        </p:blipFill>
        <p:spPr>
          <a:xfrm>
            <a:off x="0" y="690150"/>
            <a:ext cx="1781175" cy="962025"/>
          </a:xfrm>
          <a:prstGeom prst="rect">
            <a:avLst/>
          </a:prstGeom>
        </p:spPr>
      </p:pic>
      <p:sp>
        <p:nvSpPr>
          <p:cNvPr id="6" name="TextBox 5">
            <a:extLst>
              <a:ext uri="{FF2B5EF4-FFF2-40B4-BE49-F238E27FC236}">
                <a16:creationId xmlns:a16="http://schemas.microsoft.com/office/drawing/2014/main" xmlns="" id="{5D3271CD-A6DB-1943-A7DB-A2FFB28105B0}"/>
              </a:ext>
            </a:extLst>
          </p:cNvPr>
          <p:cNvSpPr txBox="1"/>
          <p:nvPr/>
        </p:nvSpPr>
        <p:spPr>
          <a:xfrm>
            <a:off x="204787" y="299570"/>
            <a:ext cx="1371600" cy="300082"/>
          </a:xfrm>
          <a:prstGeom prst="rect">
            <a:avLst/>
          </a:prstGeom>
          <a:noFill/>
        </p:spPr>
        <p:txBody>
          <a:bodyPr wrap="square" rtlCol="0">
            <a:spAutoFit/>
          </a:bodyPr>
          <a:lstStyle/>
          <a:p>
            <a:pPr algn="ctr"/>
            <a:r>
              <a:rPr lang="en-US" sz="1350" dirty="0"/>
              <a:t>Grace Episcopal </a:t>
            </a:r>
          </a:p>
        </p:txBody>
      </p:sp>
      <p:sp>
        <p:nvSpPr>
          <p:cNvPr id="7" name="TextBox 6">
            <a:extLst>
              <a:ext uri="{FF2B5EF4-FFF2-40B4-BE49-F238E27FC236}">
                <a16:creationId xmlns:a16="http://schemas.microsoft.com/office/drawing/2014/main" xmlns="" id="{9C6B8E71-2A59-3949-B5FC-0B58935D88A3}"/>
              </a:ext>
            </a:extLst>
          </p:cNvPr>
          <p:cNvSpPr txBox="1"/>
          <p:nvPr/>
        </p:nvSpPr>
        <p:spPr>
          <a:xfrm>
            <a:off x="154564" y="1742673"/>
            <a:ext cx="1472045" cy="300082"/>
          </a:xfrm>
          <a:prstGeom prst="rect">
            <a:avLst/>
          </a:prstGeom>
          <a:noFill/>
        </p:spPr>
        <p:txBody>
          <a:bodyPr wrap="square" rtlCol="0">
            <a:spAutoFit/>
          </a:bodyPr>
          <a:lstStyle/>
          <a:p>
            <a:pPr algn="ctr"/>
            <a:r>
              <a:rPr lang="en-US" sz="1350" dirty="0"/>
              <a:t>School</a:t>
            </a:r>
          </a:p>
        </p:txBody>
      </p:sp>
      <p:sp>
        <p:nvSpPr>
          <p:cNvPr id="8" name="TextBox 7">
            <a:extLst>
              <a:ext uri="{FF2B5EF4-FFF2-40B4-BE49-F238E27FC236}">
                <a16:creationId xmlns:a16="http://schemas.microsoft.com/office/drawing/2014/main" xmlns="" id="{2AEEE48A-6E41-4044-89D1-3E99538B3652}"/>
              </a:ext>
            </a:extLst>
          </p:cNvPr>
          <p:cNvSpPr txBox="1"/>
          <p:nvPr/>
        </p:nvSpPr>
        <p:spPr>
          <a:xfrm>
            <a:off x="154562" y="2275217"/>
            <a:ext cx="1620982" cy="4316566"/>
          </a:xfrm>
          <a:prstGeom prst="rect">
            <a:avLst/>
          </a:prstGeom>
          <a:noFill/>
        </p:spPr>
        <p:txBody>
          <a:bodyPr wrap="square" rtlCol="0">
            <a:spAutoFit/>
          </a:bodyPr>
          <a:lstStyle/>
          <a:p>
            <a:r>
              <a:rPr lang="en-US" sz="900" dirty="0">
                <a:latin typeface="Arial" panose="020B0604020202020204" pitchFamily="34" charset="0"/>
                <a:ea typeface="Times New Roman" panose="02020603050405020304" pitchFamily="18" charset="0"/>
                <a:cs typeface="Times New Roman" panose="02020603050405020304" pitchFamily="18" charset="0"/>
              </a:rPr>
              <a:t>1314 East University Ave.</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r>
              <a:rPr lang="en-US" sz="900" dirty="0" smtClean="0">
                <a:latin typeface="Arial" panose="020B0604020202020204" pitchFamily="34" charset="0"/>
                <a:ea typeface="Times New Roman" panose="02020603050405020304" pitchFamily="18" charset="0"/>
                <a:cs typeface="Times New Roman" panose="02020603050405020304" pitchFamily="18" charset="0"/>
              </a:rPr>
              <a:t>Georgetown </a:t>
            </a:r>
            <a:r>
              <a:rPr lang="en-US" sz="900" dirty="0">
                <a:latin typeface="Arial" panose="020B0604020202020204" pitchFamily="34" charset="0"/>
                <a:ea typeface="Times New Roman" panose="02020603050405020304" pitchFamily="18" charset="0"/>
                <a:cs typeface="Times New Roman" panose="02020603050405020304" pitchFamily="18" charset="0"/>
              </a:rPr>
              <a:t>TX 78626</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r>
              <a:rPr lang="en-US" sz="900" dirty="0">
                <a:latin typeface="Arial" panose="020B0604020202020204" pitchFamily="34" charset="0"/>
                <a:ea typeface="Times New Roman" panose="02020603050405020304" pitchFamily="18" charset="0"/>
                <a:cs typeface="Times New Roman" panose="02020603050405020304" pitchFamily="18" charset="0"/>
              </a:rPr>
              <a:t>(</a:t>
            </a:r>
            <a:r>
              <a:rPr lang="en-US" sz="900" dirty="0" smtClean="0">
                <a:latin typeface="Arial" panose="020B0604020202020204" pitchFamily="34" charset="0"/>
                <a:ea typeface="Times New Roman" panose="02020603050405020304" pitchFamily="18" charset="0"/>
                <a:cs typeface="Times New Roman" panose="02020603050405020304" pitchFamily="18" charset="0"/>
              </a:rPr>
              <a:t>512).863.6214</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r>
              <a:rPr lang="en-US" sz="900" dirty="0" smtClean="0">
                <a:latin typeface="Arial" panose="020B0604020202020204" pitchFamily="34" charset="0"/>
                <a:ea typeface="Times New Roman" panose="02020603050405020304" pitchFamily="18" charset="0"/>
                <a:cs typeface="Times New Roman" panose="02020603050405020304" pitchFamily="18" charset="0"/>
              </a:rPr>
              <a:t>www.graceschool1992.org</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r>
              <a:rPr lang="en-US" sz="900" dirty="0">
                <a:latin typeface="Arial" panose="020B0604020202020204" pitchFamily="34" charset="0"/>
                <a:ea typeface="Times New Roman" panose="02020603050405020304" pitchFamily="18" charset="0"/>
                <a:cs typeface="Times New Roman" panose="02020603050405020304" pitchFamily="18" charset="0"/>
              </a:rPr>
              <a:t> </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r>
              <a:rPr lang="en-US" sz="900" i="1" dirty="0">
                <a:latin typeface="Arial" panose="020B0604020202020204" pitchFamily="34" charset="0"/>
                <a:ea typeface="Times New Roman" panose="02020603050405020304" pitchFamily="18" charset="0"/>
                <a:cs typeface="Times New Roman" panose="02020603050405020304" pitchFamily="18" charset="0"/>
              </a:rPr>
              <a:t>Head of School</a:t>
            </a:r>
          </a:p>
          <a:p>
            <a:r>
              <a:rPr lang="en-US" sz="900" dirty="0">
                <a:latin typeface="Arial" panose="020B0604020202020204" pitchFamily="34" charset="0"/>
                <a:ea typeface="Times New Roman" panose="02020603050405020304" pitchFamily="18" charset="0"/>
                <a:cs typeface="Times New Roman" panose="02020603050405020304" pitchFamily="18" charset="0"/>
              </a:rPr>
              <a:t>Virginia Herbert</a:t>
            </a:r>
            <a:endParaRPr lang="en-US" sz="900" i="1" dirty="0">
              <a:latin typeface="Arial" panose="020B0604020202020204" pitchFamily="34" charset="0"/>
              <a:ea typeface="Times New Roman" panose="02020603050405020304" pitchFamily="18" charset="0"/>
              <a:cs typeface="Times New Roman" panose="02020603050405020304" pitchFamily="18" charset="0"/>
            </a:endParaRPr>
          </a:p>
          <a:p>
            <a:endParaRPr lang="en-US" sz="900" i="1" dirty="0">
              <a:latin typeface="Arial" panose="020B0604020202020204" pitchFamily="34" charset="0"/>
              <a:ea typeface="Times New Roman" panose="02020603050405020304" pitchFamily="18" charset="0"/>
              <a:cs typeface="Times New Roman" panose="02020603050405020304" pitchFamily="18" charset="0"/>
            </a:endParaRPr>
          </a:p>
          <a:p>
            <a:r>
              <a:rPr lang="en-US" sz="900" i="1" dirty="0">
                <a:latin typeface="Arial" panose="020B0604020202020204" pitchFamily="34" charset="0"/>
                <a:ea typeface="Times New Roman" panose="02020603050405020304" pitchFamily="18" charset="0"/>
                <a:cs typeface="Times New Roman" panose="02020603050405020304" pitchFamily="18" charset="0"/>
              </a:rPr>
              <a:t>Rector and Chairman</a:t>
            </a:r>
          </a:p>
          <a:p>
            <a:r>
              <a:rPr lang="en-US" sz="900" dirty="0">
                <a:latin typeface="Arial" panose="020B0604020202020204" pitchFamily="34" charset="0"/>
                <a:ea typeface="Times New Roman" panose="02020603050405020304" pitchFamily="18" charset="0"/>
                <a:cs typeface="Times New Roman" panose="02020603050405020304" pitchFamily="18" charset="0"/>
              </a:rPr>
              <a:t>The Rev. Bertie Pearson </a:t>
            </a:r>
          </a:p>
          <a:p>
            <a:endParaRPr lang="en-US" sz="900" i="1" dirty="0">
              <a:latin typeface="Arial" panose="020B0604020202020204" pitchFamily="34" charset="0"/>
              <a:ea typeface="Times New Roman" panose="02020603050405020304" pitchFamily="18" charset="0"/>
              <a:cs typeface="Times New Roman" panose="02020603050405020304" pitchFamily="18" charset="0"/>
            </a:endParaRPr>
          </a:p>
          <a:p>
            <a:r>
              <a:rPr lang="en-US" sz="900" i="1" dirty="0">
                <a:latin typeface="Arial" panose="020B0604020202020204" pitchFamily="34" charset="0"/>
                <a:ea typeface="Times New Roman" panose="02020603050405020304" pitchFamily="18" charset="0"/>
                <a:cs typeface="Times New Roman" panose="02020603050405020304" pitchFamily="18" charset="0"/>
              </a:rPr>
              <a:t>Music</a:t>
            </a:r>
          </a:p>
          <a:p>
            <a:r>
              <a:rPr lang="en-US" sz="900" dirty="0">
                <a:latin typeface="Arial" panose="020B0604020202020204" pitchFamily="34" charset="0"/>
                <a:ea typeface="Times New Roman" panose="02020603050405020304" pitchFamily="18" charset="0"/>
                <a:cs typeface="Times New Roman" panose="02020603050405020304" pitchFamily="18" charset="0"/>
              </a:rPr>
              <a:t>Evelyn Vance  </a:t>
            </a:r>
          </a:p>
          <a:p>
            <a:endParaRPr lang="en-US" sz="900" i="1" dirty="0">
              <a:latin typeface="Arial" panose="020B0604020202020204" pitchFamily="34" charset="0"/>
              <a:ea typeface="Times New Roman" panose="02020603050405020304" pitchFamily="18" charset="0"/>
              <a:cs typeface="Times New Roman" panose="02020603050405020304" pitchFamily="18" charset="0"/>
            </a:endParaRPr>
          </a:p>
          <a:p>
            <a:r>
              <a:rPr lang="en-US" sz="900" i="1" dirty="0">
                <a:latin typeface="Arial" panose="020B0604020202020204" pitchFamily="34" charset="0"/>
                <a:ea typeface="Times New Roman" panose="02020603050405020304" pitchFamily="18" charset="0"/>
                <a:cs typeface="Times New Roman" panose="02020603050405020304" pitchFamily="18" charset="0"/>
              </a:rPr>
              <a:t>Coach</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r>
              <a:rPr lang="en-US" sz="900" dirty="0">
                <a:latin typeface="Arial" panose="020B0604020202020204" pitchFamily="34" charset="0"/>
                <a:ea typeface="Times New Roman" panose="02020603050405020304" pitchFamily="18" charset="0"/>
                <a:cs typeface="Times New Roman" panose="02020603050405020304" pitchFamily="18" charset="0"/>
              </a:rPr>
              <a:t>Addison Herbert 		</a:t>
            </a:r>
            <a:r>
              <a:rPr lang="en-US" sz="900" i="1" dirty="0">
                <a:latin typeface="Arial" panose="020B0604020202020204" pitchFamily="34" charset="0"/>
                <a:ea typeface="Times New Roman" panose="02020603050405020304" pitchFamily="18" charset="0"/>
                <a:cs typeface="Times New Roman" panose="02020603050405020304" pitchFamily="18" charset="0"/>
              </a:rPr>
              <a:t>	</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r>
              <a:rPr lang="en-US" sz="900" i="1" dirty="0">
                <a:latin typeface="Arial" panose="020B0604020202020204" pitchFamily="34" charset="0"/>
                <a:ea typeface="Times New Roman" panose="02020603050405020304" pitchFamily="18" charset="0"/>
                <a:cs typeface="Times New Roman" panose="02020603050405020304" pitchFamily="18" charset="0"/>
              </a:rPr>
              <a:t>Teachers</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r>
              <a:rPr lang="en-US" sz="900" dirty="0">
                <a:latin typeface="Arial" panose="020B0604020202020204" pitchFamily="34" charset="0"/>
                <a:ea typeface="Times New Roman" panose="02020603050405020304" pitchFamily="18" charset="0"/>
                <a:cs typeface="Times New Roman" panose="02020603050405020304" pitchFamily="18" charset="0"/>
              </a:rPr>
              <a:t>Ellen </a:t>
            </a:r>
            <a:r>
              <a:rPr lang="en-US" sz="900" dirty="0" smtClean="0">
                <a:latin typeface="Arial" panose="020B0604020202020204" pitchFamily="34" charset="0"/>
                <a:ea typeface="Times New Roman" panose="02020603050405020304" pitchFamily="18" charset="0"/>
                <a:cs typeface="Times New Roman" panose="02020603050405020304" pitchFamily="18" charset="0"/>
              </a:rPr>
              <a:t>Andreasen</a:t>
            </a:r>
            <a:endParaRPr lang="en-US" sz="900" dirty="0">
              <a:latin typeface="Arial" panose="020B0604020202020204" pitchFamily="34" charset="0"/>
              <a:ea typeface="Times New Roman" panose="02020603050405020304" pitchFamily="18" charset="0"/>
              <a:cs typeface="Times New Roman" panose="02020603050405020304" pitchFamily="18" charset="0"/>
            </a:endParaRPr>
          </a:p>
          <a:p>
            <a:r>
              <a:rPr lang="en-US" sz="900" dirty="0">
                <a:latin typeface="Arial" panose="020B0604020202020204" pitchFamily="34" charset="0"/>
                <a:ea typeface="Times New Roman" panose="02020603050405020304" pitchFamily="18" charset="0"/>
                <a:cs typeface="Times New Roman" panose="02020603050405020304" pitchFamily="18" charset="0"/>
              </a:rPr>
              <a:t>Andrea </a:t>
            </a:r>
            <a:r>
              <a:rPr lang="en-US" sz="900" dirty="0" smtClean="0">
                <a:latin typeface="Arial" panose="020B0604020202020204" pitchFamily="34" charset="0"/>
                <a:ea typeface="Times New Roman" panose="02020603050405020304" pitchFamily="18" charset="0"/>
                <a:cs typeface="Times New Roman" panose="02020603050405020304" pitchFamily="18" charset="0"/>
              </a:rPr>
              <a:t>Borchgardt</a:t>
            </a:r>
            <a:endParaRPr lang="en-US" sz="900" dirty="0">
              <a:latin typeface="Arial" panose="020B0604020202020204" pitchFamily="34" charset="0"/>
              <a:ea typeface="Times New Roman" panose="02020603050405020304" pitchFamily="18" charset="0"/>
              <a:cs typeface="Times New Roman" panose="02020603050405020304" pitchFamily="18" charset="0"/>
            </a:endParaRPr>
          </a:p>
          <a:p>
            <a:r>
              <a:rPr lang="en-US" sz="900" dirty="0">
                <a:latin typeface="Arial" panose="020B0604020202020204" pitchFamily="34" charset="0"/>
                <a:ea typeface="Times New Roman" panose="02020603050405020304" pitchFamily="18" charset="0"/>
                <a:cs typeface="Times New Roman" panose="02020603050405020304" pitchFamily="18" charset="0"/>
              </a:rPr>
              <a:t>Kim </a:t>
            </a:r>
            <a:r>
              <a:rPr lang="en-US" sz="900" dirty="0" smtClean="0">
                <a:latin typeface="Arial" panose="020B0604020202020204" pitchFamily="34" charset="0"/>
                <a:ea typeface="Times New Roman" panose="02020603050405020304" pitchFamily="18" charset="0"/>
                <a:cs typeface="Times New Roman" panose="02020603050405020304" pitchFamily="18" charset="0"/>
              </a:rPr>
              <a:t>Dreyer </a:t>
            </a:r>
            <a:endParaRPr lang="en-US" sz="900" dirty="0">
              <a:latin typeface="Arial" panose="020B0604020202020204" pitchFamily="34" charset="0"/>
              <a:ea typeface="Times New Roman" panose="02020603050405020304" pitchFamily="18" charset="0"/>
              <a:cs typeface="Times New Roman" panose="02020603050405020304" pitchFamily="18" charset="0"/>
            </a:endParaRPr>
          </a:p>
          <a:p>
            <a:r>
              <a:rPr lang="en-US" sz="900" dirty="0">
                <a:latin typeface="Arial" panose="020B0604020202020204" pitchFamily="34" charset="0"/>
                <a:ea typeface="Times New Roman" panose="02020603050405020304" pitchFamily="18" charset="0"/>
                <a:cs typeface="Times New Roman" panose="02020603050405020304" pitchFamily="18" charset="0"/>
              </a:rPr>
              <a:t>Debra </a:t>
            </a:r>
            <a:r>
              <a:rPr lang="en-US" sz="900" dirty="0" smtClean="0">
                <a:latin typeface="Arial" panose="020B0604020202020204" pitchFamily="34" charset="0"/>
                <a:ea typeface="Times New Roman" panose="02020603050405020304" pitchFamily="18" charset="0"/>
                <a:cs typeface="Times New Roman" panose="02020603050405020304" pitchFamily="18" charset="0"/>
              </a:rPr>
              <a:t>Mason</a:t>
            </a:r>
            <a:endParaRPr lang="en-US" sz="900" dirty="0">
              <a:latin typeface="Arial" panose="020B0604020202020204" pitchFamily="34" charset="0"/>
              <a:ea typeface="Times New Roman" panose="02020603050405020304" pitchFamily="18" charset="0"/>
              <a:cs typeface="Times New Roman" panose="02020603050405020304" pitchFamily="18" charset="0"/>
            </a:endParaRPr>
          </a:p>
          <a:p>
            <a:r>
              <a:rPr lang="en-US" sz="900" dirty="0">
                <a:latin typeface="Arial" panose="020B0604020202020204" pitchFamily="34" charset="0"/>
                <a:ea typeface="Times New Roman" panose="02020603050405020304" pitchFamily="18" charset="0"/>
                <a:cs typeface="Times New Roman" panose="02020603050405020304" pitchFamily="18" charset="0"/>
              </a:rPr>
              <a:t>Gigi Riggs </a:t>
            </a:r>
          </a:p>
          <a:p>
            <a:r>
              <a:rPr lang="en-US" sz="900" dirty="0" smtClean="0">
                <a:latin typeface="Arial" panose="020B0604020202020204" pitchFamily="34" charset="0"/>
                <a:ea typeface="Times New Roman" panose="02020603050405020304" pitchFamily="18" charset="0"/>
                <a:cs typeface="Times New Roman" panose="02020603050405020304" pitchFamily="18" charset="0"/>
              </a:rPr>
              <a:t>Kara Temprovich</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r>
              <a:rPr lang="en-US" sz="900" dirty="0">
                <a:latin typeface="Arial" panose="020B0604020202020204" pitchFamily="34" charset="0"/>
                <a:ea typeface="Times New Roman" panose="02020603050405020304" pitchFamily="18" charset="0"/>
                <a:cs typeface="Times New Roman" panose="02020603050405020304" pitchFamily="18" charset="0"/>
              </a:rPr>
              <a:t> </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r>
              <a:rPr lang="en-US" sz="900" i="1" dirty="0">
                <a:latin typeface="Arial" panose="020B0604020202020204" pitchFamily="34" charset="0"/>
                <a:ea typeface="Times New Roman" panose="02020603050405020304" pitchFamily="18" charset="0"/>
                <a:cs typeface="Times New Roman" panose="02020603050405020304" pitchFamily="18" charset="0"/>
              </a:rPr>
              <a:t>Aides</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r>
              <a:rPr lang="en-US" sz="900" dirty="0">
                <a:latin typeface="Arial" panose="020B0604020202020204" pitchFamily="34" charset="0"/>
                <a:ea typeface="Times New Roman" panose="02020603050405020304" pitchFamily="18" charset="0"/>
                <a:cs typeface="Times New Roman" panose="02020603050405020304" pitchFamily="18" charset="0"/>
              </a:rPr>
              <a:t>Heather Clark</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r>
              <a:rPr lang="en-US" sz="900" dirty="0">
                <a:latin typeface="Arial" panose="020B0604020202020204" pitchFamily="34" charset="0"/>
                <a:ea typeface="Times New Roman" panose="02020603050405020304" pitchFamily="18" charset="0"/>
                <a:cs typeface="Times New Roman" panose="02020603050405020304" pitchFamily="18" charset="0"/>
              </a:rPr>
              <a:t>Janell Deal</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r>
              <a:rPr lang="en-US" sz="900" dirty="0">
                <a:latin typeface="Garamond" panose="020F0502020204030204" pitchFamily="34" charset="0"/>
                <a:ea typeface="Times New Roman" panose="02020603050405020304" pitchFamily="18" charset="0"/>
                <a:cs typeface="Times New Roman" panose="02020603050405020304" pitchFamily="18" charset="0"/>
              </a:rPr>
              <a:t> </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pPr algn="l"/>
            <a:endParaRPr lang="en-US" sz="1350" dirty="0"/>
          </a:p>
        </p:txBody>
      </p:sp>
      <p:sp>
        <p:nvSpPr>
          <p:cNvPr id="2" name="TextBox 1">
            <a:extLst>
              <a:ext uri="{FF2B5EF4-FFF2-40B4-BE49-F238E27FC236}">
                <a16:creationId xmlns:a16="http://schemas.microsoft.com/office/drawing/2014/main" xmlns="" id="{E5024CF5-2F0E-AB45-9344-863C8E56F8A2}"/>
              </a:ext>
            </a:extLst>
          </p:cNvPr>
          <p:cNvSpPr txBox="1"/>
          <p:nvPr/>
        </p:nvSpPr>
        <p:spPr>
          <a:xfrm>
            <a:off x="1775544" y="10988"/>
            <a:ext cx="4794106" cy="9533379"/>
          </a:xfrm>
          <a:prstGeom prst="rect">
            <a:avLst/>
          </a:prstGeom>
          <a:noFill/>
        </p:spPr>
        <p:txBody>
          <a:bodyPr wrap="square" rtlCol="0">
            <a:spAutoFit/>
          </a:bodyPr>
          <a:lstStyle/>
          <a:p>
            <a:r>
              <a:rPr lang="en-US" sz="1350" dirty="0">
                <a:solidFill>
                  <a:srgbClr val="000000"/>
                </a:solidFill>
                <a:latin typeface="-webkit-standard"/>
              </a:rPr>
              <a:t> </a:t>
            </a:r>
          </a:p>
          <a:p>
            <a:r>
              <a:rPr lang="en-US" sz="1200" dirty="0" smtClean="0">
                <a:solidFill>
                  <a:srgbClr val="000000"/>
                </a:solidFill>
                <a:latin typeface="Calibri" panose="020F0502020204030204" pitchFamily="34" charset="0"/>
              </a:rPr>
              <a:t>January 11, 2021</a:t>
            </a:r>
            <a:endParaRPr lang="en-US" sz="1200" dirty="0">
              <a:solidFill>
                <a:srgbClr val="000000"/>
              </a:solidFill>
              <a:latin typeface="-webkit-standard"/>
            </a:endParaRPr>
          </a:p>
          <a:p>
            <a:r>
              <a:rPr lang="en-US" sz="1200" dirty="0">
                <a:solidFill>
                  <a:srgbClr val="000000"/>
                </a:solidFill>
                <a:latin typeface="-webkit-standard"/>
              </a:rPr>
              <a:t> </a:t>
            </a:r>
          </a:p>
          <a:p>
            <a:r>
              <a:rPr lang="en-US" sz="1200" dirty="0"/>
              <a:t>Dear Parents,</a:t>
            </a:r>
          </a:p>
          <a:p>
            <a:r>
              <a:rPr lang="en-US" sz="1200" dirty="0"/>
              <a:t> </a:t>
            </a:r>
          </a:p>
          <a:p>
            <a:r>
              <a:rPr lang="en-US" sz="1200" dirty="0"/>
              <a:t>Happy New Year and welcome back to Grace Episcopal School!  I hope everyone had a joyous and relaxing holiday and that this new year finds you all happy and healthy.  I’ve missed seeing the children and hearing their laughter these last couple of weeks!  What a fun, action-packed month December was!  The month progressed with our Jesse Tree celebrations each week.  The students created the decorations and then placed them on the tree throughout the Advent season.  I hope each of you got to see the pictures as the tree increasingly became full of the symbols of the season lovingly created by our children and their teachers. Then I hope you enjoyed their handmade ornaments in your own homes!</a:t>
            </a:r>
          </a:p>
          <a:p>
            <a:r>
              <a:rPr lang="en-US" sz="1200" dirty="0"/>
              <a:t> </a:t>
            </a:r>
          </a:p>
          <a:p>
            <a:r>
              <a:rPr lang="en-US" sz="1200" dirty="0"/>
              <a:t>We were glad so many of you braved the cold and came to our last chapel of the year on December 15</a:t>
            </a:r>
            <a:r>
              <a:rPr lang="en-US" sz="1200" baseline="30000" dirty="0"/>
              <a:t>th</a:t>
            </a:r>
            <a:r>
              <a:rPr lang="en-US" sz="1200" dirty="0"/>
              <a:t> to hear the children sing “We Wish You a Merry Christmas” live.  The school’s COVID-style Christmas program “No Room at the Inn” turned out pretty cute!  The children did a good job with the production, and I have a special “thank you” to Ms. Evelyn for figuring out this new challenge.  Also many thanks go to Ms. Janell and her son, Jayden, for the filming, editing, and publishing of the video.  And lastly, thank you to Jacob Temprovich, Ms. Kara’s son, for portraying Joseph and singing in the program.  You have a great voice!  We had our Christmas parties in each classroom, and they were full of fun and laughter as our students enjoyed sharing this special time.  Thanks to all who donated time and/or goods for this fun day.  We so appreciate your support!  </a:t>
            </a:r>
          </a:p>
          <a:p>
            <a:r>
              <a:rPr lang="en-US" sz="1200" dirty="0"/>
              <a:t> </a:t>
            </a:r>
          </a:p>
          <a:p>
            <a:r>
              <a:rPr lang="en-US" sz="1200" dirty="0"/>
              <a:t>Teachers will be focusing this month on some of the following topics: snow, snowmen, shapes, signs &amp; symbols, community helpers, dinosaurs, stars &amp; space, God’s winter gifts, nutrition and taking care of our bodies.  Our Fruit of the Spirit for January will be </a:t>
            </a:r>
            <a:r>
              <a:rPr lang="en-US" sz="1200" b="1" i="1" dirty="0"/>
              <a:t>kindness.  </a:t>
            </a:r>
            <a:r>
              <a:rPr lang="en-US" sz="1200" dirty="0"/>
              <a:t>Ask your child what he/she is learning — you just might be surprised!</a:t>
            </a:r>
          </a:p>
          <a:p>
            <a:r>
              <a:rPr lang="en-US" sz="1200" dirty="0"/>
              <a:t> </a:t>
            </a:r>
          </a:p>
          <a:p>
            <a:r>
              <a:rPr lang="en-US" sz="1200" dirty="0"/>
              <a:t>Book orders will be due on Tuesday, January 19th.  If you wish to order online, just enter our school’s code: GZ29K, and you’ll be set. You can always order on the paper forms and enclose cash or check and drop off the order in the morning with your child. </a:t>
            </a:r>
          </a:p>
          <a:p>
            <a:r>
              <a:rPr lang="en-US" sz="1200" dirty="0"/>
              <a:t> </a:t>
            </a:r>
          </a:p>
          <a:p>
            <a:r>
              <a:rPr lang="en-US" sz="1200" dirty="0"/>
              <a:t>Our monthly fire drill will take place on January 13</a:t>
            </a:r>
            <a:r>
              <a:rPr lang="en-US" sz="1200" baseline="30000" dirty="0"/>
              <a:t>th</a:t>
            </a:r>
            <a:r>
              <a:rPr lang="en-US" sz="1200" dirty="0"/>
              <a:t>, and our Storm/Shelter Drill will take place on January 27</a:t>
            </a:r>
            <a:r>
              <a:rPr lang="en-US" sz="1200" baseline="30000" dirty="0"/>
              <a:t>th</a:t>
            </a:r>
            <a:r>
              <a:rPr lang="en-US" sz="1200" dirty="0"/>
              <a:t>.</a:t>
            </a:r>
          </a:p>
          <a:p>
            <a:r>
              <a:rPr lang="en-US" sz="1200" dirty="0"/>
              <a:t> </a:t>
            </a:r>
          </a:p>
          <a:p>
            <a:r>
              <a:rPr lang="en-US" sz="1200" dirty="0"/>
              <a:t>On Thursday, January 21</a:t>
            </a:r>
            <a:r>
              <a:rPr lang="en-US" sz="1200" baseline="30000" dirty="0"/>
              <a:t>st</a:t>
            </a:r>
            <a:r>
              <a:rPr lang="en-US" sz="1200" dirty="0"/>
              <a:t> we will celebrate “Hat Day”.  Please allow your child(ren) to wear his/her favorite hat to school on this day.  </a:t>
            </a:r>
            <a:r>
              <a:rPr lang="en-US" sz="1200" b="1" dirty="0"/>
              <a:t>Did you know?</a:t>
            </a:r>
            <a:r>
              <a:rPr lang="en-US" sz="1200" dirty="0"/>
              <a:t> More body heat is lost from your head than other parts of the body. So, wearing a hat goes a long way towards staying warm on a cold winter's day or night! Hopefully this will be a nice, chilly day for us to don our hats!</a:t>
            </a:r>
          </a:p>
          <a:p>
            <a:r>
              <a:rPr lang="en-US" sz="1200" dirty="0"/>
              <a:t> </a:t>
            </a:r>
          </a:p>
          <a:p>
            <a:endParaRPr lang="en-US" sz="1200" dirty="0"/>
          </a:p>
        </p:txBody>
      </p:sp>
    </p:spTree>
    <p:extLst>
      <p:ext uri="{BB962C8B-B14F-4D97-AF65-F5344CB8AC3E}">
        <p14:creationId xmlns:p14="http://schemas.microsoft.com/office/powerpoint/2010/main" val="29481261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6688" y="140910"/>
            <a:ext cx="6553426" cy="8814404"/>
          </a:xfrm>
        </p:spPr>
        <p:txBody>
          <a:bodyPr>
            <a:normAutofit fontScale="92500" lnSpcReduction="10000"/>
          </a:bodyPr>
          <a:lstStyle/>
          <a:p>
            <a:endParaRPr lang="en-US" dirty="0" smtClean="0"/>
          </a:p>
          <a:p>
            <a:pPr marL="0" indent="0">
              <a:buNone/>
            </a:pPr>
            <a:r>
              <a:rPr lang="en-US" sz="1200" dirty="0"/>
              <a:t>Our monthly staff meeting will take place on Tuesday, January 26</a:t>
            </a:r>
            <a:r>
              <a:rPr lang="en-US" sz="1200" baseline="30000" dirty="0"/>
              <a:t>th</a:t>
            </a:r>
            <a:r>
              <a:rPr lang="en-US" sz="1200" dirty="0"/>
              <a:t>, so all students will be released either at 1:10 for Ms. Kim, Ms. Kara, and Ms. Andrea; or 1:20 for Ms. Ellen, Ms. Debra, and Ms. Gigi</a:t>
            </a:r>
          </a:p>
          <a:p>
            <a:pPr marL="0" indent="0">
              <a:buNone/>
            </a:pPr>
            <a:r>
              <a:rPr lang="en-US" sz="1200" dirty="0" smtClean="0"/>
              <a:t>Please </a:t>
            </a:r>
            <a:r>
              <a:rPr lang="en-US" sz="1200" dirty="0"/>
              <a:t>remember our “Weather and Outdoor Play” policy from the </a:t>
            </a:r>
            <a:r>
              <a:rPr lang="en-US" sz="1200" dirty="0" smtClean="0"/>
              <a:t>Family Handbook (page 10): </a:t>
            </a:r>
            <a:r>
              <a:rPr lang="en-US" sz="1200" dirty="0"/>
              <a:t>“Children go outside every day in our program except in extreme weather conditions.  Extreme weather will include wind chill at or below 15°F…..” Please be sure to send layers for your children in the event of cold weather.  Hats, gloves, coats, and close-toed shoes are all necessary</a:t>
            </a:r>
            <a:r>
              <a:rPr lang="en-US" sz="1200" dirty="0" smtClean="0"/>
              <a:t>.</a:t>
            </a:r>
          </a:p>
          <a:p>
            <a:pPr marL="0" indent="0">
              <a:buNone/>
            </a:pPr>
            <a:r>
              <a:rPr lang="en-US" sz="1200" dirty="0"/>
              <a:t>It is time to start thinking about registration for the </a:t>
            </a:r>
            <a:r>
              <a:rPr lang="en-US" sz="1200" dirty="0" smtClean="0"/>
              <a:t>2021/2022 </a:t>
            </a:r>
            <a:r>
              <a:rPr lang="en-US" sz="1200" dirty="0"/>
              <a:t>school year.  Our registration period for current students, their siblings, and church members begins on </a:t>
            </a:r>
            <a:r>
              <a:rPr lang="en-US" sz="1200" dirty="0" smtClean="0"/>
              <a:t>Tuesday</a:t>
            </a:r>
            <a:r>
              <a:rPr lang="en-US" sz="1200" dirty="0"/>
              <a:t>, February </a:t>
            </a:r>
            <a:r>
              <a:rPr lang="en-US" sz="1200" dirty="0" smtClean="0"/>
              <a:t>2</a:t>
            </a:r>
            <a:r>
              <a:rPr lang="en-US" sz="1200" baseline="30000" dirty="0" smtClean="0"/>
              <a:t>nd</a:t>
            </a:r>
            <a:r>
              <a:rPr lang="en-US" sz="1200" dirty="0"/>
              <a:t> </a:t>
            </a:r>
            <a:r>
              <a:rPr lang="en-US" sz="1200" dirty="0" smtClean="0"/>
              <a:t>. Registration </a:t>
            </a:r>
            <a:r>
              <a:rPr lang="en-US" sz="1200" dirty="0"/>
              <a:t>through February </a:t>
            </a:r>
            <a:r>
              <a:rPr lang="en-US" sz="1200" dirty="0" smtClean="0"/>
              <a:t>16</a:t>
            </a:r>
            <a:r>
              <a:rPr lang="en-US" sz="1200" baseline="30000" dirty="0" smtClean="0"/>
              <a:t>th</a:t>
            </a:r>
            <a:r>
              <a:rPr lang="en-US" sz="1200" dirty="0" smtClean="0"/>
              <a:t> </a:t>
            </a:r>
            <a:r>
              <a:rPr lang="en-US" sz="1200" dirty="0"/>
              <a:t>will remain closed to the public, but Open Registration begins on February </a:t>
            </a:r>
            <a:r>
              <a:rPr lang="en-US" sz="1200" dirty="0" smtClean="0"/>
              <a:t>17</a:t>
            </a:r>
            <a:r>
              <a:rPr lang="en-US" sz="1200" baseline="30000" dirty="0" smtClean="0"/>
              <a:t>th</a:t>
            </a:r>
            <a:r>
              <a:rPr lang="en-US" sz="1200" dirty="0"/>
              <a:t>.  You will receive a registration form near the end of January.  I try to give them only to families who I know will need them, so if you do not receive one but you do need one or you need one for a friend, please let me </a:t>
            </a:r>
            <a:r>
              <a:rPr lang="en-US" sz="1200" dirty="0" smtClean="0"/>
              <a:t>know.  We are planning for this coming year to be structured similarly to the current school year.  We will keep our numbers/class sizes the same for the coming year which is still about a 30% reduction in enrollment, so please do not delay in enrolling if you wish to secure a spot for your child(ren).</a:t>
            </a:r>
          </a:p>
          <a:p>
            <a:pPr marL="0" indent="0">
              <a:buNone/>
            </a:pPr>
            <a:r>
              <a:rPr lang="en-US" sz="1200" dirty="0"/>
              <a:t>Also, we will hold a </a:t>
            </a:r>
            <a:r>
              <a:rPr lang="en-US" sz="1200" b="1" dirty="0"/>
              <a:t>Kindergarten Open House</a:t>
            </a:r>
            <a:r>
              <a:rPr lang="en-US" sz="1200" dirty="0"/>
              <a:t> </a:t>
            </a:r>
            <a:r>
              <a:rPr lang="en-US" sz="1200" dirty="0" smtClean="0"/>
              <a:t>on the afternoon of Monday, </a:t>
            </a:r>
            <a:r>
              <a:rPr lang="en-US" sz="1200" dirty="0"/>
              <a:t>January </a:t>
            </a:r>
            <a:r>
              <a:rPr lang="en-US" sz="1200" dirty="0" smtClean="0"/>
              <a:t>25</a:t>
            </a:r>
            <a:r>
              <a:rPr lang="en-US" sz="1200" baseline="30000" dirty="0" smtClean="0"/>
              <a:t>th</a:t>
            </a:r>
            <a:r>
              <a:rPr lang="en-US" sz="1200" dirty="0" smtClean="0"/>
              <a:t>.  If </a:t>
            </a:r>
            <a:r>
              <a:rPr lang="en-US" sz="1200" dirty="0"/>
              <a:t>you have questions about our kindergarten program or would like an opportunity to meet our kindergarten teacher, Ms. Ellen, and see the curriculum, this will be the perfect opportunity</a:t>
            </a:r>
            <a:r>
              <a:rPr lang="en-US" sz="1200" dirty="0" smtClean="0"/>
              <a:t>!  Please email me at </a:t>
            </a:r>
            <a:r>
              <a:rPr lang="en-US" sz="1200" dirty="0" smtClean="0">
                <a:hlinkClick r:id="rId2"/>
              </a:rPr>
              <a:t>headofschool@graceschool1992.org</a:t>
            </a:r>
            <a:r>
              <a:rPr lang="en-US" sz="1200" dirty="0" smtClean="0"/>
              <a:t> to reserve a time.  We will block off 15-minute sessions from 2:15 – 3:15 for you to come in and take a look.  If this date does not work, please let me know, and we will arrange a different time/day for you.</a:t>
            </a:r>
          </a:p>
          <a:p>
            <a:pPr marL="0" indent="0">
              <a:buNone/>
            </a:pPr>
            <a:r>
              <a:rPr lang="en-US" sz="1200" dirty="0" smtClean="0"/>
              <a:t>I will be preparing our school directory this month.  Please complete the form attached to this newsletter and return to the school by this Thursday, January 14</a:t>
            </a:r>
            <a:r>
              <a:rPr lang="en-US" sz="1200" baseline="30000" dirty="0" smtClean="0"/>
              <a:t>th</a:t>
            </a:r>
            <a:r>
              <a:rPr lang="en-US" sz="1200" dirty="0" smtClean="0"/>
              <a:t>.</a:t>
            </a:r>
          </a:p>
          <a:p>
            <a:pPr marL="0" indent="0">
              <a:buNone/>
            </a:pPr>
            <a:r>
              <a:rPr lang="en-US" sz="1200" dirty="0" smtClean="0"/>
              <a:t>Thank you for your understanding about our delayed return to school.  All teachers were able to reach out to their students’ parents on Thursday, January 7</a:t>
            </a:r>
            <a:r>
              <a:rPr lang="en-US" sz="1200" baseline="30000" dirty="0" smtClean="0"/>
              <a:t>th</a:t>
            </a:r>
            <a:r>
              <a:rPr lang="en-US" sz="1200" dirty="0" smtClean="0"/>
              <a:t>, and we were able to have grade-level planning time, clean carpets, walls, cubbies, and common areas thoroughly.  We feel that we have a good picture and idea of our COVID risk after holiday travel and visits.</a:t>
            </a:r>
          </a:p>
          <a:p>
            <a:pPr marL="0" indent="0">
              <a:buNone/>
            </a:pPr>
            <a:endParaRPr lang="en-US" sz="1200" dirty="0"/>
          </a:p>
          <a:p>
            <a:pPr marL="0" indent="0">
              <a:buNone/>
            </a:pPr>
            <a:r>
              <a:rPr lang="en-US" sz="1200" dirty="0" smtClean="0"/>
              <a:t>HOUSEKEEPING ITEMS:</a:t>
            </a:r>
          </a:p>
          <a:p>
            <a:r>
              <a:rPr lang="en-US" sz="1200" dirty="0" smtClean="0"/>
              <a:t>Please remember your child’s drop-off and pick-up times.  Early arrivals put a strain on our staffing abilities in the mornings.</a:t>
            </a:r>
          </a:p>
          <a:p>
            <a:r>
              <a:rPr lang="en-US" sz="1200" b="1" u="sng" dirty="0" smtClean="0"/>
              <a:t>Backpacks are now going to go to and from school each school day.</a:t>
            </a:r>
          </a:p>
          <a:p>
            <a:r>
              <a:rPr lang="en-US" sz="1200" dirty="0" smtClean="0"/>
              <a:t>There is NO SCHOOL on Monday, January 18 for  MLK, Jr. Day.</a:t>
            </a:r>
            <a:endParaRPr lang="en-US" sz="1200" dirty="0"/>
          </a:p>
          <a:p>
            <a:pPr marL="0" indent="0">
              <a:buNone/>
            </a:pPr>
            <a:r>
              <a:rPr lang="en-US" sz="1200" dirty="0" smtClean="0"/>
              <a:t> </a:t>
            </a:r>
            <a:r>
              <a:rPr lang="en-US" sz="1200" dirty="0"/>
              <a:t> </a:t>
            </a:r>
          </a:p>
          <a:p>
            <a:pPr marL="0" lvl="0" indent="0">
              <a:buNone/>
            </a:pPr>
            <a:endParaRPr lang="en-US" sz="1200" dirty="0"/>
          </a:p>
          <a:p>
            <a:pPr marL="0" indent="0">
              <a:buNone/>
            </a:pPr>
            <a:r>
              <a:rPr lang="en-US" sz="1200" dirty="0"/>
              <a:t>If you have any questions, please do not hesitate to contact me.</a:t>
            </a:r>
          </a:p>
          <a:p>
            <a:pPr marL="0" indent="0">
              <a:buNone/>
            </a:pPr>
            <a:r>
              <a:rPr lang="en-US" sz="1200" dirty="0"/>
              <a:t> </a:t>
            </a:r>
          </a:p>
          <a:p>
            <a:pPr marL="0" indent="0">
              <a:buNone/>
            </a:pPr>
            <a:r>
              <a:rPr lang="en-US" sz="1200" dirty="0"/>
              <a:t>Sincerely,                                   </a:t>
            </a:r>
          </a:p>
          <a:p>
            <a:pPr marL="0" indent="0">
              <a:buNone/>
            </a:pPr>
            <a:endParaRPr lang="en-US" sz="1200" dirty="0"/>
          </a:p>
          <a:p>
            <a:pPr marL="0" indent="0">
              <a:buNone/>
            </a:pPr>
            <a:endParaRPr lang="en-US" sz="1200" dirty="0"/>
          </a:p>
          <a:p>
            <a:pPr marL="0" indent="0">
              <a:buNone/>
            </a:pPr>
            <a:r>
              <a:rPr lang="en-US" sz="1200" dirty="0"/>
              <a:t>Ginny Herbert, Head of School</a:t>
            </a:r>
          </a:p>
          <a:p>
            <a:pPr marL="0" indent="0">
              <a:buNone/>
            </a:pPr>
            <a:r>
              <a:rPr lang="en-US" sz="2500" dirty="0"/>
              <a:t> </a:t>
            </a:r>
          </a:p>
          <a:p>
            <a:pPr marL="0" indent="0">
              <a:buNone/>
            </a:pPr>
            <a:r>
              <a:rPr lang="en-US" sz="2500" dirty="0"/>
              <a:t> </a:t>
            </a:r>
          </a:p>
          <a:p>
            <a:pPr marL="0" indent="0">
              <a:buNone/>
            </a:pPr>
            <a:endParaRPr lang="en-US" sz="2500" dirty="0"/>
          </a:p>
        </p:txBody>
      </p:sp>
    </p:spTree>
    <p:extLst>
      <p:ext uri="{BB962C8B-B14F-4D97-AF65-F5344CB8AC3E}">
        <p14:creationId xmlns:p14="http://schemas.microsoft.com/office/powerpoint/2010/main" val="42582681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8824</TotalTime>
  <Words>566</Words>
  <Application>Microsoft Office PowerPoint</Application>
  <PresentationFormat>On-screen Show (4:3)</PresentationFormat>
  <Paragraphs>69</Paragraphs>
  <Slides>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Calibri</vt:lpstr>
      <vt:lpstr>Calibri Light</vt:lpstr>
      <vt:lpstr>Garamond</vt:lpstr>
      <vt:lpstr>Times New Roman</vt:lpstr>
      <vt:lpstr>-webkit-standard</vt:lpstr>
      <vt:lpstr>Office Theme</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Clark</dc:creator>
  <cp:lastModifiedBy>Ginny Herbert</cp:lastModifiedBy>
  <cp:revision>40</cp:revision>
  <cp:lastPrinted>2020-11-30T20:18:31Z</cp:lastPrinted>
  <dcterms:created xsi:type="dcterms:W3CDTF">2020-10-28T15:25:23Z</dcterms:created>
  <dcterms:modified xsi:type="dcterms:W3CDTF">2021-01-07T18:19:42Z</dcterms:modified>
</cp:coreProperties>
</file>