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144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37" d="100"/>
          <a:sy n="137" d="100"/>
        </p:scale>
        <p:origin x="1304" y="-16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B89364-193B-7D47-9B4E-D346CBFC0E63}" type="datetimeFigureOut">
              <a:rPr lang="en-US" smtClean="0"/>
              <a:t>12/29/2022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567093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B89364-193B-7D47-9B4E-D346CBFC0E63}" type="datetimeFigureOut">
              <a:rPr lang="en-US" smtClean="0"/>
              <a:t>12/29/2022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1539195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B89364-193B-7D47-9B4E-D346CBFC0E63}" type="datetimeFigureOut">
              <a:rPr lang="en-US" smtClean="0"/>
              <a:t>12/29/2022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2086709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B89364-193B-7D47-9B4E-D346CBFC0E63}" type="datetimeFigureOut">
              <a:rPr lang="en-US" smtClean="0"/>
              <a:t>12/29/2022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1642060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B89364-193B-7D47-9B4E-D346CBFC0E63}" type="datetimeFigureOut">
              <a:rPr lang="en-US" smtClean="0"/>
              <a:t>12/29/2022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2235125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B89364-193B-7D47-9B4E-D346CBFC0E63}" type="datetimeFigureOut">
              <a:rPr lang="en-US" smtClean="0"/>
              <a:t>12/29/2022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1692856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B89364-193B-7D47-9B4E-D346CBFC0E63}" type="datetimeFigureOut">
              <a:rPr lang="en-US" smtClean="0"/>
              <a:t>12/29/2022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2072877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B89364-193B-7D47-9B4E-D346CBFC0E63}" type="datetimeFigureOut">
              <a:rPr lang="en-US" smtClean="0"/>
              <a:t>12/29/2022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3828802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B89364-193B-7D47-9B4E-D346CBFC0E63}" type="datetimeFigureOut">
              <a:rPr lang="en-US" smtClean="0"/>
              <a:t>12/29/2022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800261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BB89364-193B-7D47-9B4E-D346CBFC0E63}" type="datetimeFigureOut">
              <a:rPr lang="en-US" smtClean="0"/>
              <a:t>12/29/2022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3443950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BB89364-193B-7D47-9B4E-D346CBFC0E63}" type="datetimeFigureOut">
              <a:rPr lang="en-US" smtClean="0"/>
              <a:t>12/29/2022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3819471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BB89364-193B-7D47-9B4E-D346CBFC0E63}" type="datetimeFigureOut">
              <a:rPr lang="en-US" smtClean="0"/>
              <a:t>12/29/2022</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D28D923-D82E-F740-A2B2-E103F798554D}" type="slidenum">
              <a:rPr lang="en-US" smtClean="0"/>
              <a:t>‹#›</a:t>
            </a:fld>
            <a:endParaRPr lang="en-US" dirty="0"/>
          </a:p>
        </p:txBody>
      </p:sp>
    </p:spTree>
    <p:extLst>
      <p:ext uri="{BB962C8B-B14F-4D97-AF65-F5344CB8AC3E}">
        <p14:creationId xmlns:p14="http://schemas.microsoft.com/office/powerpoint/2010/main" val="18115878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3618314-6183-054D-A19E-C972B80D7B4B}"/>
              </a:ext>
            </a:extLst>
          </p:cNvPr>
          <p:cNvPicPr>
            <a:picLocks noChangeAspect="1"/>
          </p:cNvPicPr>
          <p:nvPr/>
        </p:nvPicPr>
        <p:blipFill>
          <a:blip r:embed="rId2"/>
          <a:stretch>
            <a:fillRect/>
          </a:stretch>
        </p:blipFill>
        <p:spPr>
          <a:xfrm>
            <a:off x="0" y="690150"/>
            <a:ext cx="1781175" cy="962025"/>
          </a:xfrm>
          <a:prstGeom prst="rect">
            <a:avLst/>
          </a:prstGeom>
        </p:spPr>
      </p:pic>
      <p:sp>
        <p:nvSpPr>
          <p:cNvPr id="6" name="TextBox 5">
            <a:extLst>
              <a:ext uri="{FF2B5EF4-FFF2-40B4-BE49-F238E27FC236}">
                <a16:creationId xmlns:a16="http://schemas.microsoft.com/office/drawing/2014/main" id="{5D3271CD-A6DB-1943-A7DB-A2FFB28105B0}"/>
              </a:ext>
            </a:extLst>
          </p:cNvPr>
          <p:cNvSpPr txBox="1"/>
          <p:nvPr/>
        </p:nvSpPr>
        <p:spPr>
          <a:xfrm>
            <a:off x="204787" y="299570"/>
            <a:ext cx="1371600" cy="300082"/>
          </a:xfrm>
          <a:prstGeom prst="rect">
            <a:avLst/>
          </a:prstGeom>
          <a:noFill/>
        </p:spPr>
        <p:txBody>
          <a:bodyPr wrap="square" rtlCol="0">
            <a:spAutoFit/>
          </a:bodyPr>
          <a:lstStyle/>
          <a:p>
            <a:pPr algn="ctr"/>
            <a:r>
              <a:rPr lang="en-US" sz="1350" dirty="0"/>
              <a:t>Grace Episcopal </a:t>
            </a:r>
          </a:p>
        </p:txBody>
      </p:sp>
      <p:sp>
        <p:nvSpPr>
          <p:cNvPr id="7" name="TextBox 6">
            <a:extLst>
              <a:ext uri="{FF2B5EF4-FFF2-40B4-BE49-F238E27FC236}">
                <a16:creationId xmlns:a16="http://schemas.microsoft.com/office/drawing/2014/main" id="{9C6B8E71-2A59-3949-B5FC-0B58935D88A3}"/>
              </a:ext>
            </a:extLst>
          </p:cNvPr>
          <p:cNvSpPr txBox="1"/>
          <p:nvPr/>
        </p:nvSpPr>
        <p:spPr>
          <a:xfrm>
            <a:off x="154564" y="1742673"/>
            <a:ext cx="1472045" cy="300082"/>
          </a:xfrm>
          <a:prstGeom prst="rect">
            <a:avLst/>
          </a:prstGeom>
          <a:noFill/>
        </p:spPr>
        <p:txBody>
          <a:bodyPr wrap="square" rtlCol="0">
            <a:spAutoFit/>
          </a:bodyPr>
          <a:lstStyle/>
          <a:p>
            <a:pPr algn="ctr"/>
            <a:r>
              <a:rPr lang="en-US" sz="1350" dirty="0"/>
              <a:t>School</a:t>
            </a:r>
          </a:p>
        </p:txBody>
      </p:sp>
      <p:sp>
        <p:nvSpPr>
          <p:cNvPr id="8" name="TextBox 7">
            <a:extLst>
              <a:ext uri="{FF2B5EF4-FFF2-40B4-BE49-F238E27FC236}">
                <a16:creationId xmlns:a16="http://schemas.microsoft.com/office/drawing/2014/main" id="{2AEEE48A-6E41-4044-89D1-3E99538B3652}"/>
              </a:ext>
            </a:extLst>
          </p:cNvPr>
          <p:cNvSpPr txBox="1"/>
          <p:nvPr/>
        </p:nvSpPr>
        <p:spPr>
          <a:xfrm>
            <a:off x="154562" y="2275217"/>
            <a:ext cx="1620982" cy="4178067"/>
          </a:xfrm>
          <a:prstGeom prst="rect">
            <a:avLst/>
          </a:prstGeom>
          <a:noFill/>
        </p:spPr>
        <p:txBody>
          <a:bodyPr wrap="square" rtlCol="0">
            <a:spAutoFit/>
          </a:bodyPr>
          <a:lstStyle/>
          <a:p>
            <a:r>
              <a:rPr lang="en-US" sz="900" dirty="0">
                <a:latin typeface="Arial" panose="020B0604020202020204" pitchFamily="34" charset="0"/>
                <a:ea typeface="Times New Roman" panose="02020603050405020304" pitchFamily="18" charset="0"/>
                <a:cs typeface="Times New Roman" panose="02020603050405020304" pitchFamily="18" charset="0"/>
              </a:rPr>
              <a:t>1314 East University Ave.</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Georgetown TX 78626</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(512).863.6214</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www.graceschool1992.org</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 </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Head of School</a:t>
            </a:r>
          </a:p>
          <a:p>
            <a:r>
              <a:rPr lang="en-US" sz="900" dirty="0">
                <a:latin typeface="Arial" panose="020B0604020202020204" pitchFamily="34" charset="0"/>
                <a:ea typeface="Times New Roman" panose="02020603050405020304" pitchFamily="18" charset="0"/>
                <a:cs typeface="Times New Roman" panose="02020603050405020304" pitchFamily="18" charset="0"/>
              </a:rPr>
              <a:t>Virginia Herbert</a:t>
            </a:r>
            <a:endParaRPr lang="en-US" sz="900" i="1" dirty="0">
              <a:latin typeface="Arial" panose="020B0604020202020204" pitchFamily="34" charset="0"/>
              <a:ea typeface="Times New Roman" panose="02020603050405020304" pitchFamily="18" charset="0"/>
              <a:cs typeface="Times New Roman" panose="02020603050405020304" pitchFamily="18" charset="0"/>
            </a:endParaRPr>
          </a:p>
          <a:p>
            <a:endParaRPr lang="en-US" sz="900" i="1" dirty="0">
              <a:latin typeface="Arial" panose="020B060402020202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Rector and Chairman</a:t>
            </a:r>
          </a:p>
          <a:p>
            <a:r>
              <a:rPr lang="en-US" sz="900" dirty="0">
                <a:latin typeface="Arial" panose="020B0604020202020204" pitchFamily="34" charset="0"/>
                <a:ea typeface="Times New Roman" panose="02020603050405020304" pitchFamily="18" charset="0"/>
                <a:cs typeface="Times New Roman" panose="02020603050405020304" pitchFamily="18" charset="0"/>
              </a:rPr>
              <a:t>The Rev. Bertie Pearson </a:t>
            </a:r>
          </a:p>
          <a:p>
            <a:endParaRPr lang="en-US" sz="900" i="1" dirty="0">
              <a:latin typeface="Arial" panose="020B0604020202020204" pitchFamily="34" charset="0"/>
              <a:ea typeface="Times New Roman" panose="02020603050405020304" pitchFamily="18" charset="0"/>
              <a:cs typeface="Times New Roman" panose="02020603050405020304" pitchFamily="18" charset="0"/>
            </a:endParaRPr>
          </a:p>
          <a:p>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Teachers</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Ellen Andreasen</a:t>
            </a:r>
          </a:p>
          <a:p>
            <a:r>
              <a:rPr lang="en-US" sz="900" dirty="0">
                <a:latin typeface="Arial" panose="020B0604020202020204" pitchFamily="34" charset="0"/>
                <a:ea typeface="Times New Roman" panose="02020603050405020304" pitchFamily="18" charset="0"/>
                <a:cs typeface="Times New Roman" panose="02020603050405020304" pitchFamily="18" charset="0"/>
              </a:rPr>
              <a:t>Julie Chien</a:t>
            </a:r>
          </a:p>
          <a:p>
            <a:r>
              <a:rPr lang="en-US" sz="900" dirty="0">
                <a:latin typeface="Arial" panose="020B0604020202020204" pitchFamily="34" charset="0"/>
                <a:ea typeface="Times New Roman" panose="02020603050405020304" pitchFamily="18" charset="0"/>
                <a:cs typeface="Times New Roman" panose="02020603050405020304" pitchFamily="18" charset="0"/>
              </a:rPr>
              <a:t>Janell Deal</a:t>
            </a:r>
          </a:p>
          <a:p>
            <a:r>
              <a:rPr lang="en-US" sz="900" dirty="0">
                <a:latin typeface="Arial" panose="020B0604020202020204" pitchFamily="34" charset="0"/>
                <a:ea typeface="Times New Roman" panose="02020603050405020304" pitchFamily="18" charset="0"/>
                <a:cs typeface="Times New Roman" panose="02020603050405020304" pitchFamily="18" charset="0"/>
              </a:rPr>
              <a:t>Jacqueline Dillard</a:t>
            </a:r>
          </a:p>
          <a:p>
            <a:r>
              <a:rPr lang="en-US" sz="900" dirty="0">
                <a:latin typeface="Arial" panose="020B0604020202020204" pitchFamily="34" charset="0"/>
                <a:ea typeface="Times New Roman" panose="02020603050405020304" pitchFamily="18" charset="0"/>
                <a:cs typeface="Times New Roman" panose="02020603050405020304" pitchFamily="18" charset="0"/>
              </a:rPr>
              <a:t>Kim Dreyer </a:t>
            </a:r>
          </a:p>
          <a:p>
            <a:r>
              <a:rPr lang="en-US" sz="900" dirty="0">
                <a:latin typeface="Arial" panose="020B0604020202020204" pitchFamily="34" charset="0"/>
                <a:ea typeface="Times New Roman" panose="02020603050405020304" pitchFamily="18" charset="0"/>
                <a:cs typeface="Times New Roman" panose="02020603050405020304" pitchFamily="18" charset="0"/>
              </a:rPr>
              <a:t>Debra Mason</a:t>
            </a:r>
          </a:p>
          <a:p>
            <a:r>
              <a:rPr lang="en-US" sz="900" dirty="0">
                <a:latin typeface="Arial" panose="020B0604020202020204" pitchFamily="34" charset="0"/>
                <a:ea typeface="Times New Roman" panose="02020603050405020304" pitchFamily="18" charset="0"/>
                <a:cs typeface="Times New Roman" panose="02020603050405020304" pitchFamily="18" charset="0"/>
              </a:rPr>
              <a:t>Kara </a:t>
            </a:r>
            <a:r>
              <a:rPr lang="en-US" sz="900" dirty="0" err="1">
                <a:latin typeface="Arial" panose="020B0604020202020204" pitchFamily="34" charset="0"/>
                <a:ea typeface="Times New Roman" panose="02020603050405020304" pitchFamily="18" charset="0"/>
                <a:cs typeface="Times New Roman" panose="02020603050405020304" pitchFamily="18" charset="0"/>
              </a:rPr>
              <a:t>Temprovich</a:t>
            </a:r>
            <a:endParaRPr lang="en-US" sz="900" dirty="0">
              <a:latin typeface="Arial" panose="020B060402020202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Evelyn Vance</a:t>
            </a:r>
          </a:p>
          <a:p>
            <a:r>
              <a:rPr lang="en-US" sz="900" dirty="0">
                <a:latin typeface="Arial" panose="020B0604020202020204" pitchFamily="34" charset="0"/>
                <a:ea typeface="Times New Roman" panose="02020603050405020304" pitchFamily="18" charset="0"/>
                <a:cs typeface="Times New Roman" panose="02020603050405020304" pitchFamily="18" charset="0"/>
              </a:rPr>
              <a:t>Jill Watson</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 </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Aides</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Mary Araya</a:t>
            </a:r>
          </a:p>
          <a:p>
            <a:r>
              <a:rPr lang="en-US" sz="900" dirty="0">
                <a:latin typeface="Arial" panose="020B0604020202020204" pitchFamily="34" charset="0"/>
                <a:ea typeface="Times New Roman" panose="02020603050405020304" pitchFamily="18" charset="0"/>
                <a:cs typeface="Times New Roman" panose="02020603050405020304" pitchFamily="18" charset="0"/>
              </a:rPr>
              <a:t>Margaret Cromwell</a:t>
            </a:r>
          </a:p>
          <a:p>
            <a:r>
              <a:rPr lang="en-US" sz="900" dirty="0">
                <a:latin typeface="Arial" panose="020B0604020202020204" pitchFamily="34" charset="0"/>
                <a:ea typeface="Times New Roman" panose="02020603050405020304" pitchFamily="18" charset="0"/>
                <a:cs typeface="Times New Roman" panose="02020603050405020304" pitchFamily="18" charset="0"/>
              </a:rPr>
              <a:t>Mackenzie Vance</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Garamond" panose="020F0502020204030204" pitchFamily="34" charset="0"/>
                <a:ea typeface="Times New Roman" panose="02020603050405020304" pitchFamily="18" charset="0"/>
                <a:cs typeface="Times New Roman" panose="02020603050405020304" pitchFamily="18" charset="0"/>
              </a:rPr>
              <a:t> </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algn="l"/>
            <a:endParaRPr lang="en-US" sz="1350" dirty="0"/>
          </a:p>
        </p:txBody>
      </p:sp>
      <p:sp>
        <p:nvSpPr>
          <p:cNvPr id="2" name="TextBox 1">
            <a:extLst>
              <a:ext uri="{FF2B5EF4-FFF2-40B4-BE49-F238E27FC236}">
                <a16:creationId xmlns:a16="http://schemas.microsoft.com/office/drawing/2014/main" id="{E5024CF5-2F0E-AB45-9344-863C8E56F8A2}"/>
              </a:ext>
            </a:extLst>
          </p:cNvPr>
          <p:cNvSpPr txBox="1"/>
          <p:nvPr/>
        </p:nvSpPr>
        <p:spPr>
          <a:xfrm>
            <a:off x="1775544" y="10988"/>
            <a:ext cx="4794106" cy="9533379"/>
          </a:xfrm>
          <a:prstGeom prst="rect">
            <a:avLst/>
          </a:prstGeom>
          <a:noFill/>
        </p:spPr>
        <p:txBody>
          <a:bodyPr wrap="square" rtlCol="0">
            <a:spAutoFit/>
          </a:bodyPr>
          <a:lstStyle/>
          <a:p>
            <a:r>
              <a:rPr lang="en-US" sz="1350" dirty="0">
                <a:solidFill>
                  <a:srgbClr val="000000"/>
                </a:solidFill>
                <a:latin typeface="-webkit-standard"/>
              </a:rPr>
              <a:t> </a:t>
            </a:r>
          </a:p>
          <a:p>
            <a:r>
              <a:rPr lang="en-US" sz="1200" dirty="0">
                <a:solidFill>
                  <a:srgbClr val="000000"/>
                </a:solidFill>
                <a:latin typeface="Calibri" panose="020F0502020204030204" pitchFamily="34" charset="0"/>
              </a:rPr>
              <a:t>January 4, 2023</a:t>
            </a:r>
            <a:endParaRPr lang="en-US" sz="1200" dirty="0">
              <a:solidFill>
                <a:srgbClr val="000000"/>
              </a:solidFill>
              <a:latin typeface="-webkit-standard"/>
            </a:endParaRPr>
          </a:p>
          <a:p>
            <a:r>
              <a:rPr lang="en-US" sz="1200" dirty="0">
                <a:solidFill>
                  <a:srgbClr val="000000"/>
                </a:solidFill>
                <a:latin typeface="-webkit-standard"/>
              </a:rPr>
              <a:t> </a:t>
            </a:r>
          </a:p>
          <a:p>
            <a:r>
              <a:rPr lang="en-US" sz="1200" dirty="0"/>
              <a:t>Dear Parents,</a:t>
            </a:r>
          </a:p>
          <a:p>
            <a:r>
              <a:rPr lang="en-US" sz="1200" dirty="0"/>
              <a:t> </a:t>
            </a:r>
          </a:p>
          <a:p>
            <a:r>
              <a:rPr lang="en-US" sz="1200" dirty="0"/>
              <a:t>Happy New Year and welcome back to Grace Episcopal School!  I hope everyone had a joyous and relaxing holiday and that this new year finds you all happy and healthy.  I’ve missed seeing the children and hearing their laughter these last couple of weeks.  What a fun, action-packed month December was!  The month progressed with our Jesse Tree celebrations each week.  The students created the decorations and then placed them on the tree throughout the Advent season.  I hope each of you got to enjoy the children’s handmade ornaments in your own homes throughout the Christmas season!</a:t>
            </a:r>
          </a:p>
          <a:p>
            <a:r>
              <a:rPr lang="en-US" sz="1200" dirty="0"/>
              <a:t> </a:t>
            </a:r>
          </a:p>
          <a:p>
            <a:r>
              <a:rPr lang="en-US" sz="1200" dirty="0"/>
              <a:t>We were glad so many of you attended our program “The Animals’ Christmas Song” on Thursday, December 15</a:t>
            </a:r>
            <a:r>
              <a:rPr lang="en-US" sz="1200" baseline="30000" dirty="0"/>
              <a:t>th</a:t>
            </a:r>
            <a:r>
              <a:rPr lang="en-US" sz="1200" dirty="0"/>
              <a:t>. The children did a great job with the production, and I have a special “thank you” to Ms. Evelyn for organizing and conducting such a cute program.  After the program, we had our Christmas parties in each classroom, and they were full of fun and laughter as our students enjoyed sharing this special time.  Thanks to all who donated time and/or goods for this fun day.  We so appreciate your support!  </a:t>
            </a:r>
          </a:p>
          <a:p>
            <a:endParaRPr lang="en-US" sz="1200" dirty="0"/>
          </a:p>
          <a:p>
            <a:r>
              <a:rPr lang="en-US" sz="1200" dirty="0"/>
              <a:t>Also, thank you to everyone who ate at Willie’s Icehouse on December 20</a:t>
            </a:r>
            <a:r>
              <a:rPr lang="en-US" sz="1200" baseline="30000" dirty="0"/>
              <a:t>th</a:t>
            </a:r>
            <a:r>
              <a:rPr lang="en-US" sz="1200" dirty="0"/>
              <a:t>.  We collectively raised $90.64 for the school just by eating out. </a:t>
            </a:r>
            <a:r>
              <a:rPr lang="en-US" sz="1200" dirty="0">
                <a:sym typeface="Wingdings" panose="05000000000000000000" pitchFamily="2" charset="2"/>
              </a:rPr>
              <a:t></a:t>
            </a:r>
            <a:endParaRPr lang="en-US" sz="1200" dirty="0"/>
          </a:p>
          <a:p>
            <a:r>
              <a:rPr lang="en-US" sz="1200" dirty="0"/>
              <a:t> </a:t>
            </a:r>
          </a:p>
          <a:p>
            <a:r>
              <a:rPr lang="en-US" sz="1200" dirty="0"/>
              <a:t>Teachers will be focusing this month on some of the following topics: snow, snowmen, shapes, signs &amp; symbols, community helpers, dinosaurs, stars &amp; space, God’s winter gifts, nutrition and taking care of our bodies.  Our Fruit of the Spirit for January will be </a:t>
            </a:r>
            <a:r>
              <a:rPr lang="en-US" sz="1200" b="1" i="1" dirty="0"/>
              <a:t>kindness.  </a:t>
            </a:r>
            <a:r>
              <a:rPr lang="en-US" sz="1200" dirty="0"/>
              <a:t>Ask your child what he/she is learning — you just might be surprised!</a:t>
            </a:r>
          </a:p>
          <a:p>
            <a:r>
              <a:rPr lang="en-US" sz="1200" dirty="0"/>
              <a:t> </a:t>
            </a:r>
          </a:p>
          <a:p>
            <a:r>
              <a:rPr lang="en-US" sz="1200" dirty="0"/>
              <a:t>Book orders will be due on Wednesday, January 11th. You can always order on the paper forms and enclose cash or check and drop off the order in the morning with your child.  If you wish to order online, just enter our school’s code: GZ29K, and you’ll be set. </a:t>
            </a:r>
          </a:p>
          <a:p>
            <a:r>
              <a:rPr lang="en-US" sz="1200" dirty="0"/>
              <a:t> </a:t>
            </a:r>
          </a:p>
          <a:p>
            <a:r>
              <a:rPr lang="en-US" sz="1200" dirty="0"/>
              <a:t>Our monthly fire drill will take place on January 11</a:t>
            </a:r>
            <a:r>
              <a:rPr lang="en-US" sz="1200" baseline="30000" dirty="0"/>
              <a:t>th</a:t>
            </a:r>
            <a:r>
              <a:rPr lang="en-US" sz="1200" dirty="0"/>
              <a:t>, and our Shelter-in-Place Drill will take place on January 18</a:t>
            </a:r>
            <a:r>
              <a:rPr lang="en-US" sz="1200" baseline="30000" dirty="0"/>
              <a:t>th</a:t>
            </a:r>
            <a:r>
              <a:rPr lang="en-US" sz="1200" dirty="0"/>
              <a:t>.</a:t>
            </a:r>
          </a:p>
          <a:p>
            <a:endParaRPr lang="en-US" sz="1200" dirty="0"/>
          </a:p>
          <a:p>
            <a:r>
              <a:rPr lang="en-US" sz="1200" dirty="0"/>
              <a:t>We are going to have a Box Day on our playground on Thursday, January 12</a:t>
            </a:r>
            <a:r>
              <a:rPr lang="en-US" sz="1200" baseline="30000" dirty="0"/>
              <a:t>th</a:t>
            </a:r>
            <a:r>
              <a:rPr lang="en-US" sz="1200" dirty="0"/>
              <a:t>.  If you have any large boxes to donate to this fun day, please let me know, and boxes can be dropped off any day the week of January 9</a:t>
            </a:r>
            <a:r>
              <a:rPr lang="en-US" sz="1200" baseline="30000" dirty="0"/>
              <a:t>th</a:t>
            </a:r>
            <a:r>
              <a:rPr lang="en-US" sz="1200" dirty="0"/>
              <a:t>.  Please just remove any large box staples before you drop off your boxes.  The children will be able to load things into the boxes, build with the boxes, color the boxes with chalk (and possibly paint), etc.  I look forward to seeing the creativity that your children will surely bring to this special day!</a:t>
            </a:r>
          </a:p>
          <a:p>
            <a:r>
              <a:rPr lang="en-US" sz="1200" dirty="0"/>
              <a:t> </a:t>
            </a:r>
          </a:p>
          <a:p>
            <a:endParaRPr lang="en-US" sz="1200" dirty="0"/>
          </a:p>
        </p:txBody>
      </p:sp>
    </p:spTree>
    <p:extLst>
      <p:ext uri="{BB962C8B-B14F-4D97-AF65-F5344CB8AC3E}">
        <p14:creationId xmlns:p14="http://schemas.microsoft.com/office/powerpoint/2010/main" val="2948126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688" y="140910"/>
            <a:ext cx="6553426" cy="8814404"/>
          </a:xfrm>
        </p:spPr>
        <p:txBody>
          <a:bodyPr>
            <a:normAutofit/>
          </a:bodyPr>
          <a:lstStyle/>
          <a:p>
            <a:pPr marL="0" indent="0">
              <a:buNone/>
            </a:pPr>
            <a:r>
              <a:rPr lang="en-US" sz="1200" dirty="0"/>
              <a:t>There is NO SCHOOL on Monday, January 16</a:t>
            </a:r>
            <a:r>
              <a:rPr lang="en-US" sz="1200" baseline="30000" dirty="0"/>
              <a:t>th</a:t>
            </a:r>
            <a:r>
              <a:rPr lang="en-US" sz="1200" dirty="0"/>
              <a:t> in honor of MLK, Jr. Day.</a:t>
            </a:r>
          </a:p>
          <a:p>
            <a:pPr marL="0" indent="0">
              <a:buNone/>
            </a:pPr>
            <a:r>
              <a:rPr lang="en-US" sz="1200" dirty="0"/>
              <a:t>On Thursday, January 19</a:t>
            </a:r>
            <a:r>
              <a:rPr lang="en-US" sz="1200" baseline="30000" dirty="0"/>
              <a:t>th</a:t>
            </a:r>
            <a:r>
              <a:rPr lang="en-US" sz="1200" dirty="0"/>
              <a:t> we will celebrate “Hat Day”.  Please allow your child(ren) to wear his/her favorite hat to school on this day.  </a:t>
            </a:r>
            <a:r>
              <a:rPr lang="en-US" sz="1200" b="1" dirty="0"/>
              <a:t>Did you know?</a:t>
            </a:r>
            <a:r>
              <a:rPr lang="en-US" sz="1200" dirty="0"/>
              <a:t> More body heat is lost from your head than other parts of the body. So, wearing a hat goes a long way towards staying warm on a cold winter's day or night! Hopefully this will be a nice, chilly day for us to don our hats!</a:t>
            </a:r>
          </a:p>
          <a:p>
            <a:pPr marL="0" indent="0">
              <a:buNone/>
            </a:pPr>
            <a:r>
              <a:rPr lang="en-US" sz="1200" dirty="0"/>
              <a:t>Our monthly staff meeting will take place on Tuesday, January 24</a:t>
            </a:r>
            <a:r>
              <a:rPr lang="en-US" sz="1200" baseline="30000" dirty="0"/>
              <a:t>th</a:t>
            </a:r>
            <a:r>
              <a:rPr lang="en-US" sz="1200" dirty="0"/>
              <a:t>, so all students will be released either at 1:10 for Ms. Kim, Ms. Jill, Ms. Kara, and Ms. Ellen; or 1:20 for Ms. Janell, Ms. Julie, Ms. Debra, and Ms. Jacqueline.</a:t>
            </a:r>
          </a:p>
          <a:p>
            <a:pPr marL="0" indent="0">
              <a:buNone/>
            </a:pPr>
            <a:r>
              <a:rPr lang="en-US" sz="1200" dirty="0"/>
              <a:t>Please remember our “Weather and Outdoor Play” policy from the Family Handbook (page 10): “Children go outside every day in our program except in extreme weather conditions.  Extreme weather will include wind chill at or below 15°F…..” Please be sure to send layers for your children in the event of cold weather.  Hats, gloves, coats, and close-toed shoes are all necessary.</a:t>
            </a:r>
          </a:p>
          <a:p>
            <a:pPr marL="0" indent="0">
              <a:buNone/>
            </a:pPr>
            <a:r>
              <a:rPr lang="en-US" sz="1200" dirty="0"/>
              <a:t>It is time to start thinking about registration for the 2023/2024 school year.  Our registration period for current students, their siblings, and church members begins on Wednesday, February 1</a:t>
            </a:r>
            <a:r>
              <a:rPr lang="en-US" sz="1200" baseline="30000" dirty="0"/>
              <a:t>st</a:t>
            </a:r>
            <a:r>
              <a:rPr lang="en-US" sz="1200" dirty="0"/>
              <a:t>. Registration through February 14</a:t>
            </a:r>
            <a:r>
              <a:rPr lang="en-US" sz="1200" baseline="30000" dirty="0"/>
              <a:t>th</a:t>
            </a:r>
            <a:r>
              <a:rPr lang="en-US" sz="1200" dirty="0"/>
              <a:t> will remain closed to the public, but Open Registration begins on February 15</a:t>
            </a:r>
            <a:r>
              <a:rPr lang="en-US" sz="1200" baseline="30000" dirty="0"/>
              <a:t>th</a:t>
            </a:r>
            <a:r>
              <a:rPr lang="en-US" sz="1200" dirty="0"/>
              <a:t>.  You will receive a registration form near the end of January.  I try to give them only to families who I know will need them, so if you do not receive one but you do need one or you need one for a friend, please let me know.  </a:t>
            </a:r>
          </a:p>
          <a:p>
            <a:pPr marL="0" indent="0">
              <a:buNone/>
            </a:pPr>
            <a:r>
              <a:rPr lang="en-US" sz="1200" dirty="0"/>
              <a:t>Also, we will hold a </a:t>
            </a:r>
            <a:r>
              <a:rPr lang="en-US" sz="1200" b="1" dirty="0"/>
              <a:t>Kindergarten Open House</a:t>
            </a:r>
            <a:r>
              <a:rPr lang="en-US" sz="1200" dirty="0"/>
              <a:t> on the afternoons of Wednesday, January 25</a:t>
            </a:r>
            <a:r>
              <a:rPr lang="en-US" sz="1200" baseline="30000" dirty="0"/>
              <a:t>th   </a:t>
            </a:r>
            <a:r>
              <a:rPr lang="en-US" sz="1200" dirty="0"/>
              <a:t> and Thursday, January 26</a:t>
            </a:r>
            <a:r>
              <a:rPr lang="en-US" sz="1200" baseline="30000" dirty="0"/>
              <a:t>th</a:t>
            </a:r>
            <a:r>
              <a:rPr lang="en-US" sz="1200" dirty="0"/>
              <a:t>.  We will hold 15-minute sessions beginning at 1:00 with our last session starting at 2:15. If you have questions about our kindergarten program or would like an opportunity to meet our kindergarten teacher, Ms. Ellen, and see the curriculum, this will be the perfect opportunity!  Please email me at </a:t>
            </a:r>
            <a:r>
              <a:rPr lang="en-US" sz="1200" dirty="0">
                <a:hlinkClick r:id="rId2"/>
              </a:rPr>
              <a:t>headofschool@graceschool1992.org</a:t>
            </a:r>
            <a:r>
              <a:rPr lang="en-US" sz="1200" dirty="0"/>
              <a:t> to reserve a time and date. If these dates do not work, please let me know, and we will arrange a different time/day for you.</a:t>
            </a:r>
          </a:p>
          <a:p>
            <a:pPr marL="0" indent="0">
              <a:buNone/>
            </a:pPr>
            <a:r>
              <a:rPr lang="en-US" sz="1200" dirty="0"/>
              <a:t>HOUSEKEEPING ITEMS:</a:t>
            </a:r>
          </a:p>
          <a:p>
            <a:r>
              <a:rPr lang="en-US" sz="1200" dirty="0"/>
              <a:t>Please remember your child’s drop-off and pick-up times.  Early arrivals put a strain on our staffing abilities in the mornings.</a:t>
            </a:r>
          </a:p>
          <a:p>
            <a:r>
              <a:rPr lang="en-US" sz="1200" dirty="0"/>
              <a:t> </a:t>
            </a:r>
          </a:p>
          <a:p>
            <a:pPr marL="0" lvl="0" indent="0">
              <a:buNone/>
            </a:pPr>
            <a:endParaRPr lang="en-US" sz="1200" dirty="0"/>
          </a:p>
          <a:p>
            <a:pPr marL="0" indent="0">
              <a:buNone/>
            </a:pPr>
            <a:r>
              <a:rPr lang="en-US" sz="1200" dirty="0"/>
              <a:t>If you have any questions, please do not hesitate to contact me.</a:t>
            </a:r>
          </a:p>
          <a:p>
            <a:pPr marL="0" indent="0">
              <a:buNone/>
            </a:pPr>
            <a:r>
              <a:rPr lang="en-US" sz="1200" dirty="0"/>
              <a:t> </a:t>
            </a:r>
          </a:p>
          <a:p>
            <a:pPr marL="0" indent="0">
              <a:buNone/>
            </a:pPr>
            <a:r>
              <a:rPr lang="en-US" sz="1200" dirty="0"/>
              <a:t>Sincerely,                                   </a:t>
            </a:r>
          </a:p>
          <a:p>
            <a:pPr marL="0" indent="0">
              <a:buNone/>
            </a:pPr>
            <a:endParaRPr lang="en-US" sz="1200" dirty="0"/>
          </a:p>
          <a:p>
            <a:pPr marL="0" indent="0">
              <a:buNone/>
            </a:pPr>
            <a:endParaRPr lang="en-US" sz="1200" dirty="0"/>
          </a:p>
          <a:p>
            <a:pPr marL="0" indent="0">
              <a:buNone/>
            </a:pPr>
            <a:r>
              <a:rPr lang="en-US" sz="1200" dirty="0"/>
              <a:t>Ginny Herbert, Head of School    </a:t>
            </a:r>
          </a:p>
          <a:p>
            <a:pPr marL="0" indent="0">
              <a:buNone/>
            </a:pPr>
            <a:r>
              <a:rPr lang="en-US" sz="2500" dirty="0"/>
              <a:t> </a:t>
            </a:r>
          </a:p>
          <a:p>
            <a:pPr marL="0" indent="0">
              <a:buNone/>
            </a:pPr>
            <a:endParaRPr lang="en-US" sz="2500" dirty="0"/>
          </a:p>
        </p:txBody>
      </p:sp>
      <p:sp>
        <p:nvSpPr>
          <p:cNvPr id="2" name="TextBox 1"/>
          <p:cNvSpPr txBox="1"/>
          <p:nvPr/>
        </p:nvSpPr>
        <p:spPr>
          <a:xfrm>
            <a:off x="2775098" y="7155712"/>
            <a:ext cx="3487478" cy="1384995"/>
          </a:xfrm>
          <a:prstGeom prst="rect">
            <a:avLst/>
          </a:prstGeom>
          <a:noFill/>
        </p:spPr>
        <p:txBody>
          <a:bodyPr wrap="square" rtlCol="0">
            <a:spAutoFit/>
          </a:bodyPr>
          <a:lstStyle/>
          <a:p>
            <a:r>
              <a:rPr lang="en-US" sz="1200" dirty="0">
                <a:latin typeface="Andalus" panose="02020603050405020304" pitchFamily="18" charset="-78"/>
                <a:cs typeface="Andalus" panose="02020603050405020304" pitchFamily="18" charset="-78"/>
              </a:rPr>
              <a:t>Wow!  Quite a few of our students got promoted over the holidays to “big brother” or “big sister”! Congratulations to Kalvin K. (new sister), Owen G. (new sister), and Paul James and Milan C. (new brother).  You all will make the best big brothers and big sister, and we look forward to meeting your new siblings. </a:t>
            </a:r>
            <a:r>
              <a:rPr lang="en-US" sz="1200" dirty="0">
                <a:latin typeface="Andalus" panose="02020603050405020304" pitchFamily="18" charset="-78"/>
                <a:cs typeface="Andalus" panose="02020603050405020304" pitchFamily="18" charset="-78"/>
                <a:sym typeface="Wingdings" panose="05000000000000000000" pitchFamily="2" charset="2"/>
              </a:rPr>
              <a:t></a:t>
            </a:r>
            <a:endParaRPr lang="en-US" sz="12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42582681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18866</TotalTime>
  <Words>1158</Words>
  <Application>Microsoft Office PowerPoint</Application>
  <PresentationFormat>On-screen Show (4:3)</PresentationFormat>
  <Paragraphs>67</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Andalus</vt:lpstr>
      <vt:lpstr>Arial</vt:lpstr>
      <vt:lpstr>Calibri</vt:lpstr>
      <vt:lpstr>Calibri Light</vt:lpstr>
      <vt:lpstr>Garamond</vt:lpstr>
      <vt:lpstr>-webkit-standard</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Clark</dc:creator>
  <cp:lastModifiedBy>Ginny Herbert</cp:lastModifiedBy>
  <cp:revision>49</cp:revision>
  <cp:lastPrinted>2020-11-30T20:18:31Z</cp:lastPrinted>
  <dcterms:created xsi:type="dcterms:W3CDTF">2020-10-28T15:25:23Z</dcterms:created>
  <dcterms:modified xsi:type="dcterms:W3CDTF">2022-12-30T01:46:17Z</dcterms:modified>
</cp:coreProperties>
</file>