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824" y="-19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56709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53919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8670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4206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23512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1692856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2072877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2880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800261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44395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B89364-193B-7D47-9B4E-D346CBFC0E63}" type="datetimeFigureOut">
              <a:rPr lang="en-US" smtClean="0"/>
              <a:t>5/3/2021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28D923-D82E-F740-A2B2-E103F798554D}" type="slidenum">
              <a:rPr lang="en-US" smtClean="0"/>
              <a:t>‹#›</a:t>
            </a:fld>
            <a:endParaRPr lang="en-US" dirty="0"/>
          </a:p>
        </p:txBody>
      </p:sp>
    </p:spTree>
    <p:extLst>
      <p:ext uri="{BB962C8B-B14F-4D97-AF65-F5344CB8AC3E}">
        <p14:creationId xmlns:p14="http://schemas.microsoft.com/office/powerpoint/2010/main" val="381947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BB89364-193B-7D47-9B4E-D346CBFC0E63}" type="datetimeFigureOut">
              <a:rPr lang="en-US" smtClean="0"/>
              <a:t>5/3/2021</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D28D923-D82E-F740-A2B2-E103F798554D}" type="slidenum">
              <a:rPr lang="en-US" smtClean="0"/>
              <a:t>‹#›</a:t>
            </a:fld>
            <a:endParaRPr lang="en-US" dirty="0"/>
          </a:p>
        </p:txBody>
      </p:sp>
    </p:spTree>
    <p:extLst>
      <p:ext uri="{BB962C8B-B14F-4D97-AF65-F5344CB8AC3E}">
        <p14:creationId xmlns:p14="http://schemas.microsoft.com/office/powerpoint/2010/main" val="1811587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yprocare.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43618314-6183-054D-A19E-C972B80D7B4B}"/>
              </a:ext>
            </a:extLst>
          </p:cNvPr>
          <p:cNvPicPr>
            <a:picLocks noChangeAspect="1"/>
          </p:cNvPicPr>
          <p:nvPr/>
        </p:nvPicPr>
        <p:blipFill>
          <a:blip r:embed="rId2"/>
          <a:stretch>
            <a:fillRect/>
          </a:stretch>
        </p:blipFill>
        <p:spPr>
          <a:xfrm>
            <a:off x="0" y="690150"/>
            <a:ext cx="1781175" cy="962025"/>
          </a:xfrm>
          <a:prstGeom prst="rect">
            <a:avLst/>
          </a:prstGeom>
        </p:spPr>
      </p:pic>
      <p:sp>
        <p:nvSpPr>
          <p:cNvPr id="6" name="TextBox 5">
            <a:extLst>
              <a:ext uri="{FF2B5EF4-FFF2-40B4-BE49-F238E27FC236}">
                <a16:creationId xmlns="" xmlns:a16="http://schemas.microsoft.com/office/drawing/2014/main" id="{5D3271CD-A6DB-1943-A7DB-A2FFB28105B0}"/>
              </a:ext>
            </a:extLst>
          </p:cNvPr>
          <p:cNvSpPr txBox="1"/>
          <p:nvPr/>
        </p:nvSpPr>
        <p:spPr>
          <a:xfrm>
            <a:off x="204787" y="299570"/>
            <a:ext cx="1371600" cy="300082"/>
          </a:xfrm>
          <a:prstGeom prst="rect">
            <a:avLst/>
          </a:prstGeom>
          <a:noFill/>
        </p:spPr>
        <p:txBody>
          <a:bodyPr wrap="square" rtlCol="0">
            <a:spAutoFit/>
          </a:bodyPr>
          <a:lstStyle/>
          <a:p>
            <a:pPr algn="ctr"/>
            <a:r>
              <a:rPr lang="en-US" sz="1350" dirty="0"/>
              <a:t>Grace Episcopal </a:t>
            </a:r>
          </a:p>
        </p:txBody>
      </p:sp>
      <p:sp>
        <p:nvSpPr>
          <p:cNvPr id="7" name="TextBox 6">
            <a:extLst>
              <a:ext uri="{FF2B5EF4-FFF2-40B4-BE49-F238E27FC236}">
                <a16:creationId xmlns="" xmlns:a16="http://schemas.microsoft.com/office/drawing/2014/main" id="{9C6B8E71-2A59-3949-B5FC-0B58935D88A3}"/>
              </a:ext>
            </a:extLst>
          </p:cNvPr>
          <p:cNvSpPr txBox="1"/>
          <p:nvPr/>
        </p:nvSpPr>
        <p:spPr>
          <a:xfrm>
            <a:off x="154564" y="1742673"/>
            <a:ext cx="1472045" cy="300082"/>
          </a:xfrm>
          <a:prstGeom prst="rect">
            <a:avLst/>
          </a:prstGeom>
          <a:noFill/>
        </p:spPr>
        <p:txBody>
          <a:bodyPr wrap="square" rtlCol="0">
            <a:spAutoFit/>
          </a:bodyPr>
          <a:lstStyle/>
          <a:p>
            <a:pPr algn="ctr"/>
            <a:r>
              <a:rPr lang="en-US" sz="1350" dirty="0"/>
              <a:t>School</a:t>
            </a:r>
          </a:p>
        </p:txBody>
      </p:sp>
      <p:sp>
        <p:nvSpPr>
          <p:cNvPr id="8" name="TextBox 7">
            <a:extLst>
              <a:ext uri="{FF2B5EF4-FFF2-40B4-BE49-F238E27FC236}">
                <a16:creationId xmlns="" xmlns:a16="http://schemas.microsoft.com/office/drawing/2014/main" id="{2AEEE48A-6E41-4044-89D1-3E99538B3652}"/>
              </a:ext>
            </a:extLst>
          </p:cNvPr>
          <p:cNvSpPr txBox="1"/>
          <p:nvPr/>
        </p:nvSpPr>
        <p:spPr>
          <a:xfrm>
            <a:off x="154562" y="2275217"/>
            <a:ext cx="1620982" cy="4316566"/>
          </a:xfrm>
          <a:prstGeom prst="rect">
            <a:avLst/>
          </a:prstGeom>
          <a:noFill/>
        </p:spPr>
        <p:txBody>
          <a:bodyPr wrap="square" rtlCol="0">
            <a:spAutoFit/>
          </a:bodyPr>
          <a:lstStyle/>
          <a:p>
            <a:r>
              <a:rPr lang="en-US" sz="900" dirty="0">
                <a:latin typeface="Arial" panose="020B0604020202020204" pitchFamily="34" charset="0"/>
                <a:ea typeface="Times New Roman" panose="02020603050405020304" pitchFamily="18" charset="0"/>
                <a:cs typeface="Times New Roman" panose="02020603050405020304" pitchFamily="18" charset="0"/>
              </a:rPr>
              <a:t>1314 East University Ave.</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Georgetown </a:t>
            </a:r>
            <a:r>
              <a:rPr lang="en-US" sz="900" dirty="0">
                <a:latin typeface="Arial" panose="020B0604020202020204" pitchFamily="34" charset="0"/>
                <a:ea typeface="Times New Roman" panose="02020603050405020304" pitchFamily="18" charset="0"/>
                <a:cs typeface="Times New Roman" panose="02020603050405020304" pitchFamily="18" charset="0"/>
              </a:rPr>
              <a:t>TX 78626</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512).863.6214</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www.graceschool1992.org</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Head of School</a:t>
            </a:r>
          </a:p>
          <a:p>
            <a:r>
              <a:rPr lang="en-US" sz="900" dirty="0">
                <a:latin typeface="Arial" panose="020B0604020202020204" pitchFamily="34" charset="0"/>
                <a:ea typeface="Times New Roman" panose="02020603050405020304" pitchFamily="18" charset="0"/>
                <a:cs typeface="Times New Roman" panose="02020603050405020304" pitchFamily="18" charset="0"/>
              </a:rPr>
              <a:t>Virginia Herbert</a:t>
            </a:r>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Rector and Chairman</a:t>
            </a:r>
          </a:p>
          <a:p>
            <a:r>
              <a:rPr lang="en-US" sz="900" dirty="0">
                <a:latin typeface="Arial" panose="020B0604020202020204" pitchFamily="34" charset="0"/>
                <a:ea typeface="Times New Roman" panose="02020603050405020304" pitchFamily="18" charset="0"/>
                <a:cs typeface="Times New Roman" panose="02020603050405020304" pitchFamily="18" charset="0"/>
              </a:rPr>
              <a:t>The Rev. Bertie Pearson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Music</a:t>
            </a:r>
          </a:p>
          <a:p>
            <a:r>
              <a:rPr lang="en-US" sz="900" dirty="0">
                <a:latin typeface="Arial" panose="020B0604020202020204" pitchFamily="34" charset="0"/>
                <a:ea typeface="Times New Roman" panose="02020603050405020304" pitchFamily="18" charset="0"/>
                <a:cs typeface="Times New Roman" panose="02020603050405020304" pitchFamily="18" charset="0"/>
              </a:rPr>
              <a:t>Evelyn Vance  </a:t>
            </a:r>
          </a:p>
          <a:p>
            <a:endParaRPr lang="en-US" sz="900" i="1" dirty="0">
              <a:latin typeface="Arial" panose="020B060402020202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Coach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Addison Herbert 		</a:t>
            </a:r>
            <a:r>
              <a:rPr lang="en-US" sz="900" i="1"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Teachers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Ellen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Andreasen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Andrea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Borchgardt</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Kim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Dreyer </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Debra </a:t>
            </a:r>
            <a:r>
              <a:rPr lang="en-US" sz="900" dirty="0" smtClean="0">
                <a:latin typeface="Arial" panose="020B0604020202020204" pitchFamily="34" charset="0"/>
                <a:ea typeface="Times New Roman" panose="02020603050405020304" pitchFamily="18" charset="0"/>
                <a:cs typeface="Times New Roman" panose="02020603050405020304" pitchFamily="18" charset="0"/>
              </a:rPr>
              <a:t>Mason</a:t>
            </a:r>
            <a:endParaRPr lang="en-US" sz="900" dirty="0">
              <a:latin typeface="Arial" panose="020B060402020202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Gigi Riggs </a:t>
            </a:r>
          </a:p>
          <a:p>
            <a:r>
              <a:rPr lang="en-US" sz="900" dirty="0" smtClean="0">
                <a:latin typeface="Arial" panose="020B0604020202020204" pitchFamily="34" charset="0"/>
                <a:ea typeface="Times New Roman" panose="02020603050405020304" pitchFamily="18" charset="0"/>
                <a:cs typeface="Times New Roman" panose="02020603050405020304" pitchFamily="18" charset="0"/>
              </a:rPr>
              <a:t>Kara Temprovich</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i="1" dirty="0">
                <a:latin typeface="Arial" panose="020B0604020202020204" pitchFamily="34" charset="0"/>
                <a:ea typeface="Times New Roman" panose="02020603050405020304" pitchFamily="18" charset="0"/>
                <a:cs typeface="Times New Roman" panose="02020603050405020304" pitchFamily="18" charset="0"/>
              </a:rPr>
              <a:t>Aides</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Heather Clark</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Arial" panose="020B0604020202020204" pitchFamily="34" charset="0"/>
                <a:ea typeface="Times New Roman" panose="02020603050405020304" pitchFamily="18" charset="0"/>
                <a:cs typeface="Times New Roman" panose="02020603050405020304" pitchFamily="18" charset="0"/>
              </a:rPr>
              <a:t>Janell Deal</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r>
              <a:rPr lang="en-US" sz="900" dirty="0">
                <a:latin typeface="Garamond" panose="020F0502020204030204" pitchFamily="34" charset="0"/>
                <a:ea typeface="Times New Roman" panose="02020603050405020304" pitchFamily="18" charset="0"/>
                <a:cs typeface="Times New Roman" panose="02020603050405020304" pitchFamily="18" charset="0"/>
              </a:rPr>
              <a:t> </a:t>
            </a:r>
            <a:endParaRPr lang="en-US" sz="900" dirty="0">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350" dirty="0"/>
          </a:p>
        </p:txBody>
      </p:sp>
      <p:sp>
        <p:nvSpPr>
          <p:cNvPr id="2" name="TextBox 1">
            <a:extLst>
              <a:ext uri="{FF2B5EF4-FFF2-40B4-BE49-F238E27FC236}">
                <a16:creationId xmlns="" xmlns:a16="http://schemas.microsoft.com/office/drawing/2014/main" id="{E5024CF5-2F0E-AB45-9344-863C8E56F8A2}"/>
              </a:ext>
            </a:extLst>
          </p:cNvPr>
          <p:cNvSpPr txBox="1"/>
          <p:nvPr/>
        </p:nvSpPr>
        <p:spPr>
          <a:xfrm>
            <a:off x="1775544" y="10988"/>
            <a:ext cx="4794106" cy="10456709"/>
          </a:xfrm>
          <a:prstGeom prst="rect">
            <a:avLst/>
          </a:prstGeom>
          <a:noFill/>
        </p:spPr>
        <p:txBody>
          <a:bodyPr wrap="square" rtlCol="0">
            <a:spAutoFit/>
          </a:bodyPr>
          <a:lstStyle/>
          <a:p>
            <a:r>
              <a:rPr lang="en-US" sz="1350" dirty="0">
                <a:solidFill>
                  <a:srgbClr val="000000"/>
                </a:solidFill>
                <a:latin typeface="-webkit-standard"/>
              </a:rPr>
              <a:t> </a:t>
            </a:r>
          </a:p>
          <a:p>
            <a:r>
              <a:rPr lang="en-US" sz="1200" dirty="0" smtClean="0">
                <a:solidFill>
                  <a:srgbClr val="000000"/>
                </a:solidFill>
                <a:latin typeface="Calibri" panose="020F0502020204030204" pitchFamily="34" charset="0"/>
              </a:rPr>
              <a:t>May 4, </a:t>
            </a:r>
            <a:r>
              <a:rPr lang="en-US" sz="1200" dirty="0" smtClean="0">
                <a:solidFill>
                  <a:srgbClr val="000000"/>
                </a:solidFill>
                <a:latin typeface="Calibri" panose="020F0502020204030204" pitchFamily="34" charset="0"/>
              </a:rPr>
              <a:t>2021</a:t>
            </a:r>
            <a:endParaRPr lang="en-US" sz="1200" dirty="0">
              <a:solidFill>
                <a:srgbClr val="000000"/>
              </a:solidFill>
              <a:latin typeface="-webkit-standard"/>
            </a:endParaRPr>
          </a:p>
          <a:p>
            <a:r>
              <a:rPr lang="en-US" sz="1200" dirty="0">
                <a:solidFill>
                  <a:srgbClr val="000000"/>
                </a:solidFill>
                <a:latin typeface="-webkit-standard"/>
              </a:rPr>
              <a:t> </a:t>
            </a:r>
          </a:p>
          <a:p>
            <a:r>
              <a:rPr lang="en-US" sz="1200" dirty="0"/>
              <a:t>Dear Parents,</a:t>
            </a:r>
          </a:p>
          <a:p>
            <a:r>
              <a:rPr lang="en-US" sz="1200" dirty="0"/>
              <a:t> </a:t>
            </a:r>
          </a:p>
          <a:p>
            <a:r>
              <a:rPr lang="en-US" sz="1200" dirty="0" smtClean="0"/>
              <a:t>I’m not sure how it happened, but April went by so quickly, and it is one of our longest months with only April 1</a:t>
            </a:r>
            <a:r>
              <a:rPr lang="en-US" sz="1200" baseline="30000" dirty="0" smtClean="0"/>
              <a:t>st</a:t>
            </a:r>
            <a:r>
              <a:rPr lang="en-US" sz="1200" dirty="0" smtClean="0"/>
              <a:t> off!  If that’s any indication, May will positively zip right by.</a:t>
            </a:r>
            <a:endParaRPr lang="en-US" sz="1200" dirty="0"/>
          </a:p>
          <a:p>
            <a:endParaRPr lang="en-US" sz="1200" dirty="0" smtClean="0"/>
          </a:p>
          <a:p>
            <a:r>
              <a:rPr lang="en-US" sz="1200" dirty="0" smtClean="0"/>
              <a:t>Thank you all, and most especially, thank you to Ms. Heather for a successful COVID-style Scholastic book fair!  It was quite different this year, but it was still a great success.  Thank you to her committee of Julia Byars, Emilee Gillespie, Jessica Perez, Ms. Andrea, and Ms. Evelyn and to all our visitors to the book fair during our Mother’s Day picnics.  We enjoyed having you at school last week - rain, wind, and all!</a:t>
            </a:r>
          </a:p>
          <a:p>
            <a:endParaRPr lang="en-US" sz="1200" dirty="0"/>
          </a:p>
          <a:p>
            <a:r>
              <a:rPr lang="en-US" sz="1200" dirty="0" smtClean="0"/>
              <a:t>Summer Camp is full to over-flowing, so we are no longer taking any registrations for camp.  All communication regarding camp will be via email.  I will send out the first email in June.</a:t>
            </a:r>
            <a:endParaRPr lang="en-US" sz="1200" dirty="0"/>
          </a:p>
          <a:p>
            <a:r>
              <a:rPr lang="en-US" sz="1200" dirty="0"/>
              <a:t> </a:t>
            </a:r>
          </a:p>
          <a:p>
            <a:r>
              <a:rPr lang="en-US" sz="1200" dirty="0"/>
              <a:t>In Chapel we will be celebrating summer birthdays this month in addition to our May birthdays.  </a:t>
            </a:r>
            <a:r>
              <a:rPr lang="en-US" sz="1200" dirty="0" smtClean="0"/>
              <a:t>All June </a:t>
            </a:r>
            <a:r>
              <a:rPr lang="en-US" sz="1200" dirty="0"/>
              <a:t>birthdays will be recognized on </a:t>
            </a:r>
            <a:r>
              <a:rPr lang="en-US" sz="1200" dirty="0" smtClean="0"/>
              <a:t>June 1st, </a:t>
            </a:r>
            <a:r>
              <a:rPr lang="en-US" sz="1200" dirty="0"/>
              <a:t>July birthdays on May </a:t>
            </a:r>
            <a:r>
              <a:rPr lang="en-US" sz="1200" dirty="0" smtClean="0"/>
              <a:t>18</a:t>
            </a:r>
            <a:r>
              <a:rPr lang="en-US" sz="1200" baseline="30000" dirty="0" smtClean="0"/>
              <a:t>th</a:t>
            </a:r>
            <a:r>
              <a:rPr lang="en-US" sz="1200" dirty="0"/>
              <a:t>, and August birthdays on May </a:t>
            </a:r>
            <a:r>
              <a:rPr lang="en-US" sz="1200" dirty="0" smtClean="0"/>
              <a:t>25</a:t>
            </a:r>
            <a:r>
              <a:rPr lang="en-US" sz="1200" baseline="30000" dirty="0" smtClean="0"/>
              <a:t>th</a:t>
            </a:r>
            <a:r>
              <a:rPr lang="en-US" sz="1200" dirty="0" smtClean="0"/>
              <a:t>.  </a:t>
            </a:r>
            <a:r>
              <a:rPr lang="en-US" sz="1200" dirty="0"/>
              <a:t>May birthdays will be celebrated as normal – during the week of the birthday.  Please feel free to come celebrate with us at our Chapel </a:t>
            </a:r>
            <a:r>
              <a:rPr lang="en-US" sz="1200" dirty="0" smtClean="0"/>
              <a:t>services. </a:t>
            </a:r>
            <a:r>
              <a:rPr lang="en-US" sz="1200" dirty="0"/>
              <a:t>Our Fruit of the Spirit for May is </a:t>
            </a:r>
            <a:r>
              <a:rPr lang="en-US" sz="1200" i="1" dirty="0"/>
              <a:t>Peace</a:t>
            </a:r>
            <a:r>
              <a:rPr lang="en-US" sz="1200" dirty="0" smtClean="0"/>
              <a:t>.</a:t>
            </a:r>
          </a:p>
          <a:p>
            <a:endParaRPr lang="en-US" sz="1200" dirty="0"/>
          </a:p>
          <a:p>
            <a:r>
              <a:rPr lang="en-US" sz="1200" dirty="0" smtClean="0"/>
              <a:t>We </a:t>
            </a:r>
            <a:r>
              <a:rPr lang="en-US" sz="1200" dirty="0" smtClean="0"/>
              <a:t>start May with our Spring Picture day with Mr. Dabbs.  He will take class group pictures and individual pictures this Wednesday, May 5</a:t>
            </a:r>
            <a:r>
              <a:rPr lang="en-US" sz="1200" baseline="30000" dirty="0" smtClean="0"/>
              <a:t>th</a:t>
            </a:r>
            <a:r>
              <a:rPr lang="en-US" sz="1200" dirty="0" smtClean="0"/>
              <a:t>.</a:t>
            </a:r>
          </a:p>
          <a:p>
            <a:endParaRPr lang="en-US" sz="1200" dirty="0"/>
          </a:p>
          <a:p>
            <a:r>
              <a:rPr lang="en-US" sz="1200" dirty="0" smtClean="0"/>
              <a:t>We will have a red Grace t-shirt day this Thursday, May 6</a:t>
            </a:r>
            <a:r>
              <a:rPr lang="en-US" sz="1200" baseline="30000" dirty="0" smtClean="0"/>
              <a:t>th</a:t>
            </a:r>
            <a:r>
              <a:rPr lang="en-US" sz="1200" dirty="0" smtClean="0"/>
              <a:t>.  Be sure to wear your Grace t-shirt or any other red shirt on Thursday. </a:t>
            </a:r>
          </a:p>
          <a:p>
            <a:endParaRPr lang="en-US" sz="1200" dirty="0"/>
          </a:p>
          <a:p>
            <a:r>
              <a:rPr lang="en-US" sz="1200" dirty="0" smtClean="0"/>
              <a:t>Later this month I will be sending home our parent survey.  Please complete the survey by May 25</a:t>
            </a:r>
            <a:r>
              <a:rPr lang="en-US" sz="1200" baseline="30000" dirty="0" smtClean="0"/>
              <a:t>th</a:t>
            </a:r>
            <a:r>
              <a:rPr lang="en-US" sz="1200" dirty="0" smtClean="0"/>
              <a:t>.  Your information is valuable to our planning process and the success of our school.  Thank you!</a:t>
            </a:r>
          </a:p>
          <a:p>
            <a:endParaRPr lang="en-US" sz="1200" dirty="0"/>
          </a:p>
          <a:p>
            <a:r>
              <a:rPr lang="en-US" sz="1200" dirty="0" smtClean="0"/>
              <a:t>Our fire drill </a:t>
            </a:r>
            <a:r>
              <a:rPr lang="en-US" sz="1200" dirty="0" smtClean="0"/>
              <a:t>will </a:t>
            </a:r>
            <a:r>
              <a:rPr lang="en-US" sz="1200" dirty="0"/>
              <a:t>be held on </a:t>
            </a:r>
            <a:r>
              <a:rPr lang="en-US" sz="1200" dirty="0" smtClean="0"/>
              <a:t>Wednesday</a:t>
            </a:r>
            <a:r>
              <a:rPr lang="en-US" sz="1200" dirty="0"/>
              <a:t>, </a:t>
            </a:r>
            <a:r>
              <a:rPr lang="en-US" sz="1200" dirty="0" smtClean="0"/>
              <a:t>May 12</a:t>
            </a:r>
            <a:r>
              <a:rPr lang="en-US" sz="1200" baseline="30000" dirty="0" smtClean="0"/>
              <a:t>th</a:t>
            </a:r>
            <a:r>
              <a:rPr lang="en-US" sz="1200" dirty="0" smtClean="0"/>
              <a:t>, and our last book orders for the year will be due Thursday, May 13.  Last month we completed the fire drill with a “blocked entrance obstruction”, and the children didn’t miss a beat! </a:t>
            </a:r>
            <a:r>
              <a:rPr lang="en-US" sz="1200" dirty="0" smtClean="0"/>
              <a:t> They have done a great job all year with the drills!</a:t>
            </a:r>
            <a:endParaRPr lang="en-US" sz="1200" dirty="0"/>
          </a:p>
          <a:p>
            <a:r>
              <a:rPr lang="en-US" sz="1200" dirty="0"/>
              <a:t> </a:t>
            </a:r>
          </a:p>
          <a:p>
            <a:r>
              <a:rPr lang="en-US" sz="1200" dirty="0" smtClean="0"/>
              <a:t>May tuition </a:t>
            </a:r>
            <a:r>
              <a:rPr lang="en-US" sz="1200" dirty="0" smtClean="0"/>
              <a:t>is due by </a:t>
            </a:r>
            <a:r>
              <a:rPr lang="en-US" sz="1200" dirty="0" smtClean="0"/>
              <a:t>May 10</a:t>
            </a:r>
            <a:r>
              <a:rPr lang="en-US" sz="1200" baseline="30000" dirty="0" smtClean="0"/>
              <a:t>th</a:t>
            </a:r>
            <a:r>
              <a:rPr lang="en-US" sz="1200" dirty="0" smtClean="0"/>
              <a:t>. </a:t>
            </a:r>
            <a:r>
              <a:rPr lang="en-US" sz="1200" dirty="0" smtClean="0"/>
              <a:t>You can send in a check, cash, or pay online at </a:t>
            </a:r>
            <a:r>
              <a:rPr lang="en-US" sz="1200" dirty="0" smtClean="0">
                <a:hlinkClick r:id="rId3"/>
              </a:rPr>
              <a:t>www.myprocare.com</a:t>
            </a:r>
            <a:r>
              <a:rPr lang="en-US" sz="1200" dirty="0" smtClean="0"/>
              <a:t>.  Anyone can pay through that link; you do not have to have automated payments set up to pay through Procare.</a:t>
            </a:r>
            <a:endParaRPr lang="en-US" sz="1200" dirty="0"/>
          </a:p>
          <a:p>
            <a:r>
              <a:rPr lang="en-US" sz="1200" dirty="0" smtClean="0"/>
              <a:t> </a:t>
            </a:r>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a:p>
        </p:txBody>
      </p:sp>
    </p:spTree>
    <p:extLst>
      <p:ext uri="{BB962C8B-B14F-4D97-AF65-F5344CB8AC3E}">
        <p14:creationId xmlns:p14="http://schemas.microsoft.com/office/powerpoint/2010/main" val="29481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688" y="140910"/>
            <a:ext cx="6553426" cy="8814404"/>
          </a:xfrm>
        </p:spPr>
        <p:txBody>
          <a:bodyPr>
            <a:normAutofit fontScale="92500" lnSpcReduction="20000"/>
          </a:bodyPr>
          <a:lstStyle/>
          <a:p>
            <a:endParaRPr lang="en-US" dirty="0" smtClean="0"/>
          </a:p>
          <a:p>
            <a:pPr marL="0" indent="0">
              <a:buNone/>
            </a:pPr>
            <a:r>
              <a:rPr lang="en-US" sz="1200" dirty="0"/>
              <a:t>Please remember that we will have school through June 3</a:t>
            </a:r>
            <a:r>
              <a:rPr lang="en-US" sz="1200" baseline="30000" dirty="0"/>
              <a:t>rd</a:t>
            </a:r>
            <a:r>
              <a:rPr lang="en-US" sz="1200" dirty="0"/>
              <a:t>.  There is no school on Monday, May 31</a:t>
            </a:r>
            <a:r>
              <a:rPr lang="en-US" sz="1200" baseline="30000" dirty="0"/>
              <a:t>st</a:t>
            </a:r>
            <a:r>
              <a:rPr lang="en-US" sz="1200" dirty="0"/>
              <a:t> for the Memorial Day holiday.  Your last week of May and first week of June tuition was paid for in September’s tuition, so no additional tuition money will be due. </a:t>
            </a:r>
          </a:p>
          <a:p>
            <a:pPr marL="0" indent="0">
              <a:buNone/>
            </a:pPr>
            <a:r>
              <a:rPr lang="en-US" sz="1200" dirty="0" smtClean="0"/>
              <a:t>Our </a:t>
            </a:r>
            <a:r>
              <a:rPr lang="en-US" sz="1200" dirty="0"/>
              <a:t>staff meeting this month will be a little early – Tuesday, May 18</a:t>
            </a:r>
            <a:r>
              <a:rPr lang="en-US" sz="1200" baseline="30000" dirty="0"/>
              <a:t>th</a:t>
            </a:r>
            <a:r>
              <a:rPr lang="en-US" sz="1200" dirty="0"/>
              <a:t>.  Please remember that day will be an early release day!</a:t>
            </a:r>
          </a:p>
          <a:p>
            <a:pPr marL="0" indent="0">
              <a:buNone/>
            </a:pPr>
            <a:r>
              <a:rPr lang="en-US" sz="1200" dirty="0" smtClean="0"/>
              <a:t>You should have heard from </a:t>
            </a:r>
            <a:r>
              <a:rPr lang="en-US" sz="1200" dirty="0" smtClean="0"/>
              <a:t>your child’s teacher about scheduling your Parent/Teacher conference by now. Substitute teachers have been arranged to free up the teacher according to the following dates/times.</a:t>
            </a:r>
            <a:r>
              <a:rPr lang="en-US" sz="1200" dirty="0" smtClean="0"/>
              <a:t> </a:t>
            </a:r>
            <a:r>
              <a:rPr lang="en-US" sz="1200" dirty="0" smtClean="0"/>
              <a:t>These will take place </a:t>
            </a:r>
            <a:r>
              <a:rPr lang="en-US" sz="1200" dirty="0" smtClean="0"/>
              <a:t>outside under the umbrella.  </a:t>
            </a:r>
            <a:r>
              <a:rPr lang="en-US" sz="1200" dirty="0" smtClean="0"/>
              <a:t>The dates reserved for teachers/subs are:</a:t>
            </a:r>
          </a:p>
          <a:p>
            <a:r>
              <a:rPr lang="en-US" sz="1200" i="1" dirty="0" smtClean="0"/>
              <a:t>Kara – Monday, May 17 10:30-1:30</a:t>
            </a:r>
          </a:p>
          <a:p>
            <a:r>
              <a:rPr lang="en-US" sz="1200" i="1" dirty="0" smtClean="0"/>
              <a:t>Kim </a:t>
            </a:r>
            <a:r>
              <a:rPr lang="en-US" sz="1200" i="1" dirty="0"/>
              <a:t>– Tuesday, May 18 </a:t>
            </a:r>
            <a:r>
              <a:rPr lang="en-US" sz="1200" i="1" dirty="0" smtClean="0"/>
              <a:t>10:00-1:00</a:t>
            </a:r>
            <a:endParaRPr lang="en-US" sz="1200" dirty="0"/>
          </a:p>
          <a:p>
            <a:r>
              <a:rPr lang="en-US" sz="1200" i="1" dirty="0"/>
              <a:t>Ellen – Wednesday, May 19 9:00-Noon</a:t>
            </a:r>
            <a:endParaRPr lang="en-US" sz="1200" dirty="0"/>
          </a:p>
          <a:p>
            <a:r>
              <a:rPr lang="en-US" sz="1200" i="1" dirty="0"/>
              <a:t>Andrea – Wednesday, May 19 Noon-1:30</a:t>
            </a:r>
            <a:endParaRPr lang="en-US" sz="1200" dirty="0"/>
          </a:p>
          <a:p>
            <a:r>
              <a:rPr lang="en-US" sz="1200" i="1" dirty="0"/>
              <a:t>Debra – Thursday, May 20 9:00-11:30</a:t>
            </a:r>
            <a:endParaRPr lang="en-US" sz="1200" dirty="0"/>
          </a:p>
          <a:p>
            <a:r>
              <a:rPr lang="en-US" sz="1200" i="1" dirty="0"/>
              <a:t>Gigi – Thursday, May 20 </a:t>
            </a:r>
            <a:r>
              <a:rPr lang="en-US" sz="1200" i="1" dirty="0" smtClean="0"/>
              <a:t>11:30-1:30</a:t>
            </a:r>
          </a:p>
          <a:p>
            <a:pPr marL="0" indent="0">
              <a:buNone/>
            </a:pPr>
            <a:r>
              <a:rPr lang="en-US" sz="1200" dirty="0" smtClean="0"/>
              <a:t>Teachers will be available at an alternate time if you prefer a virtual conference. </a:t>
            </a:r>
            <a:r>
              <a:rPr lang="en-US" sz="1200" dirty="0" smtClean="0"/>
              <a:t>Please arrange that directly with your child’s teacher.</a:t>
            </a:r>
          </a:p>
          <a:p>
            <a:pPr marL="0" indent="0">
              <a:buNone/>
            </a:pPr>
            <a:r>
              <a:rPr lang="en-US" sz="1200" dirty="0" smtClean="0"/>
              <a:t>On Thursday, May 27</a:t>
            </a:r>
            <a:r>
              <a:rPr lang="en-US" sz="1200" baseline="30000" dirty="0" smtClean="0"/>
              <a:t>th</a:t>
            </a:r>
            <a:r>
              <a:rPr lang="en-US" sz="1200" dirty="0" smtClean="0"/>
              <a:t> we will have our Splash Day.  Each class will spend time on the blacktop with sprinklers, shaving cream, a water pump, ice station, bubbles, a car and bike wash station, and more!  If children do not wish to get wet, there will be activities they can choose to stay dry.  To help reduce the number of changes of clothing for the children, please send them to school in clothing that can get wet (bathing suits are not necessary for girls as they are often hard to manage for restroom purposes).  Please send a labeled (with your chil</a:t>
            </a:r>
            <a:r>
              <a:rPr lang="en-US" sz="1200" dirty="0" smtClean="0"/>
              <a:t>d’s name)</a:t>
            </a:r>
            <a:r>
              <a:rPr lang="en-US" sz="1200" dirty="0" smtClean="0"/>
              <a:t>, plastic shopping bag and include a towel and a complete change of clothing (remember the undies/socks/etc.).  Water shoes are welcome, but if your child prefers to go barefoot, that is fine, too.  Please discuss with your child whether their shoes should get wet or not.  Also, if your child needs sunscreen, please apply at home.</a:t>
            </a:r>
          </a:p>
          <a:p>
            <a:pPr marL="0" indent="0">
              <a:buNone/>
            </a:pPr>
            <a:r>
              <a:rPr lang="en-US" sz="1200" dirty="0" smtClean="0"/>
              <a:t>10:55-11:15 Ms. Debra</a:t>
            </a:r>
          </a:p>
          <a:p>
            <a:pPr marL="0" indent="0">
              <a:buNone/>
            </a:pPr>
            <a:r>
              <a:rPr lang="en-US" sz="1200" dirty="0" smtClean="0"/>
              <a:t>11:20-11:40 Ms. Ellen</a:t>
            </a:r>
          </a:p>
          <a:p>
            <a:pPr marL="0" indent="0">
              <a:buNone/>
            </a:pPr>
            <a:r>
              <a:rPr lang="en-US" sz="1200" dirty="0" smtClean="0"/>
              <a:t>11:45-12:05 Ms. Kim</a:t>
            </a:r>
          </a:p>
          <a:p>
            <a:pPr marL="0" indent="0">
              <a:buNone/>
            </a:pPr>
            <a:r>
              <a:rPr lang="en-US" sz="1200" dirty="0" smtClean="0"/>
              <a:t>12:10-12:30 Ms. Gigi</a:t>
            </a:r>
          </a:p>
          <a:p>
            <a:pPr marL="0" indent="0">
              <a:buNone/>
            </a:pPr>
            <a:r>
              <a:rPr lang="en-US" sz="1200" dirty="0" smtClean="0"/>
              <a:t>12:35-12:55 Ms. Kara</a:t>
            </a:r>
          </a:p>
          <a:p>
            <a:pPr marL="0" indent="0">
              <a:buNone/>
            </a:pPr>
            <a:r>
              <a:rPr lang="en-US" sz="1200" dirty="0" smtClean="0"/>
              <a:t>1:00-1:20 Ms. Andrea</a:t>
            </a:r>
          </a:p>
          <a:p>
            <a:pPr marL="0" indent="0">
              <a:buNone/>
            </a:pPr>
            <a:r>
              <a:rPr lang="en-US" sz="1200" dirty="0" smtClean="0"/>
              <a:t>On Wednesday, June 2</a:t>
            </a:r>
            <a:r>
              <a:rPr lang="en-US" sz="1200" baseline="30000" dirty="0" smtClean="0"/>
              <a:t>nd</a:t>
            </a:r>
            <a:r>
              <a:rPr lang="en-US" sz="1200" dirty="0" smtClean="0"/>
              <a:t>, we would like to invite our Dads to come have Donuts at Drop-off.  Please mark your calendars for this event (20 minutes max).  If Dad cannot make it, any guest is welcome to stay at drop-off for a donut and a cup of coffee.  If a child does not have a special guest that day, he/she will stay with the teacher.  The school will be sending home a small token of appreciation to all the dads in our Grace School family in honor of Father’s Day. We will ask the dads to just park and walk the child up to check-in at the normal check-in time for the student.</a:t>
            </a:r>
            <a:endParaRPr lang="en-US" sz="1200" dirty="0"/>
          </a:p>
          <a:p>
            <a:pPr marL="0" indent="0">
              <a:buNone/>
            </a:pPr>
            <a:r>
              <a:rPr lang="en-US" sz="1200" dirty="0" smtClean="0"/>
              <a:t>The last school event of the year will be our End of Year ceremony for our Primary and Pre-K 3’s classes and our Graduation ceremony for our Pre-K 4’s and Kindergarten classes on Thursday, June 3</a:t>
            </a:r>
            <a:r>
              <a:rPr lang="en-US" sz="1200" baseline="30000" dirty="0" smtClean="0"/>
              <a:t>rd</a:t>
            </a:r>
            <a:r>
              <a:rPr lang="en-US" sz="1200" dirty="0" smtClean="0"/>
              <a:t>.  Our Primary and Pre-K 3’s classes will have </a:t>
            </a:r>
            <a:r>
              <a:rPr lang="en-US" sz="1200" dirty="0" smtClean="0"/>
              <a:t>their ceremony at 10:30 a.m. on June 3</a:t>
            </a:r>
            <a:r>
              <a:rPr lang="en-US" sz="1200" baseline="30000" dirty="0" smtClean="0"/>
              <a:t>rd</a:t>
            </a:r>
            <a:r>
              <a:rPr lang="en-US" sz="1200" dirty="0" smtClean="0"/>
              <a:t>.  Our Pre-K 4’s and Kindergarten classes will have their ceremony at 6:30 p.m.   Both of these ceremonies will take place outside, and we are asking each guest to bring a lawn chair for seating.  The graduates will not need a lawn chair.  After the ceremony, we will have cookies, juice, and water.  If for some reason, your child will not attend this ceremony, please let me know ahead of time.  </a:t>
            </a:r>
          </a:p>
          <a:p>
            <a:pPr marL="0" indent="0">
              <a:buNone/>
            </a:pPr>
            <a:r>
              <a:rPr lang="en-US" sz="1200" dirty="0" smtClean="0"/>
              <a:t>All staff will attend a teacher in-service day on Friday, June 4</a:t>
            </a:r>
            <a:r>
              <a:rPr lang="en-US" sz="1200" baseline="30000" dirty="0" smtClean="0"/>
              <a:t>th</a:t>
            </a:r>
            <a:r>
              <a:rPr lang="en-US" sz="1200" dirty="0" smtClean="0"/>
              <a:t> to wrap up and clean up.  I hope everyone has a wonderful and restorative summer break!  I will look forward to seeing many of you again in the fall!</a:t>
            </a:r>
          </a:p>
          <a:p>
            <a:pPr marL="0" indent="0">
              <a:buNone/>
            </a:pPr>
            <a:r>
              <a:rPr lang="en-US" sz="1200" dirty="0" smtClean="0"/>
              <a:t>If </a:t>
            </a:r>
            <a:r>
              <a:rPr lang="en-US" sz="1200" dirty="0"/>
              <a:t>you have any questions, please do not hesitate to contact me.</a:t>
            </a:r>
          </a:p>
          <a:p>
            <a:pPr marL="0" indent="0">
              <a:buNone/>
            </a:pPr>
            <a:endParaRPr lang="en-US" sz="1200" dirty="0"/>
          </a:p>
          <a:p>
            <a:pPr marL="0" indent="0">
              <a:buNone/>
            </a:pPr>
            <a:r>
              <a:rPr lang="en-US" sz="1200" dirty="0"/>
              <a:t>Sincerely,                                   </a:t>
            </a:r>
          </a:p>
          <a:p>
            <a:pPr marL="0" indent="0">
              <a:buNone/>
            </a:pPr>
            <a:r>
              <a:rPr lang="en-US" sz="1200" dirty="0" smtClean="0"/>
              <a:t>Ginny </a:t>
            </a:r>
            <a:r>
              <a:rPr lang="en-US" sz="1200" dirty="0"/>
              <a:t>Herbert, Head of </a:t>
            </a:r>
            <a:r>
              <a:rPr lang="en-US" sz="1200" dirty="0" smtClean="0"/>
              <a:t>School </a:t>
            </a:r>
            <a:endParaRPr lang="en-US" sz="1200" dirty="0"/>
          </a:p>
          <a:p>
            <a:pPr marL="0" indent="0">
              <a:buNone/>
            </a:pPr>
            <a:endParaRPr lang="en-US" sz="2500" dirty="0"/>
          </a:p>
        </p:txBody>
      </p:sp>
    </p:spTree>
    <p:extLst>
      <p:ext uri="{BB962C8B-B14F-4D97-AF65-F5344CB8AC3E}">
        <p14:creationId xmlns:p14="http://schemas.microsoft.com/office/powerpoint/2010/main" val="4258268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18014</TotalTime>
  <Words>745</Words>
  <Application>Microsoft Office PowerPoint</Application>
  <PresentationFormat>On-screen Show (4:3)</PresentationFormat>
  <Paragraphs>85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Garamond</vt:lpstr>
      <vt:lpstr>Times New Roman</vt:lpstr>
      <vt:lpstr>-webkit-standard</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Clark</dc:creator>
  <cp:lastModifiedBy>Ginny Herbert</cp:lastModifiedBy>
  <cp:revision>84</cp:revision>
  <cp:lastPrinted>2021-05-03T20:14:56Z</cp:lastPrinted>
  <dcterms:created xsi:type="dcterms:W3CDTF">2020-10-28T15:25:23Z</dcterms:created>
  <dcterms:modified xsi:type="dcterms:W3CDTF">2021-05-03T20:15:29Z</dcterms:modified>
</cp:coreProperties>
</file>