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144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48" d="100"/>
          <a:sy n="148" d="100"/>
        </p:scale>
        <p:origin x="792" y="-42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5/2/2022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56709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5/2/2022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1539195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5/2/2022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2086709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5/2/2022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1642060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B89364-193B-7D47-9B4E-D346CBFC0E63}" type="datetimeFigureOut">
              <a:rPr lang="en-US" smtClean="0"/>
              <a:t>5/2/2022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2235125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B89364-193B-7D47-9B4E-D346CBFC0E63}" type="datetimeFigureOut">
              <a:rPr lang="en-US" smtClean="0"/>
              <a:t>5/2/2022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1692856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B89364-193B-7D47-9B4E-D346CBFC0E63}" type="datetimeFigureOut">
              <a:rPr lang="en-US" smtClean="0"/>
              <a:t>5/2/2022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2072877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B89364-193B-7D47-9B4E-D346CBFC0E63}" type="datetimeFigureOut">
              <a:rPr lang="en-US" smtClean="0"/>
              <a:t>5/2/2022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3828802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B89364-193B-7D47-9B4E-D346CBFC0E63}" type="datetimeFigureOut">
              <a:rPr lang="en-US" smtClean="0"/>
              <a:t>5/2/2022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800261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B89364-193B-7D47-9B4E-D346CBFC0E63}" type="datetimeFigureOut">
              <a:rPr lang="en-US" smtClean="0"/>
              <a:t>5/2/2022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344395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B89364-193B-7D47-9B4E-D346CBFC0E63}" type="datetimeFigureOut">
              <a:rPr lang="en-US" smtClean="0"/>
              <a:t>5/2/2022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3819471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BB89364-193B-7D47-9B4E-D346CBFC0E63}" type="datetimeFigureOut">
              <a:rPr lang="en-US" smtClean="0"/>
              <a:t>5/2/2022</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D28D923-D82E-F740-A2B2-E103F798554D}" type="slidenum">
              <a:rPr lang="en-US" smtClean="0"/>
              <a:t>‹#›</a:t>
            </a:fld>
            <a:endParaRPr lang="en-US" dirty="0"/>
          </a:p>
        </p:txBody>
      </p:sp>
    </p:spTree>
    <p:extLst>
      <p:ext uri="{BB962C8B-B14F-4D97-AF65-F5344CB8AC3E}">
        <p14:creationId xmlns:p14="http://schemas.microsoft.com/office/powerpoint/2010/main" val="1811587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43618314-6183-054D-A19E-C972B80D7B4B}"/>
              </a:ext>
            </a:extLst>
          </p:cNvPr>
          <p:cNvPicPr>
            <a:picLocks noChangeAspect="1"/>
          </p:cNvPicPr>
          <p:nvPr/>
        </p:nvPicPr>
        <p:blipFill>
          <a:blip r:embed="rId2"/>
          <a:stretch>
            <a:fillRect/>
          </a:stretch>
        </p:blipFill>
        <p:spPr>
          <a:xfrm>
            <a:off x="0" y="690150"/>
            <a:ext cx="1781175" cy="962025"/>
          </a:xfrm>
          <a:prstGeom prst="rect">
            <a:avLst/>
          </a:prstGeom>
        </p:spPr>
      </p:pic>
      <p:sp>
        <p:nvSpPr>
          <p:cNvPr id="6" name="TextBox 5">
            <a:extLst>
              <a:ext uri="{FF2B5EF4-FFF2-40B4-BE49-F238E27FC236}">
                <a16:creationId xmlns="" xmlns:a16="http://schemas.microsoft.com/office/drawing/2014/main" id="{5D3271CD-A6DB-1943-A7DB-A2FFB28105B0}"/>
              </a:ext>
            </a:extLst>
          </p:cNvPr>
          <p:cNvSpPr txBox="1"/>
          <p:nvPr/>
        </p:nvSpPr>
        <p:spPr>
          <a:xfrm>
            <a:off x="204787" y="299570"/>
            <a:ext cx="1371600" cy="300082"/>
          </a:xfrm>
          <a:prstGeom prst="rect">
            <a:avLst/>
          </a:prstGeom>
          <a:noFill/>
        </p:spPr>
        <p:txBody>
          <a:bodyPr wrap="square" rtlCol="0">
            <a:spAutoFit/>
          </a:bodyPr>
          <a:lstStyle/>
          <a:p>
            <a:pPr algn="ctr"/>
            <a:r>
              <a:rPr lang="en-US" sz="1350" dirty="0"/>
              <a:t>Grace Episcopal </a:t>
            </a:r>
          </a:p>
        </p:txBody>
      </p:sp>
      <p:sp>
        <p:nvSpPr>
          <p:cNvPr id="7" name="TextBox 6">
            <a:extLst>
              <a:ext uri="{FF2B5EF4-FFF2-40B4-BE49-F238E27FC236}">
                <a16:creationId xmlns="" xmlns:a16="http://schemas.microsoft.com/office/drawing/2014/main" id="{9C6B8E71-2A59-3949-B5FC-0B58935D88A3}"/>
              </a:ext>
            </a:extLst>
          </p:cNvPr>
          <p:cNvSpPr txBox="1"/>
          <p:nvPr/>
        </p:nvSpPr>
        <p:spPr>
          <a:xfrm>
            <a:off x="154564" y="1742673"/>
            <a:ext cx="1472045" cy="300082"/>
          </a:xfrm>
          <a:prstGeom prst="rect">
            <a:avLst/>
          </a:prstGeom>
          <a:noFill/>
        </p:spPr>
        <p:txBody>
          <a:bodyPr wrap="square" rtlCol="0">
            <a:spAutoFit/>
          </a:bodyPr>
          <a:lstStyle/>
          <a:p>
            <a:pPr algn="ctr"/>
            <a:r>
              <a:rPr lang="en-US" sz="1350" dirty="0"/>
              <a:t>School</a:t>
            </a:r>
          </a:p>
        </p:txBody>
      </p:sp>
      <p:sp>
        <p:nvSpPr>
          <p:cNvPr id="8" name="TextBox 7">
            <a:extLst>
              <a:ext uri="{FF2B5EF4-FFF2-40B4-BE49-F238E27FC236}">
                <a16:creationId xmlns="" xmlns:a16="http://schemas.microsoft.com/office/drawing/2014/main" id="{2AEEE48A-6E41-4044-89D1-3E99538B3652}"/>
              </a:ext>
            </a:extLst>
          </p:cNvPr>
          <p:cNvSpPr txBox="1"/>
          <p:nvPr/>
        </p:nvSpPr>
        <p:spPr>
          <a:xfrm>
            <a:off x="154562" y="2275217"/>
            <a:ext cx="1620982" cy="4178067"/>
          </a:xfrm>
          <a:prstGeom prst="rect">
            <a:avLst/>
          </a:prstGeom>
          <a:noFill/>
        </p:spPr>
        <p:txBody>
          <a:bodyPr wrap="square" rtlCol="0">
            <a:spAutoFit/>
          </a:bodyPr>
          <a:lstStyle/>
          <a:p>
            <a:r>
              <a:rPr lang="en-US" sz="900" dirty="0">
                <a:latin typeface="Arial" panose="020B0604020202020204" pitchFamily="34" charset="0"/>
                <a:ea typeface="Times New Roman" panose="02020603050405020304" pitchFamily="18" charset="0"/>
                <a:cs typeface="Times New Roman" panose="02020603050405020304" pitchFamily="18" charset="0"/>
              </a:rPr>
              <a:t>1314 East University Ave.</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Georgetown </a:t>
            </a:r>
            <a:r>
              <a:rPr lang="en-US" sz="900" dirty="0">
                <a:latin typeface="Arial" panose="020B0604020202020204" pitchFamily="34" charset="0"/>
                <a:ea typeface="Times New Roman" panose="02020603050405020304" pitchFamily="18" charset="0"/>
                <a:cs typeface="Times New Roman" panose="02020603050405020304" pitchFamily="18" charset="0"/>
              </a:rPr>
              <a:t>TX 78626</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512).863.6214</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www.graceschool1992.org</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Head of School</a:t>
            </a:r>
          </a:p>
          <a:p>
            <a:r>
              <a:rPr lang="en-US" sz="900" dirty="0">
                <a:latin typeface="Arial" panose="020B0604020202020204" pitchFamily="34" charset="0"/>
                <a:ea typeface="Times New Roman" panose="02020603050405020304" pitchFamily="18" charset="0"/>
                <a:cs typeface="Times New Roman" panose="02020603050405020304" pitchFamily="18" charset="0"/>
              </a:rPr>
              <a:t>Virginia Herbert</a:t>
            </a:r>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Rector and Chairman</a:t>
            </a:r>
          </a:p>
          <a:p>
            <a:r>
              <a:rPr lang="en-US" sz="900" dirty="0">
                <a:latin typeface="Arial" panose="020B0604020202020204" pitchFamily="34" charset="0"/>
                <a:ea typeface="Times New Roman" panose="02020603050405020304" pitchFamily="18" charset="0"/>
                <a:cs typeface="Times New Roman" panose="02020603050405020304" pitchFamily="18" charset="0"/>
              </a:rPr>
              <a:t>The Rev. Bertie Pearson </a:t>
            </a:r>
          </a:p>
          <a:p>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Music</a:t>
            </a:r>
          </a:p>
          <a:p>
            <a:r>
              <a:rPr lang="en-US" sz="900" dirty="0">
                <a:latin typeface="Arial" panose="020B0604020202020204" pitchFamily="34" charset="0"/>
                <a:ea typeface="Times New Roman" panose="02020603050405020304" pitchFamily="18" charset="0"/>
                <a:cs typeface="Times New Roman" panose="02020603050405020304" pitchFamily="18" charset="0"/>
              </a:rPr>
              <a:t>Evelyn Vance  </a:t>
            </a:r>
          </a:p>
          <a:p>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	</a:t>
            </a:r>
            <a:r>
              <a:rPr lang="en-US" sz="900" i="1" dirty="0">
                <a:latin typeface="Arial" panose="020B060402020202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Teachers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Ellen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Andreasen</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Andrea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Borchgardt</a:t>
            </a: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Jacqueline Dillard</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Kim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Dreyer </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Debra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Mason</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Kara Temprovich</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i="1" dirty="0" smtClean="0">
                <a:latin typeface="Arial" panose="020B0604020202020204" pitchFamily="34" charset="0"/>
                <a:ea typeface="Times New Roman" panose="02020603050405020304" pitchFamily="18" charset="0"/>
                <a:cs typeface="Times New Roman" panose="02020603050405020304" pitchFamily="18" charset="0"/>
              </a:rPr>
              <a:t>Aides</a:t>
            </a:r>
            <a:endParaRPr lang="en-US" sz="900" dirty="0" smtClean="0">
              <a:latin typeface="Arial" panose="020B0604020202020204" pitchFamily="34" charset="0"/>
              <a:ea typeface="Times New Roman" panose="02020603050405020304" pitchFamily="18" charset="0"/>
              <a:cs typeface="Times New Roman" panose="02020603050405020304" pitchFamily="18" charset="0"/>
            </a:endParaRP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Margaret Cromwell</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Janell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Deal</a:t>
            </a: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Mackenzie Vance</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Garamond" panose="020F050202020403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algn="l"/>
            <a:endParaRPr lang="en-US" sz="1350" dirty="0"/>
          </a:p>
        </p:txBody>
      </p:sp>
      <p:sp>
        <p:nvSpPr>
          <p:cNvPr id="2" name="TextBox 1">
            <a:extLst>
              <a:ext uri="{FF2B5EF4-FFF2-40B4-BE49-F238E27FC236}">
                <a16:creationId xmlns="" xmlns:a16="http://schemas.microsoft.com/office/drawing/2014/main" id="{E5024CF5-2F0E-AB45-9344-863C8E56F8A2}"/>
              </a:ext>
            </a:extLst>
          </p:cNvPr>
          <p:cNvSpPr txBox="1"/>
          <p:nvPr/>
        </p:nvSpPr>
        <p:spPr>
          <a:xfrm>
            <a:off x="1775543" y="10989"/>
            <a:ext cx="4818439" cy="11010707"/>
          </a:xfrm>
          <a:prstGeom prst="rect">
            <a:avLst/>
          </a:prstGeom>
          <a:noFill/>
        </p:spPr>
        <p:txBody>
          <a:bodyPr wrap="square" rtlCol="0">
            <a:spAutoFit/>
          </a:bodyPr>
          <a:lstStyle/>
          <a:p>
            <a:r>
              <a:rPr lang="en-US" sz="1350" dirty="0">
                <a:solidFill>
                  <a:srgbClr val="000000"/>
                </a:solidFill>
                <a:latin typeface="-webkit-standard"/>
              </a:rPr>
              <a:t> </a:t>
            </a:r>
          </a:p>
          <a:p>
            <a:r>
              <a:rPr lang="en-US" sz="1200" dirty="0" smtClean="0">
                <a:solidFill>
                  <a:srgbClr val="000000"/>
                </a:solidFill>
                <a:latin typeface="Calibri" panose="020F0502020204030204" pitchFamily="34" charset="0"/>
              </a:rPr>
              <a:t>May </a:t>
            </a:r>
            <a:r>
              <a:rPr lang="en-US" sz="1200" dirty="0" smtClean="0">
                <a:solidFill>
                  <a:srgbClr val="000000"/>
                </a:solidFill>
                <a:latin typeface="Calibri" panose="020F0502020204030204" pitchFamily="34" charset="0"/>
              </a:rPr>
              <a:t>3, 2022</a:t>
            </a:r>
            <a:endParaRPr lang="en-US" sz="1200" dirty="0">
              <a:solidFill>
                <a:srgbClr val="000000"/>
              </a:solidFill>
              <a:latin typeface="-webkit-standard"/>
            </a:endParaRPr>
          </a:p>
          <a:p>
            <a:r>
              <a:rPr lang="en-US" sz="1200" dirty="0">
                <a:solidFill>
                  <a:srgbClr val="000000"/>
                </a:solidFill>
                <a:latin typeface="-webkit-standard"/>
              </a:rPr>
              <a:t> </a:t>
            </a:r>
          </a:p>
          <a:p>
            <a:r>
              <a:rPr lang="en-US" sz="1200" dirty="0"/>
              <a:t>Dear Parents,</a:t>
            </a:r>
          </a:p>
          <a:p>
            <a:r>
              <a:rPr lang="en-US" sz="1200" dirty="0"/>
              <a:t> </a:t>
            </a:r>
          </a:p>
          <a:p>
            <a:r>
              <a:rPr lang="en-US" sz="1200" dirty="0" smtClean="0"/>
              <a:t>I’m not sure how it happened, but April went by so quickly, </a:t>
            </a:r>
            <a:r>
              <a:rPr lang="en-US" sz="1200" dirty="0" smtClean="0"/>
              <a:t>and we still have so much fun planned!  We are going to have to squish everything in to the next three weeks.</a:t>
            </a:r>
            <a:endParaRPr lang="en-US" sz="1200" dirty="0"/>
          </a:p>
          <a:p>
            <a:endParaRPr lang="en-US" sz="1200" dirty="0" smtClean="0"/>
          </a:p>
          <a:p>
            <a:r>
              <a:rPr lang="en-US" sz="1200" dirty="0" smtClean="0"/>
              <a:t>Thank you all, and most especially, thank you to Ms. </a:t>
            </a:r>
            <a:r>
              <a:rPr lang="en-US" sz="1200" dirty="0" smtClean="0"/>
              <a:t>Andrea and Emilee Gillespie </a:t>
            </a:r>
            <a:r>
              <a:rPr lang="en-US" sz="1200" dirty="0" smtClean="0"/>
              <a:t>for a successful </a:t>
            </a:r>
            <a:r>
              <a:rPr lang="en-US" sz="1200" dirty="0" smtClean="0"/>
              <a:t>Scholastic </a:t>
            </a:r>
            <a:r>
              <a:rPr lang="en-US" sz="1200" dirty="0" smtClean="0"/>
              <a:t>book fair!  </a:t>
            </a:r>
            <a:r>
              <a:rPr lang="en-US" sz="1200" dirty="0" smtClean="0"/>
              <a:t>They did things a little differently this year, and had great success! </a:t>
            </a:r>
            <a:r>
              <a:rPr lang="en-US" sz="1200" dirty="0" smtClean="0"/>
              <a:t>Thank you to </a:t>
            </a:r>
            <a:r>
              <a:rPr lang="en-US" sz="1200" dirty="0" smtClean="0"/>
              <a:t>their </a:t>
            </a:r>
            <a:r>
              <a:rPr lang="en-US" sz="1200" dirty="0" smtClean="0"/>
              <a:t>committee of </a:t>
            </a:r>
            <a:r>
              <a:rPr lang="en-US" sz="1200" dirty="0" smtClean="0"/>
              <a:t>Dina Robison, Kensley Granados, Betsy </a:t>
            </a:r>
            <a:r>
              <a:rPr lang="en-US" sz="1200" dirty="0" err="1" smtClean="0"/>
              <a:t>Dansbury</a:t>
            </a:r>
            <a:r>
              <a:rPr lang="en-US" sz="1200" dirty="0" smtClean="0"/>
              <a:t>, Brittany Forbes, Ms. Margaret, Melba Medina, and Shelby </a:t>
            </a:r>
            <a:r>
              <a:rPr lang="en-US" sz="1200" dirty="0" smtClean="0"/>
              <a:t>Perdue </a:t>
            </a:r>
            <a:r>
              <a:rPr lang="en-US" sz="1200" dirty="0" smtClean="0"/>
              <a:t>and </a:t>
            </a:r>
            <a:r>
              <a:rPr lang="en-US" sz="1200" dirty="0" smtClean="0"/>
              <a:t>to all our visitors to the book fair during our </a:t>
            </a:r>
            <a:r>
              <a:rPr lang="en-US" sz="1200" dirty="0" smtClean="0"/>
              <a:t>Drop &amp; Shop and Purchase &amp; Pick-up.  </a:t>
            </a:r>
            <a:r>
              <a:rPr lang="en-US" sz="1200" dirty="0" smtClean="0"/>
              <a:t>We enjoyed having you at school last </a:t>
            </a:r>
            <a:r>
              <a:rPr lang="en-US" sz="1200" dirty="0" smtClean="0"/>
              <a:t>week!</a:t>
            </a:r>
            <a:endParaRPr lang="en-US" sz="1200" dirty="0" smtClean="0"/>
          </a:p>
          <a:p>
            <a:endParaRPr lang="en-US" sz="1200" dirty="0"/>
          </a:p>
          <a:p>
            <a:r>
              <a:rPr lang="en-US" sz="1200" dirty="0" smtClean="0"/>
              <a:t>Summer Camp is </a:t>
            </a:r>
            <a:r>
              <a:rPr lang="en-US" sz="1200" dirty="0" smtClean="0"/>
              <a:t>almost full, but there are still a few spots left.  I will continue to accept applications until we are full.  I will communicate for summer camp via email starting in June.</a:t>
            </a:r>
            <a:endParaRPr lang="en-US" sz="1200" dirty="0"/>
          </a:p>
          <a:p>
            <a:r>
              <a:rPr lang="en-US" sz="1200" dirty="0"/>
              <a:t> </a:t>
            </a:r>
          </a:p>
          <a:p>
            <a:r>
              <a:rPr lang="en-US" sz="1200" dirty="0"/>
              <a:t>In Chapel we will be celebrating summer birthdays this month in addition to our May birthdays.  </a:t>
            </a:r>
            <a:r>
              <a:rPr lang="en-US" sz="1200" dirty="0" smtClean="0"/>
              <a:t>All June </a:t>
            </a:r>
            <a:r>
              <a:rPr lang="en-US" sz="1200" dirty="0"/>
              <a:t>birthdays </a:t>
            </a:r>
            <a:r>
              <a:rPr lang="en-US" sz="1200" dirty="0" smtClean="0"/>
              <a:t>were recognized today, </a:t>
            </a:r>
            <a:r>
              <a:rPr lang="en-US" sz="1200" dirty="0"/>
              <a:t>July birthdays </a:t>
            </a:r>
            <a:r>
              <a:rPr lang="en-US" sz="1200" dirty="0" smtClean="0"/>
              <a:t>will be recognized on </a:t>
            </a:r>
            <a:r>
              <a:rPr lang="en-US" sz="1200" dirty="0"/>
              <a:t>May </a:t>
            </a:r>
            <a:r>
              <a:rPr lang="en-US" sz="1200" dirty="0" smtClean="0"/>
              <a:t>10</a:t>
            </a:r>
            <a:r>
              <a:rPr lang="en-US" sz="1200" baseline="30000" dirty="0" smtClean="0"/>
              <a:t>th</a:t>
            </a:r>
            <a:r>
              <a:rPr lang="en-US" sz="1200" dirty="0"/>
              <a:t>, and August birthdays on May </a:t>
            </a:r>
            <a:r>
              <a:rPr lang="en-US" sz="1200" dirty="0" smtClean="0"/>
              <a:t>17</a:t>
            </a:r>
            <a:r>
              <a:rPr lang="en-US" sz="1200" baseline="30000" dirty="0" smtClean="0"/>
              <a:t>th</a:t>
            </a:r>
            <a:r>
              <a:rPr lang="en-US" sz="1200" dirty="0" smtClean="0"/>
              <a:t>.  </a:t>
            </a:r>
            <a:r>
              <a:rPr lang="en-US" sz="1200" dirty="0"/>
              <a:t>May birthdays will be celebrated as normal – during the week of the birthday.  Please feel free to come celebrate with us at our Chapel </a:t>
            </a:r>
            <a:r>
              <a:rPr lang="en-US" sz="1200" dirty="0" smtClean="0"/>
              <a:t>services. </a:t>
            </a:r>
            <a:r>
              <a:rPr lang="en-US" sz="1200" dirty="0"/>
              <a:t>Our Fruit of the Spirit for May is </a:t>
            </a:r>
            <a:r>
              <a:rPr lang="en-US" sz="1200" i="1" dirty="0"/>
              <a:t>Peace</a:t>
            </a:r>
            <a:r>
              <a:rPr lang="en-US" sz="1200" dirty="0" smtClean="0"/>
              <a:t>.</a:t>
            </a:r>
          </a:p>
          <a:p>
            <a:endParaRPr lang="en-US" sz="1200" dirty="0"/>
          </a:p>
          <a:p>
            <a:r>
              <a:rPr lang="en-US" sz="1200" dirty="0" smtClean="0"/>
              <a:t>We start May with our Spring Picture day with Mr. Dabbs.  He will take class group pictures and individual pictures </a:t>
            </a:r>
            <a:r>
              <a:rPr lang="en-US" sz="1200" b="1" i="1" u="sng" dirty="0" smtClean="0"/>
              <a:t>tomorrow - </a:t>
            </a:r>
            <a:r>
              <a:rPr lang="en-US" sz="1200" b="1" i="1" u="sng" dirty="0" smtClean="0"/>
              <a:t>Wednesday, May </a:t>
            </a:r>
            <a:r>
              <a:rPr lang="en-US" sz="1200" b="1" i="1" u="sng" dirty="0" smtClean="0"/>
              <a:t>4</a:t>
            </a:r>
            <a:r>
              <a:rPr lang="en-US" sz="1200" b="1" i="1" u="sng" baseline="30000" dirty="0" smtClean="0"/>
              <a:t>th</a:t>
            </a:r>
            <a:r>
              <a:rPr lang="en-US" sz="1200" dirty="0" smtClean="0"/>
              <a:t>. Thank you, in advance, to Liz and Ashgan for helping us move children and making this day run smoothly!</a:t>
            </a:r>
            <a:endParaRPr lang="en-US" sz="1200" dirty="0" smtClean="0"/>
          </a:p>
          <a:p>
            <a:endParaRPr lang="en-US" sz="1200" dirty="0"/>
          </a:p>
          <a:p>
            <a:r>
              <a:rPr lang="en-US" sz="1200" dirty="0" smtClean="0"/>
              <a:t>We will have a red Grace t-shirt day this Thursday, May </a:t>
            </a:r>
            <a:r>
              <a:rPr lang="en-US" sz="1200" dirty="0" smtClean="0"/>
              <a:t>5</a:t>
            </a:r>
            <a:r>
              <a:rPr lang="en-US" sz="1200" baseline="30000" dirty="0" smtClean="0"/>
              <a:t>th</a:t>
            </a:r>
            <a:r>
              <a:rPr lang="en-US" sz="1200" dirty="0" smtClean="0"/>
              <a:t>.  Be sure to </a:t>
            </a:r>
            <a:r>
              <a:rPr lang="en-US" sz="1200" dirty="0" smtClean="0"/>
              <a:t>have your child wear his/her </a:t>
            </a:r>
            <a:r>
              <a:rPr lang="en-US" sz="1200" dirty="0" smtClean="0"/>
              <a:t>Grace t-shirt or any other red shirt on Thursday. </a:t>
            </a:r>
          </a:p>
          <a:p>
            <a:endParaRPr lang="en-US" sz="1200" dirty="0"/>
          </a:p>
          <a:p>
            <a:r>
              <a:rPr lang="en-US" sz="1200" dirty="0" smtClean="0"/>
              <a:t>Later this month I will be sending home our parent survey.  Please complete the survey by May </a:t>
            </a:r>
            <a:r>
              <a:rPr lang="en-US" sz="1200" dirty="0" smtClean="0"/>
              <a:t>19</a:t>
            </a:r>
            <a:r>
              <a:rPr lang="en-US" sz="1200" baseline="30000" dirty="0" smtClean="0"/>
              <a:t>th</a:t>
            </a:r>
            <a:r>
              <a:rPr lang="en-US" sz="1200" dirty="0" smtClean="0"/>
              <a:t>.  Your information is valuable to our planning process and the success of our school.  Thank you!</a:t>
            </a:r>
          </a:p>
          <a:p>
            <a:endParaRPr lang="en-US" sz="1200" dirty="0"/>
          </a:p>
          <a:p>
            <a:r>
              <a:rPr lang="en-US" sz="1200" dirty="0" smtClean="0"/>
              <a:t>Our fire drill will </a:t>
            </a:r>
            <a:r>
              <a:rPr lang="en-US" sz="1200" dirty="0"/>
              <a:t>be held on </a:t>
            </a:r>
            <a:r>
              <a:rPr lang="en-US" sz="1200" dirty="0" smtClean="0"/>
              <a:t>Tuesday</a:t>
            </a:r>
            <a:r>
              <a:rPr lang="en-US" sz="1200" dirty="0"/>
              <a:t>, </a:t>
            </a:r>
            <a:r>
              <a:rPr lang="en-US" sz="1200" dirty="0" smtClean="0"/>
              <a:t>May </a:t>
            </a:r>
            <a:r>
              <a:rPr lang="en-US" sz="1200" dirty="0" smtClean="0"/>
              <a:t>10</a:t>
            </a:r>
            <a:r>
              <a:rPr lang="en-US" sz="1200" baseline="30000" dirty="0" smtClean="0"/>
              <a:t>th</a:t>
            </a:r>
            <a:r>
              <a:rPr lang="en-US" sz="1200" dirty="0" smtClean="0"/>
              <a:t>, and our last book orders for the year will be due </a:t>
            </a:r>
            <a:r>
              <a:rPr lang="en-US" sz="1200" dirty="0" smtClean="0"/>
              <a:t>on Tuesday, May 10</a:t>
            </a:r>
            <a:r>
              <a:rPr lang="en-US" sz="1200" baseline="30000" dirty="0" smtClean="0"/>
              <a:t>th</a:t>
            </a:r>
            <a:r>
              <a:rPr lang="en-US" sz="1200" dirty="0" smtClean="0"/>
              <a:t> also. The children </a:t>
            </a:r>
            <a:r>
              <a:rPr lang="en-US" sz="1200" dirty="0" smtClean="0"/>
              <a:t>have done a great job all year with the drills!</a:t>
            </a:r>
            <a:endParaRPr lang="en-US" sz="1200" dirty="0"/>
          </a:p>
          <a:p>
            <a:r>
              <a:rPr lang="en-US" sz="1200" dirty="0"/>
              <a:t> </a:t>
            </a:r>
          </a:p>
          <a:p>
            <a:r>
              <a:rPr lang="en-US" sz="1200" dirty="0" smtClean="0"/>
              <a:t>May tuition is due by May 10</a:t>
            </a:r>
            <a:r>
              <a:rPr lang="en-US" sz="1200" baseline="30000" dirty="0" smtClean="0"/>
              <a:t>th</a:t>
            </a:r>
            <a:r>
              <a:rPr lang="en-US" sz="1200" dirty="0" smtClean="0"/>
              <a:t>. You can send in a check, cash, or pay online at </a:t>
            </a:r>
            <a:r>
              <a:rPr lang="en-US" sz="1200" dirty="0" smtClean="0">
                <a:hlinkClick r:id="rId3"/>
              </a:rPr>
              <a:t>www.myprocare.com</a:t>
            </a:r>
            <a:r>
              <a:rPr lang="en-US" sz="1200" dirty="0" smtClean="0"/>
              <a:t>.  Anyone can pay through that link; you do not have to have automated payments set up to pay through </a:t>
            </a:r>
            <a:r>
              <a:rPr lang="en-US" sz="1200" dirty="0" err="1" smtClean="0"/>
              <a:t>Procare</a:t>
            </a:r>
            <a:r>
              <a:rPr lang="en-US" sz="1200" dirty="0" smtClean="0"/>
              <a:t>. We need all accounts settled before we get out for summer.  Thank you!</a:t>
            </a:r>
            <a:endParaRPr lang="en-US" sz="1200" dirty="0"/>
          </a:p>
          <a:p>
            <a:r>
              <a:rPr lang="en-US" sz="1200" dirty="0" smtClean="0"/>
              <a:t> </a:t>
            </a:r>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a:p>
        </p:txBody>
      </p:sp>
    </p:spTree>
    <p:extLst>
      <p:ext uri="{BB962C8B-B14F-4D97-AF65-F5344CB8AC3E}">
        <p14:creationId xmlns:p14="http://schemas.microsoft.com/office/powerpoint/2010/main" val="2948126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688" y="140910"/>
            <a:ext cx="6553426" cy="8814404"/>
          </a:xfrm>
        </p:spPr>
        <p:txBody>
          <a:bodyPr>
            <a:normAutofit fontScale="92500" lnSpcReduction="10000"/>
          </a:bodyPr>
          <a:lstStyle/>
          <a:p>
            <a:endParaRPr lang="en-US" dirty="0" smtClean="0"/>
          </a:p>
          <a:p>
            <a:pPr marL="0" indent="0">
              <a:buNone/>
            </a:pPr>
            <a:r>
              <a:rPr lang="en-US" sz="1200" dirty="0" smtClean="0"/>
              <a:t>Our big spring fundraiser for scholarships will take place on Friday, May 13</a:t>
            </a:r>
            <a:r>
              <a:rPr lang="en-US" sz="1200" baseline="30000" dirty="0" smtClean="0"/>
              <a:t>th</a:t>
            </a:r>
            <a:r>
              <a:rPr lang="en-US" sz="1200" dirty="0" smtClean="0"/>
              <a:t> at Mel’s </a:t>
            </a:r>
            <a:r>
              <a:rPr lang="en-US" sz="1200" dirty="0" err="1" smtClean="0"/>
              <a:t>Lonestar</a:t>
            </a:r>
            <a:r>
              <a:rPr lang="en-US" sz="1200" dirty="0" smtClean="0"/>
              <a:t> Lanes.  We are so excited to host our first ever </a:t>
            </a:r>
            <a:r>
              <a:rPr lang="en-US" sz="1200" dirty="0" smtClean="0"/>
              <a:t>BOWL-A-THON! There will be bowling, a burger bar, a dessert ice cream sundae bar, and a drink bar.  All GES students will get to bowl and eat for free!  In addition, there will be a raffle for a Kalahari overnight stay for a family of four along with other auction items including the front rows for graduation/end of year ceremonies.  You must be present to win, so be sure you are there!  In addition, we’ve heard there will be a special giraffe appearance.  This is going to be fun and for a great cause, too! </a:t>
            </a:r>
          </a:p>
          <a:p>
            <a:pPr marL="0" indent="0">
              <a:buNone/>
            </a:pPr>
            <a:r>
              <a:rPr lang="en-US" sz="1200" dirty="0" smtClean="0"/>
              <a:t>Our </a:t>
            </a:r>
            <a:r>
              <a:rPr lang="en-US" sz="1200" dirty="0"/>
              <a:t>staff meeting this month will be </a:t>
            </a:r>
            <a:r>
              <a:rPr lang="en-US" sz="1200" dirty="0" smtClean="0"/>
              <a:t>on Tuesday</a:t>
            </a:r>
            <a:r>
              <a:rPr lang="en-US" sz="1200" dirty="0"/>
              <a:t>, May </a:t>
            </a:r>
            <a:r>
              <a:rPr lang="en-US" sz="1200" dirty="0" smtClean="0"/>
              <a:t>17</a:t>
            </a:r>
            <a:r>
              <a:rPr lang="en-US" sz="1200" baseline="30000" dirty="0" smtClean="0"/>
              <a:t>th</a:t>
            </a:r>
            <a:r>
              <a:rPr lang="en-US" sz="1200" dirty="0"/>
              <a:t>.  Please remember that day will be an early release day!</a:t>
            </a:r>
          </a:p>
          <a:p>
            <a:pPr marL="0" indent="0">
              <a:buNone/>
            </a:pPr>
            <a:r>
              <a:rPr lang="en-US" sz="1200" dirty="0" smtClean="0"/>
              <a:t>You should have heard from your child’s teacher about scheduling your Parent/Teacher conference by now. Substitute teachers have been arranged to free up the teacher according to the following dates/times. These will take place </a:t>
            </a:r>
            <a:r>
              <a:rPr lang="en-US" sz="1200" dirty="0" smtClean="0"/>
              <a:t>inside our library or the church’s library.  </a:t>
            </a:r>
            <a:r>
              <a:rPr lang="en-US" sz="1200" dirty="0" smtClean="0"/>
              <a:t>The dates reserved for teachers/subs are:</a:t>
            </a:r>
          </a:p>
          <a:p>
            <a:r>
              <a:rPr lang="en-US" sz="1200" i="1" dirty="0" smtClean="0"/>
              <a:t>Kara – Monday, May </a:t>
            </a:r>
            <a:r>
              <a:rPr lang="en-US" sz="1200" i="1" dirty="0" smtClean="0"/>
              <a:t>9, </a:t>
            </a:r>
            <a:r>
              <a:rPr lang="en-US" sz="1200" i="1" dirty="0" smtClean="0"/>
              <a:t>10:30-1:30</a:t>
            </a:r>
          </a:p>
          <a:p>
            <a:r>
              <a:rPr lang="en-US" sz="1200" i="1" dirty="0" smtClean="0"/>
              <a:t>Kim </a:t>
            </a:r>
            <a:r>
              <a:rPr lang="en-US" sz="1200" i="1" dirty="0"/>
              <a:t>– Tuesday, May </a:t>
            </a:r>
            <a:r>
              <a:rPr lang="en-US" sz="1200" i="1" dirty="0" smtClean="0"/>
              <a:t>10, 10:30-1:30</a:t>
            </a:r>
            <a:endParaRPr lang="en-US" sz="1200" dirty="0"/>
          </a:p>
          <a:p>
            <a:r>
              <a:rPr lang="en-US" sz="1200" i="1" dirty="0" smtClean="0"/>
              <a:t>Jacqueline </a:t>
            </a:r>
            <a:r>
              <a:rPr lang="en-US" sz="1200" i="1" dirty="0"/>
              <a:t>– Wednesday, May </a:t>
            </a:r>
            <a:r>
              <a:rPr lang="en-US" sz="1200" i="1" dirty="0" smtClean="0"/>
              <a:t>11, 9:00-11:30</a:t>
            </a:r>
            <a:endParaRPr lang="en-US" sz="1200" dirty="0"/>
          </a:p>
          <a:p>
            <a:r>
              <a:rPr lang="en-US" sz="1200" i="1" dirty="0" smtClean="0"/>
              <a:t>Debra </a:t>
            </a:r>
            <a:r>
              <a:rPr lang="en-US" sz="1200" i="1" dirty="0"/>
              <a:t>– Wednesday, May </a:t>
            </a:r>
            <a:r>
              <a:rPr lang="en-US" sz="1200" i="1" dirty="0" smtClean="0"/>
              <a:t>11, 11:30-1:30</a:t>
            </a:r>
            <a:endParaRPr lang="en-US" sz="1200" dirty="0"/>
          </a:p>
          <a:p>
            <a:r>
              <a:rPr lang="en-US" sz="1200" i="1" dirty="0" smtClean="0"/>
              <a:t>Andrea </a:t>
            </a:r>
            <a:r>
              <a:rPr lang="en-US" sz="1200" i="1" dirty="0"/>
              <a:t>– Thursday, May </a:t>
            </a:r>
            <a:r>
              <a:rPr lang="en-US" sz="1200" i="1" dirty="0" smtClean="0"/>
              <a:t>12, Noon-1:30</a:t>
            </a:r>
            <a:endParaRPr lang="en-US" sz="1200" dirty="0"/>
          </a:p>
          <a:p>
            <a:r>
              <a:rPr lang="en-US" sz="1200" i="1" dirty="0" smtClean="0"/>
              <a:t>Ellen </a:t>
            </a:r>
            <a:r>
              <a:rPr lang="en-US" sz="1200" i="1" dirty="0"/>
              <a:t>– </a:t>
            </a:r>
            <a:r>
              <a:rPr lang="en-US" sz="1200" i="1" dirty="0" smtClean="0"/>
              <a:t>Monday</a:t>
            </a:r>
            <a:r>
              <a:rPr lang="en-US" sz="1200" i="1" dirty="0"/>
              <a:t>, May </a:t>
            </a:r>
            <a:r>
              <a:rPr lang="en-US" sz="1200" i="1" dirty="0" smtClean="0"/>
              <a:t>16, 9:00-Noon</a:t>
            </a:r>
            <a:endParaRPr lang="en-US" sz="1200" i="1" dirty="0" smtClean="0"/>
          </a:p>
          <a:p>
            <a:pPr marL="0" indent="0">
              <a:buNone/>
            </a:pPr>
            <a:r>
              <a:rPr lang="en-US" sz="1200" dirty="0" smtClean="0"/>
              <a:t>Teachers will be available at an alternate time if you prefer a virtual conference. Please arrange that directly with your child’s teacher.</a:t>
            </a:r>
          </a:p>
          <a:p>
            <a:pPr marL="0" indent="0">
              <a:buNone/>
            </a:pPr>
            <a:r>
              <a:rPr lang="en-US" sz="1200" dirty="0" smtClean="0"/>
              <a:t>On </a:t>
            </a:r>
            <a:r>
              <a:rPr lang="en-US" sz="1200" dirty="0" smtClean="0"/>
              <a:t>Wednesday</a:t>
            </a:r>
            <a:r>
              <a:rPr lang="en-US" sz="1200" dirty="0" smtClean="0"/>
              <a:t>, May </a:t>
            </a:r>
            <a:r>
              <a:rPr lang="en-US" sz="1200" dirty="0" smtClean="0"/>
              <a:t>18</a:t>
            </a:r>
            <a:r>
              <a:rPr lang="en-US" sz="1200" baseline="30000" dirty="0" smtClean="0"/>
              <a:t>th</a:t>
            </a:r>
            <a:r>
              <a:rPr lang="en-US" sz="1200" dirty="0" smtClean="0"/>
              <a:t> </a:t>
            </a:r>
            <a:r>
              <a:rPr lang="en-US" sz="1200" dirty="0" smtClean="0"/>
              <a:t>we will have our Splash Day.  Each class will spend time on the blacktop with </a:t>
            </a:r>
            <a:r>
              <a:rPr lang="en-US" sz="1200" dirty="0" smtClean="0"/>
              <a:t>a foam party</a:t>
            </a:r>
            <a:r>
              <a:rPr lang="en-US" sz="1200" dirty="0" smtClean="0"/>
              <a:t>, </a:t>
            </a:r>
            <a:r>
              <a:rPr lang="en-US" sz="1200" dirty="0" smtClean="0"/>
              <a:t>ice station, </a:t>
            </a:r>
            <a:r>
              <a:rPr lang="en-US" sz="1200" dirty="0" smtClean="0"/>
              <a:t>sprinkler, bubbles, snow cones, and </a:t>
            </a:r>
            <a:r>
              <a:rPr lang="en-US" sz="1200" dirty="0" smtClean="0"/>
              <a:t>more!  If children do not wish to get wet, there will be activities they can choose to stay dry.  To help reduce the number of changes of clothing for the children, please send them to school in clothing that can get wet (bathing suits are not necessary for girls as they are often hard to manage for restroom purposes).  Please send a labeled (with your child’s name), plastic shopping bag and include a towel and a complete change of clothing (remember the undies/socks/etc.).  Water shoes are welcome, but if your child prefers to go barefoot, that is fine, too.  Please discuss with your child whether their shoes should get wet or not.  Also, if your child needs sunscreen, please apply at home.</a:t>
            </a:r>
          </a:p>
          <a:p>
            <a:pPr marL="0" indent="0">
              <a:buNone/>
            </a:pPr>
            <a:r>
              <a:rPr lang="en-US" sz="1200" dirty="0" smtClean="0"/>
              <a:t>10:30-10:50  </a:t>
            </a:r>
            <a:r>
              <a:rPr lang="en-US" sz="1200" dirty="0" smtClean="0"/>
              <a:t>Ms. </a:t>
            </a:r>
            <a:r>
              <a:rPr lang="en-US" sz="1200" dirty="0" smtClean="0"/>
              <a:t>Kara</a:t>
            </a:r>
            <a:endParaRPr lang="en-US" sz="1200" dirty="0" smtClean="0"/>
          </a:p>
          <a:p>
            <a:pPr marL="0" indent="0">
              <a:buNone/>
            </a:pPr>
            <a:r>
              <a:rPr lang="en-US" sz="1200" dirty="0" smtClean="0"/>
              <a:t>11:00-11:20 </a:t>
            </a:r>
            <a:r>
              <a:rPr lang="en-US" sz="1200" dirty="0" smtClean="0"/>
              <a:t>Ms. </a:t>
            </a:r>
            <a:r>
              <a:rPr lang="en-US" sz="1200" dirty="0" smtClean="0"/>
              <a:t>Jacqueline</a:t>
            </a:r>
            <a:endParaRPr lang="en-US" sz="1200" dirty="0" smtClean="0"/>
          </a:p>
          <a:p>
            <a:pPr marL="0" indent="0">
              <a:buNone/>
            </a:pPr>
            <a:r>
              <a:rPr lang="en-US" sz="1200" dirty="0" smtClean="0"/>
              <a:t>11:30-11:50 </a:t>
            </a:r>
            <a:r>
              <a:rPr lang="en-US" sz="1200" dirty="0" smtClean="0"/>
              <a:t>Ms. </a:t>
            </a:r>
            <a:r>
              <a:rPr lang="en-US" sz="1200" dirty="0" smtClean="0"/>
              <a:t>Andrea</a:t>
            </a:r>
            <a:endParaRPr lang="en-US" sz="1200" dirty="0" smtClean="0"/>
          </a:p>
          <a:p>
            <a:pPr marL="0" indent="0">
              <a:buNone/>
            </a:pPr>
            <a:r>
              <a:rPr lang="en-US" sz="1200" dirty="0" smtClean="0"/>
              <a:t>12:00-12:20 </a:t>
            </a:r>
            <a:r>
              <a:rPr lang="en-US" sz="1200" dirty="0" smtClean="0"/>
              <a:t>Ms. </a:t>
            </a:r>
            <a:r>
              <a:rPr lang="en-US" sz="1200" dirty="0" smtClean="0"/>
              <a:t>Kim</a:t>
            </a:r>
            <a:endParaRPr lang="en-US" sz="1200" dirty="0" smtClean="0"/>
          </a:p>
          <a:p>
            <a:pPr marL="0" indent="0">
              <a:buNone/>
            </a:pPr>
            <a:r>
              <a:rPr lang="en-US" sz="1200" dirty="0" smtClean="0"/>
              <a:t>12:30-12:50 </a:t>
            </a:r>
            <a:r>
              <a:rPr lang="en-US" sz="1200" dirty="0" smtClean="0"/>
              <a:t>Ms. </a:t>
            </a:r>
            <a:r>
              <a:rPr lang="en-US" sz="1200" dirty="0" smtClean="0"/>
              <a:t>Ellen</a:t>
            </a:r>
            <a:endParaRPr lang="en-US" sz="1200" dirty="0" smtClean="0"/>
          </a:p>
          <a:p>
            <a:pPr marL="0" indent="0">
              <a:buNone/>
            </a:pPr>
            <a:r>
              <a:rPr lang="en-US" sz="1200" dirty="0" smtClean="0"/>
              <a:t>1:00-1:20 Ms. </a:t>
            </a:r>
            <a:r>
              <a:rPr lang="en-US" sz="1200" dirty="0" smtClean="0"/>
              <a:t>Debra</a:t>
            </a:r>
            <a:endParaRPr lang="en-US" sz="1200" dirty="0" smtClean="0"/>
          </a:p>
          <a:p>
            <a:pPr marL="0" indent="0">
              <a:buNone/>
            </a:pPr>
            <a:r>
              <a:rPr lang="en-US" sz="1200" dirty="0" smtClean="0"/>
              <a:t>The </a:t>
            </a:r>
            <a:r>
              <a:rPr lang="en-US" sz="1200" dirty="0" smtClean="0"/>
              <a:t>last school event of the year will be our End of Year ceremony for our Primary and Pre-K 3’s classes and our Graduation ceremony for our Pre-K 4’s and Kindergarten classes on Thursday, </a:t>
            </a:r>
            <a:r>
              <a:rPr lang="en-US" sz="1200" dirty="0" smtClean="0"/>
              <a:t>May 19</a:t>
            </a:r>
            <a:r>
              <a:rPr lang="en-US" sz="1200" baseline="30000" dirty="0" smtClean="0"/>
              <a:t>th</a:t>
            </a:r>
            <a:r>
              <a:rPr lang="en-US" sz="1200" dirty="0" smtClean="0"/>
              <a:t>.  </a:t>
            </a:r>
            <a:r>
              <a:rPr lang="en-US" sz="1200" dirty="0" smtClean="0"/>
              <a:t>Our Primary and Pre-K 3’s classes will have their ceremony at </a:t>
            </a:r>
            <a:r>
              <a:rPr lang="en-US" sz="1200" dirty="0" smtClean="0"/>
              <a:t>11:00 </a:t>
            </a:r>
            <a:r>
              <a:rPr lang="en-US" sz="1200" dirty="0" smtClean="0"/>
              <a:t>a.m. on </a:t>
            </a:r>
            <a:r>
              <a:rPr lang="en-US" sz="1200" dirty="0" smtClean="0"/>
              <a:t>May 19</a:t>
            </a:r>
            <a:r>
              <a:rPr lang="en-US" sz="1200" baseline="30000" dirty="0" smtClean="0"/>
              <a:t>th</a:t>
            </a:r>
            <a:r>
              <a:rPr lang="en-US" sz="1200" dirty="0" smtClean="0"/>
              <a:t>.  </a:t>
            </a:r>
            <a:r>
              <a:rPr lang="en-US" sz="1200" dirty="0" smtClean="0"/>
              <a:t>Our Pre-K 4’s and Kindergarten classes will have their ceremony at 6:30 p.m.   Both of these ceremonies will take place </a:t>
            </a:r>
            <a:r>
              <a:rPr lang="en-US" sz="1200" dirty="0" smtClean="0"/>
              <a:t>in the Parish Hall.  If </a:t>
            </a:r>
            <a:r>
              <a:rPr lang="en-US" sz="1200" dirty="0" smtClean="0"/>
              <a:t>for some reason, your child will not attend </a:t>
            </a:r>
            <a:r>
              <a:rPr lang="en-US" sz="1200" dirty="0" smtClean="0"/>
              <a:t>his/her </a:t>
            </a:r>
            <a:r>
              <a:rPr lang="en-US" sz="1200" dirty="0" smtClean="0"/>
              <a:t>ceremony, please let me know ahead of time.  </a:t>
            </a:r>
          </a:p>
          <a:p>
            <a:pPr marL="0" indent="0">
              <a:buNone/>
            </a:pPr>
            <a:r>
              <a:rPr lang="en-US" sz="1200" dirty="0" smtClean="0"/>
              <a:t>All staff will attend a teacher in-service day on </a:t>
            </a:r>
            <a:r>
              <a:rPr lang="en-US" sz="1200" dirty="0" smtClean="0"/>
              <a:t>Tuesday</a:t>
            </a:r>
            <a:r>
              <a:rPr lang="en-US" sz="1200" dirty="0" smtClean="0"/>
              <a:t>, </a:t>
            </a:r>
            <a:r>
              <a:rPr lang="en-US" sz="1200" dirty="0" smtClean="0"/>
              <a:t>May 24</a:t>
            </a:r>
            <a:r>
              <a:rPr lang="en-US" sz="1200" baseline="30000" dirty="0" smtClean="0"/>
              <a:t>th</a:t>
            </a:r>
            <a:r>
              <a:rPr lang="en-US" sz="1200" dirty="0" smtClean="0"/>
              <a:t> to </a:t>
            </a:r>
            <a:r>
              <a:rPr lang="en-US" sz="1200" dirty="0" smtClean="0"/>
              <a:t>wrap up and clean up.  </a:t>
            </a:r>
            <a:endParaRPr lang="en-US" sz="1200" dirty="0" smtClean="0"/>
          </a:p>
          <a:p>
            <a:pPr marL="0" indent="0">
              <a:buNone/>
            </a:pPr>
            <a:r>
              <a:rPr lang="en-US" sz="1200" dirty="0" smtClean="0"/>
              <a:t>I </a:t>
            </a:r>
            <a:r>
              <a:rPr lang="en-US" sz="1200" dirty="0" smtClean="0"/>
              <a:t>hope everyone has a wonderful and restorative summer break!  I will look forward to seeing many of you again in the fall!</a:t>
            </a:r>
          </a:p>
          <a:p>
            <a:pPr marL="0" indent="0">
              <a:buNone/>
            </a:pPr>
            <a:r>
              <a:rPr lang="en-US" sz="1200" dirty="0" smtClean="0"/>
              <a:t>If </a:t>
            </a:r>
            <a:r>
              <a:rPr lang="en-US" sz="1200" dirty="0"/>
              <a:t>you have any questions, please do not hesitate to contact me.</a:t>
            </a:r>
          </a:p>
          <a:p>
            <a:pPr marL="0" indent="0">
              <a:buNone/>
            </a:pPr>
            <a:r>
              <a:rPr lang="en-US" sz="1200" dirty="0" smtClean="0"/>
              <a:t>Sincerely</a:t>
            </a:r>
            <a:r>
              <a:rPr lang="en-US" sz="1200" dirty="0"/>
              <a:t>,                                   </a:t>
            </a:r>
          </a:p>
          <a:p>
            <a:pPr marL="0" indent="0">
              <a:buNone/>
            </a:pPr>
            <a:endParaRPr lang="en-US" sz="1200" dirty="0" smtClean="0"/>
          </a:p>
          <a:p>
            <a:pPr marL="0" indent="0">
              <a:buNone/>
            </a:pPr>
            <a:r>
              <a:rPr lang="en-US" sz="1200" dirty="0" smtClean="0"/>
              <a:t>Ginny </a:t>
            </a:r>
            <a:r>
              <a:rPr lang="en-US" sz="1200" dirty="0"/>
              <a:t>Herbert, Head of </a:t>
            </a:r>
            <a:r>
              <a:rPr lang="en-US" sz="1200" dirty="0" smtClean="0"/>
              <a:t>School </a:t>
            </a:r>
            <a:endParaRPr lang="en-US" sz="1200" dirty="0"/>
          </a:p>
          <a:p>
            <a:pPr marL="0" indent="0">
              <a:buNone/>
            </a:pPr>
            <a:endParaRPr lang="en-US" sz="2500" dirty="0"/>
          </a:p>
        </p:txBody>
      </p:sp>
    </p:spTree>
    <p:extLst>
      <p:ext uri="{BB962C8B-B14F-4D97-AF65-F5344CB8AC3E}">
        <p14:creationId xmlns:p14="http://schemas.microsoft.com/office/powerpoint/2010/main" val="4258268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19558</TotalTime>
  <Words>670</Words>
  <Application>Microsoft Office PowerPoint</Application>
  <PresentationFormat>On-screen Show (4:3)</PresentationFormat>
  <Paragraphs>85</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Garamond</vt:lpstr>
      <vt:lpstr>Times New Roman</vt:lpstr>
      <vt:lpstr>-webkit-standard</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Clark</dc:creator>
  <cp:lastModifiedBy>Ginny Herbert</cp:lastModifiedBy>
  <cp:revision>95</cp:revision>
  <cp:lastPrinted>2022-05-03T17:42:42Z</cp:lastPrinted>
  <dcterms:created xsi:type="dcterms:W3CDTF">2020-10-28T15:25:23Z</dcterms:created>
  <dcterms:modified xsi:type="dcterms:W3CDTF">2022-05-03T19:25:23Z</dcterms:modified>
</cp:coreProperties>
</file>