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screen4x3"/>
  <p:notesSz cx="7077075" cy="90281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824" y="-1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5670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153919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208670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16420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89364-193B-7D47-9B4E-D346CBFC0E63}"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2235125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89364-193B-7D47-9B4E-D346CBFC0E63}"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1692856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89364-193B-7D47-9B4E-D346CBFC0E63}"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207287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89364-193B-7D47-9B4E-D346CBFC0E63}"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382880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89364-193B-7D47-9B4E-D346CBFC0E63}"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80026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344395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381947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BB89364-193B-7D47-9B4E-D346CBFC0E63}" type="datetimeFigureOut">
              <a:rPr lang="en-US" smtClean="0"/>
              <a:t>11/1/2021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D28D923-D82E-F740-A2B2-E103F798554D}" type="slidenum">
              <a:rPr lang="en-US" smtClean="0"/>
              <a:t>‹#›</a:t>
            </a:fld>
            <a:endParaRPr lang="en-US"/>
          </a:p>
        </p:txBody>
      </p:sp>
    </p:spTree>
    <p:extLst>
      <p:ext uri="{BB962C8B-B14F-4D97-AF65-F5344CB8AC3E}">
        <p14:creationId xmlns:p14="http://schemas.microsoft.com/office/powerpoint/2010/main" val="1811587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43618314-6183-054D-A19E-C972B80D7B4B}"/>
              </a:ext>
            </a:extLst>
          </p:cNvPr>
          <p:cNvPicPr>
            <a:picLocks noChangeAspect="1"/>
          </p:cNvPicPr>
          <p:nvPr/>
        </p:nvPicPr>
        <p:blipFill>
          <a:blip r:embed="rId2"/>
          <a:stretch>
            <a:fillRect/>
          </a:stretch>
        </p:blipFill>
        <p:spPr>
          <a:xfrm>
            <a:off x="0" y="690150"/>
            <a:ext cx="1781175" cy="962025"/>
          </a:xfrm>
          <a:prstGeom prst="rect">
            <a:avLst/>
          </a:prstGeom>
        </p:spPr>
      </p:pic>
      <p:sp>
        <p:nvSpPr>
          <p:cNvPr id="6" name="TextBox 5">
            <a:extLst>
              <a:ext uri="{FF2B5EF4-FFF2-40B4-BE49-F238E27FC236}">
                <a16:creationId xmlns="" xmlns:a16="http://schemas.microsoft.com/office/drawing/2014/main" id="{5D3271CD-A6DB-1943-A7DB-A2FFB28105B0}"/>
              </a:ext>
            </a:extLst>
          </p:cNvPr>
          <p:cNvSpPr txBox="1"/>
          <p:nvPr/>
        </p:nvSpPr>
        <p:spPr>
          <a:xfrm>
            <a:off x="204787" y="299570"/>
            <a:ext cx="1371600" cy="300082"/>
          </a:xfrm>
          <a:prstGeom prst="rect">
            <a:avLst/>
          </a:prstGeom>
          <a:noFill/>
        </p:spPr>
        <p:txBody>
          <a:bodyPr wrap="square" rtlCol="0">
            <a:spAutoFit/>
          </a:bodyPr>
          <a:lstStyle/>
          <a:p>
            <a:pPr algn="ctr"/>
            <a:r>
              <a:rPr lang="en-US" sz="1350" dirty="0"/>
              <a:t>Grace Episcopal </a:t>
            </a:r>
          </a:p>
        </p:txBody>
      </p:sp>
      <p:sp>
        <p:nvSpPr>
          <p:cNvPr id="7" name="TextBox 6">
            <a:extLst>
              <a:ext uri="{FF2B5EF4-FFF2-40B4-BE49-F238E27FC236}">
                <a16:creationId xmlns="" xmlns:a16="http://schemas.microsoft.com/office/drawing/2014/main" id="{9C6B8E71-2A59-3949-B5FC-0B58935D88A3}"/>
              </a:ext>
            </a:extLst>
          </p:cNvPr>
          <p:cNvSpPr txBox="1"/>
          <p:nvPr/>
        </p:nvSpPr>
        <p:spPr>
          <a:xfrm>
            <a:off x="154564" y="1742673"/>
            <a:ext cx="1472045" cy="300082"/>
          </a:xfrm>
          <a:prstGeom prst="rect">
            <a:avLst/>
          </a:prstGeom>
          <a:noFill/>
        </p:spPr>
        <p:txBody>
          <a:bodyPr wrap="square" rtlCol="0">
            <a:spAutoFit/>
          </a:bodyPr>
          <a:lstStyle/>
          <a:p>
            <a:pPr algn="ctr"/>
            <a:r>
              <a:rPr lang="en-US" sz="1350" dirty="0"/>
              <a:t>School</a:t>
            </a:r>
          </a:p>
        </p:txBody>
      </p:sp>
      <p:sp>
        <p:nvSpPr>
          <p:cNvPr id="8" name="TextBox 7">
            <a:extLst>
              <a:ext uri="{FF2B5EF4-FFF2-40B4-BE49-F238E27FC236}">
                <a16:creationId xmlns="" xmlns:a16="http://schemas.microsoft.com/office/drawing/2014/main" id="{2AEEE48A-6E41-4044-89D1-3E99538B3652}"/>
              </a:ext>
            </a:extLst>
          </p:cNvPr>
          <p:cNvSpPr txBox="1"/>
          <p:nvPr/>
        </p:nvSpPr>
        <p:spPr>
          <a:xfrm>
            <a:off x="154562" y="2275217"/>
            <a:ext cx="1620982" cy="4039567"/>
          </a:xfrm>
          <a:prstGeom prst="rect">
            <a:avLst/>
          </a:prstGeom>
          <a:noFill/>
        </p:spPr>
        <p:txBody>
          <a:bodyPr wrap="square" rtlCol="0">
            <a:spAutoFit/>
          </a:bodyPr>
          <a:lstStyle/>
          <a:p>
            <a:r>
              <a:rPr lang="en-US" sz="900" dirty="0">
                <a:latin typeface="Arial" panose="020B0604020202020204" pitchFamily="34" charset="0"/>
                <a:ea typeface="Times New Roman" panose="02020603050405020304" pitchFamily="18" charset="0"/>
                <a:cs typeface="Times New Roman" panose="02020603050405020304" pitchFamily="18" charset="0"/>
              </a:rPr>
              <a:t>1314 East University Ave.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Georgetown </a:t>
            </a:r>
            <a:r>
              <a:rPr lang="en-US" sz="900" dirty="0">
                <a:latin typeface="Arial" panose="020B0604020202020204" pitchFamily="34" charset="0"/>
                <a:ea typeface="Times New Roman" panose="02020603050405020304" pitchFamily="18" charset="0"/>
                <a:cs typeface="Times New Roman" panose="02020603050405020304" pitchFamily="18" charset="0"/>
              </a:rPr>
              <a:t>TX 78626</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512).863.6214</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www.graceschool1992.org</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Head of School</a:t>
            </a:r>
          </a:p>
          <a:p>
            <a:r>
              <a:rPr lang="en-US" sz="900" dirty="0">
                <a:latin typeface="Arial" panose="020B0604020202020204" pitchFamily="34" charset="0"/>
                <a:ea typeface="Times New Roman" panose="02020603050405020304" pitchFamily="18" charset="0"/>
                <a:cs typeface="Times New Roman" panose="02020603050405020304" pitchFamily="18" charset="0"/>
              </a:rPr>
              <a:t>Virginia Herbert</a:t>
            </a:r>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Rector and Chairman</a:t>
            </a:r>
          </a:p>
          <a:p>
            <a:r>
              <a:rPr lang="en-US" sz="900" dirty="0">
                <a:latin typeface="Arial" panose="020B0604020202020204" pitchFamily="34" charset="0"/>
                <a:ea typeface="Times New Roman" panose="02020603050405020304" pitchFamily="18" charset="0"/>
                <a:cs typeface="Times New Roman" panose="02020603050405020304" pitchFamily="18" charset="0"/>
              </a:rPr>
              <a:t>The Rev. Bertie Pearson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Music</a:t>
            </a:r>
          </a:p>
          <a:p>
            <a:r>
              <a:rPr lang="en-US" sz="900" dirty="0">
                <a:latin typeface="Arial" panose="020B0604020202020204" pitchFamily="34" charset="0"/>
                <a:ea typeface="Times New Roman" panose="02020603050405020304" pitchFamily="18" charset="0"/>
                <a:cs typeface="Times New Roman" panose="02020603050405020304" pitchFamily="18" charset="0"/>
              </a:rPr>
              <a:t>Evelyn Vance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smtClean="0">
                <a:latin typeface="Arial" panose="020B0604020202020204" pitchFamily="34" charset="0"/>
                <a:ea typeface="Times New Roman" panose="02020603050405020304" pitchFamily="18" charset="0"/>
                <a:cs typeface="Times New Roman" panose="02020603050405020304" pitchFamily="18" charset="0"/>
              </a:rPr>
              <a:t>Teachers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Ellen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Andreasen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Andrea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Borchgardt</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Kim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Dreyer </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Debra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Mason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Jennifer Pack</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Kara Temprovich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Aides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Heather Clark</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Margaret Cromwell</a:t>
            </a: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Janell </a:t>
            </a:r>
            <a:r>
              <a:rPr lang="en-US" sz="900" dirty="0">
                <a:latin typeface="Arial" panose="020B0604020202020204" pitchFamily="34" charset="0"/>
                <a:ea typeface="Times New Roman" panose="02020603050405020304" pitchFamily="18" charset="0"/>
                <a:cs typeface="Times New Roman" panose="02020603050405020304" pitchFamily="18" charset="0"/>
              </a:rPr>
              <a:t>Deal</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Garamond" panose="020F050202020403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1350" dirty="0"/>
          </a:p>
        </p:txBody>
      </p:sp>
      <p:sp>
        <p:nvSpPr>
          <p:cNvPr id="2" name="TextBox 1">
            <a:extLst>
              <a:ext uri="{FF2B5EF4-FFF2-40B4-BE49-F238E27FC236}">
                <a16:creationId xmlns="" xmlns:a16="http://schemas.microsoft.com/office/drawing/2014/main" id="{E5024CF5-2F0E-AB45-9344-863C8E56F8A2}"/>
              </a:ext>
            </a:extLst>
          </p:cNvPr>
          <p:cNvSpPr txBox="1"/>
          <p:nvPr/>
        </p:nvSpPr>
        <p:spPr>
          <a:xfrm>
            <a:off x="1775544" y="255432"/>
            <a:ext cx="4794106" cy="8640827"/>
          </a:xfrm>
          <a:prstGeom prst="rect">
            <a:avLst/>
          </a:prstGeom>
          <a:noFill/>
        </p:spPr>
        <p:txBody>
          <a:bodyPr wrap="square" rtlCol="0">
            <a:spAutoFit/>
          </a:bodyPr>
          <a:lstStyle/>
          <a:p>
            <a:r>
              <a:rPr lang="en-US" sz="1350" dirty="0">
                <a:solidFill>
                  <a:srgbClr val="000000"/>
                </a:solidFill>
                <a:latin typeface="-webkit-standard"/>
              </a:rPr>
              <a:t> </a:t>
            </a:r>
          </a:p>
          <a:p>
            <a:r>
              <a:rPr lang="en-US" sz="1200" dirty="0">
                <a:solidFill>
                  <a:srgbClr val="000000"/>
                </a:solidFill>
                <a:latin typeface="Calibri" panose="020F0502020204030204" pitchFamily="34" charset="0"/>
              </a:rPr>
              <a:t>November </a:t>
            </a:r>
            <a:r>
              <a:rPr lang="en-US" sz="1200" dirty="0" smtClean="0">
                <a:solidFill>
                  <a:srgbClr val="000000"/>
                </a:solidFill>
                <a:latin typeface="Calibri" panose="020F0502020204030204" pitchFamily="34" charset="0"/>
              </a:rPr>
              <a:t>2, 2021</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solidFill>
                  <a:srgbClr val="000000"/>
                </a:solidFill>
                <a:latin typeface="Calibri" panose="020F0502020204030204" pitchFamily="34" charset="0"/>
              </a:rPr>
              <a:t>Dear Parents,</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solidFill>
                  <a:srgbClr val="000000"/>
                </a:solidFill>
                <a:latin typeface="Calibri" panose="020F0502020204030204" pitchFamily="34" charset="0"/>
              </a:rPr>
              <a:t>What fun we had in October!  From </a:t>
            </a:r>
            <a:r>
              <a:rPr lang="en-US" sz="1200" dirty="0" smtClean="0">
                <a:solidFill>
                  <a:srgbClr val="000000"/>
                </a:solidFill>
                <a:latin typeface="Calibri" panose="020F0502020204030204" pitchFamily="34" charset="0"/>
              </a:rPr>
              <a:t>spiders, to community helpers, </a:t>
            </a:r>
            <a:r>
              <a:rPr lang="en-US" sz="1200" dirty="0">
                <a:solidFill>
                  <a:srgbClr val="000000"/>
                </a:solidFill>
                <a:latin typeface="Calibri" panose="020F0502020204030204" pitchFamily="34" charset="0"/>
              </a:rPr>
              <a:t>to pumpkins, to fire safety, and feelings we covered a lot of ground.  During my classroom visitations, I have already noticed a great developmental leap in the children.  They are learning so much not only intellectually, but also physically, emotionally, spiritually, and socially.  It is awesome to observe this growth!</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solidFill>
                  <a:srgbClr val="000000"/>
                </a:solidFill>
                <a:latin typeface="Calibri" panose="020F0502020204030204" pitchFamily="34" charset="0"/>
              </a:rPr>
              <a:t>During this season of giving thanks, I sure have a lot for which to be </a:t>
            </a:r>
            <a:r>
              <a:rPr lang="en-US" sz="1200" dirty="0" smtClean="0">
                <a:solidFill>
                  <a:srgbClr val="000000"/>
                </a:solidFill>
                <a:latin typeface="Calibri" panose="020F0502020204030204" pitchFamily="34" charset="0"/>
              </a:rPr>
              <a:t>thankful!</a:t>
            </a:r>
            <a:r>
              <a:rPr lang="en-US" sz="1200" dirty="0">
                <a:solidFill>
                  <a:srgbClr val="000000"/>
                </a:solidFill>
                <a:latin typeface="-webkit-standard"/>
              </a:rPr>
              <a:t> </a:t>
            </a:r>
            <a:r>
              <a:rPr lang="en-US" sz="1200" dirty="0" smtClean="0">
                <a:solidFill>
                  <a:srgbClr val="000000"/>
                </a:solidFill>
                <a:latin typeface="-webkit-standard"/>
              </a:rPr>
              <a:t> </a:t>
            </a:r>
            <a:r>
              <a:rPr lang="en-US" sz="1200" dirty="0" smtClean="0">
                <a:solidFill>
                  <a:srgbClr val="000000"/>
                </a:solidFill>
                <a:latin typeface="Calibri" panose="020F0502020204030204" pitchFamily="34" charset="0"/>
              </a:rPr>
              <a:t>Thank </a:t>
            </a:r>
            <a:r>
              <a:rPr lang="en-US" sz="1200" dirty="0">
                <a:solidFill>
                  <a:srgbClr val="000000"/>
                </a:solidFill>
                <a:latin typeface="Calibri" panose="020F0502020204030204" pitchFamily="34" charset="0"/>
              </a:rPr>
              <a:t>you, parents and grandparents for your time dedicated to our fall festival.  </a:t>
            </a:r>
            <a:r>
              <a:rPr lang="en-US" sz="1200" dirty="0" smtClean="0">
                <a:solidFill>
                  <a:srgbClr val="000000"/>
                </a:solidFill>
                <a:latin typeface="Calibri" panose="020F0502020204030204" pitchFamily="34" charset="0"/>
              </a:rPr>
              <a:t>Despite the </a:t>
            </a:r>
            <a:r>
              <a:rPr lang="en-US" sz="1200" dirty="0" smtClean="0">
                <a:solidFill>
                  <a:srgbClr val="000000"/>
                </a:solidFill>
                <a:latin typeface="Calibri" panose="020F0502020204030204" pitchFamily="34" charset="0"/>
              </a:rPr>
              <a:t>winds</a:t>
            </a:r>
            <a:r>
              <a:rPr lang="en-US" sz="1200" dirty="0" smtClean="0">
                <a:solidFill>
                  <a:srgbClr val="000000"/>
                </a:solidFill>
                <a:latin typeface="Calibri" panose="020F0502020204030204" pitchFamily="34" charset="0"/>
              </a:rPr>
              <a:t>, it </a:t>
            </a:r>
            <a:r>
              <a:rPr lang="en-US" sz="1200" dirty="0">
                <a:solidFill>
                  <a:srgbClr val="000000"/>
                </a:solidFill>
                <a:latin typeface="Calibri" panose="020F0502020204030204" pitchFamily="34" charset="0"/>
              </a:rPr>
              <a:t>was very successful, and we appreciate your dedication.  The children were adorable, and the </a:t>
            </a:r>
            <a:r>
              <a:rPr lang="en-US" sz="1200" dirty="0" smtClean="0">
                <a:solidFill>
                  <a:srgbClr val="000000"/>
                </a:solidFill>
                <a:latin typeface="Calibri" panose="020F0502020204030204" pitchFamily="34" charset="0"/>
              </a:rPr>
              <a:t>games and bounce house </a:t>
            </a:r>
            <a:r>
              <a:rPr lang="en-US" sz="1200" dirty="0">
                <a:solidFill>
                  <a:srgbClr val="000000"/>
                </a:solidFill>
                <a:latin typeface="Calibri" panose="020F0502020204030204" pitchFamily="34" charset="0"/>
              </a:rPr>
              <a:t>were enjoyed by all.   </a:t>
            </a:r>
            <a:r>
              <a:rPr lang="en-US" sz="1200" dirty="0" smtClean="0">
                <a:solidFill>
                  <a:srgbClr val="000000"/>
                </a:solidFill>
                <a:latin typeface="Calibri" panose="020F0502020204030204" pitchFamily="34" charset="0"/>
              </a:rPr>
              <a:t>Thank you to everyone who ordered </a:t>
            </a:r>
            <a:r>
              <a:rPr lang="en-US" sz="1200" dirty="0" err="1" smtClean="0">
                <a:solidFill>
                  <a:srgbClr val="000000"/>
                </a:solidFill>
                <a:latin typeface="Calibri" panose="020F0502020204030204" pitchFamily="34" charset="0"/>
              </a:rPr>
              <a:t>Firo</a:t>
            </a:r>
            <a:r>
              <a:rPr lang="en-US" sz="1200" dirty="0" smtClean="0">
                <a:solidFill>
                  <a:srgbClr val="000000"/>
                </a:solidFill>
                <a:latin typeface="Calibri" panose="020F0502020204030204" pitchFamily="34" charset="0"/>
              </a:rPr>
              <a:t> pizza last Thursday.  </a:t>
            </a:r>
            <a:r>
              <a:rPr lang="en-US" sz="1200" dirty="0" smtClean="0">
                <a:solidFill>
                  <a:srgbClr val="000000"/>
                </a:solidFill>
                <a:latin typeface="Calibri" panose="020F0502020204030204" pitchFamily="34" charset="0"/>
              </a:rPr>
              <a:t>I have not heard how we did, but I know my husband saw a lot of familiar faces when he picked up our dinner! We hope to have </a:t>
            </a:r>
            <a:r>
              <a:rPr lang="en-US" sz="1200" dirty="0" smtClean="0">
                <a:solidFill>
                  <a:srgbClr val="000000"/>
                </a:solidFill>
                <a:latin typeface="Calibri" panose="020F0502020204030204" pitchFamily="34" charset="0"/>
              </a:rPr>
              <a:t>another pizza night next semester.  And </a:t>
            </a:r>
            <a:r>
              <a:rPr lang="en-US" sz="1200" dirty="0">
                <a:solidFill>
                  <a:srgbClr val="000000"/>
                </a:solidFill>
                <a:latin typeface="Calibri" panose="020F0502020204030204" pitchFamily="34" charset="0"/>
              </a:rPr>
              <a:t>thanks to all who donated pumpkins and gourds to our interactive playground pumpkin patch.  The children loved manipulating the pumpkins, and several science lessons revolved around them as well.  We will leave the pumpkins out through November as long as they stay “healthy”.  </a:t>
            </a:r>
            <a:endParaRPr lang="en-US" sz="1200" dirty="0" smtClean="0">
              <a:solidFill>
                <a:srgbClr val="000000"/>
              </a:solidFill>
              <a:latin typeface="Calibri" panose="020F0502020204030204" pitchFamily="34" charset="0"/>
            </a:endParaRPr>
          </a:p>
          <a:p>
            <a:endParaRPr lang="en-US" sz="1200" dirty="0">
              <a:solidFill>
                <a:srgbClr val="000000"/>
              </a:solidFill>
              <a:latin typeface="Calibri" panose="020F0502020204030204" pitchFamily="34" charset="0"/>
            </a:endParaRPr>
          </a:p>
          <a:p>
            <a:r>
              <a:rPr lang="en-US" sz="1200" dirty="0" smtClean="0">
                <a:solidFill>
                  <a:srgbClr val="000000"/>
                </a:solidFill>
                <a:latin typeface="Calibri" panose="020F0502020204030204" pitchFamily="34" charset="0"/>
              </a:rPr>
              <a:t>Thank </a:t>
            </a:r>
            <a:r>
              <a:rPr lang="en-US" sz="1200" dirty="0">
                <a:solidFill>
                  <a:srgbClr val="000000"/>
                </a:solidFill>
                <a:latin typeface="Calibri" panose="020F0502020204030204" pitchFamily="34" charset="0"/>
              </a:rPr>
              <a:t>you to our basket silent auction committee members: </a:t>
            </a:r>
            <a:r>
              <a:rPr lang="en-US" sz="1200" dirty="0" smtClean="0">
                <a:solidFill>
                  <a:srgbClr val="000000"/>
                </a:solidFill>
                <a:latin typeface="Calibri" panose="020F0502020204030204" pitchFamily="34" charset="0"/>
              </a:rPr>
              <a:t> </a:t>
            </a:r>
            <a:r>
              <a:rPr lang="en-US" sz="1200" dirty="0" smtClean="0">
                <a:solidFill>
                  <a:srgbClr val="000000"/>
                </a:solidFill>
                <a:latin typeface="Calibri" panose="020F0502020204030204" pitchFamily="34" charset="0"/>
              </a:rPr>
              <a:t>Vanessa Queen, Sheridan Bunch, </a:t>
            </a:r>
            <a:r>
              <a:rPr lang="en-US" sz="1200" dirty="0" smtClean="0">
                <a:solidFill>
                  <a:srgbClr val="000000"/>
                </a:solidFill>
                <a:latin typeface="Calibri" panose="020F0502020204030204" pitchFamily="34" charset="0"/>
              </a:rPr>
              <a:t>Erin Vanderbilt, Kimri Crawford, Emily Wylie, Lindsey </a:t>
            </a:r>
            <a:r>
              <a:rPr lang="en-US" sz="1200" dirty="0" smtClean="0">
                <a:solidFill>
                  <a:srgbClr val="000000"/>
                </a:solidFill>
                <a:latin typeface="Calibri" panose="020F0502020204030204" pitchFamily="34" charset="0"/>
              </a:rPr>
              <a:t>Hartman, </a:t>
            </a:r>
            <a:r>
              <a:rPr lang="en-US" sz="1200" dirty="0" smtClean="0">
                <a:solidFill>
                  <a:srgbClr val="000000"/>
                </a:solidFill>
                <a:latin typeface="Calibri" panose="020F0502020204030204" pitchFamily="34" charset="0"/>
              </a:rPr>
              <a:t>Brittany Forbes, </a:t>
            </a:r>
            <a:r>
              <a:rPr lang="en-US" sz="1200" dirty="0" smtClean="0">
                <a:solidFill>
                  <a:srgbClr val="000000"/>
                </a:solidFill>
                <a:latin typeface="Calibri" panose="020F0502020204030204" pitchFamily="34" charset="0"/>
              </a:rPr>
              <a:t>and </a:t>
            </a:r>
            <a:r>
              <a:rPr lang="en-US" sz="1200" dirty="0" smtClean="0">
                <a:solidFill>
                  <a:srgbClr val="000000"/>
                </a:solidFill>
                <a:latin typeface="Calibri" panose="020F0502020204030204" pitchFamily="34" charset="0"/>
              </a:rPr>
              <a:t>Jessica Pineda. </a:t>
            </a:r>
            <a:r>
              <a:rPr lang="en-US" sz="1200" dirty="0">
                <a:solidFill>
                  <a:srgbClr val="000000"/>
                </a:solidFill>
                <a:latin typeface="Calibri" panose="020F0502020204030204" pitchFamily="34" charset="0"/>
              </a:rPr>
              <a:t> </a:t>
            </a:r>
            <a:r>
              <a:rPr lang="en-US" sz="1200" dirty="0" smtClean="0">
                <a:solidFill>
                  <a:srgbClr val="000000"/>
                </a:solidFill>
                <a:latin typeface="Calibri" panose="020F0502020204030204" pitchFamily="34" charset="0"/>
              </a:rPr>
              <a:t>We </a:t>
            </a:r>
            <a:r>
              <a:rPr lang="en-US" sz="1200" dirty="0" smtClean="0">
                <a:solidFill>
                  <a:srgbClr val="000000"/>
                </a:solidFill>
                <a:latin typeface="Calibri" panose="020F0502020204030204" pitchFamily="34" charset="0"/>
              </a:rPr>
              <a:t>are seeing </a:t>
            </a:r>
            <a:r>
              <a:rPr lang="en-US" sz="1200" dirty="0" smtClean="0">
                <a:solidFill>
                  <a:srgbClr val="000000"/>
                </a:solidFill>
                <a:latin typeface="Calibri" panose="020F0502020204030204" pitchFamily="34" charset="0"/>
              </a:rPr>
              <a:t>some great donations </a:t>
            </a:r>
            <a:r>
              <a:rPr lang="en-US" sz="1200" dirty="0" smtClean="0">
                <a:solidFill>
                  <a:srgbClr val="000000"/>
                </a:solidFill>
                <a:latin typeface="Calibri" panose="020F0502020204030204" pitchFamily="34" charset="0"/>
              </a:rPr>
              <a:t>come </a:t>
            </a:r>
            <a:r>
              <a:rPr lang="en-US" sz="1200" dirty="0" smtClean="0">
                <a:solidFill>
                  <a:srgbClr val="000000"/>
                </a:solidFill>
                <a:latin typeface="Calibri" panose="020F0502020204030204" pitchFamily="34" charset="0"/>
              </a:rPr>
              <a:t>in over the last couple of weeks, and we look forward to seeing the final products next </a:t>
            </a:r>
            <a:r>
              <a:rPr lang="en-US" sz="1200" dirty="0" smtClean="0">
                <a:solidFill>
                  <a:srgbClr val="000000"/>
                </a:solidFill>
                <a:latin typeface="Calibri" panose="020F0502020204030204" pitchFamily="34" charset="0"/>
              </a:rPr>
              <a:t>week!  </a:t>
            </a:r>
            <a:r>
              <a:rPr lang="en-US" sz="1200" dirty="0" smtClean="0">
                <a:solidFill>
                  <a:srgbClr val="000000"/>
                </a:solidFill>
                <a:latin typeface="Calibri" panose="020F0502020204030204" pitchFamily="34" charset="0"/>
              </a:rPr>
              <a:t>We will open the online auction on </a:t>
            </a:r>
            <a:r>
              <a:rPr lang="en-US" sz="1200" dirty="0" smtClean="0">
                <a:solidFill>
                  <a:srgbClr val="000000"/>
                </a:solidFill>
                <a:latin typeface="Calibri" panose="020F0502020204030204" pitchFamily="34" charset="0"/>
              </a:rPr>
              <a:t>Thursday</a:t>
            </a:r>
            <a:r>
              <a:rPr lang="en-US" sz="1200" dirty="0" smtClean="0">
                <a:solidFill>
                  <a:srgbClr val="000000"/>
                </a:solidFill>
                <a:latin typeface="Calibri" panose="020F0502020204030204" pitchFamily="34" charset="0"/>
              </a:rPr>
              <a:t>, November </a:t>
            </a:r>
            <a:r>
              <a:rPr lang="en-US" sz="1200" dirty="0" smtClean="0">
                <a:solidFill>
                  <a:srgbClr val="000000"/>
                </a:solidFill>
                <a:latin typeface="Calibri" panose="020F0502020204030204" pitchFamily="34" charset="0"/>
              </a:rPr>
              <a:t>11</a:t>
            </a:r>
            <a:r>
              <a:rPr lang="en-US" sz="1200" baseline="30000" dirty="0" smtClean="0">
                <a:solidFill>
                  <a:srgbClr val="000000"/>
                </a:solidFill>
                <a:latin typeface="Calibri" panose="020F0502020204030204" pitchFamily="34" charset="0"/>
              </a:rPr>
              <a:t>th</a:t>
            </a:r>
            <a:r>
              <a:rPr lang="en-US" sz="1200" dirty="0" smtClean="0">
                <a:solidFill>
                  <a:srgbClr val="000000"/>
                </a:solidFill>
                <a:latin typeface="Calibri" panose="020F0502020204030204" pitchFamily="34" charset="0"/>
              </a:rPr>
              <a:t> </a:t>
            </a:r>
            <a:r>
              <a:rPr lang="en-US" sz="1200" dirty="0" smtClean="0">
                <a:solidFill>
                  <a:srgbClr val="000000"/>
                </a:solidFill>
                <a:latin typeface="Calibri" panose="020F0502020204030204" pitchFamily="34" charset="0"/>
              </a:rPr>
              <a:t>at noon , and we will close it </a:t>
            </a:r>
            <a:r>
              <a:rPr lang="en-US" sz="1200" dirty="0" smtClean="0">
                <a:solidFill>
                  <a:srgbClr val="000000"/>
                </a:solidFill>
                <a:latin typeface="Calibri" panose="020F0502020204030204" pitchFamily="34" charset="0"/>
              </a:rPr>
              <a:t>at </a:t>
            </a:r>
            <a:r>
              <a:rPr lang="en-US" sz="1200" dirty="0" smtClean="0">
                <a:solidFill>
                  <a:srgbClr val="000000"/>
                </a:solidFill>
                <a:latin typeface="Calibri" panose="020F0502020204030204" pitchFamily="34" charset="0"/>
              </a:rPr>
              <a:t>noon on Wednesday, November </a:t>
            </a:r>
            <a:r>
              <a:rPr lang="en-US" sz="1200" dirty="0" smtClean="0">
                <a:solidFill>
                  <a:srgbClr val="000000"/>
                </a:solidFill>
                <a:latin typeface="Calibri" panose="020F0502020204030204" pitchFamily="34" charset="0"/>
              </a:rPr>
              <a:t>17</a:t>
            </a:r>
            <a:r>
              <a:rPr lang="en-US" sz="1200" baseline="30000" dirty="0" smtClean="0">
                <a:solidFill>
                  <a:srgbClr val="000000"/>
                </a:solidFill>
                <a:latin typeface="Calibri" panose="020F0502020204030204" pitchFamily="34" charset="0"/>
              </a:rPr>
              <a:t>th</a:t>
            </a:r>
            <a:r>
              <a:rPr lang="en-US" sz="1200" dirty="0" smtClean="0">
                <a:solidFill>
                  <a:srgbClr val="000000"/>
                </a:solidFill>
                <a:latin typeface="Calibri" panose="020F0502020204030204" pitchFamily="34" charset="0"/>
              </a:rPr>
              <a:t>.   We will send you the link from Better World for the auction next week, and please feel free to share it with family and friends.  This will be our biggest fundraiser of the fall semester, so getting the link out to as many people as we can will be helpful.  </a:t>
            </a:r>
          </a:p>
          <a:p>
            <a:endParaRPr lang="en-US" sz="1200" dirty="0">
              <a:solidFill>
                <a:srgbClr val="000000"/>
              </a:solidFill>
              <a:latin typeface="Calibri" panose="020F0502020204030204" pitchFamily="34" charset="0"/>
            </a:endParaRPr>
          </a:p>
          <a:p>
            <a:r>
              <a:rPr lang="en-US" sz="1200" dirty="0"/>
              <a:t>If you thought October moved quickly, just get ready.  It seems the months of November and December literally fly right off the calendar!  </a:t>
            </a:r>
            <a:endParaRPr lang="en-US" sz="1200" dirty="0" smtClean="0"/>
          </a:p>
          <a:p>
            <a:endParaRPr lang="en-US" sz="1200" dirty="0"/>
          </a:p>
          <a:p>
            <a:r>
              <a:rPr lang="en-US" sz="1200" dirty="0" smtClean="0"/>
              <a:t>Throughout </a:t>
            </a:r>
            <a:r>
              <a:rPr lang="en-US" sz="1200" dirty="0"/>
              <a:t>the month of November, the school </a:t>
            </a:r>
            <a:r>
              <a:rPr lang="en-US" sz="1200" dirty="0" smtClean="0"/>
              <a:t>holds </a:t>
            </a:r>
            <a:r>
              <a:rPr lang="en-US" sz="1200" dirty="0" smtClean="0"/>
              <a:t>a </a:t>
            </a:r>
            <a:r>
              <a:rPr lang="en-US" sz="1200" dirty="0"/>
              <a:t>canned goods and non-perishables </a:t>
            </a:r>
            <a:r>
              <a:rPr lang="en-US" sz="1200" dirty="0" smtClean="0"/>
              <a:t>food drive </a:t>
            </a:r>
            <a:r>
              <a:rPr lang="en-US" sz="1200" dirty="0"/>
              <a:t>for the needy in our community.  This is the perfect time to teach the children about giving to those in </a:t>
            </a:r>
            <a:r>
              <a:rPr lang="en-US" sz="1200" dirty="0" smtClean="0"/>
              <a:t>our</a:t>
            </a:r>
            <a:r>
              <a:rPr lang="en-US" sz="1400" dirty="0"/>
              <a:t> </a:t>
            </a:r>
            <a:r>
              <a:rPr lang="en-US" sz="1200" dirty="0"/>
              <a:t>community who are less fortunate.  </a:t>
            </a:r>
            <a:r>
              <a:rPr lang="en-US" sz="1200" dirty="0" smtClean="0"/>
              <a:t>This service project also really exemplifies our November Fruit of the Spirit: Goodness.  Students can bring in any non-perishables from now until the end of November.  We will have our contribution blessed in Chapel before it is delivered to </a:t>
            </a:r>
            <a:r>
              <a:rPr lang="en-US" sz="1200" dirty="0" err="1" smtClean="0"/>
              <a:t>Stonehaven</a:t>
            </a:r>
            <a:r>
              <a:rPr lang="en-US" sz="1200" dirty="0" smtClean="0"/>
              <a:t>.</a:t>
            </a:r>
            <a:endParaRPr lang="en-US" sz="1350" dirty="0"/>
          </a:p>
        </p:txBody>
      </p:sp>
    </p:spTree>
    <p:extLst>
      <p:ext uri="{BB962C8B-B14F-4D97-AF65-F5344CB8AC3E}">
        <p14:creationId xmlns:p14="http://schemas.microsoft.com/office/powerpoint/2010/main" val="29481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213" y="159960"/>
            <a:ext cx="6553426" cy="8814404"/>
          </a:xfrm>
        </p:spPr>
        <p:txBody>
          <a:bodyPr>
            <a:normAutofit fontScale="55000" lnSpcReduction="20000"/>
          </a:bodyPr>
          <a:lstStyle/>
          <a:p>
            <a:endParaRPr lang="en-US" dirty="0" smtClean="0"/>
          </a:p>
          <a:p>
            <a:pPr marL="0" indent="0">
              <a:buNone/>
            </a:pPr>
            <a:r>
              <a:rPr lang="en-US" sz="2200" dirty="0" smtClean="0">
                <a:sym typeface="Wingdings" panose="05000000000000000000" pitchFamily="2" charset="2"/>
              </a:rPr>
              <a:t>In addition, we </a:t>
            </a:r>
            <a:r>
              <a:rPr lang="en-US" sz="2200" dirty="0">
                <a:sym typeface="Wingdings" panose="05000000000000000000" pitchFamily="2" charset="2"/>
              </a:rPr>
              <a:t>are going to be holding V.I.P. Thanksgiving Picnics on Thursday, November </a:t>
            </a:r>
            <a:r>
              <a:rPr lang="en-US" sz="2200" dirty="0" smtClean="0">
                <a:sym typeface="Wingdings" panose="05000000000000000000" pitchFamily="2" charset="2"/>
              </a:rPr>
              <a:t>18</a:t>
            </a:r>
            <a:r>
              <a:rPr lang="en-US" sz="2200" baseline="30000" dirty="0" smtClean="0">
                <a:sym typeface="Wingdings" panose="05000000000000000000" pitchFamily="2" charset="2"/>
              </a:rPr>
              <a:t>th</a:t>
            </a:r>
            <a:r>
              <a:rPr lang="en-US" sz="2200" dirty="0">
                <a:sym typeface="Wingdings" panose="05000000000000000000" pitchFamily="2" charset="2"/>
              </a:rPr>
              <a:t>.   Your child is creating an invitation to invite his/her V.I.P. to this picnic, and we encourage the guest to bring a canned food item to donate to our food drive.  The food will be donated </a:t>
            </a:r>
            <a:r>
              <a:rPr lang="en-US" sz="2200" dirty="0" smtClean="0">
                <a:sym typeface="Wingdings" panose="05000000000000000000" pitchFamily="2" charset="2"/>
              </a:rPr>
              <a:t>to </a:t>
            </a:r>
            <a:r>
              <a:rPr lang="en-US" sz="2200" dirty="0">
                <a:sym typeface="Wingdings" panose="05000000000000000000" pitchFamily="2" charset="2"/>
              </a:rPr>
              <a:t>the </a:t>
            </a:r>
            <a:r>
              <a:rPr lang="en-US" sz="2200" dirty="0" err="1">
                <a:sym typeface="Wingdings" panose="05000000000000000000" pitchFamily="2" charset="2"/>
              </a:rPr>
              <a:t>Stonehaven</a:t>
            </a:r>
            <a:r>
              <a:rPr lang="en-US" sz="2200" dirty="0">
                <a:sym typeface="Wingdings" panose="05000000000000000000" pitchFamily="2" charset="2"/>
              </a:rPr>
              <a:t> food bank</a:t>
            </a:r>
            <a:r>
              <a:rPr lang="en-US" sz="2200" dirty="0" smtClean="0">
                <a:sym typeface="Wingdings" panose="05000000000000000000" pitchFamily="2" charset="2"/>
              </a:rPr>
              <a:t>.</a:t>
            </a:r>
            <a:r>
              <a:rPr lang="en-US" sz="2200" dirty="0" smtClean="0"/>
              <a:t>  </a:t>
            </a:r>
            <a:r>
              <a:rPr lang="en-US" sz="2200" dirty="0" smtClean="0"/>
              <a:t>The food donation is not mandatory, just recommended.</a:t>
            </a:r>
            <a:endParaRPr lang="en-US" sz="2200" dirty="0"/>
          </a:p>
          <a:p>
            <a:pPr marL="0" indent="0">
              <a:buNone/>
            </a:pPr>
            <a:r>
              <a:rPr lang="en-US" sz="2200" dirty="0" smtClean="0"/>
              <a:t>We are asking the VIP who attends the picnic to please bring a lunch for him/her-self, a picnic blanket, and a mask.  We have three designated picnic areas and 6 different picnic times.  We will not be mixing groups of children, and we will work hard to keep everyone appropriately distanced.  As a special treat to our guests, we have </a:t>
            </a:r>
            <a:r>
              <a:rPr lang="en-US" sz="2200" dirty="0" smtClean="0"/>
              <a:t>ordered </a:t>
            </a:r>
            <a:r>
              <a:rPr lang="en-US" sz="2200" dirty="0" err="1" smtClean="0"/>
              <a:t>bundtlets</a:t>
            </a:r>
            <a:r>
              <a:rPr lang="en-US" sz="2200" dirty="0" smtClean="0"/>
              <a:t> from Nothing Bundt Cake for a treat to enjoy later at home.  </a:t>
            </a:r>
            <a:r>
              <a:rPr lang="en-US" sz="2200" dirty="0" smtClean="0"/>
              <a:t>We will have the following flavors:  Carrot, Pecan Praline, Pumpkin Spice, Lemon, White Chocolate with Raspberry, and Chocolate, Chocolate Chip.</a:t>
            </a:r>
            <a:r>
              <a:rPr lang="en-US" sz="2200" dirty="0" smtClean="0"/>
              <a:t>  </a:t>
            </a:r>
            <a:r>
              <a:rPr lang="en-US" sz="2200" dirty="0" smtClean="0"/>
              <a:t>We hope you enjoy our small token of appreciation and  thanksgiving for you in the life of your Grace Episcopal student.</a:t>
            </a:r>
          </a:p>
          <a:p>
            <a:pPr marL="0" indent="0">
              <a:buNone/>
            </a:pPr>
            <a:r>
              <a:rPr lang="en-US" sz="2200" dirty="0" smtClean="0"/>
              <a:t>We will hold our 2</a:t>
            </a:r>
            <a:r>
              <a:rPr lang="en-US" sz="2200" baseline="30000" dirty="0" smtClean="0"/>
              <a:t>nd</a:t>
            </a:r>
            <a:r>
              <a:rPr lang="en-US" sz="2200" dirty="0" smtClean="0"/>
              <a:t> Grace t-shirt day on </a:t>
            </a:r>
            <a:r>
              <a:rPr lang="en-US" sz="2200" dirty="0" smtClean="0"/>
              <a:t>Thursday</a:t>
            </a:r>
            <a:r>
              <a:rPr lang="en-US" sz="2200" dirty="0" smtClean="0"/>
              <a:t>, November 11</a:t>
            </a:r>
            <a:r>
              <a:rPr lang="en-US" sz="2200" baseline="30000" dirty="0" smtClean="0"/>
              <a:t>th</a:t>
            </a:r>
            <a:r>
              <a:rPr lang="en-US" sz="2200" dirty="0" smtClean="0"/>
              <a:t>, and book orders will </a:t>
            </a:r>
            <a:r>
              <a:rPr lang="en-US" sz="2200" dirty="0" smtClean="0"/>
              <a:t>be </a:t>
            </a:r>
            <a:r>
              <a:rPr lang="en-US" sz="2200" dirty="0" smtClean="0"/>
              <a:t>due on </a:t>
            </a:r>
            <a:r>
              <a:rPr lang="en-US" sz="2200" dirty="0" smtClean="0"/>
              <a:t>Tuesday</a:t>
            </a:r>
            <a:r>
              <a:rPr lang="en-US" sz="2200" dirty="0" smtClean="0"/>
              <a:t>, November </a:t>
            </a:r>
            <a:r>
              <a:rPr lang="en-US" sz="2200" dirty="0" smtClean="0"/>
              <a:t>16</a:t>
            </a:r>
            <a:r>
              <a:rPr lang="en-US" sz="2200" baseline="30000" dirty="0" smtClean="0"/>
              <a:t>th</a:t>
            </a:r>
            <a:r>
              <a:rPr lang="en-US" sz="2200" dirty="0" smtClean="0"/>
              <a:t>.</a:t>
            </a:r>
          </a:p>
          <a:p>
            <a:pPr marL="0" indent="0">
              <a:buNone/>
            </a:pPr>
            <a:r>
              <a:rPr lang="en-US" sz="2200" dirty="0" smtClean="0"/>
              <a:t>Our </a:t>
            </a:r>
            <a:r>
              <a:rPr lang="en-US" sz="2200" dirty="0"/>
              <a:t>monthly fire drill will be held on Wednesday, November </a:t>
            </a:r>
            <a:r>
              <a:rPr lang="en-US" sz="2200" dirty="0" smtClean="0"/>
              <a:t>10, and our bi-monthly </a:t>
            </a:r>
            <a:r>
              <a:rPr lang="en-US" sz="2200" dirty="0" smtClean="0"/>
              <a:t>severe weather drill will be held on </a:t>
            </a:r>
            <a:r>
              <a:rPr lang="en-US" sz="2200" dirty="0" smtClean="0"/>
              <a:t>Wednesday</a:t>
            </a:r>
            <a:r>
              <a:rPr lang="en-US" sz="2200" dirty="0" smtClean="0"/>
              <a:t>, November </a:t>
            </a:r>
            <a:r>
              <a:rPr lang="en-US" sz="2200" dirty="0" smtClean="0"/>
              <a:t>17.</a:t>
            </a:r>
            <a:endParaRPr lang="en-US" sz="2200" dirty="0" smtClean="0"/>
          </a:p>
          <a:p>
            <a:pPr marL="0" indent="0">
              <a:buNone/>
            </a:pPr>
            <a:r>
              <a:rPr lang="en-US" sz="2200" dirty="0" smtClean="0"/>
              <a:t>Our staff meeting, and therefore, our early release day for November will be held on Tuesday, November </a:t>
            </a:r>
            <a:r>
              <a:rPr lang="en-US" sz="2200" dirty="0" smtClean="0"/>
              <a:t>16</a:t>
            </a:r>
            <a:r>
              <a:rPr lang="en-US" sz="2200" baseline="30000" dirty="0" smtClean="0"/>
              <a:t>th</a:t>
            </a:r>
            <a:r>
              <a:rPr lang="en-US" sz="2200" dirty="0" smtClean="0"/>
              <a:t>.  Ms. </a:t>
            </a:r>
            <a:r>
              <a:rPr lang="en-US" sz="2200" dirty="0" smtClean="0"/>
              <a:t>Ellen, </a:t>
            </a:r>
            <a:r>
              <a:rPr lang="en-US" sz="2200" dirty="0" smtClean="0"/>
              <a:t>Ms. Kim, and Ms. Kara’s classes will be released at 1:10.  Ms. </a:t>
            </a:r>
            <a:r>
              <a:rPr lang="en-US" sz="2200" dirty="0" smtClean="0"/>
              <a:t>Andrea, </a:t>
            </a:r>
            <a:r>
              <a:rPr lang="en-US" sz="2200" dirty="0" smtClean="0"/>
              <a:t>Ms. Debra, and Ms. </a:t>
            </a:r>
            <a:r>
              <a:rPr lang="en-US" sz="2200" dirty="0" smtClean="0"/>
              <a:t>Jennifer’s </a:t>
            </a:r>
            <a:r>
              <a:rPr lang="en-US" sz="2200" dirty="0" smtClean="0"/>
              <a:t>classes will be released at 1:20.  Please show up at your designated pick-up time to help us with our process of checking out and loading up students.  </a:t>
            </a:r>
            <a:r>
              <a:rPr lang="en-US" sz="2200" dirty="0" smtClean="0"/>
              <a:t>This allows us to start our staff meeting on time and finish on time. Thank </a:t>
            </a:r>
            <a:r>
              <a:rPr lang="en-US" sz="2200" dirty="0" smtClean="0"/>
              <a:t>you</a:t>
            </a:r>
            <a:r>
              <a:rPr lang="en-US" sz="2200" dirty="0" smtClean="0"/>
              <a:t>!</a:t>
            </a:r>
          </a:p>
          <a:p>
            <a:pPr marL="0" indent="0">
              <a:buNone/>
            </a:pPr>
            <a:endParaRPr lang="en-US" sz="2200" dirty="0"/>
          </a:p>
          <a:p>
            <a:pPr marL="0" indent="0">
              <a:buNone/>
            </a:pPr>
            <a:r>
              <a:rPr lang="en-US" sz="2200" dirty="0" smtClean="0"/>
              <a:t>There will be no school November 22-25 for our Thanksgiving Break.  Classes will resume Monday, November 29</a:t>
            </a:r>
            <a:r>
              <a:rPr lang="en-US" sz="2200" baseline="30000" dirty="0" smtClean="0"/>
              <a:t>th</a:t>
            </a:r>
            <a:r>
              <a:rPr lang="en-US" sz="2200" dirty="0" smtClean="0"/>
              <a:t>.</a:t>
            </a:r>
            <a:endParaRPr lang="en-US" sz="2200" dirty="0"/>
          </a:p>
          <a:p>
            <a:pPr marL="0" indent="0">
              <a:lnSpc>
                <a:spcPct val="120000"/>
              </a:lnSpc>
              <a:buNone/>
            </a:pPr>
            <a:endParaRPr lang="en-US" dirty="0"/>
          </a:p>
          <a:p>
            <a:pPr marL="0" indent="0">
              <a:buNone/>
            </a:pPr>
            <a:r>
              <a:rPr lang="en-US" dirty="0" smtClean="0"/>
              <a:t>HOUSEKEEPING </a:t>
            </a:r>
            <a:r>
              <a:rPr lang="en-US" dirty="0"/>
              <a:t>ITEMS:</a:t>
            </a:r>
          </a:p>
          <a:p>
            <a:pPr lvl="0"/>
            <a:r>
              <a:rPr lang="en-US" dirty="0" smtClean="0"/>
              <a:t>Please </a:t>
            </a:r>
            <a:r>
              <a:rPr lang="en-US" dirty="0"/>
              <a:t>remember to pack a healthy lunch with a drink (water, milk, or juice) for your child each day.  If a child does not have a lunch, we will offer them a </a:t>
            </a:r>
            <a:r>
              <a:rPr lang="en-US" dirty="0" err="1"/>
              <a:t>Lunchable</a:t>
            </a:r>
            <a:r>
              <a:rPr lang="en-US" dirty="0"/>
              <a:t> and a cup of water.  Please replace the </a:t>
            </a:r>
            <a:r>
              <a:rPr lang="en-US" dirty="0" err="1"/>
              <a:t>Lunchable</a:t>
            </a:r>
            <a:r>
              <a:rPr lang="en-US" dirty="0"/>
              <a:t> on the next school day.</a:t>
            </a:r>
          </a:p>
          <a:p>
            <a:pPr lvl="0"/>
            <a:r>
              <a:rPr lang="en-US" dirty="0"/>
              <a:t>For safety on the playground, please have your children wear shoes conducive to running and climbing, etc.  Flip-flops are NOT recommended.</a:t>
            </a:r>
          </a:p>
          <a:p>
            <a:pPr lvl="0"/>
            <a:r>
              <a:rPr lang="en-US" dirty="0"/>
              <a:t>If you arrive early </a:t>
            </a:r>
            <a:r>
              <a:rPr lang="en-US" dirty="0" smtClean="0"/>
              <a:t>(before your scheduled pick-up or drop-off time), please </a:t>
            </a:r>
            <a:r>
              <a:rPr lang="en-US" dirty="0"/>
              <a:t>feel free to </a:t>
            </a:r>
            <a:r>
              <a:rPr lang="en-US" dirty="0" smtClean="0"/>
              <a:t>park in the front parking lot and wait until your scheduled time or circle around and come back through.</a:t>
            </a:r>
          </a:p>
          <a:p>
            <a:pPr lvl="0"/>
            <a:endParaRPr lang="en-US" dirty="0"/>
          </a:p>
          <a:p>
            <a:pPr lvl="0"/>
            <a:endParaRPr lang="en-US" dirty="0"/>
          </a:p>
          <a:p>
            <a:pPr marL="0" indent="0">
              <a:buNone/>
            </a:pPr>
            <a:r>
              <a:rPr lang="en-US" dirty="0"/>
              <a:t>If you have any questions, please do not hesitate to contact me.</a:t>
            </a:r>
          </a:p>
          <a:p>
            <a:pPr marL="0" indent="0">
              <a:buNone/>
            </a:pPr>
            <a:r>
              <a:rPr lang="en-US" dirty="0"/>
              <a:t> </a:t>
            </a:r>
          </a:p>
          <a:p>
            <a:pPr marL="0" indent="0">
              <a:buNone/>
            </a:pPr>
            <a:r>
              <a:rPr lang="en-US" dirty="0"/>
              <a:t>Sincerely,                                   </a:t>
            </a:r>
          </a:p>
          <a:p>
            <a:endParaRPr lang="en-US" dirty="0"/>
          </a:p>
          <a:p>
            <a:pPr marL="0" indent="0">
              <a:buNone/>
            </a:pPr>
            <a:r>
              <a:rPr lang="en-US" dirty="0" smtClean="0"/>
              <a:t>Ginny </a:t>
            </a:r>
            <a:r>
              <a:rPr lang="en-US" dirty="0"/>
              <a:t>Herbert, Head of School</a:t>
            </a:r>
          </a:p>
          <a:p>
            <a:pPr marL="0" indent="0">
              <a:buNone/>
            </a:pPr>
            <a:r>
              <a:rPr lang="en-US" dirty="0"/>
              <a:t> </a:t>
            </a:r>
          </a:p>
          <a:p>
            <a:pPr marL="0" indent="0">
              <a:buNone/>
            </a:pPr>
            <a:r>
              <a:rPr lang="en-US" dirty="0"/>
              <a:t> </a:t>
            </a:r>
          </a:p>
          <a:p>
            <a:pPr marL="0" indent="0">
              <a:buNone/>
            </a:pPr>
            <a:endParaRPr lang="en-US" dirty="0"/>
          </a:p>
        </p:txBody>
      </p:sp>
      <p:sp>
        <p:nvSpPr>
          <p:cNvPr id="2" name="TextBox 1"/>
          <p:cNvSpPr txBox="1"/>
          <p:nvPr/>
        </p:nvSpPr>
        <p:spPr>
          <a:xfrm>
            <a:off x="3305175" y="6524625"/>
            <a:ext cx="2733675" cy="1754326"/>
          </a:xfrm>
          <a:prstGeom prst="rect">
            <a:avLst/>
          </a:prstGeom>
          <a:noFill/>
        </p:spPr>
        <p:txBody>
          <a:bodyPr wrap="square" rtlCol="0">
            <a:spAutoFit/>
          </a:bodyPr>
          <a:lstStyle/>
          <a:p>
            <a:r>
              <a:rPr lang="en-US" sz="1200" dirty="0" smtClean="0">
                <a:latin typeface="AR JULIAN" panose="02000000000000000000" pitchFamily="2" charset="0"/>
              </a:rPr>
              <a:t>November birthday blessings go to:</a:t>
            </a:r>
          </a:p>
          <a:p>
            <a:pPr algn="ctr"/>
            <a:r>
              <a:rPr lang="en-US" sz="1200" dirty="0" smtClean="0">
                <a:latin typeface="AR JULIAN" panose="02000000000000000000" pitchFamily="2" charset="0"/>
              </a:rPr>
              <a:t>Milan Carter – 7</a:t>
            </a:r>
          </a:p>
          <a:p>
            <a:pPr algn="ctr"/>
            <a:r>
              <a:rPr lang="en-US" sz="1200" dirty="0" smtClean="0">
                <a:latin typeface="AR JULIAN" panose="02000000000000000000" pitchFamily="2" charset="0"/>
              </a:rPr>
              <a:t>Elena Queen – 8</a:t>
            </a:r>
          </a:p>
          <a:p>
            <a:pPr algn="ctr"/>
            <a:r>
              <a:rPr lang="en-US" sz="1200" dirty="0" smtClean="0">
                <a:latin typeface="AR JULIAN" panose="02000000000000000000" pitchFamily="2" charset="0"/>
              </a:rPr>
              <a:t>Millie Queen – 8</a:t>
            </a:r>
          </a:p>
          <a:p>
            <a:pPr algn="ctr"/>
            <a:r>
              <a:rPr lang="en-US" sz="1200" dirty="0" smtClean="0">
                <a:latin typeface="AR JULIAN" panose="02000000000000000000" pitchFamily="2" charset="0"/>
              </a:rPr>
              <a:t>Kaylin Wenzel – 8</a:t>
            </a:r>
          </a:p>
          <a:p>
            <a:pPr algn="ctr"/>
            <a:r>
              <a:rPr lang="en-US" sz="1200" dirty="0" smtClean="0">
                <a:latin typeface="AR JULIAN" panose="02000000000000000000" pitchFamily="2" charset="0"/>
              </a:rPr>
              <a:t>Ellie Huss – 12</a:t>
            </a:r>
          </a:p>
          <a:p>
            <a:pPr algn="ctr"/>
            <a:r>
              <a:rPr lang="en-US" sz="1200" dirty="0" smtClean="0">
                <a:latin typeface="AR JULIAN" panose="02000000000000000000" pitchFamily="2" charset="0"/>
              </a:rPr>
              <a:t>Ms. Andrea – 14</a:t>
            </a:r>
          </a:p>
          <a:p>
            <a:pPr algn="ctr"/>
            <a:r>
              <a:rPr lang="en-US" sz="1200" dirty="0" smtClean="0">
                <a:latin typeface="AR JULIAN" panose="02000000000000000000" pitchFamily="2" charset="0"/>
              </a:rPr>
              <a:t>Brooks Vanderbilt – 17</a:t>
            </a:r>
          </a:p>
          <a:p>
            <a:pPr algn="ctr"/>
            <a:r>
              <a:rPr lang="en-US" sz="1200" dirty="0" smtClean="0">
                <a:latin typeface="AR JULIAN" panose="02000000000000000000" pitchFamily="2" charset="0"/>
              </a:rPr>
              <a:t>Ms. Janell - 28</a:t>
            </a:r>
            <a:endParaRPr lang="en-US" sz="1200" dirty="0">
              <a:latin typeface="AR JULIAN" panose="02000000000000000000" pitchFamily="2" charset="0"/>
            </a:endParaRPr>
          </a:p>
        </p:txBody>
      </p:sp>
    </p:spTree>
    <p:extLst>
      <p:ext uri="{BB962C8B-B14F-4D97-AF65-F5344CB8AC3E}">
        <p14:creationId xmlns:p14="http://schemas.microsoft.com/office/powerpoint/2010/main" val="4258268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8545</TotalTime>
  <Words>569</Words>
  <Application>Microsoft Office PowerPoint</Application>
  <PresentationFormat>On-screen Show (4:3)</PresentationFormat>
  <Paragraphs>74</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 JULIAN</vt:lpstr>
      <vt:lpstr>Arial</vt:lpstr>
      <vt:lpstr>Calibri</vt:lpstr>
      <vt:lpstr>Calibri Light</vt:lpstr>
      <vt:lpstr>Garamond</vt:lpstr>
      <vt:lpstr>Times New Roman</vt:lpstr>
      <vt:lpstr>-webkit-standard</vt:lpstr>
      <vt:lpstr>Wingdings</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Clark</dc:creator>
  <cp:lastModifiedBy>Ginny Herbert</cp:lastModifiedBy>
  <cp:revision>28</cp:revision>
  <cp:lastPrinted>2021-11-02T17:41:17Z</cp:lastPrinted>
  <dcterms:created xsi:type="dcterms:W3CDTF">2020-10-28T15:25:23Z</dcterms:created>
  <dcterms:modified xsi:type="dcterms:W3CDTF">2021-11-02T18:22:51Z</dcterms:modified>
</cp:coreProperties>
</file>