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386" r:id="rId2"/>
    <p:sldId id="376" r:id="rId3"/>
    <p:sldId id="561" r:id="rId4"/>
    <p:sldId id="503" r:id="rId5"/>
    <p:sldId id="499" r:id="rId6"/>
    <p:sldId id="566" r:id="rId7"/>
    <p:sldId id="567" r:id="rId8"/>
    <p:sldId id="568" r:id="rId9"/>
    <p:sldId id="569" r:id="rId10"/>
    <p:sldId id="570" r:id="rId11"/>
    <p:sldId id="455" r:id="rId12"/>
    <p:sldId id="562" r:id="rId13"/>
    <p:sldId id="500" r:id="rId14"/>
    <p:sldId id="465" r:id="rId15"/>
    <p:sldId id="574" r:id="rId16"/>
    <p:sldId id="413" r:id="rId17"/>
    <p:sldId id="459" r:id="rId18"/>
    <p:sldId id="460" r:id="rId19"/>
    <p:sldId id="571" r:id="rId20"/>
    <p:sldId id="572" r:id="rId21"/>
    <p:sldId id="458" r:id="rId22"/>
    <p:sldId id="402" r:id="rId23"/>
    <p:sldId id="403" r:id="rId24"/>
    <p:sldId id="489" r:id="rId25"/>
    <p:sldId id="493" r:id="rId26"/>
    <p:sldId id="494" r:id="rId27"/>
    <p:sldId id="497" r:id="rId28"/>
    <p:sldId id="565" r:id="rId29"/>
    <p:sldId id="495" r:id="rId30"/>
    <p:sldId id="563" r:id="rId31"/>
    <p:sldId id="410" r:id="rId32"/>
    <p:sldId id="498" r:id="rId33"/>
    <p:sldId id="564" r:id="rId34"/>
    <p:sldId id="433" r:id="rId35"/>
    <p:sldId id="405" r:id="rId36"/>
    <p:sldId id="573" r:id="rId37"/>
    <p:sldId id="487" r:id="rId38"/>
    <p:sldId id="501" r:id="rId39"/>
    <p:sldId id="508" r:id="rId4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E"/>
    <a:srgbClr val="F3C39F"/>
    <a:srgbClr val="FFDC37"/>
    <a:srgbClr val="108846"/>
    <a:srgbClr val="CCFFCC"/>
    <a:srgbClr val="FFFFFF"/>
    <a:srgbClr val="1D996C"/>
    <a:srgbClr val="CA2C4B"/>
    <a:srgbClr val="9F827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575"/>
    <p:restoredTop sz="94360"/>
  </p:normalViewPr>
  <p:slideViewPr>
    <p:cSldViewPr snapToGrid="0">
      <p:cViewPr>
        <p:scale>
          <a:sx n="91" d="100"/>
          <a:sy n="91" d="100"/>
        </p:scale>
        <p:origin x="808" y="5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DC84A1-5021-E041-8F03-E7C12C7D09ED}" type="datetimeFigureOut">
              <a:rPr lang="en-US" altLang="x-none"/>
              <a:pPr/>
              <a:t>1/29/2021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C6FC-4373-5848-AAF8-73DE81BCF6F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36719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A318374-6EDE-1744-9A89-8FF0683C12FE}" type="slidenum">
              <a:rPr lang="en-US" altLang="x-none" sz="1200">
                <a:latin typeface="Arial" charset="0"/>
              </a:rPr>
              <a:pPr/>
              <a:t>2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2B5A9F-179A-224B-83A5-8BA4813F8994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0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2B5A9F-179A-224B-83A5-8BA4813F899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6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A318374-6EDE-1744-9A89-8FF0683C12FE}" type="slidenum">
              <a:rPr lang="en-US" altLang="x-none" sz="1200">
                <a:latin typeface="Arial" charset="0"/>
              </a:rPr>
              <a:pPr/>
              <a:t>19</a:t>
            </a:fld>
            <a:endParaRPr lang="en-US" altLang="x-none" sz="120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06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2B5A9F-179A-224B-83A5-8BA4813F8994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1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F47E4-C22B-3C4A-BA8A-61AED8236D6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7988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ACD96-76FE-5148-A6A4-E462DC31905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7041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ED7A8-C429-DA4E-B4AA-289A50558EB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172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967DF-7C1D-E342-9B54-17429C447A3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035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E19D8-1838-014D-A02A-F0134389C3A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467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EE49B-3CC8-5B4A-947B-9382DDCE5B5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039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FBAF0-B9E0-6A49-8B54-8BAAE080CFB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734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11399-DAEA-1646-9572-902BFDE5C62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1188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49DAB-F568-0949-98DE-B34A012CA32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975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CF48B-87C8-8C49-BFD8-FE56B3688DF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602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42713-B126-D148-BEA3-27F284ED7E6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4764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72F582-C461-2045-B772-CA534CB7C8A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5.wdp"/><Relationship Id="rId4" Type="http://schemas.openxmlformats.org/officeDocument/2006/relationships/image" Target="../media/image58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8.wdp"/><Relationship Id="rId9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microsoft.com/office/2007/relationships/hdphoto" Target="../media/hdphoto9.wdp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microsoft.com/office/2007/relationships/hdphoto" Target="../media/hdphoto10.wdp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microsoft.com/office/2007/relationships/hdphoto" Target="../media/hdphoto9.wdp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microsoft.com/office/2007/relationships/hdphoto" Target="../media/hdphoto10.wdp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4534535" y="5061528"/>
            <a:ext cx="3168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600" b="1" dirty="0">
                <a:solidFill>
                  <a:srgbClr val="FFFFFF"/>
                </a:solidFill>
                <a:latin typeface="Arial" charset="0"/>
              </a:rPr>
              <a:t>Jean Bolognia, MD</a:t>
            </a:r>
            <a:endParaRPr lang="en-US" altLang="x-none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026"/>
          <p:cNvSpPr txBox="1">
            <a:spLocks noChangeArrowheads="1"/>
          </p:cNvSpPr>
          <p:nvPr/>
        </p:nvSpPr>
        <p:spPr>
          <a:xfrm>
            <a:off x="3196590" y="1571171"/>
            <a:ext cx="6206490" cy="23607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altLang="x-none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Sometimes stepping back is better than a closer look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339408"/>
            <a:ext cx="3075214" cy="172212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626" y="441563"/>
            <a:ext cx="2023110" cy="2847340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2523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JS:TEN to ipilimumab-nivolumab - MF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8934" y="649652"/>
            <a:ext cx="5054020" cy="44001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SJS:TEN to ipilimumab-nivolumab - MF:DK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427" y="2593634"/>
            <a:ext cx="4811100" cy="34816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Donut 1"/>
          <p:cNvSpPr/>
          <p:nvPr/>
        </p:nvSpPr>
        <p:spPr bwMode="auto">
          <a:xfrm>
            <a:off x="1868380" y="1500116"/>
            <a:ext cx="834955" cy="1093518"/>
          </a:xfrm>
          <a:prstGeom prst="donut">
            <a:avLst>
              <a:gd name="adj" fmla="val 6667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50858" y="4789908"/>
            <a:ext cx="404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ipilimumab</a:t>
            </a: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plus </a:t>
            </a:r>
            <a:r>
              <a:rPr lang="en-US" sz="20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nivolumab</a:t>
            </a:r>
            <a:endParaRPr lang="en-US" sz="20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7960" y="6101968"/>
            <a:ext cx="975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YDRSC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423" y="459781"/>
            <a:ext cx="3742267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438212" y="3848318"/>
            <a:ext cx="1672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TMP-SMX</a:t>
            </a:r>
            <a:endParaRPr lang="en-US" sz="20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677571" y="191771"/>
            <a:ext cx="4841703" cy="5360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Generalized bullous FDE</a:t>
            </a:r>
            <a:endParaRPr lang="en-US" sz="32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84383" y="5539305"/>
            <a:ext cx="2096995" cy="5360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SJS/TEN</a:t>
            </a:r>
            <a:endParaRPr lang="en-US" sz="32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6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ed drug eruption, generalized to naproxen, penis - S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523" y="636318"/>
            <a:ext cx="3590587" cy="41443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Fixed drug eruption, generalized to naproxen, axilla - S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639" y="625114"/>
            <a:ext cx="2514831" cy="55028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184" y="871806"/>
            <a:ext cx="2770095" cy="18366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215" y="3482788"/>
            <a:ext cx="2098427" cy="22882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ight Arrow 3"/>
          <p:cNvSpPr/>
          <p:nvPr/>
        </p:nvSpPr>
        <p:spPr bwMode="auto">
          <a:xfrm rot="10800000">
            <a:off x="7086600" y="4719916"/>
            <a:ext cx="658906" cy="391629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98149" y="5222307"/>
            <a:ext cx="3697333" cy="10974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Fourth admission for 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same disorder</a:t>
            </a:r>
            <a:endParaRPr lang="en-US" sz="32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8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ed drug eruption, generalized to naproxen, penis - S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85" y="968625"/>
            <a:ext cx="3590587" cy="41443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Fixed drug eruption, generalized to naproxen, axilla - S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639" y="625114"/>
            <a:ext cx="2514831" cy="55028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184" y="871806"/>
            <a:ext cx="2770095" cy="18366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215" y="3482788"/>
            <a:ext cx="2098427" cy="22882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ight Arrow 3"/>
          <p:cNvSpPr/>
          <p:nvPr/>
        </p:nvSpPr>
        <p:spPr bwMode="auto">
          <a:xfrm rot="10800000">
            <a:off x="7086600" y="4719916"/>
            <a:ext cx="658906" cy="391629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90" y="5771042"/>
            <a:ext cx="7019835" cy="648124"/>
          </a:xfrm>
          <a:prstGeom prst="rect">
            <a:avLst/>
          </a:prstGeom>
          <a:solidFill>
            <a:schemeClr val="bg2"/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Step back -- limited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distribution</a:t>
            </a:r>
            <a:endParaRPr lang="en-US" sz="36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8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ed drug eruption, generalized to naproxen, penis - S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85" y="1116105"/>
            <a:ext cx="3590587" cy="41443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Fixed drug eruption, generalized to naproxen, axilla - S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639" y="625114"/>
            <a:ext cx="2514831" cy="550286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184" y="871806"/>
            <a:ext cx="2770095" cy="18366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215" y="3482788"/>
            <a:ext cx="2098427" cy="22882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ight Arrow 3"/>
          <p:cNvSpPr/>
          <p:nvPr/>
        </p:nvSpPr>
        <p:spPr bwMode="auto">
          <a:xfrm rot="10800000">
            <a:off x="7086600" y="4719916"/>
            <a:ext cx="658906" cy="391629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37247" y="751702"/>
            <a:ext cx="8319351" cy="648124"/>
          </a:xfrm>
          <a:prstGeom prst="rect">
            <a:avLst/>
          </a:prstGeom>
          <a:solidFill>
            <a:schemeClr val="bg2"/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Generalized bullous fixed 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drug eruption</a:t>
            </a:r>
            <a:endParaRPr lang="en-US" sz="36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109" y="5111546"/>
            <a:ext cx="1747157" cy="1270659"/>
          </a:xfrm>
          <a:prstGeom prst="rect">
            <a:avLst/>
          </a:prstGeom>
          <a:ln>
            <a:solidFill>
              <a:srgbClr val="CCFFCC"/>
            </a:solidFill>
          </a:ln>
        </p:spPr>
      </p:pic>
    </p:spTree>
    <p:extLst>
      <p:ext uri="{BB962C8B-B14F-4D97-AF65-F5344CB8AC3E}">
        <p14:creationId xmlns:p14="http://schemas.microsoft.com/office/powerpoint/2010/main" val="34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1357663" y="1801697"/>
            <a:ext cx="9198278" cy="27703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many series of patients with TEN include patients with generalized bullous fixed drug eruption?</a:t>
            </a: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137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r="2841" b="1679"/>
          <a:stretch/>
        </p:blipFill>
        <p:spPr>
          <a:xfrm>
            <a:off x="3590364" y="403619"/>
            <a:ext cx="4545107" cy="55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CH0021_FigAlternate_Valeyrie-Allanore_v1_Orig IMP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21" y="357031"/>
            <a:ext cx="6242304" cy="468172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Ch021_LC_Fixed D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325" y="3516885"/>
            <a:ext cx="3904025" cy="292878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3321" y="5038759"/>
            <a:ext cx="380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Ed Cowen, MD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388" y="1178260"/>
            <a:ext cx="1255110" cy="224126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697" y="2388201"/>
            <a:ext cx="1203804" cy="183224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4386" y="4037849"/>
            <a:ext cx="1313424" cy="1172363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1"/>
          <a:stretch/>
        </p:blipFill>
        <p:spPr>
          <a:xfrm>
            <a:off x="10830414" y="4943625"/>
            <a:ext cx="1094791" cy="1606163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715625" y="6430535"/>
            <a:ext cx="380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Lorenzo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Cerroni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20041" y="5642584"/>
            <a:ext cx="5120640" cy="648124"/>
          </a:xfrm>
          <a:prstGeom prst="rect">
            <a:avLst/>
          </a:prstGeom>
          <a:solidFill>
            <a:schemeClr val="bg2"/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Similar high-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prob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drugs</a:t>
            </a:r>
            <a:endParaRPr lang="en-US" sz="36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936" y="1267296"/>
            <a:ext cx="1408883" cy="157039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159" y="445460"/>
            <a:ext cx="1657350" cy="12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07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8144" y="2875545"/>
            <a:ext cx="3340101" cy="319344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370" y="2996594"/>
            <a:ext cx="3256155" cy="34842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201525" y="3601178"/>
            <a:ext cx="2693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</a:t>
            </a:r>
            <a:r>
              <a:rPr lang="en-US" sz="16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Mary Stone, 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0" r="3610"/>
          <a:stretch/>
        </p:blipFill>
        <p:spPr>
          <a:xfrm>
            <a:off x="8275918" y="181970"/>
            <a:ext cx="3429000" cy="33839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505" y="3391580"/>
            <a:ext cx="2616200" cy="20447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1472" y="6142318"/>
            <a:ext cx="3370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Kal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Watsky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MD; YDRSC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680" y="203880"/>
            <a:ext cx="2908828" cy="30352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667" y="399137"/>
            <a:ext cx="3558091" cy="26835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508188" y="4491740"/>
            <a:ext cx="2183790" cy="1238500"/>
          </a:xfrm>
          <a:prstGeom prst="rect">
            <a:avLst/>
          </a:prstGeom>
          <a:solidFill>
            <a:schemeClr val="bg2"/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Mental image</a:t>
            </a:r>
            <a:endParaRPr lang="en-US" sz="36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1891" y="5551506"/>
            <a:ext cx="1181127" cy="11972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0259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793" y="3366847"/>
            <a:ext cx="3599688" cy="27797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786" y="1130283"/>
            <a:ext cx="5032438" cy="37007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3505" y="4947021"/>
            <a:ext cx="310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Luis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Requena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1550" y="2447365"/>
            <a:ext cx="2693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Lisa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Weibel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303" y="446295"/>
            <a:ext cx="6052988" cy="20010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ight Arrow 6"/>
          <p:cNvSpPr/>
          <p:nvPr/>
        </p:nvSpPr>
        <p:spPr bwMode="auto">
          <a:xfrm rot="5400000">
            <a:off x="553786" y="1807065"/>
            <a:ext cx="515450" cy="27400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6200000">
            <a:off x="11102454" y="2149623"/>
            <a:ext cx="515450" cy="27400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061249">
            <a:off x="6522461" y="6017704"/>
            <a:ext cx="515450" cy="27400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09018" y="1607575"/>
            <a:ext cx="7742903" cy="3465869"/>
          </a:xfr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/>
          <a:p>
            <a:pPr eaLnBrk="1" hangingPunct="1"/>
            <a:br>
              <a:rPr lang="en-US" altLang="x-none" sz="4000" dirty="0">
                <a:solidFill>
                  <a:schemeClr val="bg1"/>
                </a:solidFill>
                <a:latin typeface="Arial" charset="0"/>
              </a:rPr>
            </a:br>
            <a:r>
              <a:rPr lang="en-US" altLang="x-non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While generalized bullous fixed drug eruption might be confused with TEN, it should not be confused with SJS</a:t>
            </a:r>
            <a:br>
              <a:rPr lang="en-US" altLang="x-none" dirty="0">
                <a:solidFill>
                  <a:schemeClr val="bg1"/>
                </a:solidFill>
                <a:latin typeface="Arial" charset="0"/>
              </a:rPr>
            </a:br>
            <a:endParaRPr lang="en-US" altLang="x-none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0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149300" y="1019586"/>
            <a:ext cx="5870109" cy="1773238"/>
          </a:xfr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/>
          <a:p>
            <a:pPr eaLnBrk="1" hangingPunct="1"/>
            <a:br>
              <a:rPr lang="en-US" altLang="x-none" sz="400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4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Conflicts of Interest</a:t>
            </a:r>
            <a:br>
              <a:rPr lang="en-US" altLang="x-none" sz="4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altLang="x-non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None</a:t>
            </a:r>
            <a:br>
              <a:rPr lang="en-US" altLang="x-none" dirty="0">
                <a:solidFill>
                  <a:srgbClr val="108846"/>
                </a:solidFill>
                <a:latin typeface="Arial" charset="0"/>
              </a:rPr>
            </a:br>
            <a:endParaRPr lang="en-US" altLang="x-none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 bwMode="auto">
          <a:xfrm>
            <a:off x="3149300" y="3564666"/>
            <a:ext cx="5870109" cy="20741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40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Mention of non-FDA-approved drugs</a:t>
            </a:r>
          </a:p>
          <a:p>
            <a:pPr eaLnBrk="1" hangingPunct="1"/>
            <a:r>
              <a:rPr lang="en-US" altLang="x-none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Yes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588781" y="543413"/>
            <a:ext cx="7846142" cy="1658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Think of SJS as an “extra crispy” </a:t>
            </a:r>
          </a:p>
          <a:p>
            <a:pPr eaLnBrk="1" hangingPunct="1"/>
            <a:r>
              <a:rPr lang="en-US" altLang="x-none" sz="3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morbilliform</a:t>
            </a: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drug eruption</a:t>
            </a: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 rot="20658312">
            <a:off x="866827" y="2699801"/>
            <a:ext cx="2654711" cy="171081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1088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399080">
            <a:off x="1273489" y="3262819"/>
            <a:ext cx="199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Fragility?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 bwMode="auto">
          <a:xfrm rot="1132346">
            <a:off x="2635911" y="4535722"/>
            <a:ext cx="2654711" cy="171081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1088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452258">
            <a:off x="2843877" y="5164201"/>
            <a:ext cx="236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Sloughing?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 bwMode="auto">
          <a:xfrm rot="20329694">
            <a:off x="4710597" y="2683663"/>
            <a:ext cx="2654711" cy="171081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1088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890842">
            <a:off x="5023324" y="2991793"/>
            <a:ext cx="2338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Vesicles or</a:t>
            </a:r>
          </a:p>
          <a:p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bullae?</a:t>
            </a:r>
            <a:endParaRPr lang="en-US" sz="3200" dirty="0"/>
          </a:p>
        </p:txBody>
      </p:sp>
      <p:sp>
        <p:nvSpPr>
          <p:cNvPr id="11" name="Oval 10"/>
          <p:cNvSpPr/>
          <p:nvPr/>
        </p:nvSpPr>
        <p:spPr bwMode="auto">
          <a:xfrm rot="20342439">
            <a:off x="6865740" y="4500882"/>
            <a:ext cx="2654711" cy="171081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1088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917397">
            <a:off x="7081846" y="5014657"/>
            <a:ext cx="236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Duskiness?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7385" y="359644"/>
            <a:ext cx="2667381" cy="2133599"/>
          </a:xfrm>
          <a:prstGeom prst="rect">
            <a:avLst/>
          </a:prstGeom>
          <a:ln>
            <a:solidFill>
              <a:srgbClr val="108846"/>
            </a:solidFill>
          </a:ln>
        </p:spPr>
      </p:pic>
      <p:sp>
        <p:nvSpPr>
          <p:cNvPr id="14" name="Oval 13"/>
          <p:cNvSpPr/>
          <p:nvPr/>
        </p:nvSpPr>
        <p:spPr bwMode="auto">
          <a:xfrm rot="1507939">
            <a:off x="8908956" y="2898146"/>
            <a:ext cx="2654711" cy="171081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1088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725175">
            <a:off x="9280772" y="3363837"/>
            <a:ext cx="2368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Mucosal erosions?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4076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CH0021_FigAlternate_Valeyrie-Allanore_v1_Orig IMP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511" y="467935"/>
            <a:ext cx="5001241" cy="375093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66" y="2700375"/>
            <a:ext cx="3445043" cy="376368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26087" y="551176"/>
            <a:ext cx="380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Ed Cowen, MD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55" y="643360"/>
            <a:ext cx="2185475" cy="1591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706" y="342898"/>
            <a:ext cx="2843305" cy="568661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892" y="3395832"/>
            <a:ext cx="2599764" cy="326661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Right Arrow 5"/>
          <p:cNvSpPr/>
          <p:nvPr/>
        </p:nvSpPr>
        <p:spPr bwMode="auto">
          <a:xfrm>
            <a:off x="2916626" y="1301984"/>
            <a:ext cx="515450" cy="27400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Donut 8"/>
          <p:cNvSpPr/>
          <p:nvPr/>
        </p:nvSpPr>
        <p:spPr bwMode="auto">
          <a:xfrm>
            <a:off x="9106970" y="646550"/>
            <a:ext cx="2095500" cy="1310868"/>
          </a:xfrm>
          <a:prstGeom prst="donut">
            <a:avLst>
              <a:gd name="adj" fmla="val 6586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6985000" y="5041900"/>
            <a:ext cx="1397000" cy="987611"/>
          </a:xfrm>
          <a:prstGeom prst="donut">
            <a:avLst>
              <a:gd name="adj" fmla="val 6586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Donut 10"/>
          <p:cNvSpPr/>
          <p:nvPr/>
        </p:nvSpPr>
        <p:spPr bwMode="auto">
          <a:xfrm>
            <a:off x="1379361" y="3710538"/>
            <a:ext cx="1231359" cy="889000"/>
          </a:xfrm>
          <a:prstGeom prst="donut">
            <a:avLst>
              <a:gd name="adj" fmla="val 6586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231" y="4113556"/>
            <a:ext cx="2667381" cy="21335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879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90801" y="360364"/>
            <a:ext cx="7142163" cy="7143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DDx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of toxic epidermal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necrolysis</a:t>
            </a:r>
            <a:endParaRPr lang="en-US" sz="36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698" name="Straight Connector 4"/>
          <p:cNvCxnSpPr>
            <a:cxnSpLocks noChangeShapeType="1"/>
          </p:cNvCxnSpPr>
          <p:nvPr/>
        </p:nvCxnSpPr>
        <p:spPr bwMode="auto">
          <a:xfrm>
            <a:off x="6169026" y="1104901"/>
            <a:ext cx="3175" cy="766763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265364" y="2297114"/>
            <a:ext cx="3394075" cy="11128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Stevens-Johnson 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syndrome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437314" y="2293938"/>
            <a:ext cx="4078287" cy="11112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Staphylococcal scalded skin syndrome</a:t>
            </a:r>
            <a:endParaRPr lang="en-US" sz="30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701" name="Straight Connector 14"/>
          <p:cNvCxnSpPr>
            <a:cxnSpLocks noChangeShapeType="1"/>
          </p:cNvCxnSpPr>
          <p:nvPr/>
        </p:nvCxnSpPr>
        <p:spPr bwMode="auto">
          <a:xfrm>
            <a:off x="4024314" y="1857375"/>
            <a:ext cx="4529137" cy="1588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Straight Connector 15"/>
          <p:cNvCxnSpPr>
            <a:cxnSpLocks noChangeShapeType="1"/>
          </p:cNvCxnSpPr>
          <p:nvPr/>
        </p:nvCxnSpPr>
        <p:spPr bwMode="auto">
          <a:xfrm>
            <a:off x="8547100" y="1851026"/>
            <a:ext cx="0" cy="447675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703" name="Straight Connector 17"/>
          <p:cNvCxnSpPr>
            <a:cxnSpLocks noChangeShapeType="1"/>
          </p:cNvCxnSpPr>
          <p:nvPr/>
        </p:nvCxnSpPr>
        <p:spPr bwMode="auto">
          <a:xfrm>
            <a:off x="4035425" y="1851025"/>
            <a:ext cx="1588" cy="444500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2252664" y="4052888"/>
            <a:ext cx="3387725" cy="1104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%BSA: 10%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10-30%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&gt;30%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469064" y="4029075"/>
            <a:ext cx="4029075" cy="11112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Age and location of split histologically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706" name="Straight Connector 31"/>
          <p:cNvCxnSpPr>
            <a:cxnSpLocks noChangeShapeType="1"/>
          </p:cNvCxnSpPr>
          <p:nvPr/>
        </p:nvCxnSpPr>
        <p:spPr bwMode="auto">
          <a:xfrm>
            <a:off x="4070351" y="3414714"/>
            <a:ext cx="4763" cy="631825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707" name="Straight Connector 33"/>
          <p:cNvCxnSpPr>
            <a:cxnSpLocks noChangeShapeType="1"/>
          </p:cNvCxnSpPr>
          <p:nvPr/>
        </p:nvCxnSpPr>
        <p:spPr bwMode="auto">
          <a:xfrm>
            <a:off x="8542338" y="3414714"/>
            <a:ext cx="0" cy="606425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9708" name="Picture 4" descr="01-01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0" y="5327651"/>
            <a:ext cx="1817688" cy="1349375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4" descr="01-00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1" y="5310189"/>
            <a:ext cx="1666875" cy="1393825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73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47851" y="469899"/>
            <a:ext cx="8520114" cy="631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Extended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DDx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of toxic epidermal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necrolysis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0722" name="Straight Connector 4"/>
          <p:cNvCxnSpPr>
            <a:cxnSpLocks noChangeShapeType="1"/>
          </p:cNvCxnSpPr>
          <p:nvPr/>
        </p:nvCxnSpPr>
        <p:spPr bwMode="auto">
          <a:xfrm>
            <a:off x="6064250" y="1116012"/>
            <a:ext cx="0" cy="484189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777331" y="1472080"/>
            <a:ext cx="6573838" cy="993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Stevens-Johnson syndrome</a:t>
            </a:r>
          </a:p>
          <a:p>
            <a:pPr eaLnBrk="1" hangingPunct="1"/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Staphylococcal scalded skin syndrome</a:t>
            </a:r>
            <a:endParaRPr lang="en-US" altLang="x-none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/>
            <a:endParaRPr lang="en-US" altLang="x-none" sz="3200" dirty="0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847850" y="2998508"/>
            <a:ext cx="8520114" cy="35897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</a:t>
            </a:r>
            <a:r>
              <a:rPr lang="en-US" altLang="x-none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Generalized bullous fixed drug eruption</a:t>
            </a: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TEN-like presentation of SLE</a:t>
            </a: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Vancomycin-induced linear IgA bullous dermatosis</a:t>
            </a: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x-none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Toxic erythema of chemotherapy (severe)</a:t>
            </a: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x-none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Severe (grade IV) acute graft-versus-host disease</a:t>
            </a: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x-none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premature infants, congenital candidiasis</a:t>
            </a: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Acute generalized </a:t>
            </a:r>
            <a:r>
              <a:rPr lang="en-US" altLang="x-none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exanthematous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x-none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pustulosis</a:t>
            </a:r>
            <a:endParaRPr lang="en-US" altLang="x-none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r>
              <a:rPr lang="en-US" altLang="x-none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Bullous pemphigoid, paraneoplastic pemphigus</a:t>
            </a:r>
          </a:p>
        </p:txBody>
      </p:sp>
      <p:cxnSp>
        <p:nvCxnSpPr>
          <p:cNvPr id="30725" name="Straight Connector 10"/>
          <p:cNvCxnSpPr>
            <a:cxnSpLocks noChangeShapeType="1"/>
          </p:cNvCxnSpPr>
          <p:nvPr/>
        </p:nvCxnSpPr>
        <p:spPr bwMode="auto">
          <a:xfrm flipH="1">
            <a:off x="6064250" y="2466696"/>
            <a:ext cx="0" cy="531812"/>
          </a:xfrm>
          <a:prstGeom prst="line">
            <a:avLst/>
          </a:prstGeom>
          <a:noFill/>
          <a:ln w="2857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1398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0" y="687388"/>
            <a:ext cx="4592638" cy="298926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8264" y="3829050"/>
            <a:ext cx="3292475" cy="20669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50820" y="3313907"/>
            <a:ext cx="3971925" cy="24114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DSC0339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99" y="93570"/>
            <a:ext cx="3067050" cy="22987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6239" y="66676"/>
            <a:ext cx="2249487" cy="708025"/>
          </a:xfrm>
          <a:prstGeom prst="rect">
            <a:avLst/>
          </a:prstGeom>
          <a:solidFill>
            <a:schemeClr val="bg2"/>
          </a:solidFill>
          <a:ln>
            <a:solidFill>
              <a:srgbClr val="CCFFCC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Rowell</a:t>
            </a:r>
            <a:r>
              <a:rPr lang="en-U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’</a:t>
            </a:r>
            <a:r>
              <a:rPr lang="en-US" altLang="x-none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 syndrome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5914" y="5989639"/>
            <a:ext cx="5849937" cy="708025"/>
          </a:xfrm>
          <a:prstGeom prst="rect">
            <a:avLst/>
          </a:prstGeom>
          <a:solidFill>
            <a:schemeClr val="bg2"/>
          </a:solidFill>
          <a:ln>
            <a:solidFill>
              <a:srgbClr val="CCFFCC"/>
            </a:solidFill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Acute syndrome of apoptotic pan-epidermolysis (ASAP)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6625" y="2053716"/>
            <a:ext cx="2646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</a:t>
            </a:r>
            <a:r>
              <a:rPr lang="en-US" sz="16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Jeff Callen, 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MD</a:t>
            </a:r>
          </a:p>
        </p:txBody>
      </p:sp>
    </p:spTree>
    <p:extLst>
      <p:ext uri="{BB962C8B-B14F-4D97-AF65-F5344CB8AC3E}">
        <p14:creationId xmlns:p14="http://schemas.microsoft.com/office/powerpoint/2010/main" val="26419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00" y="1733797"/>
            <a:ext cx="3756307" cy="375260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458" y="629391"/>
            <a:ext cx="3480972" cy="463253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21" y="3190595"/>
            <a:ext cx="3306796" cy="331239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93087" y="274534"/>
            <a:ext cx="2913596" cy="2918526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91186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00" y="1733797"/>
            <a:ext cx="3756307" cy="375260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458" y="629391"/>
            <a:ext cx="3480972" cy="463253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21" y="3190595"/>
            <a:ext cx="3306796" cy="331239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93087" y="274534"/>
            <a:ext cx="2913596" cy="291852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22146" y="5751799"/>
            <a:ext cx="7497716" cy="6481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Toxic erythema 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of chemotherapy</a:t>
            </a:r>
            <a:endParaRPr lang="en-US" sz="3600" dirty="0">
              <a:solidFill>
                <a:schemeClr val="bg1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27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lfigure7113v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639" y="0"/>
            <a:ext cx="3016901" cy="6858000"/>
          </a:xfrm>
          <a:prstGeom prst="rect">
            <a:avLst/>
          </a:prstGeom>
        </p:spPr>
      </p:pic>
      <p:pic>
        <p:nvPicPr>
          <p:cNvPr id="45058" name="Picture 1" descr="4-19-12+Rash+011 copy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101" y="597472"/>
            <a:ext cx="2984500" cy="27749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toxic erythema kne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4197350"/>
            <a:ext cx="2965451" cy="25082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33" descr="acral erythema, secondary to sorafenib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738" y="3758572"/>
            <a:ext cx="3471863" cy="247967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032" descr="alabamahan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73049"/>
            <a:ext cx="2520950" cy="220662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30" descr="bamakne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275" y="2274513"/>
            <a:ext cx="2128838" cy="200660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54566" y="3029984"/>
            <a:ext cx="3141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Courtesy, Lenny Crystal, MD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6417" y="5899693"/>
            <a:ext cx="975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YDRSC</a:t>
            </a:r>
            <a:endParaRPr lang="en-US" sz="1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1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lfigure7113v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639" y="0"/>
            <a:ext cx="3016901" cy="6858000"/>
          </a:xfrm>
          <a:prstGeom prst="rect">
            <a:avLst/>
          </a:prstGeom>
        </p:spPr>
      </p:pic>
      <p:pic>
        <p:nvPicPr>
          <p:cNvPr id="45058" name="Picture 1" descr="4-19-12+Rash+011 copy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101" y="597472"/>
            <a:ext cx="2984500" cy="27749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toxic erythema kne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4197350"/>
            <a:ext cx="2965451" cy="25082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33" descr="acral erythema, secondary to sorafenib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738" y="3758572"/>
            <a:ext cx="3471863" cy="247967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032" descr="alabamahan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73049"/>
            <a:ext cx="2520950" cy="220662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30" descr="bamakne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275" y="2274513"/>
            <a:ext cx="2128838" cy="200660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54566" y="3029984"/>
            <a:ext cx="3141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Courtesy, Lenny Crystal, MD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6417" y="5899693"/>
            <a:ext cx="975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YDRSC</a:t>
            </a:r>
            <a:endParaRPr lang="en-US" sz="16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259" y="788613"/>
            <a:ext cx="2324100" cy="34925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0755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43088" y="161926"/>
            <a:ext cx="8488362" cy="1325563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oxic </a:t>
            </a:r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rythema of </a:t>
            </a:r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hemotherapy –</a:t>
            </a:r>
            <a:b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most commonly associated drugs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Line 1027"/>
          <p:cNvSpPr>
            <a:spLocks noChangeShapeType="1"/>
          </p:cNvSpPr>
          <p:nvPr/>
        </p:nvSpPr>
        <p:spPr bwMode="auto">
          <a:xfrm flipV="1">
            <a:off x="1981200" y="1638301"/>
            <a:ext cx="8250238" cy="11113"/>
          </a:xfrm>
          <a:prstGeom prst="line">
            <a:avLst/>
          </a:prstGeom>
          <a:noFill/>
          <a:ln w="222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2" name="Rectangle 1028"/>
          <p:cNvSpPr>
            <a:spLocks noChangeArrowheads="1"/>
          </p:cNvSpPr>
          <p:nvPr/>
        </p:nvSpPr>
        <p:spPr bwMode="auto">
          <a:xfrm>
            <a:off x="2551111" y="1931989"/>
            <a:ext cx="3508375" cy="7635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Cytarabine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Ara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C)</a:t>
            </a: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6628765" y="1937281"/>
            <a:ext cx="2889250" cy="7635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Anthracyclines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*</a:t>
            </a:r>
          </a:p>
        </p:txBody>
      </p:sp>
      <p:sp>
        <p:nvSpPr>
          <p:cNvPr id="26630" name="Rectangle 1028"/>
          <p:cNvSpPr>
            <a:spLocks noChangeArrowheads="1"/>
          </p:cNvSpPr>
          <p:nvPr/>
        </p:nvSpPr>
        <p:spPr bwMode="auto">
          <a:xfrm>
            <a:off x="7669530" y="2940685"/>
            <a:ext cx="2566988" cy="7635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Methotrexate</a:t>
            </a:r>
          </a:p>
        </p:txBody>
      </p:sp>
      <p:sp>
        <p:nvSpPr>
          <p:cNvPr id="26631" name="Rectangle 1028"/>
          <p:cNvSpPr>
            <a:spLocks noChangeArrowheads="1"/>
          </p:cNvSpPr>
          <p:nvPr/>
        </p:nvSpPr>
        <p:spPr bwMode="auto">
          <a:xfrm>
            <a:off x="5492750" y="2940685"/>
            <a:ext cx="1873250" cy="7635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Taxanes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1028"/>
          <p:cNvSpPr>
            <a:spLocks noChangeArrowheads="1"/>
          </p:cNvSpPr>
          <p:nvPr/>
        </p:nvSpPr>
        <p:spPr bwMode="auto">
          <a:xfrm>
            <a:off x="2316164" y="4960939"/>
            <a:ext cx="1927225" cy="7635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Busulfan</a:t>
            </a:r>
            <a:endParaRPr lang="en-US" sz="2800" dirty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33" name="Rectangle 1028"/>
          <p:cNvSpPr>
            <a:spLocks noChangeArrowheads="1"/>
          </p:cNvSpPr>
          <p:nvPr/>
        </p:nvSpPr>
        <p:spPr bwMode="auto">
          <a:xfrm>
            <a:off x="6452554" y="3967799"/>
            <a:ext cx="4002087" cy="73183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Multi-kinase inhibitors^</a:t>
            </a:r>
          </a:p>
        </p:txBody>
      </p:sp>
      <p:sp>
        <p:nvSpPr>
          <p:cNvPr id="26634" name="Rectangle 1028"/>
          <p:cNvSpPr>
            <a:spLocks noChangeArrowheads="1"/>
          </p:cNvSpPr>
          <p:nvPr/>
        </p:nvSpPr>
        <p:spPr bwMode="auto">
          <a:xfrm>
            <a:off x="4754563" y="4970464"/>
            <a:ext cx="2347912" cy="7635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Clofarabine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35" name="Rectangle 1028"/>
          <p:cNvSpPr>
            <a:spLocks noChangeArrowheads="1"/>
          </p:cNvSpPr>
          <p:nvPr/>
        </p:nvSpPr>
        <p:spPr bwMode="auto">
          <a:xfrm>
            <a:off x="3772853" y="3967798"/>
            <a:ext cx="2457450" cy="7239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Gemcitabine</a:t>
            </a:r>
          </a:p>
        </p:txBody>
      </p:sp>
      <p:sp>
        <p:nvSpPr>
          <p:cNvPr id="26636" name="Rectangle 1028"/>
          <p:cNvSpPr>
            <a:spLocks noChangeArrowheads="1"/>
          </p:cNvSpPr>
          <p:nvPr/>
        </p:nvSpPr>
        <p:spPr bwMode="auto">
          <a:xfrm>
            <a:off x="1905318" y="2942273"/>
            <a:ext cx="3296602" cy="75596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5-FU</a:t>
            </a:r>
            <a:r>
              <a:rPr lang="en-US" sz="2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&amp; pro-drugs</a:t>
            </a:r>
          </a:p>
        </p:txBody>
      </p:sp>
      <p:sp>
        <p:nvSpPr>
          <p:cNvPr id="26637" name="Rectangle 1028"/>
          <p:cNvSpPr>
            <a:spLocks noChangeArrowheads="1"/>
          </p:cNvSpPr>
          <p:nvPr/>
        </p:nvSpPr>
        <p:spPr bwMode="auto">
          <a:xfrm>
            <a:off x="7575551" y="4970464"/>
            <a:ext cx="2347913" cy="7635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Pralatrexate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381" name="TextBox 13"/>
          <p:cNvSpPr txBox="1">
            <a:spLocks noChangeArrowheads="1"/>
          </p:cNvSpPr>
          <p:nvPr/>
        </p:nvSpPr>
        <p:spPr bwMode="auto">
          <a:xfrm>
            <a:off x="7467601" y="6124893"/>
            <a:ext cx="30784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*especially </a:t>
            </a:r>
            <a:r>
              <a:rPr lang="en-US" sz="1600" dirty="0" err="1">
                <a:solidFill>
                  <a:schemeClr val="bg1"/>
                </a:solidFill>
              </a:rPr>
              <a:t>pegylated</a:t>
            </a:r>
            <a:r>
              <a:rPr lang="en-US" sz="1600" dirty="0">
                <a:solidFill>
                  <a:schemeClr val="bg1"/>
                </a:solidFill>
              </a:rPr>
              <a:t> liposomal</a:t>
            </a:r>
          </a:p>
          <a:p>
            <a:r>
              <a:rPr lang="en-US" sz="1600" baseline="30000" dirty="0">
                <a:solidFill>
                  <a:schemeClr val="bg1"/>
                </a:solidFill>
              </a:rPr>
              <a:t>#</a:t>
            </a:r>
            <a:r>
              <a:rPr lang="en-US" sz="1600" dirty="0">
                <a:solidFill>
                  <a:schemeClr val="bg1"/>
                </a:solidFill>
              </a:rPr>
              <a:t>especially continuous infusions</a:t>
            </a:r>
          </a:p>
        </p:txBody>
      </p:sp>
      <p:sp>
        <p:nvSpPr>
          <p:cNvPr id="15" name="Rectangle 1028"/>
          <p:cNvSpPr>
            <a:spLocks noChangeArrowheads="1"/>
          </p:cNvSpPr>
          <p:nvPr/>
        </p:nvSpPr>
        <p:spPr bwMode="auto">
          <a:xfrm>
            <a:off x="1727836" y="3966211"/>
            <a:ext cx="1844675" cy="72866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Thiotepa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028"/>
          <p:cNvSpPr>
            <a:spLocks noChangeArrowheads="1"/>
          </p:cNvSpPr>
          <p:nvPr/>
        </p:nvSpPr>
        <p:spPr bwMode="auto">
          <a:xfrm>
            <a:off x="1889760" y="5953126"/>
            <a:ext cx="5222240" cy="65087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^e.g.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sorafenib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sunitinib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pazopanib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axitinib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         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regorafenib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1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3"/>
          <p:cNvSpPr>
            <a:spLocks noChangeShapeType="1"/>
          </p:cNvSpPr>
          <p:nvPr/>
        </p:nvSpPr>
        <p:spPr bwMode="auto">
          <a:xfrm flipV="1">
            <a:off x="1648196" y="1320613"/>
            <a:ext cx="8640763" cy="0"/>
          </a:xfrm>
          <a:prstGeom prst="line">
            <a:avLst/>
          </a:prstGeom>
          <a:noFill/>
          <a:ln w="222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3210654" y="214849"/>
            <a:ext cx="5515849" cy="8191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Learning Objectives 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12" name="Rectangle 1026"/>
          <p:cNvSpPr txBox="1">
            <a:spLocks noChangeArrowheads="1"/>
          </p:cNvSpPr>
          <p:nvPr/>
        </p:nvSpPr>
        <p:spPr bwMode="auto">
          <a:xfrm>
            <a:off x="1497882" y="1829442"/>
            <a:ext cx="9047215" cy="39076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6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To appreciate the need to “step back” and have a “low power” view when examining the skin </a:t>
            </a:r>
          </a:p>
          <a:p>
            <a:pPr algn="l" eaLnBrk="1" hangingPunct="1"/>
            <a:r>
              <a:rPr lang="en-US" altLang="x-none" sz="36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To illustrate the concept of a “4X” clinical examination via the </a:t>
            </a:r>
            <a:r>
              <a:rPr lang="en-US" altLang="x-none" sz="3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ddx</a:t>
            </a: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toxic </a:t>
            </a:r>
            <a:r>
              <a:rPr lang="en-US" altLang="x-none" sz="3600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epidermal necrolysis (TEN)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65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027" descr="bamahanddesqu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988" y="577851"/>
            <a:ext cx="4270375" cy="30892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1029" descr="bamahanddesq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130" y="2122488"/>
            <a:ext cx="4048125" cy="39576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3973" y="6217345"/>
            <a:ext cx="3141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Boni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Elewski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418410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 descr="25_days_post_fludarabine_and_busulfan_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600" y="531813"/>
            <a:ext cx="4260850" cy="5580062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8" descr="33_days_past_fludarabine_and_busulf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7775" y="1720850"/>
            <a:ext cx="4316414" cy="483870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6664330" y="773116"/>
            <a:ext cx="3398838" cy="376237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1000"/>
                    </a:srgbClr>
                  </a:outerShdw>
                </a:effectLst>
              </a:rPr>
              <a:t>Busulfan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1000"/>
                    </a:srgbClr>
                  </a:outerShdw>
                </a:effectLst>
              </a:rPr>
              <a:t> plus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1000"/>
                    </a:srgbClr>
                  </a:outerShdw>
                </a:effectLst>
              </a:rPr>
              <a:t>fludarabine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1000"/>
                  </a:srgbClr>
                </a:outerShdw>
              </a:effectLst>
            </a:endParaRPr>
          </a:p>
        </p:txBody>
      </p:sp>
      <p:sp>
        <p:nvSpPr>
          <p:cNvPr id="46084" name="Text Box 10"/>
          <p:cNvSpPr txBox="1">
            <a:spLocks noChangeArrowheads="1"/>
          </p:cNvSpPr>
          <p:nvPr/>
        </p:nvSpPr>
        <p:spPr bwMode="auto">
          <a:xfrm>
            <a:off x="1743079" y="5697549"/>
            <a:ext cx="1065213" cy="346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Day 25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6437313" y="6170624"/>
            <a:ext cx="1085850" cy="346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Day 33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17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IMG_56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5050" y="684213"/>
            <a:ext cx="3003550" cy="26019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IMG_5677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488" y="698501"/>
            <a:ext cx="2963862" cy="25638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toxic_erythema-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400" y="244475"/>
            <a:ext cx="2921000" cy="28003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071613 00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423" y="3409156"/>
            <a:ext cx="3735977" cy="3128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2011-03-24_10-49-25_951.jpg"/>
          <p:cNvPicPr>
            <a:picLocks noChangeAspect="1"/>
          </p:cNvPicPr>
          <p:nvPr/>
        </p:nvPicPr>
        <p:blipFill>
          <a:blip r:embed="rId6" cstate="screen">
            <a:lum contrast="2000"/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294" y="3725863"/>
            <a:ext cx="3605212" cy="24304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 descr="Sasaki pt Jun18c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0" y="3576638"/>
            <a:ext cx="3371850" cy="279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44501" y="5972689"/>
            <a:ext cx="2959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chemeClr val="bg1"/>
                </a:solidFill>
              </a:rPr>
              <a:t>Courtesy, Jacqueline Sasaki, MD</a:t>
            </a:r>
          </a:p>
        </p:txBody>
      </p:sp>
    </p:spTree>
    <p:extLst>
      <p:ext uri="{BB962C8B-B14F-4D97-AF65-F5344CB8AC3E}">
        <p14:creationId xmlns:p14="http://schemas.microsoft.com/office/powerpoint/2010/main" val="923742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543339" y="136525"/>
            <a:ext cx="11078818" cy="1143000"/>
          </a:xfrm>
          <a:ln>
            <a:solidFill>
              <a:srgbClr val="CCFFCC"/>
            </a:solidFill>
          </a:ln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Unilateral</a:t>
            </a:r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 T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oxic </a:t>
            </a:r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rythema of </a:t>
            </a:r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hemotherapy (</a:t>
            </a:r>
            <a:r>
              <a:rPr lang="en-US" sz="3600" b="1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  <a:t>TEC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Line 3"/>
          <p:cNvSpPr>
            <a:spLocks noChangeShapeType="1"/>
          </p:cNvSpPr>
          <p:nvPr/>
        </p:nvSpPr>
        <p:spPr bwMode="auto">
          <a:xfrm flipV="1">
            <a:off x="1722437" y="1416050"/>
            <a:ext cx="8640763" cy="0"/>
          </a:xfrm>
          <a:prstGeom prst="line">
            <a:avLst/>
          </a:prstGeom>
          <a:noFill/>
          <a:ln w="222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108200" y="1820864"/>
            <a:ext cx="7653338" cy="427513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Unilateral axillary TEC</a:t>
            </a:r>
          </a:p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Spared axilla where previous axillary lymph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   node dissection and radiation therapy for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   breast cancer </a:t>
            </a:r>
          </a:p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Mitoxantrone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, VP-16, and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Ara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-C for AML</a:t>
            </a:r>
          </a:p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Bilateral inguinal TEC</a:t>
            </a:r>
          </a:p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Role of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eccrine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sweat glands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vs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decreased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    Langerhans cell function and cytokines</a:t>
            </a:r>
          </a:p>
          <a:p>
            <a:pPr>
              <a:defRPr/>
            </a:pPr>
            <a:r>
              <a:rPr lang="en-US" sz="2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Another indication for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botulinum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toxin A?</a:t>
            </a: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6332538" y="6223000"/>
            <a:ext cx="3954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JAMA </a:t>
            </a:r>
            <a:r>
              <a:rPr lang="en-US" sz="1800" dirty="0" err="1">
                <a:solidFill>
                  <a:schemeClr val="bg1"/>
                </a:solidFill>
              </a:rPr>
              <a:t>Dermatol</a:t>
            </a:r>
            <a:r>
              <a:rPr lang="en-US" sz="1800" dirty="0">
                <a:solidFill>
                  <a:schemeClr val="bg1"/>
                </a:solidFill>
              </a:rPr>
              <a:t> 2016;152:727-8.</a:t>
            </a:r>
          </a:p>
        </p:txBody>
      </p:sp>
      <p:pic>
        <p:nvPicPr>
          <p:cNvPr id="30725" name="Picture 6" descr="Screen Shot 2017-08-06 at 8.12.02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738" y="1058864"/>
            <a:ext cx="2176462" cy="1493837"/>
          </a:xfrm>
          <a:prstGeom prst="rect">
            <a:avLst/>
          </a:prstGeom>
          <a:noFill/>
          <a:ln w="952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85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 bwMode="auto">
          <a:xfrm>
            <a:off x="1735549" y="4968314"/>
            <a:ext cx="3443844" cy="13034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TEC so do dose reduction</a:t>
            </a: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79" y="599048"/>
            <a:ext cx="2661566" cy="1674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785" y="2789441"/>
            <a:ext cx="2917373" cy="18215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42549" y="3494157"/>
            <a:ext cx="2353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Door #1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489" y="2789441"/>
            <a:ext cx="2917373" cy="18215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430466" y="3494157"/>
            <a:ext cx="224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Door #2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540" y="4873758"/>
            <a:ext cx="3627760" cy="1492564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81400" y="4867020"/>
            <a:ext cx="1932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TEN and I wouldn’t touch that drug with a 10-foot pole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283" y="669233"/>
            <a:ext cx="3592393" cy="16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95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icture 1" descr="Fig 28-5B new.jpg"/>
          <p:cNvSpPr>
            <a:spLocks noChangeAspect="1"/>
          </p:cNvSpPr>
          <p:nvPr/>
        </p:nvSpPr>
        <p:spPr bwMode="auto">
          <a:xfrm>
            <a:off x="6157913" y="3119438"/>
            <a:ext cx="34417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32770" name="Picture 1" descr="Fig 28-5B new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196" y="308770"/>
            <a:ext cx="3457575" cy="27257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inear IgA dermatosis presenting as TEN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3085" y="3291681"/>
            <a:ext cx="2660650" cy="30273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1" descr="Fig 30.05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35" y="277814"/>
            <a:ext cx="3463925" cy="27876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" descr="f052-001E-9780723435716 copy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763" y="3360341"/>
            <a:ext cx="3017838" cy="27146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2"/>
          <p:cNvSpPr>
            <a:spLocks noChangeArrowheads="1"/>
          </p:cNvSpPr>
          <p:nvPr/>
        </p:nvSpPr>
        <p:spPr bwMode="auto">
          <a:xfrm>
            <a:off x="7943057" y="5781368"/>
            <a:ext cx="220662" cy="2571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32775" name="Picture 4" descr="IMG_2388.JPG                                                   00027649Macintosh HD                   BA578DA3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357" y="3357563"/>
            <a:ext cx="2933700" cy="24733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799" y="5944614"/>
            <a:ext cx="4503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Jeff Callen, MD, Luca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Borradori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MD, Julie Schaffer, MD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r="13021"/>
          <a:stretch/>
        </p:blipFill>
        <p:spPr>
          <a:xfrm>
            <a:off x="4360022" y="445810"/>
            <a:ext cx="3595781" cy="25107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9015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icture 1" descr="Fig 28-5B new.jpg"/>
          <p:cNvSpPr>
            <a:spLocks noChangeAspect="1"/>
          </p:cNvSpPr>
          <p:nvPr/>
        </p:nvSpPr>
        <p:spPr bwMode="auto">
          <a:xfrm>
            <a:off x="6157913" y="3119438"/>
            <a:ext cx="34417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32770" name="Picture 1" descr="Fig 28-5B new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196" y="308770"/>
            <a:ext cx="3457575" cy="27257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inear IgA dermatosis presenting as TEN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3085" y="3291681"/>
            <a:ext cx="2660650" cy="30273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1" descr="Fig 30.05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35" y="277814"/>
            <a:ext cx="3463925" cy="27876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" descr="f052-001E-9780723435716 copy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763" y="3360341"/>
            <a:ext cx="3017838" cy="27146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2"/>
          <p:cNvSpPr>
            <a:spLocks noChangeArrowheads="1"/>
          </p:cNvSpPr>
          <p:nvPr/>
        </p:nvSpPr>
        <p:spPr bwMode="auto">
          <a:xfrm>
            <a:off x="7943057" y="5781368"/>
            <a:ext cx="220662" cy="2571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pic>
        <p:nvPicPr>
          <p:cNvPr id="32775" name="Picture 4" descr="IMG_2388.JPG                                                   00027649Macintosh HD                   BA578DA3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357" y="3357563"/>
            <a:ext cx="2933700" cy="24733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799" y="5944614"/>
            <a:ext cx="4503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Courtesy, Jeff Callen, MD, Luca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Borradori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MD, Julie Schaffer, MD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r="13021"/>
          <a:stretch/>
        </p:blipFill>
        <p:spPr>
          <a:xfrm>
            <a:off x="4360022" y="445810"/>
            <a:ext cx="3595781" cy="25107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4998" y="1256139"/>
            <a:ext cx="284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dirty="0">
                <a:latin typeface="Arial" charset="0"/>
              </a:rPr>
              <a:t>Bullous pemphigoid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372301" y="3949939"/>
            <a:ext cx="2817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dirty="0">
                <a:latin typeface="Arial" charset="0"/>
              </a:rPr>
              <a:t>Severe toxic erythema of chemotherapy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8412908" y="2306042"/>
            <a:ext cx="334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>
                <a:latin typeface="Arial" charset="0"/>
              </a:rPr>
              <a:t>Congenital candidiasis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733085" y="4274741"/>
            <a:ext cx="2817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latin typeface="Arial" charset="0"/>
              </a:rPr>
              <a:t>Vancomycin-induced</a:t>
            </a:r>
          </a:p>
          <a:p>
            <a:pPr algn="ctr"/>
            <a:r>
              <a:rPr lang="en-US" altLang="x-none" dirty="0">
                <a:latin typeface="Arial" charset="0"/>
              </a:rPr>
              <a:t> LABD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714457" y="4560935"/>
            <a:ext cx="3346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latin typeface="Arial" charset="0"/>
              </a:rPr>
              <a:t>Acute graft versus </a:t>
            </a:r>
          </a:p>
          <a:p>
            <a:pPr algn="ctr"/>
            <a:r>
              <a:rPr lang="en-US" altLang="x-none" dirty="0">
                <a:latin typeface="Arial" charset="0"/>
              </a:rPr>
              <a:t>host disease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757926" y="1094069"/>
            <a:ext cx="2817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dirty="0">
                <a:latin typeface="Arial" charset="0"/>
              </a:rPr>
              <a:t>Disseminated </a:t>
            </a:r>
          </a:p>
          <a:p>
            <a:pPr algn="ctr"/>
            <a:r>
              <a:rPr lang="en-US" altLang="x-none" dirty="0">
                <a:latin typeface="Arial" charset="0"/>
              </a:rPr>
              <a:t>intravascular </a:t>
            </a:r>
          </a:p>
          <a:p>
            <a:pPr algn="ctr"/>
            <a:r>
              <a:rPr lang="en-US" altLang="x-none" dirty="0">
                <a:latin typeface="Arial" charset="0"/>
              </a:rPr>
              <a:t>coagulation</a:t>
            </a:r>
          </a:p>
        </p:txBody>
      </p:sp>
    </p:spTree>
    <p:extLst>
      <p:ext uri="{BB962C8B-B14F-4D97-AF65-F5344CB8AC3E}">
        <p14:creationId xmlns:p14="http://schemas.microsoft.com/office/powerpoint/2010/main" val="192152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1512444" y="696664"/>
            <a:ext cx="9198278" cy="8747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treat toxic epidermal necrolysis?</a:t>
            </a: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3064723" y="1941664"/>
            <a:ext cx="5807713" cy="6283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excellent supportive care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10" name="Rectangle 1026"/>
          <p:cNvSpPr txBox="1">
            <a:spLocks noChangeArrowheads="1"/>
          </p:cNvSpPr>
          <p:nvPr/>
        </p:nvSpPr>
        <p:spPr bwMode="auto">
          <a:xfrm rot="20596018">
            <a:off x="1843947" y="3867106"/>
            <a:ext cx="8535273" cy="6283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short course of high-dose corticosteroids</a:t>
            </a: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11" name="Rectangle 1026"/>
          <p:cNvSpPr txBox="1">
            <a:spLocks noChangeArrowheads="1"/>
          </p:cNvSpPr>
          <p:nvPr/>
        </p:nvSpPr>
        <p:spPr bwMode="auto">
          <a:xfrm rot="843294">
            <a:off x="3575513" y="3205060"/>
            <a:ext cx="1881568" cy="6283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IVIg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 bwMode="auto">
          <a:xfrm rot="19179485">
            <a:off x="758624" y="3785229"/>
            <a:ext cx="2885114" cy="6283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br>
              <a:rPr lang="en-US" altLang="x-none" sz="4000" kern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600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cyclosporine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 rot="1053540">
            <a:off x="7689140" y="4256555"/>
            <a:ext cx="3288162" cy="1293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TNF inhibitors (</a:t>
            </a:r>
            <a:r>
              <a:rPr lang="en-US" altLang="x-none" sz="36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etanercept</a:t>
            </a:r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4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1436677" y="641206"/>
            <a:ext cx="9198278" cy="88916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treat moderate-to-severe SJS/TEN?</a:t>
            </a: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516759" y="2029656"/>
            <a:ext cx="11038114" cy="30437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Prospective, randomized, controlled trial comparing:</a:t>
            </a:r>
          </a:p>
          <a:p>
            <a:pPr eaLnBrk="1" hangingPunct="1"/>
            <a:r>
              <a:rPr lang="en-US" altLang="x-none" sz="28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etanercept</a:t>
            </a:r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(25 or 50 mg [&gt;65 kg] 2x/</a:t>
            </a:r>
            <a:r>
              <a:rPr lang="en-US" altLang="x-none" sz="28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wk</a:t>
            </a:r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vs </a:t>
            </a:r>
            <a:r>
              <a:rPr lang="en-US" altLang="x-none" sz="28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systemic corticosteroids*</a:t>
            </a:r>
          </a:p>
          <a:p>
            <a:pPr eaLnBrk="1" hangingPunct="1"/>
            <a:r>
              <a:rPr lang="en-US" altLang="x-none" sz="28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reduction in: </a:t>
            </a:r>
          </a:p>
          <a:p>
            <a:pPr lvl="2" algn="l" eaLnBrk="1" hangingPunct="1"/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SCORTEN-based predicted mortality rate: 17.7% vs </a:t>
            </a:r>
            <a:r>
              <a:rPr lang="en-US" altLang="x-none" sz="28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8.3%</a:t>
            </a:r>
          </a:p>
          <a:p>
            <a:pPr lvl="2" algn="l" eaLnBrk="1" hangingPunct="1"/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Healing time: 14 days vs </a:t>
            </a:r>
            <a:r>
              <a:rPr lang="en-US" altLang="x-none" sz="28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 days</a:t>
            </a:r>
          </a:p>
          <a:p>
            <a:pPr lvl="2" algn="l" eaLnBrk="1" hangingPunct="1"/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Gastrointestinal hemorrhage: 2.6% vs </a:t>
            </a:r>
            <a:r>
              <a:rPr lang="en-US" altLang="x-none" sz="28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18.2</a:t>
            </a:r>
            <a:r>
              <a:rPr lang="en-US" altLang="x-none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%  </a:t>
            </a: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963" y="5972782"/>
            <a:ext cx="6806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prednisolone 1-1.5 mg/kg/day IV until skin lesions healed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2522" y="5572672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Wang C-W, et al. </a:t>
            </a: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JCI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;128:985, 2018</a:t>
            </a:r>
          </a:p>
        </p:txBody>
      </p:sp>
    </p:spTree>
    <p:extLst>
      <p:ext uri="{BB962C8B-B14F-4D97-AF65-F5344CB8AC3E}">
        <p14:creationId xmlns:p14="http://schemas.microsoft.com/office/powerpoint/2010/main" val="1724333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17788" y="338139"/>
            <a:ext cx="7002462" cy="1508125"/>
          </a:xfrm>
          <a:solidFill>
            <a:srgbClr val="808080"/>
          </a:solidFill>
          <a:ln>
            <a:solidFill>
              <a:srgbClr val="FBB27B"/>
            </a:solidFill>
          </a:ln>
        </p:spPr>
        <p:txBody>
          <a:bodyPr/>
          <a:lstStyle/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FBB2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Physical versus histologic examination of the skin 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2878139" y="2314575"/>
            <a:ext cx="1341437" cy="755650"/>
          </a:xfrm>
          <a:prstGeom prst="rect">
            <a:avLst/>
          </a:prstGeom>
          <a:solidFill>
            <a:srgbClr val="808080"/>
          </a:solidFill>
          <a:ln>
            <a:solidFill>
              <a:srgbClr val="FBB27B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FBB2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4X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5432426" y="2311400"/>
            <a:ext cx="1343025" cy="755650"/>
          </a:xfrm>
          <a:prstGeom prst="rect">
            <a:avLst/>
          </a:prstGeom>
          <a:solidFill>
            <a:srgbClr val="808080"/>
          </a:solidFill>
          <a:ln>
            <a:solidFill>
              <a:srgbClr val="FBB27B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FBB2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20X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7961314" y="2317750"/>
            <a:ext cx="1411287" cy="755650"/>
          </a:xfrm>
          <a:prstGeom prst="rect">
            <a:avLst/>
          </a:prstGeom>
          <a:solidFill>
            <a:srgbClr val="808080"/>
          </a:solidFill>
          <a:ln>
            <a:solidFill>
              <a:srgbClr val="FBB27B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FBB2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100X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9" name="Picture 4" descr="signatu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4751388"/>
            <a:ext cx="18938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533776" y="5435600"/>
            <a:ext cx="72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A74B1F"/>
                </a:solidFill>
              </a:rPr>
              <a:t>Nevi</a:t>
            </a:r>
            <a:endParaRPr lang="en-US" sz="1800">
              <a:solidFill>
                <a:srgbClr val="4D1500"/>
              </a:solidFill>
            </a:endParaRPr>
          </a:p>
        </p:txBody>
      </p:sp>
      <p:pic>
        <p:nvPicPr>
          <p:cNvPr id="21511" name="Picture 10" descr="images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1" y="4867276"/>
            <a:ext cx="4429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image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51" y="5445125"/>
            <a:ext cx="5508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" descr="GA (Lorenzo Cerroni) 12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4" y="3340101"/>
            <a:ext cx="111442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3" descr="GA interstitial (Lorenzo Cerroni) 2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6" y="3381375"/>
            <a:ext cx="14255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4" descr="GA interstitial (Lorenzo Cerroni)1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0201" y="3371850"/>
            <a:ext cx="1431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ages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973" y="4946242"/>
            <a:ext cx="1343242" cy="8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1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17788" y="338139"/>
            <a:ext cx="7002462" cy="1508125"/>
          </a:xfr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/>
          <a:p>
            <a:pPr eaLnBrk="1" hangingPunct="1">
              <a:defRPr/>
            </a:pPr>
            <a:b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Physical versus histologic examination of the skin 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2878139" y="2314575"/>
            <a:ext cx="1341437" cy="7556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4X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5432426" y="2311400"/>
            <a:ext cx="1343025" cy="7556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20X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7961314" y="2317750"/>
            <a:ext cx="1411287" cy="7556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100X</a:t>
            </a:r>
            <a:br>
              <a:rPr lang="en-US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CCFFC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9" name="Picture 4" descr="signatu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4751388"/>
            <a:ext cx="18938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533776" y="5435600"/>
            <a:ext cx="72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A74B1F"/>
                </a:solidFill>
              </a:rPr>
              <a:t>Nevi</a:t>
            </a:r>
            <a:endParaRPr lang="en-US" sz="1800">
              <a:solidFill>
                <a:srgbClr val="4D1500"/>
              </a:solidFill>
            </a:endParaRPr>
          </a:p>
        </p:txBody>
      </p:sp>
      <p:pic>
        <p:nvPicPr>
          <p:cNvPr id="21511" name="Picture 10" descr="images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1" y="4867276"/>
            <a:ext cx="442913" cy="677863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image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51" y="5445125"/>
            <a:ext cx="550863" cy="4381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" descr="GA (Lorenzo Cerroni) 12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4" y="3340101"/>
            <a:ext cx="1114425" cy="1185863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3" descr="GA interstitial (Lorenzo Cerroni) 2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6" y="3381375"/>
            <a:ext cx="1425575" cy="1068388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4" descr="GA interstitial (Lorenzo Cerroni)1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0201" y="3371850"/>
            <a:ext cx="1431925" cy="10731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ages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973" y="4946242"/>
            <a:ext cx="1343242" cy="88277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18570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17788" y="338139"/>
            <a:ext cx="7002462" cy="1508125"/>
          </a:xfr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</p:spPr>
        <p:txBody>
          <a:bodyPr/>
          <a:lstStyle/>
          <a:p>
            <a:pPr eaLnBrk="1" hangingPunct="1">
              <a:defRPr/>
            </a:pPr>
            <a:b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Physical versus histologic examination of the skin 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2878139" y="2314575"/>
            <a:ext cx="1341437" cy="7556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4X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5432426" y="2311400"/>
            <a:ext cx="1343025" cy="7556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20X</a:t>
            </a:r>
            <a:br>
              <a:rPr lang="en-US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BB27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7961314" y="2317750"/>
            <a:ext cx="1411287" cy="7556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defRPr/>
            </a:pPr>
            <a:br>
              <a:rPr lang="en-US" sz="4000" dirty="0">
                <a:solidFill>
                  <a:srgbClr val="FBB27B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100X</a:t>
            </a:r>
            <a:br>
              <a:rPr lang="en-US" dirty="0">
                <a:solidFill>
                  <a:srgbClr val="CCFFCC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CCFFC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9" name="Picture 4" descr="signatu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4751388"/>
            <a:ext cx="1893888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3533776" y="5435600"/>
            <a:ext cx="72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A74B1F"/>
                </a:solidFill>
              </a:rPr>
              <a:t>Nevi</a:t>
            </a:r>
            <a:endParaRPr lang="en-US" sz="1800">
              <a:solidFill>
                <a:srgbClr val="4D1500"/>
              </a:solidFill>
            </a:endParaRPr>
          </a:p>
        </p:txBody>
      </p:sp>
      <p:pic>
        <p:nvPicPr>
          <p:cNvPr id="21511" name="Picture 10" descr="images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701" y="4867276"/>
            <a:ext cx="442913" cy="677863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image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2351" y="5445125"/>
            <a:ext cx="550863" cy="4381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" descr="GA (Lorenzo Cerroni) 12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4" y="3340101"/>
            <a:ext cx="1114425" cy="1185863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3" descr="GA interstitial (Lorenzo Cerroni) 2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6" y="3381375"/>
            <a:ext cx="1425575" cy="1068388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4" descr="GA interstitial (Lorenzo Cerroni)1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0201" y="3371850"/>
            <a:ext cx="1431925" cy="1073150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ages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973" y="4946242"/>
            <a:ext cx="1343242" cy="88277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4" name="Rectangle 1026"/>
          <p:cNvSpPr txBox="1">
            <a:spLocks noChangeArrowheads="1"/>
          </p:cNvSpPr>
          <p:nvPr/>
        </p:nvSpPr>
        <p:spPr bwMode="auto">
          <a:xfrm>
            <a:off x="1018984" y="3449906"/>
            <a:ext cx="10188957" cy="9170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Step back and drop the </a:t>
            </a:r>
            <a:r>
              <a:rPr lang="en-US" altLang="x-none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dermatoscope</a:t>
            </a:r>
            <a:endParaRPr lang="en-US" altLang="x-none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1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3"/>
          <p:cNvSpPr>
            <a:spLocks noChangeShapeType="1"/>
          </p:cNvSpPr>
          <p:nvPr/>
        </p:nvSpPr>
        <p:spPr bwMode="auto">
          <a:xfrm flipV="1">
            <a:off x="1755776" y="1292038"/>
            <a:ext cx="8640763" cy="0"/>
          </a:xfrm>
          <a:prstGeom prst="line">
            <a:avLst/>
          </a:prstGeom>
          <a:noFill/>
          <a:ln w="222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1205344" y="1759528"/>
            <a:ext cx="9615055" cy="41425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r>
              <a:rPr lang="en-US" altLang="x-none" sz="32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</a:t>
            </a:r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Resident says patient in the ICU has Stevens-Johnson syndrome, maybe SJS/TEN overlap, due to TMP-SMX</a:t>
            </a:r>
          </a:p>
          <a:p>
            <a:pPr algn="l" eaLnBrk="1" hangingPunct="1"/>
            <a:endParaRPr lang="en-US" altLang="x-none" sz="32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l" eaLnBrk="1" hangingPunct="1"/>
            <a:r>
              <a:rPr lang="en-US" altLang="x-none" sz="3200" kern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</a:t>
            </a:r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ICU team wants to know which Rx we want </a:t>
            </a:r>
            <a:r>
              <a:rPr lang="mr-IN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–</a:t>
            </a:r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IVIG vs CSA vs 3 days of high-dose corticosteroids vs injection of </a:t>
            </a:r>
            <a:r>
              <a:rPr lang="en-US" altLang="x-none" sz="32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etanercept</a:t>
            </a:r>
            <a:r>
              <a:rPr lang="en-US" altLang="x-none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24" y="298601"/>
            <a:ext cx="1580183" cy="1265405"/>
          </a:xfrm>
          <a:prstGeom prst="rect">
            <a:avLst/>
          </a:prstGeom>
          <a:ln>
            <a:solidFill>
              <a:srgbClr val="CCFFCC"/>
            </a:solidFill>
          </a:ln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3839113" y="253904"/>
            <a:ext cx="4347515" cy="7661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CCFFCC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algn="l" eaLnBrk="1" hangingPunct="1"/>
            <a:br>
              <a:rPr lang="en-US" altLang="x-none" sz="4000" kern="0" dirty="0">
                <a:solidFill>
                  <a:srgbClr val="FBB27B"/>
                </a:solidFill>
                <a:latin typeface="Arial" charset="0"/>
              </a:rPr>
            </a:br>
            <a:endParaRPr lang="en-US" altLang="x-none" sz="4000" kern="0" dirty="0">
              <a:solidFill>
                <a:srgbClr val="FBB27B"/>
              </a:solidFill>
              <a:latin typeface="Arial" charset="0"/>
            </a:endParaRPr>
          </a:p>
          <a:p>
            <a:pPr eaLnBrk="1" hangingPunct="1"/>
            <a:r>
              <a:rPr lang="en-US" altLang="x-none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Patient as example</a:t>
            </a:r>
          </a:p>
          <a:p>
            <a:pPr eaLnBrk="1" hangingPunct="1"/>
            <a:br>
              <a:rPr lang="en-US" altLang="x-none" kern="0" dirty="0">
                <a:solidFill>
                  <a:srgbClr val="108846"/>
                </a:solidFill>
                <a:latin typeface="Arial" charset="0"/>
              </a:rPr>
            </a:br>
            <a:endParaRPr lang="en-US" altLang="x-none" kern="0" dirty="0">
              <a:solidFill>
                <a:srgbClr val="10884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42" y="1283470"/>
            <a:ext cx="6509981" cy="49945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90" y="422968"/>
            <a:ext cx="5759354" cy="300988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8197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406" y="2454027"/>
            <a:ext cx="6773839" cy="39126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65" y="477672"/>
            <a:ext cx="6034885" cy="34957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4562" y="617872"/>
            <a:ext cx="3289300" cy="13775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05" y="4423290"/>
            <a:ext cx="2548218" cy="19433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8103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99" y="543493"/>
            <a:ext cx="5600131" cy="32648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4864" y="2175931"/>
            <a:ext cx="3179929" cy="42385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370" y="3555633"/>
            <a:ext cx="2843864" cy="23698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977" y="261319"/>
            <a:ext cx="1709967" cy="17099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670" y="2755533"/>
            <a:ext cx="1672114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6830586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822</Words>
  <Application>Microsoft Office PowerPoint</Application>
  <PresentationFormat>Widescreen</PresentationFormat>
  <Paragraphs>162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</vt:lpstr>
      <vt:lpstr>Blank Presentation</vt:lpstr>
      <vt:lpstr>PowerPoint Presentation</vt:lpstr>
      <vt:lpstr> Conflicts of Interest None </vt:lpstr>
      <vt:lpstr>PowerPoint Presentation</vt:lpstr>
      <vt:lpstr> Physical versus histologic examination of the skin  </vt:lpstr>
      <vt:lpstr> Physical versus histologic examination of the skin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While generalized bullous fixed drug eruption might be confused with TEN, it should not be confused with SJS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Toxic Erythema of Chemotherapy – most commonly associated drugs</vt:lpstr>
      <vt:lpstr>PowerPoint Presentation</vt:lpstr>
      <vt:lpstr>PowerPoint Presentation</vt:lpstr>
      <vt:lpstr>PowerPoint Presentation</vt:lpstr>
      <vt:lpstr>Unilateral Toxic Erythema of Chemotherapy (TEC)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Physical versus histologic examination of the skin  </vt:lpstr>
    </vt:vector>
  </TitlesOfParts>
  <Company>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Saba</dc:creator>
  <cp:lastModifiedBy>Nadine Gentry</cp:lastModifiedBy>
  <cp:revision>626</cp:revision>
  <cp:lastPrinted>2021-01-29T18:01:52Z</cp:lastPrinted>
  <dcterms:created xsi:type="dcterms:W3CDTF">2012-04-01T19:38:36Z</dcterms:created>
  <dcterms:modified xsi:type="dcterms:W3CDTF">2021-01-29T18:01:53Z</dcterms:modified>
</cp:coreProperties>
</file>