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997" r:id="rId2"/>
    <p:sldId id="286" r:id="rId3"/>
    <p:sldId id="342" r:id="rId4"/>
    <p:sldId id="346" r:id="rId5"/>
    <p:sldId id="257" r:id="rId6"/>
    <p:sldId id="258" r:id="rId7"/>
    <p:sldId id="347" r:id="rId8"/>
    <p:sldId id="348" r:id="rId9"/>
    <p:sldId id="349" r:id="rId10"/>
    <p:sldId id="350" r:id="rId11"/>
    <p:sldId id="363" r:id="rId12"/>
    <p:sldId id="351" r:id="rId13"/>
    <p:sldId id="1028" r:id="rId14"/>
    <p:sldId id="269" r:id="rId15"/>
    <p:sldId id="270" r:id="rId16"/>
    <p:sldId id="998" r:id="rId17"/>
    <p:sldId id="1003" r:id="rId18"/>
    <p:sldId id="999" r:id="rId19"/>
    <p:sldId id="1002" r:id="rId20"/>
    <p:sldId id="1001" r:id="rId21"/>
    <p:sldId id="271" r:id="rId22"/>
    <p:sldId id="1000" r:id="rId23"/>
    <p:sldId id="364" r:id="rId24"/>
    <p:sldId id="1004" r:id="rId25"/>
    <p:sldId id="356" r:id="rId26"/>
    <p:sldId id="282" r:id="rId27"/>
    <p:sldId id="281" r:id="rId28"/>
    <p:sldId id="354" r:id="rId29"/>
    <p:sldId id="357" r:id="rId30"/>
    <p:sldId id="358" r:id="rId31"/>
    <p:sldId id="360" r:id="rId32"/>
    <p:sldId id="359" r:id="rId33"/>
    <p:sldId id="361" r:id="rId34"/>
    <p:sldId id="355" r:id="rId35"/>
    <p:sldId id="353" r:id="rId36"/>
    <p:sldId id="365" r:id="rId37"/>
    <p:sldId id="1005" r:id="rId38"/>
    <p:sldId id="343" r:id="rId39"/>
    <p:sldId id="276" r:id="rId40"/>
    <p:sldId id="362" r:id="rId41"/>
    <p:sldId id="1006" r:id="rId42"/>
    <p:sldId id="1007" r:id="rId43"/>
    <p:sldId id="1008" r:id="rId44"/>
    <p:sldId id="1009" r:id="rId45"/>
    <p:sldId id="366" r:id="rId46"/>
    <p:sldId id="1029" r:id="rId47"/>
    <p:sldId id="1030" r:id="rId48"/>
    <p:sldId id="1032" r:id="rId49"/>
    <p:sldId id="1031" r:id="rId50"/>
    <p:sldId id="1033" r:id="rId51"/>
    <p:sldId id="1034" r:id="rId52"/>
    <p:sldId id="1035" r:id="rId53"/>
    <p:sldId id="1036" r:id="rId54"/>
    <p:sldId id="1037" r:id="rId55"/>
    <p:sldId id="367" r:id="rId56"/>
    <p:sldId id="344" r:id="rId57"/>
    <p:sldId id="345" r:id="rId58"/>
    <p:sldId id="408" r:id="rId59"/>
    <p:sldId id="993" r:id="rId60"/>
    <p:sldId id="994" r:id="rId61"/>
    <p:sldId id="995" r:id="rId62"/>
    <p:sldId id="996" r:id="rId63"/>
    <p:sldId id="1010" r:id="rId64"/>
    <p:sldId id="370" r:id="rId65"/>
    <p:sldId id="1011" r:id="rId66"/>
    <p:sldId id="1012" r:id="rId67"/>
    <p:sldId id="1027" r:id="rId68"/>
    <p:sldId id="1013" r:id="rId69"/>
    <p:sldId id="1014" r:id="rId70"/>
    <p:sldId id="1015" r:id="rId71"/>
    <p:sldId id="1016" r:id="rId72"/>
    <p:sldId id="1017" r:id="rId73"/>
    <p:sldId id="1018" r:id="rId74"/>
    <p:sldId id="1019" r:id="rId75"/>
    <p:sldId id="1021" r:id="rId76"/>
    <p:sldId id="1022" r:id="rId77"/>
    <p:sldId id="1023" r:id="rId78"/>
    <p:sldId id="1024" r:id="rId79"/>
    <p:sldId id="1025" r:id="rId80"/>
    <p:sldId id="1026" r:id="rId8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36A90-ACF4-452F-9793-7CC1525863C4}" v="156" dt="2021-04-15T02:05:52.807"/>
    <p1510:client id="{974CA00A-272F-4F98-87E9-860BA67767C8}" v="100" dt="2021-04-12T20:40:45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F1D924-BEAF-4BF3-B543-C6B3114D2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312B45-E839-4F8A-B390-85C8AB748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28674-0D8F-4188-9A8F-CC6AD3D89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6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597CA0-B901-49D3-ACAA-ADBC6379EC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A09E34-EC8D-43F6-A575-224B369F9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500FD-9746-4231-A04E-4A710F359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4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0F5150-639C-447B-9FD4-6FECA8877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FD3A83-E62F-4726-A2BF-D601F885C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84B167-8FDB-433A-8EFB-50156555E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1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72143C-C8C6-4505-9236-59D16A6E62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6ACAFA-4023-4FC1-9B89-DF5CFF3DA3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8AA35-1AB3-4AD1-8B41-997B6DDFF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6F9543-3047-4819-BB08-A8DBE5DA2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557F8E-A278-4728-A10E-1D615F1A5A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6C6049-67BC-46EF-94C0-991D59957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F7D02B-7C54-4A9C-8354-502D806A9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FB2A35-F049-46CB-858A-B57DCFA3D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2B15A4-381F-4BD1-A89E-59054594AE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2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8DC919-6759-424D-BF7E-8415BB819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27DEE2-CCA9-4D68-BC98-E03DA6737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1E598F-FFBD-486C-BE72-8E9148165B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B216CEA-D97F-441A-8344-9CA9120A8C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08AEF19-D2B1-4484-B9B4-6574B1EA69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57CE9C-370C-405E-AECB-BEF0140F7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8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3F9E40-570C-4CFE-849B-42D948055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DCA928-6262-4F2E-A903-6F6D9ED77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28285B-09D8-4B72-8377-154E1EBF7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4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E10C7-52E2-4CB7-AA09-5D1B79666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2712A-BA10-44C3-A0FC-B36685EE9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F50B62-7632-424F-B7B7-573F4A7F1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4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69816-47A7-41F4-BE50-2F9F11A36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2B143A-D392-4F12-B019-20573A8E4A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40D74-C96E-4B6E-89ED-B8C935D0E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8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D4DFED-2383-4851-A4CC-002EA6B09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0BA71A0-FF08-4D9E-92F4-2C45C1449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48DB8F-AE2A-46C2-9DB2-0F0A595A59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Times New Roman" pitchFamily="1" charset="0"/>
                <a:ea typeface="ＭＳ Ｐゴシック" pitchFamily="1" charset="-128"/>
              </a:defRPr>
            </a:lvl1pPr>
          </a:lstStyle>
          <a:p>
            <a:fld id="{AB29917F-6F48-481B-9CBF-6D0150217A59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B7675C-416E-43E0-87C8-DC82A642F4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Times New Roman" pitchFamily="1" charset="0"/>
                <a:ea typeface="ＭＳ Ｐゴシック" pitchFamily="1" charset="-128"/>
              </a:defRPr>
            </a:lvl1pPr>
          </a:lstStyle>
          <a:p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DBE481-43B9-4B11-BAEA-542102E144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MS PGothic" panose="020B0600070205080204" pitchFamily="34" charset="-128"/>
              </a:defRPr>
            </a:lvl1pPr>
          </a:lstStyle>
          <a:p>
            <a:fld id="{924E6594-3F68-4A49-9035-E128C756C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41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anose="020B0600070205080204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" charset="0"/>
          <a:ea typeface="ＭＳ Ｐゴシック" panose="020B0600070205080204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" charset="0"/>
          <a:ea typeface="ＭＳ Ｐゴシック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" charset="0"/>
          <a:ea typeface="ＭＳ Ｐゴシック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" charset="0"/>
          <a:ea typeface="ＭＳ Ｐゴシック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" charset="0"/>
          <a:ea typeface="ＭＳ Ｐゴシック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2" Type="http://schemas.openxmlformats.org/officeDocument/2006/relationships/hyperlink" Target="mailto:twrigh43@uth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ahUKEwiu36zs1-HMAhVq7oMKHX6fDWMQjRwIBw&amp;url=https://en.wikipedia.org/wiki/File:Le_Bonheur_Logo.jpg&amp;psig=AFQjCNG_3pd6vMug3hqNJq9rokfjNZS4-Q&amp;ust=1463594316749629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9D1B-A8B1-40A1-B1E9-7984EB1044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Pediatric Dermatology Potpourri: A Variety of Cases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FBA195C-EA24-4C99-94DA-AB959C46B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/>
              <a:t>Teresa S. Wright, MD, FAAD, FAAP</a:t>
            </a:r>
          </a:p>
          <a:p>
            <a:pPr eaLnBrk="1" hangingPunct="1"/>
            <a:r>
              <a:rPr lang="en-US" altLang="en-US" sz="3200" dirty="0"/>
              <a:t>LeBonheur Children’s Hospital</a:t>
            </a:r>
          </a:p>
          <a:p>
            <a:pPr eaLnBrk="1" hangingPunct="1"/>
            <a:r>
              <a:rPr lang="en-US" altLang="en-US" sz="3200" dirty="0"/>
              <a:t>Memphis, TN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38507FD6-577A-497A-A64E-2A9B15D2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1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2A7D-3C8F-49D5-9EC6-E9715733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AB931-F4B5-40DD-9C1C-F3FEF4A05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  <a:p>
            <a:pPr lvl="1"/>
            <a:r>
              <a:rPr lang="en-US" dirty="0"/>
              <a:t>CT and/or MRI</a:t>
            </a:r>
          </a:p>
          <a:p>
            <a:pPr lvl="1"/>
            <a:endParaRPr lang="en-US" dirty="0"/>
          </a:p>
          <a:p>
            <a:r>
              <a:rPr lang="en-US" dirty="0"/>
              <a:t>Complete surgical excision</a:t>
            </a:r>
          </a:p>
          <a:p>
            <a:pPr lvl="1"/>
            <a:r>
              <a:rPr lang="en-US" dirty="0"/>
              <a:t>Plastic surgery</a:t>
            </a:r>
          </a:p>
          <a:p>
            <a:pPr lvl="1"/>
            <a:r>
              <a:rPr lang="en-US" dirty="0"/>
              <a:t>Neurosurgery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2DB7BBDC-C58C-4A2A-8210-22EB1EC0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75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A8C12-6E22-4D51-B5A2-85B0B49F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6FCFB-BC14-4747-BF41-84E07EFC6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tiny lesion can have potential for serious complications.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84D8504-3FA2-434C-A13E-C9C160AE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968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6E5E7-0EC0-4EF6-82F4-809B93EA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601F-0A15-48B1-99CD-5A17AEFF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512906"/>
          </a:xfrm>
        </p:spPr>
        <p:txBody>
          <a:bodyPr/>
          <a:lstStyle/>
          <a:p>
            <a:r>
              <a:rPr lang="en-US" sz="28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21 mo old female</a:t>
            </a:r>
          </a:p>
          <a:p>
            <a:r>
              <a:rPr lang="en-US" sz="2800" dirty="0">
                <a:latin typeface="Times New Roman"/>
                <a:ea typeface="Times New Roman" panose="02020603050405020304" pitchFamily="18" charset="0"/>
                <a:cs typeface="Times New Roman"/>
              </a:rPr>
              <a:t>2 weeks of blistering rash</a:t>
            </a:r>
          </a:p>
          <a:p>
            <a:r>
              <a:rPr lang="en-US" sz="2800" dirty="0">
                <a:latin typeface="Times New Roman"/>
                <a:ea typeface="Times New Roman" panose="02020603050405020304" pitchFamily="18" charset="0"/>
                <a:cs typeface="Times New Roman"/>
              </a:rPr>
              <a:t>No fever or other systemic symptoms</a:t>
            </a:r>
          </a:p>
          <a:p>
            <a:r>
              <a:rPr lang="en-US" sz="2800" dirty="0">
                <a:latin typeface="Times New Roman"/>
                <a:ea typeface="Times New Roman" panose="02020603050405020304" pitchFamily="18" charset="0"/>
                <a:cs typeface="Times New Roman"/>
              </a:rPr>
              <a:t>No new medications</a:t>
            </a:r>
          </a:p>
          <a:p>
            <a:r>
              <a:rPr lang="en-US" sz="28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+ pruritus</a:t>
            </a:r>
          </a:p>
          <a:p>
            <a:pPr marL="0" indent="0">
              <a:buNone/>
            </a:pPr>
            <a:endParaRPr lang="en-US" dirty="0">
              <a:cs typeface="Times New Roman" pitchFamily="1" charset="0"/>
            </a:endParaRP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851CA86-24CC-445A-9AB3-143A9220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41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370B-63CC-438E-9694-01725E92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Case #2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C2C03-0B7D-42D8-8ABD-E57A12817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ＭＳ Ｐゴシック"/>
                <a:cs typeface="Times New Roman"/>
              </a:rPr>
              <a:t>Physical exam:</a:t>
            </a:r>
          </a:p>
          <a:p>
            <a:pPr lvl="1"/>
            <a:r>
              <a:rPr lang="en-US" dirty="0">
                <a:latin typeface="Times New Roman"/>
                <a:ea typeface="ＭＳ Ｐゴシック"/>
                <a:cs typeface="Times New Roman"/>
              </a:rPr>
              <a:t>tense vesicles and large tense annular bullae (many with hemorrhagic centers)</a:t>
            </a:r>
          </a:p>
          <a:p>
            <a:pPr lvl="1"/>
            <a:r>
              <a:rPr lang="en-US" dirty="0">
                <a:latin typeface="Times New Roman"/>
                <a:ea typeface="ＭＳ Ｐゴシック"/>
                <a:cs typeface="Times New Roman"/>
              </a:rPr>
              <a:t>serous and hemorrhagic crusts </a:t>
            </a:r>
          </a:p>
          <a:p>
            <a:pPr lvl="1"/>
            <a:r>
              <a:rPr lang="en-US" dirty="0">
                <a:latin typeface="Times New Roman"/>
                <a:ea typeface="ＭＳ Ｐゴシック"/>
                <a:cs typeface="Times New Roman"/>
              </a:rPr>
              <a:t>superficial erosions </a:t>
            </a:r>
          </a:p>
          <a:p>
            <a:pPr lvl="1"/>
            <a:r>
              <a:rPr lang="en-US" dirty="0">
                <a:latin typeface="Times New Roman"/>
                <a:ea typeface="ＭＳ Ｐゴシック"/>
                <a:cs typeface="Times New Roman"/>
              </a:rPr>
              <a:t>scattered diffusely over face, trunk, groin, buttocks, and bilateral upper and lower extremities</a:t>
            </a:r>
          </a:p>
          <a:p>
            <a:pPr lvl="1"/>
            <a:r>
              <a:rPr lang="en-US" dirty="0">
                <a:latin typeface="Times New Roman"/>
                <a:ea typeface="ＭＳ Ｐゴシック"/>
                <a:cs typeface="Times New Roman"/>
              </a:rPr>
              <a:t>mucous membranes are clear</a:t>
            </a:r>
          </a:p>
          <a:p>
            <a:endParaRPr lang="en-US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7644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7195D98E-0798-4346-8619-D38C3B3C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05" y="110931"/>
            <a:ext cx="10053346" cy="67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E9B1FE0F-0DD3-4543-82D1-003F1A0F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FA5A9A69-36FD-4984-A7DB-0EF3A649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1030605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1D3204C8-3FED-4FF9-86D4-38C9607D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47C7-8835-442A-B8F2-3B2E0739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0188"/>
            <a:ext cx="10363200" cy="1143000"/>
          </a:xfrm>
        </p:spPr>
        <p:txBody>
          <a:bodyPr/>
          <a:lstStyle/>
          <a:p>
            <a:r>
              <a:rPr lang="en-US" dirty="0"/>
              <a:t>Chronic Bullous Disease of Childhood (CBDC)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2E1F9-1A84-4A2A-8BAC-7459F8861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59698"/>
            <a:ext cx="10363200" cy="4114800"/>
          </a:xfrm>
        </p:spPr>
        <p:txBody>
          <a:bodyPr/>
          <a:lstStyle/>
          <a:p>
            <a:r>
              <a:rPr lang="en-US" dirty="0"/>
              <a:t>Most common acquired AI blistering disorder of children</a:t>
            </a:r>
          </a:p>
          <a:p>
            <a:r>
              <a:rPr lang="en-US" dirty="0"/>
              <a:t>6 mo – 10 yr (mean = 4.5 yr)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0A692-8E7C-44F3-888D-F3F86C7F953F}"/>
              </a:ext>
            </a:extLst>
          </p:cNvPr>
          <p:cNvSpPr txBox="1"/>
          <p:nvPr/>
        </p:nvSpPr>
        <p:spPr>
          <a:xfrm>
            <a:off x="270588" y="6396335"/>
            <a:ext cx="823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Mintz EM and Morel KD. Dermatol Clin 29(2011) 459-462.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78F1FD6-35EB-4E1C-8D24-4F9ABD5D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89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AE4B-627A-4933-9C70-560ED370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FFE4-1294-4D3D-8EAA-75FD0A4F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  <a:p>
            <a:pPr lvl="1"/>
            <a:r>
              <a:rPr lang="en-US" sz="3200" dirty="0"/>
              <a:t>Abrupt onset</a:t>
            </a:r>
          </a:p>
          <a:p>
            <a:pPr lvl="1"/>
            <a:r>
              <a:rPr lang="en-US" sz="3200" dirty="0"/>
              <a:t>Clear/hemorrhagic tense vesicles/annular bullae</a:t>
            </a:r>
          </a:p>
          <a:p>
            <a:pPr lvl="2"/>
            <a:r>
              <a:rPr lang="en-US" sz="3200" dirty="0"/>
              <a:t>String of pearls</a:t>
            </a:r>
          </a:p>
          <a:p>
            <a:pPr lvl="2"/>
            <a:r>
              <a:rPr lang="en-US" sz="3200" dirty="0"/>
              <a:t>Cluster of jewels</a:t>
            </a:r>
          </a:p>
          <a:p>
            <a:pPr lvl="2"/>
            <a:r>
              <a:rPr lang="en-US" sz="3200" dirty="0"/>
              <a:t>Rosette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C1BBD0EE-5A9A-439C-9F75-619C8178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291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A196-6C7B-4D7D-8AE6-2A9770C1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70817-6EBA-4A1D-B8B1-8673CA584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</a:t>
            </a:r>
          </a:p>
          <a:p>
            <a:pPr lvl="1"/>
            <a:r>
              <a:rPr lang="en-US" dirty="0"/>
              <a:t>Face, trunk, extremities</a:t>
            </a:r>
          </a:p>
          <a:p>
            <a:pPr lvl="2"/>
            <a:r>
              <a:rPr lang="en-US" dirty="0"/>
              <a:t>Lower trunk, groin, medial thighs</a:t>
            </a:r>
          </a:p>
          <a:p>
            <a:pPr lvl="1"/>
            <a:r>
              <a:rPr lang="en-US" dirty="0"/>
              <a:t>+/- mucous membranes</a:t>
            </a:r>
          </a:p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Variable</a:t>
            </a:r>
          </a:p>
          <a:p>
            <a:pPr lvl="2"/>
            <a:r>
              <a:rPr lang="en-US" dirty="0"/>
              <a:t>Asymptomatic to severe pruritus</a:t>
            </a:r>
          </a:p>
          <a:p>
            <a:pPr lvl="2"/>
            <a:r>
              <a:rPr lang="en-US" dirty="0"/>
              <a:t>+/- burning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B8297B0F-023D-4BA0-BC90-2C6524CD1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23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FB6F-5B40-45CF-9F12-CACD7751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8532F-1C7C-4F44-A8C8-F3FB6AADE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DDx</a:t>
            </a:r>
          </a:p>
          <a:p>
            <a:pPr lvl="1"/>
            <a:r>
              <a:rPr lang="en-US" dirty="0"/>
              <a:t>Bullous impetigo</a:t>
            </a:r>
          </a:p>
          <a:p>
            <a:pPr lvl="2"/>
            <a:r>
              <a:rPr lang="en-US" sz="2800" dirty="0"/>
              <a:t>Superficial, fragile bullae</a:t>
            </a:r>
          </a:p>
          <a:p>
            <a:pPr lvl="1"/>
            <a:r>
              <a:rPr lang="en-US" dirty="0"/>
              <a:t>EBA</a:t>
            </a:r>
          </a:p>
          <a:p>
            <a:pPr lvl="1"/>
            <a:r>
              <a:rPr lang="en-US" dirty="0"/>
              <a:t>Other AI bullous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BC820E2-5B43-4417-97BE-1EAB3BC5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47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Sanofi Genzyme- Advisory Board</a:t>
            </a:r>
            <a:endParaRPr lang="en-US" dirty="0"/>
          </a:p>
        </p:txBody>
      </p:sp>
      <p:pic>
        <p:nvPicPr>
          <p:cNvPr id="4" name="Picture 6" descr="https://upload.wikimedia.org/wikipedia/en/c/cd/Le_Bonheur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6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054D6-783B-43B3-B15E-A63439D7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50DB-8D63-471D-A687-91EDADA8F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  <a:p>
            <a:pPr lvl="1"/>
            <a:r>
              <a:rPr lang="en-US" dirty="0"/>
              <a:t>Biopsy</a:t>
            </a:r>
          </a:p>
          <a:p>
            <a:pPr lvl="2"/>
            <a:r>
              <a:rPr lang="en-US" dirty="0"/>
              <a:t>Subepidermal </a:t>
            </a:r>
          </a:p>
          <a:p>
            <a:pPr lvl="2"/>
            <a:r>
              <a:rPr lang="en-US" dirty="0"/>
              <a:t>Neutrophilic infiltrate</a:t>
            </a:r>
          </a:p>
          <a:p>
            <a:pPr lvl="1"/>
            <a:r>
              <a:rPr lang="en-US" dirty="0"/>
              <a:t>DIF</a:t>
            </a:r>
          </a:p>
          <a:p>
            <a:pPr lvl="2"/>
            <a:r>
              <a:rPr lang="en-US" dirty="0"/>
              <a:t>Linear IgA at BMZ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C81793-905D-4294-93DA-A89D0FD37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61" y="1914996"/>
            <a:ext cx="5288529" cy="398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D02E9C1A-F489-439F-8933-B80053CD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5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1C6473C-F58B-462D-AF13-C35680750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CBDC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17D7F9D-47D4-43C6-AB9F-111273BD00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679196"/>
            <a:ext cx="10363200" cy="4114800"/>
          </a:xfrm>
        </p:spPr>
        <p:txBody>
          <a:bodyPr/>
          <a:lstStyle/>
          <a:p>
            <a:r>
              <a:rPr lang="en-US" altLang="en-US" dirty="0"/>
              <a:t>Pathogenesis</a:t>
            </a:r>
          </a:p>
          <a:p>
            <a:pPr lvl="1"/>
            <a:r>
              <a:rPr lang="en-US" altLang="en-US" dirty="0"/>
              <a:t>Not well understood</a:t>
            </a:r>
          </a:p>
          <a:p>
            <a:pPr lvl="2"/>
            <a:r>
              <a:rPr lang="en-US" altLang="en-US" dirty="0"/>
              <a:t>Component of BMZ becomes antigenic</a:t>
            </a:r>
          </a:p>
          <a:p>
            <a:pPr lvl="1"/>
            <a:r>
              <a:rPr lang="en-US" altLang="en-US" dirty="0"/>
              <a:t>Often idiopathic</a:t>
            </a:r>
          </a:p>
          <a:p>
            <a:pPr lvl="1"/>
            <a:r>
              <a:rPr lang="en-US" altLang="en-US" dirty="0"/>
              <a:t>Genetic susceptibility</a:t>
            </a:r>
          </a:p>
          <a:p>
            <a:pPr lvl="2"/>
            <a:r>
              <a:rPr lang="en-US" altLang="en-US" dirty="0"/>
              <a:t>haplotypes HLA-B8, Cw7, DR3</a:t>
            </a:r>
          </a:p>
          <a:p>
            <a:pPr lvl="1"/>
            <a:r>
              <a:rPr lang="en-US" altLang="en-US" dirty="0"/>
              <a:t>Triggers</a:t>
            </a:r>
          </a:p>
          <a:p>
            <a:pPr lvl="2"/>
            <a:r>
              <a:rPr lang="en-US" altLang="en-US" dirty="0"/>
              <a:t>Infections, drugs, vaccinations, UV radiation, malignancy</a:t>
            </a:r>
          </a:p>
        </p:txBody>
      </p:sp>
      <p:pic>
        <p:nvPicPr>
          <p:cNvPr id="2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158DB7F3-0521-4C0A-BA36-845C2F8E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4828-DCF5-4747-B934-EE96485F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8BFD-FE0B-4C68-B3CE-073F534B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Course</a:t>
            </a:r>
          </a:p>
          <a:p>
            <a:pPr lvl="1"/>
            <a:r>
              <a:rPr lang="en-US" dirty="0"/>
              <a:t>Remits spontaneously </a:t>
            </a:r>
          </a:p>
          <a:p>
            <a:pPr lvl="1"/>
            <a:r>
              <a:rPr lang="en-US" dirty="0"/>
              <a:t>Several mos to 4 years</a:t>
            </a:r>
          </a:p>
          <a:p>
            <a:pPr lvl="2"/>
            <a:r>
              <a:rPr lang="en-US" sz="2800" dirty="0"/>
              <a:t>By puberty</a:t>
            </a:r>
          </a:p>
          <a:p>
            <a:pPr lvl="1"/>
            <a:r>
              <a:rPr lang="en-US" dirty="0"/>
              <a:t>Non-scarring</a:t>
            </a:r>
          </a:p>
          <a:p>
            <a:pPr lvl="2"/>
            <a:r>
              <a:rPr lang="en-US" sz="2800" dirty="0"/>
              <a:t>dyspigmentation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D9127DF4-DE9A-409F-986D-4F4C82A6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8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5A7CD-8EC7-48E7-AE5B-44D1C179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87359-D0C8-4BAD-B826-F012753A3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Dapsone*</a:t>
            </a:r>
          </a:p>
          <a:p>
            <a:pPr lvl="1"/>
            <a:r>
              <a:rPr lang="en-US" dirty="0"/>
              <a:t>Topical steroids</a:t>
            </a:r>
          </a:p>
          <a:p>
            <a:pPr lvl="1"/>
            <a:r>
              <a:rPr lang="en-US" dirty="0"/>
              <a:t>Systemic steroids</a:t>
            </a:r>
          </a:p>
          <a:p>
            <a:pPr lvl="1"/>
            <a:r>
              <a:rPr lang="en-US" dirty="0"/>
              <a:t>Other IS agents</a:t>
            </a:r>
          </a:p>
          <a:p>
            <a:pPr lvl="2"/>
            <a:r>
              <a:rPr lang="en-US" dirty="0"/>
              <a:t>MMF, CsA</a:t>
            </a:r>
          </a:p>
          <a:p>
            <a:pPr lvl="1"/>
            <a:r>
              <a:rPr lang="en-US" dirty="0"/>
              <a:t>Antibiotics</a:t>
            </a:r>
          </a:p>
          <a:p>
            <a:pPr lvl="2"/>
            <a:r>
              <a:rPr lang="en-US" dirty="0"/>
              <a:t>Anti-inflammatory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C74FA-43EE-4B04-A4D2-208DA872DE32}"/>
              </a:ext>
            </a:extLst>
          </p:cNvPr>
          <p:cNvSpPr txBox="1"/>
          <p:nvPr/>
        </p:nvSpPr>
        <p:spPr>
          <a:xfrm>
            <a:off x="345233" y="6298163"/>
            <a:ext cx="7044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Mintz EM and Morel KD. Dermatol Clin 29(2011) 699-700.</a:t>
            </a:r>
          </a:p>
          <a:p>
            <a:endParaRPr lang="en-US" dirty="0"/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A5ED8406-90C4-4C95-9F25-46699F1B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40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AEC6-BA83-41AD-A2C8-A6662BF4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3C9D1-A1BA-462B-8433-E5A473BF5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difficult to control</a:t>
            </a:r>
          </a:p>
          <a:p>
            <a:r>
              <a:rPr lang="en-US" dirty="0"/>
              <a:t>Multiple agents may be needed</a:t>
            </a:r>
          </a:p>
          <a:p>
            <a:r>
              <a:rPr lang="en-US" dirty="0"/>
              <a:t>Will generally remit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BCD1C6D7-5980-410B-8D37-57928020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78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C5AE-7A84-453C-9063-F207C7A0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13591-FF86-427F-921C-93666C1F3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37 week male</a:t>
            </a:r>
          </a:p>
          <a:p>
            <a:r>
              <a:rPr lang="en-US" dirty="0"/>
              <a:t>Triplet gestation</a:t>
            </a:r>
          </a:p>
          <a:p>
            <a:r>
              <a:rPr lang="en-US" dirty="0"/>
              <a:t>Fetal demise at 17 weeks</a:t>
            </a:r>
          </a:p>
          <a:p>
            <a:r>
              <a:rPr lang="en-US" dirty="0"/>
              <a:t>Remaining sister healthy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217EB23F-E5DA-4B9E-A764-F0E3B1A0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44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E129113-017F-4B49-852C-19D589035AC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925" y="1260475"/>
            <a:ext cx="3622675" cy="48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64BF7C91-A288-4A51-AA90-495395D6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643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DCD6A9-40AF-4EF5-A7A4-093F1927C47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159" y="1435677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82D57CF4-BDD4-4E27-9751-A7B9CCE3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07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1B25194-CCED-40CF-A6F9-60222F72159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5" y="1103622"/>
            <a:ext cx="3679902" cy="4912809"/>
          </a:xfrm>
        </p:spPr>
      </p:pic>
      <p:pic>
        <p:nvPicPr>
          <p:cNvPr id="7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F75CD712-2163-4EDE-AA9C-7F255167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899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9848-65AB-47CA-8577-A43A94F2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Aplasia Cutis Congenita (ACC)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E280-45E3-4CCB-A2D8-00C250BEC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Congenital absence of skin</a:t>
            </a:r>
          </a:p>
          <a:p>
            <a:r>
              <a:rPr lang="en-US" dirty="0"/>
              <a:t>Localized or widespread</a:t>
            </a:r>
          </a:p>
          <a:p>
            <a:r>
              <a:rPr lang="en-US" dirty="0"/>
              <a:t>Superficial or deep</a:t>
            </a:r>
          </a:p>
          <a:p>
            <a:r>
              <a:rPr lang="en-US" dirty="0"/>
              <a:t>Typically presents with eroded, absent, or scarred areas of skin at birth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D1077F31-8EA8-4AB9-AF42-305AA18A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54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Recognize features of several unusual skin conditions in children.</a:t>
            </a:r>
          </a:p>
          <a:p>
            <a:r>
              <a:rPr lang="en-US" dirty="0"/>
              <a:t>Describe the key features that support the correct diagnosis.</a:t>
            </a:r>
          </a:p>
          <a:p>
            <a:r>
              <a:rPr lang="en-US" dirty="0"/>
              <a:t>List one important lesson demonstrated by each case.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252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FA5B-8618-4482-B942-740ECFFE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51B6-AB0A-45B9-BC3D-C4B2EE9B5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10363200" cy="4114800"/>
          </a:xfrm>
        </p:spPr>
        <p:txBody>
          <a:bodyPr/>
          <a:lstStyle/>
          <a:p>
            <a:r>
              <a:rPr lang="en-US" dirty="0"/>
              <a:t>Etiology</a:t>
            </a:r>
          </a:p>
          <a:p>
            <a:pPr lvl="1"/>
            <a:r>
              <a:rPr lang="en-US" dirty="0"/>
              <a:t>No single cause</a:t>
            </a:r>
          </a:p>
          <a:p>
            <a:pPr lvl="1"/>
            <a:r>
              <a:rPr lang="en-US" dirty="0"/>
              <a:t>Disruption of skin development has occurred</a:t>
            </a:r>
          </a:p>
          <a:p>
            <a:r>
              <a:rPr lang="en-US" dirty="0"/>
              <a:t>Multi factorial</a:t>
            </a:r>
          </a:p>
          <a:p>
            <a:pPr lvl="1"/>
            <a:r>
              <a:rPr lang="en-US" dirty="0"/>
              <a:t>Genetic factors </a:t>
            </a:r>
          </a:p>
          <a:p>
            <a:pPr lvl="1"/>
            <a:r>
              <a:rPr lang="en-US" dirty="0"/>
              <a:t>Teratogens</a:t>
            </a:r>
          </a:p>
          <a:p>
            <a:pPr lvl="1"/>
            <a:r>
              <a:rPr lang="en-US" dirty="0"/>
              <a:t>Decreased blood supply</a:t>
            </a:r>
          </a:p>
          <a:p>
            <a:pPr lvl="1"/>
            <a:r>
              <a:rPr lang="en-US" dirty="0"/>
              <a:t>Trauma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6F1A285-EF80-4B4C-A3DA-7A9CBA1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0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0CC0-4685-4B7E-84AD-3FC8A42CD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3A6C1-B5B2-4175-9490-EEAEEF52B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Scalp is most common site</a:t>
            </a:r>
          </a:p>
          <a:p>
            <a:pPr lvl="1"/>
            <a:r>
              <a:rPr lang="en-US" dirty="0"/>
              <a:t>86% of solitary lesions</a:t>
            </a:r>
          </a:p>
          <a:p>
            <a:pPr lvl="1"/>
            <a:r>
              <a:rPr lang="en-US" dirty="0"/>
              <a:t>80% at parietal hair whorl</a:t>
            </a:r>
          </a:p>
          <a:p>
            <a:pPr lvl="1"/>
            <a:r>
              <a:rPr lang="en-US" dirty="0"/>
              <a:t>Size ranges from small to large</a:t>
            </a:r>
          </a:p>
          <a:p>
            <a:pPr lvl="2"/>
            <a:r>
              <a:rPr lang="en-US" dirty="0"/>
              <a:t>Large may extend to dura or meninges</a:t>
            </a:r>
          </a:p>
          <a:p>
            <a:pPr lvl="2"/>
            <a:r>
              <a:rPr lang="en-US" dirty="0"/>
              <a:t>? Graft for &gt;3-4 cm2</a:t>
            </a:r>
          </a:p>
          <a:p>
            <a:pPr lvl="1"/>
            <a:r>
              <a:rPr lang="en-US" dirty="0"/>
              <a:t>Shape varies</a:t>
            </a:r>
          </a:p>
          <a:p>
            <a:pPr lvl="2"/>
            <a:r>
              <a:rPr lang="en-US" dirty="0"/>
              <a:t>Round, oval, linear, stellate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F8DFC-FB06-49A2-BE74-5D00A21E05FF}"/>
              </a:ext>
            </a:extLst>
          </p:cNvPr>
          <p:cNvSpPr txBox="1"/>
          <p:nvPr/>
        </p:nvSpPr>
        <p:spPr>
          <a:xfrm>
            <a:off x="587829" y="6195527"/>
            <a:ext cx="730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Frieden, IJ. J of Am Acad Derm. Volume 14(4):646-656.</a:t>
            </a:r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BF843BD-5562-45D6-B0FE-1B088A164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466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FF73-BBDA-48B3-8F73-460C162F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0015"/>
            <a:ext cx="10363200" cy="1143000"/>
          </a:xfrm>
        </p:spPr>
        <p:txBody>
          <a:bodyPr/>
          <a:lstStyle/>
          <a:p>
            <a:r>
              <a:rPr lang="en-US" dirty="0"/>
              <a:t>ACC (9 Groups)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40EA-5C12-4DCE-ADCA-040F1E59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741" y="1265664"/>
            <a:ext cx="103632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Scalp ACC without multiple anomalies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Scalp ACC with assoc limb abnormalities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Scalp ACC with assoc epidermal and organoid nevi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ACC overlying embryologic malformations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ACC with assoc fetus papyraceus or placental infarcts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ACC assoc with EB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ACC localized to the extremities, without blistering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ACC caused by specific teratogens</a:t>
            </a:r>
          </a:p>
          <a:p>
            <a:pPr marL="514350" indent="-514350">
              <a:buAutoNum type="arabicPeriod"/>
            </a:pPr>
            <a:r>
              <a:rPr lang="en-US" dirty="0">
                <a:latin typeface="Times New Roman"/>
                <a:ea typeface="ＭＳ Ｐゴシック"/>
                <a:cs typeface="Times New Roman"/>
              </a:rPr>
              <a:t>ACC assoc with syndromes</a:t>
            </a:r>
            <a:endParaRPr lang="en-US" dirty="0">
              <a:cs typeface="Times New Roman"/>
            </a:endParaRP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28B43CA-FE4D-417E-8913-FBB76DA2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58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136B-FE26-46DA-AA0A-0AF66ACD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 (Group 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04ABF-0B9C-484E-8AA3-6FC8D770D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Etiology</a:t>
            </a:r>
          </a:p>
          <a:p>
            <a:pPr lvl="1"/>
            <a:r>
              <a:rPr lang="en-US" dirty="0"/>
              <a:t>Ischemic and/or thrombotic events in the placenta and fetus</a:t>
            </a:r>
          </a:p>
          <a:p>
            <a:pPr lvl="1"/>
            <a:r>
              <a:rPr lang="en-US" dirty="0"/>
              <a:t>Sporadic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Conservative</a:t>
            </a:r>
          </a:p>
          <a:p>
            <a:pPr lvl="2"/>
            <a:r>
              <a:rPr lang="en-US" dirty="0"/>
              <a:t>Gentle cleansing </a:t>
            </a:r>
          </a:p>
          <a:p>
            <a:pPr lvl="2"/>
            <a:r>
              <a:rPr lang="en-US" dirty="0"/>
              <a:t>Vaseline gauze dressings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1105FEA-CB06-44DF-B73A-7C640DC8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00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3815CB23-96FC-494B-98F4-7A50CCB562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24" y="1624013"/>
            <a:ext cx="3048000" cy="4067175"/>
          </a:xfrm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4AEC9998-DCFA-4EE4-9F9C-BAB7500E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543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BC41A-0589-4586-AED7-24E16675A5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7" y="1947746"/>
            <a:ext cx="4376853" cy="3280317"/>
          </a:xfrm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569EC1D4-CA69-4AE1-9145-B520565A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29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71E6-5A30-4A83-AEB1-826C75933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BD97-B5AC-4293-99B5-93EA3F120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lesions will often heal well with minimal intervention.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D4732EE-D592-48A9-82C1-A6C14CC7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2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5D1D5-D3CE-497A-AC4E-41F5CB04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C06F6-6862-4771-9BE4-5737B7926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 healthy male</a:t>
            </a:r>
          </a:p>
          <a:p>
            <a:r>
              <a:rPr lang="en-US" dirty="0"/>
              <a:t>Several crusted papules on face and trunk at birth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C356782-6CCB-4EAA-A7E4-1D4B5B32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48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D0A1FDED-7D18-490B-90AA-CE5579EFA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52526"/>
            <a:ext cx="6908800" cy="4605867"/>
          </a:xfrm>
          <a:prstGeom prst="rect">
            <a:avLst/>
          </a:prstGeom>
        </p:spPr>
      </p:pic>
      <p:pic>
        <p:nvPicPr>
          <p:cNvPr id="2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00420D73-C7EF-4995-A89C-B93C73E3F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73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baby&#10;&#10;Description automatically generated">
            <a:extLst>
              <a:ext uri="{FF2B5EF4-FFF2-40B4-BE49-F238E27FC236}">
                <a16:creationId xmlns:a16="http://schemas.microsoft.com/office/drawing/2014/main" id="{D2AC2FAE-070F-422C-9DEB-2B803F7DD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69" y="607968"/>
            <a:ext cx="9144000" cy="6096000"/>
          </a:xfrm>
          <a:prstGeom prst="rect">
            <a:avLst/>
          </a:prstGeom>
        </p:spPr>
      </p:pic>
      <p:pic>
        <p:nvPicPr>
          <p:cNvPr id="2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3C183634-6059-4745-BC80-E54B9194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7B85-615A-4616-87CE-EFDA1395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ECE3-F7F6-4B7B-B8EC-4FF89FB44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mo old female</a:t>
            </a:r>
          </a:p>
          <a:p>
            <a:r>
              <a:rPr lang="en-US" dirty="0"/>
              <a:t>Pit on the nasal bridge</a:t>
            </a:r>
          </a:p>
          <a:p>
            <a:r>
              <a:rPr lang="en-US" dirty="0"/>
              <a:t>With hairs</a:t>
            </a:r>
          </a:p>
          <a:p>
            <a:r>
              <a:rPr lang="en-US" dirty="0"/>
              <a:t>No hx of redness, pain, swelling, drainage</a:t>
            </a:r>
          </a:p>
          <a:p>
            <a:r>
              <a:rPr lang="en-US" dirty="0"/>
              <a:t>Mom advised to “pluck the hairs”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C0587B8A-75CF-4299-BFEF-0528CE49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251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FF2C-7895-49E3-BD88-AC442C9C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Self Healing Reticulohistiocytosis (CSHR)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8D81-8F0F-4209-AB83-B14630CA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29468"/>
            <a:ext cx="10363200" cy="4114800"/>
          </a:xfrm>
        </p:spPr>
        <p:txBody>
          <a:bodyPr/>
          <a:lstStyle/>
          <a:p>
            <a:r>
              <a:rPr lang="en-US" dirty="0"/>
              <a:t>“Hashimoto-Pritzker Disease”</a:t>
            </a:r>
          </a:p>
          <a:p>
            <a:r>
              <a:rPr lang="en-US" dirty="0"/>
              <a:t>Rare variant of LCH</a:t>
            </a:r>
          </a:p>
          <a:p>
            <a:r>
              <a:rPr lang="en-US" dirty="0"/>
              <a:t>Limited to skin only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E4EC36A8-6296-4A14-84B9-6A8A40D4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65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22C1-373C-40A8-9F1D-EB0FD7DE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4AA89-8780-43D5-80D0-6C58465C8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Birth or neonatal period</a:t>
            </a:r>
          </a:p>
          <a:p>
            <a:pPr lvl="1"/>
            <a:r>
              <a:rPr lang="en-US" dirty="0"/>
              <a:t>Red brown papules/nodules</a:t>
            </a:r>
          </a:p>
          <a:p>
            <a:pPr lvl="1"/>
            <a:r>
              <a:rPr lang="en-US" dirty="0"/>
              <a:t>+/- ulceration</a:t>
            </a:r>
          </a:p>
          <a:p>
            <a:pPr lvl="1"/>
            <a:r>
              <a:rPr lang="en-US" dirty="0"/>
              <a:t>Single or multiple</a:t>
            </a:r>
          </a:p>
          <a:p>
            <a:pPr lvl="1"/>
            <a:r>
              <a:rPr lang="en-US" dirty="0"/>
              <a:t>Involute w/in weeks to months</a:t>
            </a:r>
          </a:p>
          <a:p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C9EE26E-984B-497F-A630-B297F372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19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E0C0-4BA5-4684-98EF-5DE2F5A2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299E3-55A4-4897-8B1F-881A4B9DE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Incidence?</a:t>
            </a:r>
          </a:p>
          <a:p>
            <a:pPr lvl="1"/>
            <a:r>
              <a:rPr lang="en-US" dirty="0"/>
              <a:t>Not clear</a:t>
            </a:r>
          </a:p>
          <a:p>
            <a:pPr lvl="2"/>
            <a:r>
              <a:rPr lang="en-US" sz="2800" dirty="0"/>
              <a:t>Likely underreported</a:t>
            </a:r>
          </a:p>
          <a:p>
            <a:pPr lvl="3"/>
            <a:r>
              <a:rPr lang="en-US" sz="2800" dirty="0"/>
              <a:t>Spontaneous resolution</a:t>
            </a:r>
          </a:p>
          <a:p>
            <a:pPr lvl="3"/>
            <a:r>
              <a:rPr lang="en-US" sz="2800" dirty="0"/>
              <a:t>Lack of recognition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6AF6568-6F6B-43D0-918B-685B7F69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853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3619-DEF2-44BC-B3E9-BBC47BF2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D93AB-E7EC-4FFC-93A0-65EE6A7D5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CSHR is a benign process.</a:t>
            </a:r>
          </a:p>
          <a:p>
            <a:r>
              <a:rPr lang="en-US" dirty="0"/>
              <a:t>However:</a:t>
            </a:r>
          </a:p>
          <a:p>
            <a:pPr lvl="1"/>
            <a:r>
              <a:rPr lang="en-US" dirty="0"/>
              <a:t>cannot predict systemic involvement based on skin findings</a:t>
            </a:r>
          </a:p>
          <a:p>
            <a:pPr lvl="1"/>
            <a:r>
              <a:rPr lang="en-US" dirty="0"/>
              <a:t>thorough evaluation and follow up are indicated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A767F-93B9-46C7-BBAA-807C4576EF87}"/>
              </a:ext>
            </a:extLst>
          </p:cNvPr>
          <p:cNvSpPr txBox="1"/>
          <p:nvPr/>
        </p:nvSpPr>
        <p:spPr>
          <a:xfrm>
            <a:off x="914400" y="6258187"/>
            <a:ext cx="917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Stein SL et al. Arch Pediatr Adolesc Med 2001;155:778-783.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8EB0C058-2396-40A4-AE4E-77147A07B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14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0094-B09C-4498-9F41-2EEE7E07E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92BF7-7C9E-4983-AA77-006E422B7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 to 53% of pts with multisystem LCH present with skin lesions</a:t>
            </a:r>
          </a:p>
          <a:p>
            <a:r>
              <a:rPr lang="en-US" dirty="0"/>
              <a:t>35 patients referred for presumed skin limited LCH</a:t>
            </a:r>
          </a:p>
          <a:p>
            <a:pPr lvl="1"/>
            <a:r>
              <a:rPr lang="en-US" dirty="0"/>
              <a:t>40% had multisystem dz</a:t>
            </a:r>
          </a:p>
          <a:p>
            <a:pPr lvl="2"/>
            <a:r>
              <a:rPr lang="en-US" dirty="0"/>
              <a:t>Bone (70%)</a:t>
            </a:r>
          </a:p>
          <a:p>
            <a:pPr lvl="2"/>
            <a:r>
              <a:rPr lang="en-US" dirty="0"/>
              <a:t>Risk organ (liver, spleen, bone marrow) (50%)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9764C-CFB7-4CDF-9707-D5AB0FF1AEEA}"/>
              </a:ext>
            </a:extLst>
          </p:cNvPr>
          <p:cNvSpPr txBox="1"/>
          <p:nvPr/>
        </p:nvSpPr>
        <p:spPr>
          <a:xfrm>
            <a:off x="595618" y="6165908"/>
            <a:ext cx="90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Simko SJ et al. J Pediatr Nov 2014; Vol 165(5):990-996.</a:t>
            </a:r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3B0D09DF-8C9E-481B-9144-C8056B89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476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B9EF-3936-48F9-98BD-BFFDBC06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3070-C253-45AB-A867-D8E6AFF2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Babies with “CSRH” should have a thorough evaluation for multisystem disease.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D6043C7E-41A9-408A-960A-DC92C5AD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81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A1A1-B966-4DBC-8DF4-7D16177A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6F90-7A39-420D-ADE5-D4D50BF18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yr old male</a:t>
            </a:r>
          </a:p>
          <a:p>
            <a:r>
              <a:rPr lang="en-US" dirty="0"/>
              <a:t>p/w “bumps on the skin” and an abnormal fingernail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CA21A2B2-27E8-4A4A-9DB4-34D73B8D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181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's hand&#10;&#10;Description automatically generated with low confidence">
            <a:extLst>
              <a:ext uri="{FF2B5EF4-FFF2-40B4-BE49-F238E27FC236}">
                <a16:creationId xmlns:a16="http://schemas.microsoft.com/office/drawing/2014/main" id="{CE28F58E-C2CE-443B-A7B7-D5002E7D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5412"/>
            <a:ext cx="3324062" cy="4435545"/>
          </a:xfrm>
          <a:prstGeom prst="rect">
            <a:avLst/>
          </a:prstGeom>
        </p:spPr>
      </p:pic>
      <p:pic>
        <p:nvPicPr>
          <p:cNvPr id="6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807EA34E-D978-4935-8D01-05CF4B14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70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6C19-9511-461C-AFDF-18A42BA8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C017-1D89-4DA4-B6D1-7B46E1889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“bumps” on arms present for months</a:t>
            </a:r>
          </a:p>
          <a:p>
            <a:pPr lvl="1"/>
            <a:r>
              <a:rPr lang="en-US" dirty="0"/>
              <a:t>Nail change present for months</a:t>
            </a:r>
          </a:p>
          <a:p>
            <a:pPr lvl="1"/>
            <a:r>
              <a:rPr lang="en-US" dirty="0"/>
              <a:t>Chronic dermatitis at the base of penis</a:t>
            </a:r>
          </a:p>
          <a:p>
            <a:pPr lvl="1"/>
            <a:r>
              <a:rPr lang="en-US" dirty="0"/>
              <a:t>Recent “abscess” in left thigh</a:t>
            </a:r>
          </a:p>
          <a:p>
            <a:pPr lvl="2"/>
            <a:r>
              <a:rPr lang="en-US" dirty="0"/>
              <a:t>I&amp;D with negative cultures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403DD3F1-4F03-40C0-9480-BEA0E0D5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87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026AA-73F0-4B97-92FE-A838DB0C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D95C-5D2A-42D2-AAEB-10E97A004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PExam</a:t>
            </a:r>
          </a:p>
          <a:p>
            <a:pPr lvl="1"/>
            <a:r>
              <a:rPr lang="en-US" dirty="0"/>
              <a:t>Few small waxy dome shaped papules on arms</a:t>
            </a:r>
          </a:p>
          <a:p>
            <a:pPr lvl="2"/>
            <a:r>
              <a:rPr lang="en-US" dirty="0"/>
              <a:t>Molluscum contagiosum</a:t>
            </a:r>
          </a:p>
          <a:p>
            <a:pPr lvl="1"/>
            <a:r>
              <a:rPr lang="en-US" dirty="0"/>
              <a:t>Left index fingernail</a:t>
            </a:r>
          </a:p>
          <a:p>
            <a:pPr lvl="2"/>
            <a:r>
              <a:rPr lang="en-US" dirty="0"/>
              <a:t>Subungual hyperkeratosis, onycholysis</a:t>
            </a:r>
          </a:p>
          <a:p>
            <a:pPr lvl="1"/>
            <a:r>
              <a:rPr lang="en-US" dirty="0"/>
              <a:t>Faint pink patch at base of penis</a:t>
            </a:r>
          </a:p>
          <a:p>
            <a:pPr lvl="1"/>
            <a:r>
              <a:rPr lang="en-US" dirty="0"/>
              <a:t>Non tender nodule in left thigh with well healed scar</a:t>
            </a:r>
          </a:p>
          <a:p>
            <a:pPr lvl="2"/>
            <a:endParaRPr lang="en-US" dirty="0"/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E175F72C-C6BF-455D-B8C3-C601ED50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68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CC153DE-6B6C-477A-AAB0-4415C3A0149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036" y="1990531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3F24F1FF-1DE5-4F52-9297-A2634503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788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BA8D-F082-47A0-BDD3-0783815F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9100"/>
            <a:ext cx="10363200" cy="1143000"/>
          </a:xfrm>
        </p:spPr>
        <p:txBody>
          <a:bodyPr/>
          <a:lstStyle/>
          <a:p>
            <a:r>
              <a:rPr lang="en-US" dirty="0"/>
              <a:t>Langerhans Cell Histiocytosis!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0226-F5C1-472E-986B-610592E5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00" y="1562100"/>
            <a:ext cx="10363200" cy="4114800"/>
          </a:xfrm>
        </p:spPr>
        <p:txBody>
          <a:bodyPr/>
          <a:lstStyle/>
          <a:p>
            <a:r>
              <a:rPr lang="en-US" dirty="0"/>
              <a:t>Nail changes (rare)</a:t>
            </a:r>
          </a:p>
          <a:p>
            <a:pPr lvl="1"/>
            <a:r>
              <a:rPr lang="en-US" dirty="0"/>
              <a:t>Nail dystrophy</a:t>
            </a:r>
          </a:p>
          <a:p>
            <a:pPr lvl="1"/>
            <a:r>
              <a:rPr lang="en-US" dirty="0"/>
              <a:t>Subungual hyperkeratosis</a:t>
            </a:r>
          </a:p>
          <a:p>
            <a:pPr lvl="1"/>
            <a:r>
              <a:rPr lang="en-US" dirty="0"/>
              <a:t>Purpuric striae</a:t>
            </a:r>
          </a:p>
          <a:p>
            <a:pPr lvl="1"/>
            <a:r>
              <a:rPr lang="en-US" dirty="0"/>
              <a:t>Subungual pustules</a:t>
            </a:r>
          </a:p>
          <a:p>
            <a:pPr lvl="1"/>
            <a:r>
              <a:rPr lang="en-US" dirty="0"/>
              <a:t>Onycholysis</a:t>
            </a:r>
          </a:p>
          <a:p>
            <a:pPr lvl="1"/>
            <a:r>
              <a:rPr lang="en-US" dirty="0"/>
              <a:t>Longitudinal grooves</a:t>
            </a:r>
          </a:p>
          <a:p>
            <a:pPr lvl="1"/>
            <a:r>
              <a:rPr lang="en-US" dirty="0"/>
              <a:t>Paronychia</a:t>
            </a:r>
          </a:p>
          <a:p>
            <a:pPr lvl="1"/>
            <a:r>
              <a:rPr lang="en-US" dirty="0"/>
              <a:t>Loss of nail plate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0CBA0-2554-409F-847D-A5537DE162DD}"/>
              </a:ext>
            </a:extLst>
          </p:cNvPr>
          <p:cNvSpPr txBox="1"/>
          <p:nvPr/>
        </p:nvSpPr>
        <p:spPr>
          <a:xfrm>
            <a:off x="520700" y="64897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Kumar V et al. Pediatr Dermatol. 2017;34:732-734.</a:t>
            </a:r>
          </a:p>
          <a:p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220342AC-4783-4FB6-B949-1C4352CE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38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84FF-A9E7-4AD0-9F23-25F4BBCD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Changes in LCH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AC418-6AE1-4610-8240-10724E9D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DDx:</a:t>
            </a:r>
          </a:p>
          <a:p>
            <a:pPr lvl="1"/>
            <a:r>
              <a:rPr lang="en-US" sz="3200" dirty="0"/>
              <a:t>Psoriasis, LP, AA, Darier’s, Reiter syndrome</a:t>
            </a:r>
          </a:p>
          <a:p>
            <a:pPr lvl="1"/>
            <a:r>
              <a:rPr lang="en-US" sz="3200" dirty="0"/>
              <a:t>Infection</a:t>
            </a:r>
          </a:p>
          <a:p>
            <a:pPr lvl="2"/>
            <a:r>
              <a:rPr lang="en-US" sz="3200" dirty="0"/>
              <a:t>Bacterial (esp with paronychia)</a:t>
            </a:r>
          </a:p>
          <a:p>
            <a:pPr lvl="2"/>
            <a:r>
              <a:rPr lang="en-US" sz="3200" dirty="0"/>
              <a:t>Fungal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1FE42389-C225-4703-ABA4-BFBDDA1B6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035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D18F-996B-42D0-BE2E-F3E05555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Changes in LCH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7524-2C45-421C-A4C0-159FC583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Prognostic factor?</a:t>
            </a:r>
          </a:p>
          <a:p>
            <a:pPr lvl="1"/>
            <a:r>
              <a:rPr lang="en-US" sz="3200" dirty="0"/>
              <a:t>Controversial</a:t>
            </a:r>
          </a:p>
          <a:p>
            <a:pPr lvl="2"/>
            <a:r>
              <a:rPr lang="en-US" sz="3200" dirty="0"/>
              <a:t>? Correlation with multisystem disease</a:t>
            </a:r>
          </a:p>
          <a:p>
            <a:pPr lvl="3"/>
            <a:r>
              <a:rPr lang="en-US" sz="3200" dirty="0"/>
              <a:t>Poor prognosis</a:t>
            </a:r>
          </a:p>
          <a:p>
            <a:pPr lvl="2"/>
            <a:r>
              <a:rPr lang="en-US" sz="3200" dirty="0"/>
              <a:t>Spontaneous resolution </a:t>
            </a:r>
          </a:p>
          <a:p>
            <a:pPr lvl="3"/>
            <a:r>
              <a:rPr lang="en-US" sz="3200" dirty="0"/>
              <a:t>even a severe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588A1-97A9-4D36-BFB5-BF9D99EEF8C9}"/>
              </a:ext>
            </a:extLst>
          </p:cNvPr>
          <p:cNvSpPr txBox="1"/>
          <p:nvPr/>
        </p:nvSpPr>
        <p:spPr>
          <a:xfrm>
            <a:off x="1092200" y="6362700"/>
            <a:ext cx="835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Prayogo RL et al. Pediatr Dermatol. 2020;37:180-183.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7E1DDDB6-F901-4A02-9DAF-BDC5B376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3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41A9-46F6-434F-8366-4BB1172EB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“Molluscum”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7472B-A575-48AD-823B-1A80C996B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“LCH mimicking molluscum contagiosum: A case series”</a:t>
            </a:r>
          </a:p>
          <a:p>
            <a:pPr lvl="1"/>
            <a:r>
              <a:rPr lang="en-US" dirty="0"/>
              <a:t>Fernandez Armenteros et al. Pediatr Blood Cancer. 2018; 65:e27047.</a:t>
            </a:r>
          </a:p>
          <a:p>
            <a:r>
              <a:rPr lang="en-US" dirty="0"/>
              <a:t>Up to 80% have skin involvement</a:t>
            </a:r>
          </a:p>
          <a:p>
            <a:pPr lvl="1"/>
            <a:r>
              <a:rPr lang="en-US" dirty="0"/>
              <a:t>Wide range of features</a:t>
            </a:r>
          </a:p>
          <a:p>
            <a:pPr lvl="1"/>
            <a:r>
              <a:rPr lang="en-US" dirty="0"/>
              <a:t>Classic: mimics seb derm</a:t>
            </a:r>
          </a:p>
          <a:p>
            <a:pPr lvl="2"/>
            <a:r>
              <a:rPr lang="en-US" dirty="0"/>
              <a:t>Erythematous scaly papules/plaques on scalp and diaper area</a:t>
            </a:r>
          </a:p>
          <a:p>
            <a:pPr lvl="1"/>
            <a:r>
              <a:rPr lang="en-US" dirty="0"/>
              <a:t>“molluscum” type is rare</a:t>
            </a:r>
          </a:p>
          <a:p>
            <a:endParaRPr lang="en-US" dirty="0"/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D5059062-086A-42EB-A973-9BED416F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724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4A82-923C-415A-B67B-D17B3C6A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B14BA-BAE7-42B3-8489-0BE90126D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LCH can present with nail dystrophy.</a:t>
            </a:r>
          </a:p>
          <a:p>
            <a:r>
              <a:rPr lang="en-US" dirty="0"/>
              <a:t>LCH can mimic molluscum.</a:t>
            </a:r>
          </a:p>
          <a:p>
            <a:r>
              <a:rPr lang="en-US" dirty="0"/>
              <a:t>Have a high index of suspicion when patient has multiple unusual skin findings.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E786C591-D073-477D-8719-DC17F500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060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8E08-EFB1-4972-A976-B0E4D656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9668F-7553-4E52-AE26-9C3A09212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 male</a:t>
            </a:r>
          </a:p>
          <a:p>
            <a:r>
              <a:rPr lang="en-US" dirty="0"/>
              <a:t>Uncomplicated pregnancy</a:t>
            </a:r>
          </a:p>
          <a:p>
            <a:r>
              <a:rPr lang="en-US" dirty="0"/>
              <a:t>Right leg swollen, hard, purple, tender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DBDFA937-A2CB-495C-A526-18295746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848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tw022523p\Desktop\KHE1.png">
            <a:extLst>
              <a:ext uri="{FF2B5EF4-FFF2-40B4-BE49-F238E27FC236}">
                <a16:creationId xmlns:a16="http://schemas.microsoft.com/office/drawing/2014/main" id="{CFF4834C-9E9F-470F-A8F7-450FF0B6657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85" y="1860395"/>
            <a:ext cx="3089275" cy="4114800"/>
          </a:xfrm>
          <a:noFill/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065B1ABD-9304-4EC2-ADFE-946EC639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280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tw022523p\Desktop\KHE2.png">
            <a:extLst>
              <a:ext uri="{FF2B5EF4-FFF2-40B4-BE49-F238E27FC236}">
                <a16:creationId xmlns:a16="http://schemas.microsoft.com/office/drawing/2014/main" id="{B8B7DEB0-2FBD-4DB6-AF84-68F748B8D9E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512" y="1819856"/>
            <a:ext cx="30099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215116C8-967A-46ED-A60D-F903E846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892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6927-895A-477A-9C29-57387ADF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Kaposiform Hemangioendothelioma (KHE)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F4796-3D45-4507-BBC1-1FE127DBF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vascular tumor</a:t>
            </a:r>
          </a:p>
          <a:p>
            <a:pPr lvl="1"/>
            <a:r>
              <a:rPr lang="en-US" dirty="0"/>
              <a:t>Extremities, trunk, retroperitoneum</a:t>
            </a:r>
          </a:p>
          <a:p>
            <a:r>
              <a:rPr lang="en-US" dirty="0"/>
              <a:t>Labs</a:t>
            </a:r>
          </a:p>
          <a:p>
            <a:pPr lvl="1"/>
            <a:r>
              <a:rPr lang="en-US" dirty="0"/>
              <a:t>Platelets low (16,000)</a:t>
            </a:r>
          </a:p>
          <a:p>
            <a:pPr lvl="1"/>
            <a:r>
              <a:rPr lang="en-US" dirty="0"/>
              <a:t>Fibrinogen low</a:t>
            </a:r>
          </a:p>
          <a:p>
            <a:pPr lvl="1"/>
            <a:r>
              <a:rPr lang="en-US" dirty="0"/>
              <a:t>D-dimer elevated</a:t>
            </a:r>
          </a:p>
          <a:p>
            <a:pPr lvl="1"/>
            <a:r>
              <a:rPr lang="en-US" dirty="0"/>
              <a:t>PT/PTT WNL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5075CE6-CCF2-47FA-8C5F-AF0FA7E0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28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601D-9D6A-4C74-8E83-39924B77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Kasabach-Merritt Phenomenon (KMP)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5E941-D09B-4270-94A5-7146BCFD2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thrombocytopenic coagulopathy</a:t>
            </a:r>
          </a:p>
          <a:p>
            <a:r>
              <a:rPr lang="en-US" dirty="0"/>
              <a:t>Typically seen with rare vascular tumors</a:t>
            </a:r>
          </a:p>
          <a:p>
            <a:pPr lvl="1"/>
            <a:r>
              <a:rPr lang="en-US" dirty="0"/>
              <a:t>KHE &gt; tufted angioma</a:t>
            </a:r>
          </a:p>
          <a:p>
            <a:r>
              <a:rPr lang="en-US" dirty="0"/>
              <a:t>Mechanism</a:t>
            </a:r>
          </a:p>
          <a:p>
            <a:pPr lvl="1"/>
            <a:r>
              <a:rPr lang="en-US" dirty="0"/>
              <a:t>Platelet trapping</a:t>
            </a:r>
          </a:p>
          <a:p>
            <a:r>
              <a:rPr lang="en-US" dirty="0"/>
              <a:t>Clinical</a:t>
            </a:r>
          </a:p>
          <a:p>
            <a:pPr lvl="1"/>
            <a:r>
              <a:rPr lang="en-US" dirty="0"/>
              <a:t>Rapidly enlarging infiltrative vascular tumor</a:t>
            </a:r>
          </a:p>
          <a:p>
            <a:pPr lvl="1"/>
            <a:r>
              <a:rPr lang="en-US" dirty="0"/>
              <a:t>Often painful</a:t>
            </a:r>
          </a:p>
          <a:p>
            <a:pPr lvl="1"/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495A3AB4-1713-479E-8CAA-76452A3C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8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399255-4C6A-44FC-A0C2-766D7DFEF39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490" y="1663959"/>
            <a:ext cx="6172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5AEBE080-A606-480F-B858-91ADE2E5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996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ABD7-37FB-4B67-96A8-F6203483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KHE/KMP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FAE8A-78E8-4038-BA24-2F8B94D8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Avoid platelet transfusion!</a:t>
            </a:r>
          </a:p>
          <a:p>
            <a:pPr lvl="2"/>
            <a:r>
              <a:rPr lang="en-US" dirty="0"/>
              <a:t>Unless active bleeding</a:t>
            </a:r>
          </a:p>
          <a:p>
            <a:pPr lvl="2"/>
            <a:r>
              <a:rPr lang="en-US" dirty="0"/>
              <a:t>Exacerbate platelet trapping</a:t>
            </a:r>
          </a:p>
          <a:p>
            <a:pPr lvl="1"/>
            <a:r>
              <a:rPr lang="en-US" dirty="0"/>
              <a:t>Cryoprecipitate may be given, if needed</a:t>
            </a:r>
          </a:p>
          <a:p>
            <a:pPr lvl="1"/>
            <a:r>
              <a:rPr lang="en-US" dirty="0"/>
              <a:t>PRBC’s for symptomatic anemia only</a:t>
            </a:r>
          </a:p>
          <a:p>
            <a:pPr lvl="1"/>
            <a:r>
              <a:rPr lang="en-US" dirty="0"/>
              <a:t>Pain control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FD38FFA-21F9-4102-8A2D-BAB1F3C9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479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609D-1B04-46F2-8438-879B69A3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KHE/KMP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2B691-9051-443E-AADF-11B6A0E20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pPr lvl="1"/>
            <a:r>
              <a:rPr lang="en-US" dirty="0"/>
              <a:t>Primarily pharmacologic</a:t>
            </a:r>
          </a:p>
          <a:p>
            <a:pPr lvl="2"/>
            <a:r>
              <a:rPr lang="en-US" dirty="0"/>
              <a:t>Systemic steroids</a:t>
            </a:r>
          </a:p>
          <a:p>
            <a:pPr lvl="2"/>
            <a:r>
              <a:rPr lang="en-US" dirty="0"/>
              <a:t>Vincristine</a:t>
            </a:r>
          </a:p>
          <a:p>
            <a:pPr lvl="2"/>
            <a:r>
              <a:rPr lang="en-US" dirty="0"/>
              <a:t>Alpha interferon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Sirolimus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676D5-B36F-4CD8-8436-6543E8063138}"/>
              </a:ext>
            </a:extLst>
          </p:cNvPr>
          <p:cNvSpPr txBox="1"/>
          <p:nvPr/>
        </p:nvSpPr>
        <p:spPr>
          <a:xfrm>
            <a:off x="838899" y="6096000"/>
            <a:ext cx="858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Blatt J et al. Pediatr Blood Cancer 2010;55:1396-1398.</a:t>
            </a:r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30E86D53-D438-4780-B2F9-0C1C50EA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779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392B-D45E-43DA-8CF2-E972AA786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KHE/KMP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6455A-66F0-4271-A9FF-B7F61E9B2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Surgery (for small tumors)</a:t>
            </a:r>
          </a:p>
          <a:p>
            <a:pPr lvl="2"/>
            <a:r>
              <a:rPr lang="en-US" dirty="0"/>
              <a:t>Rarely possible</a:t>
            </a:r>
          </a:p>
          <a:p>
            <a:pPr lvl="1"/>
            <a:r>
              <a:rPr lang="en-US" dirty="0"/>
              <a:t>Other:</a:t>
            </a:r>
          </a:p>
          <a:p>
            <a:pPr lvl="2"/>
            <a:r>
              <a:rPr lang="en-US" dirty="0"/>
              <a:t>Radiation</a:t>
            </a:r>
          </a:p>
          <a:p>
            <a:pPr lvl="2"/>
            <a:r>
              <a:rPr lang="en-US" dirty="0"/>
              <a:t>Embolization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5B26D-49A5-4BDD-9B62-7C4E619BF5F6}"/>
              </a:ext>
            </a:extLst>
          </p:cNvPr>
          <p:cNvSpPr txBox="1"/>
          <p:nvPr/>
        </p:nvSpPr>
        <p:spPr>
          <a:xfrm>
            <a:off x="609600" y="6126164"/>
            <a:ext cx="90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Mahajan P et al. Clin Med Insights Blood Disord. 2017 Mar 16:10.</a:t>
            </a:r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9964C91A-609B-4995-AEC5-6593EB9A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31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88A3-5048-4EC6-86F3-0B00148A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KHE</a:t>
            </a:r>
          </a:p>
        </p:txBody>
      </p:sp>
      <p:pic>
        <p:nvPicPr>
          <p:cNvPr id="5" name="Content Placeholder 4" descr="Close-up of a person's arm&#10;&#10;Description automatically generated with medium confidence">
            <a:extLst>
              <a:ext uri="{FF2B5EF4-FFF2-40B4-BE49-F238E27FC236}">
                <a16:creationId xmlns:a16="http://schemas.microsoft.com/office/drawing/2014/main" id="{E8C8F6C3-2C68-4C00-BACB-8BCE6DA0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550" y="2514600"/>
            <a:ext cx="4267200" cy="3200400"/>
          </a:xfrm>
        </p:spPr>
      </p:pic>
      <p:pic>
        <p:nvPicPr>
          <p:cNvPr id="3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A4F96DAE-CC1B-49D6-995E-1373AE62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155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9638-AAF2-4859-AB9B-3C2E4E768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0C39-7F2B-4FB9-A11E-BAED8A11F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ＭＳ Ｐゴシック"/>
                <a:cs typeface="Times New Roman"/>
              </a:rPr>
              <a:t>Avoid platelet transfusions!</a:t>
            </a:r>
          </a:p>
          <a:p>
            <a:r>
              <a:rPr lang="en-US" dirty="0">
                <a:latin typeface="Times New Roman"/>
                <a:ea typeface="ＭＳ Ｐゴシック"/>
                <a:cs typeface="Times New Roman"/>
              </a:rPr>
              <a:t>Sirolimus can be very effective for KHE/KMP.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2FCD00D1-0590-461E-A8E7-0037445F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9651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DFF8-1ABE-44EC-8756-BA32C0CB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18AB5-9DA5-47EC-9BB4-E61480B9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ＭＳ Ｐゴシック"/>
                <a:cs typeface="Times New Roman"/>
              </a:rPr>
              <a:t>2 week old FT female</a:t>
            </a:r>
          </a:p>
          <a:p>
            <a:r>
              <a:rPr lang="en-US" dirty="0">
                <a:latin typeface="Times New Roman"/>
                <a:ea typeface="ＭＳ Ｐゴシック"/>
                <a:cs typeface="Times New Roman"/>
              </a:rPr>
              <a:t>p/w "red marks" on left chest, arm, and hand</a:t>
            </a:r>
          </a:p>
          <a:p>
            <a:pPr lvl="1"/>
            <a:r>
              <a:rPr lang="en-US" dirty="0"/>
              <a:t>Present at birth</a:t>
            </a:r>
          </a:p>
          <a:p>
            <a:pPr lvl="1"/>
            <a:r>
              <a:rPr lang="en-US" dirty="0"/>
              <a:t>Not visibly changing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A03D7186-2E63-4A12-9A31-E5CC772F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605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arm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2A803209-38CA-4104-AAF1-C0C781523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5" y="406952"/>
            <a:ext cx="4533072" cy="604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8BEEA-4D75-4738-9C9F-F769E7042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48" y="1330160"/>
            <a:ext cx="5698848" cy="4274136"/>
          </a:xfrm>
          <a:prstGeom prst="rect">
            <a:avLst/>
          </a:prstGeom>
        </p:spPr>
      </p:pic>
      <p:pic>
        <p:nvPicPr>
          <p:cNvPr id="2" name="Picture 6" descr="https://upload.wikimedia.org/wikipedia/en/c/cd/Le_Bonheur_Logo.jpg">
            <a:hlinkClick r:id="rId4"/>
            <a:extLst>
              <a:ext uri="{FF2B5EF4-FFF2-40B4-BE49-F238E27FC236}">
                <a16:creationId xmlns:a16="http://schemas.microsoft.com/office/drawing/2014/main" id="{358707DE-D185-414B-BE57-AEF0608CD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327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70CC-7469-48D4-97A9-F6708B80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B34E6-6FF1-459F-A514-EB88AE33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 in follow up</a:t>
            </a:r>
          </a:p>
          <a:p>
            <a:r>
              <a:rPr lang="en-US" dirty="0"/>
              <a:t>RSV</a:t>
            </a:r>
          </a:p>
          <a:p>
            <a:pPr lvl="1"/>
            <a:r>
              <a:rPr lang="en-US" dirty="0"/>
              <a:t>Anemia </a:t>
            </a:r>
          </a:p>
          <a:p>
            <a:pPr lvl="1"/>
            <a:r>
              <a:rPr lang="en-US" dirty="0"/>
              <a:t>Heme/onc consult</a:t>
            </a:r>
          </a:p>
          <a:p>
            <a:pPr lvl="1"/>
            <a:r>
              <a:rPr lang="en-US" dirty="0"/>
              <a:t>prbc’s</a:t>
            </a:r>
          </a:p>
          <a:p>
            <a:r>
              <a:rPr lang="en-US" dirty="0"/>
              <a:t>LeB ED</a:t>
            </a:r>
          </a:p>
          <a:p>
            <a:pPr lvl="1"/>
            <a:r>
              <a:rPr lang="en-US" dirty="0"/>
              <a:t>Swelling, ? tenderness of left chest</a:t>
            </a:r>
          </a:p>
          <a:p>
            <a:endParaRPr lang="en-US" dirty="0"/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B2A3C9FB-24BC-44CC-AC93-42C9442A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884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C67E3EF-A584-4481-BC7D-B7CC3DD39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8" y="601317"/>
            <a:ext cx="7540487" cy="5655365"/>
          </a:xfrm>
          <a:prstGeom prst="rect">
            <a:avLst/>
          </a:prstGeom>
        </p:spPr>
      </p:pic>
      <p:pic>
        <p:nvPicPr>
          <p:cNvPr id="2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A8846A10-FB9B-4BF6-9C61-F88658F4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18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EE1C1A-9F7A-45B5-A88E-5AEB1A8B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Course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B0FFF7-3BBA-4515-BD01-2BEED0886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Hgb/HCT= 6.6/21.5</a:t>
            </a:r>
          </a:p>
          <a:p>
            <a:pPr lvl="1"/>
            <a:r>
              <a:rPr lang="en-US" dirty="0"/>
              <a:t>Transfused with prbc’s</a:t>
            </a:r>
          </a:p>
          <a:p>
            <a:r>
              <a:rPr lang="en-US" dirty="0"/>
              <a:t>Stool guiaic +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655793B-66D4-4C07-BD47-6C493A35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5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60C0-9FEF-48AE-8211-3B203904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Nasal Dermoid Sinus Cyst (NDSC)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FF628-2EEC-4D16-AD88-DCF1C4CFD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congenital midline nasal lesion</a:t>
            </a:r>
          </a:p>
          <a:p>
            <a:r>
              <a:rPr lang="en-US" dirty="0"/>
              <a:t>1-3% of all dermoids</a:t>
            </a:r>
          </a:p>
          <a:p>
            <a:r>
              <a:rPr lang="en-US" dirty="0"/>
              <a:t>4-12% of head/neck dermoids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CE717-0B0C-4A60-8E42-C9FBB6B43E53}"/>
              </a:ext>
            </a:extLst>
          </p:cNvPr>
          <p:cNvSpPr txBox="1"/>
          <p:nvPr/>
        </p:nvSpPr>
        <p:spPr>
          <a:xfrm>
            <a:off x="1086678" y="5579165"/>
            <a:ext cx="80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Kim HK et al. Clinical and Experimental Otorhinolaryngology. Vol 3(1):48-51, March 2010.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61E09047-4FE9-477E-A25B-CE5DB1B4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7655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6B1E-F6A6-495A-96A4-7BFF4C1D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0E80D-CDD0-491C-AA9F-EC8E7E69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38300"/>
            <a:ext cx="10363200" cy="4114800"/>
          </a:xfrm>
        </p:spPr>
        <p:txBody>
          <a:bodyPr/>
          <a:lstStyle/>
          <a:p>
            <a:r>
              <a:rPr lang="en-US" dirty="0"/>
              <a:t>Imaging</a:t>
            </a:r>
          </a:p>
          <a:p>
            <a:pPr lvl="1"/>
            <a:r>
              <a:rPr lang="en-US" dirty="0"/>
              <a:t>Head ultrasound</a:t>
            </a:r>
          </a:p>
          <a:p>
            <a:pPr lvl="1"/>
            <a:r>
              <a:rPr lang="en-US" dirty="0"/>
              <a:t>Abdominal ultrasound</a:t>
            </a:r>
          </a:p>
          <a:p>
            <a:pPr lvl="2"/>
            <a:r>
              <a:rPr lang="en-US" dirty="0"/>
              <a:t>One lesion c/w “hemangioma”</a:t>
            </a:r>
          </a:p>
          <a:p>
            <a:pPr lvl="1"/>
            <a:r>
              <a:rPr lang="en-US" dirty="0"/>
              <a:t>Ultrasound of left chest</a:t>
            </a:r>
          </a:p>
          <a:p>
            <a:pPr lvl="2"/>
            <a:r>
              <a:rPr lang="en-US" dirty="0"/>
              <a:t>c/w deep infantile hemangioma</a:t>
            </a:r>
          </a:p>
          <a:p>
            <a:pPr lvl="1"/>
            <a:r>
              <a:rPr lang="en-US" dirty="0"/>
              <a:t>MRI of chest/arm</a:t>
            </a:r>
          </a:p>
          <a:p>
            <a:pPr lvl="2"/>
            <a:r>
              <a:rPr lang="en-US" dirty="0"/>
              <a:t>c/w “venous malformation”</a:t>
            </a:r>
          </a:p>
          <a:p>
            <a:pPr lvl="1"/>
            <a:r>
              <a:rPr lang="en-US" dirty="0"/>
              <a:t>Echocardiogram</a:t>
            </a:r>
          </a:p>
          <a:p>
            <a:pPr lvl="2"/>
            <a:r>
              <a:rPr lang="en-US" dirty="0"/>
              <a:t>WNL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8AAF78F-49C0-4FBA-8415-A9E4BE4E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34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4AA4-1C0D-4FEE-BE26-A903FD2F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1BE01-FC0E-4183-A152-B4A34539A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Anemia continues</a:t>
            </a:r>
          </a:p>
          <a:p>
            <a:r>
              <a:rPr lang="en-US" dirty="0"/>
              <a:t>GI work up</a:t>
            </a:r>
          </a:p>
          <a:p>
            <a:pPr lvl="1"/>
            <a:r>
              <a:rPr lang="en-US" dirty="0"/>
              <a:t>EGD and colonoscopy negative</a:t>
            </a:r>
          </a:p>
          <a:p>
            <a:r>
              <a:rPr lang="en-US" dirty="0"/>
              <a:t>OR:</a:t>
            </a:r>
          </a:p>
          <a:p>
            <a:pPr lvl="1"/>
            <a:r>
              <a:rPr lang="en-US" dirty="0"/>
              <a:t>Laparotomy with push endoscopy</a:t>
            </a:r>
          </a:p>
          <a:p>
            <a:pPr lvl="1"/>
            <a:r>
              <a:rPr lang="en-US" dirty="0"/>
              <a:t>Biopsy of left chest lesion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55B6EE67-0AC6-4CA6-AEF7-CC6DD163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2914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piece of fruit&#10;&#10;Description automatically generated with low confidence">
            <a:extLst>
              <a:ext uri="{FF2B5EF4-FFF2-40B4-BE49-F238E27FC236}">
                <a16:creationId xmlns:a16="http://schemas.microsoft.com/office/drawing/2014/main" id="{1C2216E1-3763-471B-BE5B-270F02C1E5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88" y="1235617"/>
            <a:ext cx="4081463" cy="5441950"/>
          </a:xfrm>
        </p:spPr>
      </p:pic>
      <p:pic>
        <p:nvPicPr>
          <p:cNvPr id="7" name="Picture 6" descr="A picture containing person, doughnut&#10;&#10;Description automatically generated">
            <a:extLst>
              <a:ext uri="{FF2B5EF4-FFF2-40B4-BE49-F238E27FC236}">
                <a16:creationId xmlns:a16="http://schemas.microsoft.com/office/drawing/2014/main" id="{6739E19A-64FA-48B7-8A7E-52E545A92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27" y="1235617"/>
            <a:ext cx="3987800" cy="5317067"/>
          </a:xfrm>
          <a:prstGeom prst="rect">
            <a:avLst/>
          </a:prstGeom>
        </p:spPr>
      </p:pic>
      <p:pic>
        <p:nvPicPr>
          <p:cNvPr id="2" name="Picture 6" descr="https://upload.wikimedia.org/wikipedia/en/c/cd/Le_Bonheur_Logo.jpg">
            <a:hlinkClick r:id="rId4"/>
            <a:extLst>
              <a:ext uri="{FF2B5EF4-FFF2-40B4-BE49-F238E27FC236}">
                <a16:creationId xmlns:a16="http://schemas.microsoft.com/office/drawing/2014/main" id="{E2DCD5C4-83F9-46FB-9608-E0CC901C6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6090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32A3-CB78-41F7-968A-3916C2029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8DA98-C78B-43EA-95F9-B481A9E2D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Biopsies of small intestine and chest lesions </a:t>
            </a:r>
          </a:p>
          <a:p>
            <a:pPr lvl="1"/>
            <a:r>
              <a:rPr lang="en-US" dirty="0"/>
              <a:t>c/w infantile hemangioma</a:t>
            </a:r>
          </a:p>
          <a:p>
            <a:pPr lvl="2"/>
            <a:r>
              <a:rPr lang="en-US" dirty="0"/>
              <a:t>GLUT-1 positive</a:t>
            </a:r>
          </a:p>
          <a:p>
            <a:pPr lvl="2"/>
            <a:endParaRPr lang="en-US" dirty="0"/>
          </a:p>
          <a:p>
            <a:r>
              <a:rPr lang="en-US" dirty="0"/>
              <a:t>MRI/MRA of head/neck</a:t>
            </a:r>
          </a:p>
          <a:p>
            <a:pPr lvl="1"/>
            <a:r>
              <a:rPr lang="en-US" dirty="0"/>
              <a:t>negative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0F3748DD-CF78-4412-928D-E22DBDB7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536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4D8D-F231-4E86-B441-62243FA87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C768-1CAF-4440-ABB5-EA53DAA21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Propranolol</a:t>
            </a:r>
          </a:p>
          <a:p>
            <a:r>
              <a:rPr lang="en-US" sz="3600" dirty="0"/>
              <a:t>Prednisone</a:t>
            </a:r>
          </a:p>
          <a:p>
            <a:r>
              <a:rPr lang="en-US" sz="3600" dirty="0"/>
              <a:t>Close follow up</a:t>
            </a:r>
          </a:p>
          <a:p>
            <a:pPr lvl="1"/>
            <a:r>
              <a:rPr lang="en-US" sz="3600" dirty="0"/>
              <a:t>prbc’s</a:t>
            </a:r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E8D1D038-4DE1-4E06-A58D-FCA05DA6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5732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4501-42BA-48E2-A204-24D4768A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Segmental Hemangioma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EAFAA-24DD-4DE6-8FB4-965E8F1DF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Increased risk</a:t>
            </a:r>
          </a:p>
          <a:p>
            <a:pPr lvl="1"/>
            <a:r>
              <a:rPr lang="en-US" sz="3600" dirty="0"/>
              <a:t>Complications</a:t>
            </a:r>
          </a:p>
          <a:p>
            <a:pPr lvl="1"/>
            <a:r>
              <a:rPr lang="en-US" sz="3600" dirty="0"/>
              <a:t>Associated abnormalities</a:t>
            </a:r>
          </a:p>
          <a:p>
            <a:pPr lvl="2"/>
            <a:r>
              <a:rPr lang="en-US" sz="3200" dirty="0"/>
              <a:t>PHACE, LUMBAR syndrome</a:t>
            </a:r>
          </a:p>
          <a:p>
            <a:pPr lvl="1"/>
            <a:r>
              <a:rPr lang="en-US" sz="3600" dirty="0"/>
              <a:t>Visceral lesions </a:t>
            </a:r>
          </a:p>
          <a:p>
            <a:pPr marL="914400" lvl="2" indent="0">
              <a:buNone/>
            </a:pPr>
            <a:endParaRPr lang="en-US" sz="4000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F541C59A-EA05-41CD-B030-05CE5626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490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3824-0896-4F28-9038-F9BA3895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Segmental Hemangioma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6E0B-EF40-4AF0-84B7-8B83808AE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600" dirty="0"/>
              <a:t>Assoc of non facial segmental HOI</a:t>
            </a:r>
          </a:p>
          <a:p>
            <a:pPr lvl="2"/>
            <a:r>
              <a:rPr lang="en-US" sz="3600" dirty="0"/>
              <a:t>Visceral lesions</a:t>
            </a:r>
          </a:p>
          <a:p>
            <a:pPr lvl="3"/>
            <a:r>
              <a:rPr lang="en-US" sz="3600" dirty="0"/>
              <a:t>Liver&gt; GI tract&gt; brain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51668-4460-4C7B-9C26-4235E96E620D}"/>
              </a:ext>
            </a:extLst>
          </p:cNvPr>
          <p:cNvSpPr txBox="1"/>
          <p:nvPr/>
        </p:nvSpPr>
        <p:spPr>
          <a:xfrm>
            <a:off x="736600" y="5816600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Metry DW et al. Arch Dermatol May 2004. Vol 140:591-596.</a:t>
            </a:r>
          </a:p>
        </p:txBody>
      </p:sp>
      <p:pic>
        <p:nvPicPr>
          <p:cNvPr id="6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480FF291-7742-454F-90F3-60A1497E4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410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81A7-7360-409D-A0EA-CD753FAE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48990"/>
            <a:ext cx="10363200" cy="1143000"/>
          </a:xfrm>
        </p:spPr>
        <p:txBody>
          <a:bodyPr/>
          <a:lstStyle/>
          <a:p>
            <a:r>
              <a:rPr lang="en-US" dirty="0"/>
              <a:t>GI Bleeding as a Complication of Segmental HOI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3C10-5992-42EC-A007-B19A598E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20900"/>
            <a:ext cx="10363200" cy="4737100"/>
          </a:xfrm>
        </p:spPr>
        <p:txBody>
          <a:bodyPr/>
          <a:lstStyle/>
          <a:p>
            <a:r>
              <a:rPr lang="en-US" dirty="0"/>
              <a:t>Report of 10 patients</a:t>
            </a:r>
          </a:p>
          <a:p>
            <a:pPr lvl="1"/>
            <a:r>
              <a:rPr lang="en-US" dirty="0"/>
              <a:t>Female</a:t>
            </a:r>
          </a:p>
          <a:p>
            <a:pPr lvl="1"/>
            <a:r>
              <a:rPr lang="en-US" dirty="0"/>
              <a:t>Hispanic or Caucasian</a:t>
            </a:r>
          </a:p>
          <a:p>
            <a:pPr lvl="1"/>
            <a:r>
              <a:rPr lang="en-US" dirty="0"/>
              <a:t>Large segmental HOI</a:t>
            </a:r>
          </a:p>
          <a:p>
            <a:pPr lvl="2"/>
            <a:r>
              <a:rPr lang="en-US" dirty="0"/>
              <a:t>Facial (8) and non-facial (2)</a:t>
            </a:r>
          </a:p>
          <a:p>
            <a:pPr lvl="1"/>
            <a:r>
              <a:rPr lang="en-US" dirty="0"/>
              <a:t>+/- PHACE syndrome (9/10)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C1391-D460-457B-8AF9-9453F112D163}"/>
              </a:ext>
            </a:extLst>
          </p:cNvPr>
          <p:cNvSpPr txBox="1"/>
          <p:nvPr/>
        </p:nvSpPr>
        <p:spPr>
          <a:xfrm>
            <a:off x="914400" y="6063734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Drolet BA et al., J Pediatr. Vol 160(60):1021-1029.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94E14EB8-5390-46D0-BD03-367289B3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361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1D2B-B3E2-4491-AD36-82AC41FB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Segmental HOI of GI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35CA-4C46-4B32-8B50-D54FD663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Lower GI bleeding</a:t>
            </a:r>
          </a:p>
          <a:p>
            <a:pPr lvl="2"/>
            <a:r>
              <a:rPr lang="en-US" sz="2800" dirty="0"/>
              <a:t>Multiple rbc transfusions</a:t>
            </a:r>
          </a:p>
          <a:p>
            <a:pPr lvl="2"/>
            <a:r>
              <a:rPr lang="en-US" sz="2800" dirty="0"/>
              <a:t>Difficult to diagnose</a:t>
            </a:r>
          </a:p>
          <a:p>
            <a:pPr lvl="2"/>
            <a:r>
              <a:rPr lang="en-US" sz="2800" dirty="0"/>
              <a:t>Located in small intestine/mesentery</a:t>
            </a:r>
          </a:p>
          <a:p>
            <a:pPr lvl="3"/>
            <a:r>
              <a:rPr lang="en-US" sz="2800" dirty="0"/>
              <a:t>Segmental</a:t>
            </a:r>
          </a:p>
          <a:p>
            <a:pPr lvl="3"/>
            <a:r>
              <a:rPr lang="en-US" sz="2800" dirty="0"/>
              <a:t>Assoc with arterial anomalies</a:t>
            </a:r>
          </a:p>
          <a:p>
            <a:pPr lvl="4"/>
            <a:r>
              <a:rPr lang="en-US" sz="2800" dirty="0"/>
              <a:t>Vascular dysplasia of the aorta</a:t>
            </a:r>
          </a:p>
          <a:p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27EFE837-E0EC-41BC-82A3-FAA653FA0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11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CD3C1-0B4E-494D-B0B5-5385B05D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125C-5EA1-4ADB-9B60-4261534BA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Atypical morphology of segmental hemangioma</a:t>
            </a:r>
          </a:p>
          <a:p>
            <a:r>
              <a:rPr lang="en-US" dirty="0"/>
              <a:t>Risk of visceral HOI</a:t>
            </a:r>
          </a:p>
          <a:p>
            <a:pPr lvl="1"/>
            <a:r>
              <a:rPr lang="en-US" dirty="0"/>
              <a:t>Even with non-facial segmental HOI</a:t>
            </a:r>
          </a:p>
          <a:p>
            <a:pPr lvl="2"/>
            <a:r>
              <a:rPr lang="en-US" dirty="0"/>
              <a:t>Localized</a:t>
            </a:r>
          </a:p>
          <a:p>
            <a:pPr lvl="2"/>
            <a:r>
              <a:rPr lang="en-US" dirty="0"/>
              <a:t>Segmental</a:t>
            </a:r>
          </a:p>
          <a:p>
            <a:pPr lvl="1"/>
            <a:r>
              <a:rPr lang="en-US" dirty="0"/>
              <a:t>Present with GI bleeding</a:t>
            </a:r>
          </a:p>
          <a:p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7E5B8D5B-8F3E-473C-81C1-D3C43468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6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2FEC-4D1E-47B4-99A0-341B9EF7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9F87-4888-4B9E-8197-5E1773D5A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Cystic mass or sinus opening</a:t>
            </a:r>
          </a:p>
          <a:p>
            <a:r>
              <a:rPr lang="en-US" dirty="0"/>
              <a:t>Midline nasal dorsum</a:t>
            </a:r>
          </a:p>
          <a:p>
            <a:r>
              <a:rPr lang="en-US" dirty="0"/>
              <a:t>Between glabella and columella</a:t>
            </a:r>
          </a:p>
          <a:p>
            <a:r>
              <a:rPr lang="en-US" dirty="0"/>
              <a:t>At birth or during early childhood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C7C70CBF-95A9-4D1A-AF2A-3902D65E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9633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7349-395B-4560-8CD0-21A3162D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940B2-BA1B-4691-9C47-5B464191D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twrigh43@uthsc.edu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6" descr="https://upload.wikimedia.org/wikipedia/en/c/cd/Le_Bonheur_Logo.jpg">
            <a:hlinkClick r:id="rId3"/>
            <a:extLst>
              <a:ext uri="{FF2B5EF4-FFF2-40B4-BE49-F238E27FC236}">
                <a16:creationId xmlns:a16="http://schemas.microsoft.com/office/drawing/2014/main" id="{8A20A5D0-5F92-4651-9FE1-0DC2894A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25" y="0"/>
            <a:ext cx="19081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2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BAC9-CF64-4A85-81F4-EA3583B1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D373-9151-44DA-A293-D09541C9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 Complications</a:t>
            </a:r>
          </a:p>
          <a:p>
            <a:pPr lvl="1"/>
            <a:r>
              <a:rPr lang="en-US" dirty="0"/>
              <a:t>Nasal deformity</a:t>
            </a:r>
          </a:p>
          <a:p>
            <a:pPr lvl="1"/>
            <a:r>
              <a:rPr lang="en-US" dirty="0"/>
              <a:t>Infection</a:t>
            </a:r>
          </a:p>
          <a:p>
            <a:pPr lvl="2"/>
            <a:r>
              <a:rPr lang="en-US" dirty="0"/>
              <a:t>Meningitis</a:t>
            </a:r>
          </a:p>
          <a:p>
            <a:pPr lvl="2"/>
            <a:r>
              <a:rPr lang="en-US" dirty="0"/>
              <a:t>Intracranial abscess</a:t>
            </a:r>
          </a:p>
        </p:txBody>
      </p:sp>
      <p:pic>
        <p:nvPicPr>
          <p:cNvPr id="4" name="Picture 6" descr="https://upload.wikimedia.org/wikipedia/en/c/cd/Le_Bonheur_Logo.jpg">
            <a:hlinkClick r:id="rId2"/>
            <a:extLst>
              <a:ext uri="{FF2B5EF4-FFF2-40B4-BE49-F238E27FC236}">
                <a16:creationId xmlns:a16="http://schemas.microsoft.com/office/drawing/2014/main" id="{C432E550-D208-44A3-BC15-DA54E6F3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413" y="0"/>
            <a:ext cx="190658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7139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809585DF-6450-42C1-8BB7-F18E8E6762DA}" vid="{FD65A78C-0F1F-462A-A60D-5F19C1E8E7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928</TotalTime>
  <Words>1589</Words>
  <Application>Microsoft Office PowerPoint</Application>
  <PresentationFormat>Widescreen</PresentationFormat>
  <Paragraphs>387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Times New Roman</vt:lpstr>
      <vt:lpstr>Theme1</vt:lpstr>
      <vt:lpstr>Pediatric Dermatology Potpourri: A Variety of Cases</vt:lpstr>
      <vt:lpstr>Disclosures</vt:lpstr>
      <vt:lpstr>Learning Objectives</vt:lpstr>
      <vt:lpstr>Case #1</vt:lpstr>
      <vt:lpstr>PowerPoint Presentation</vt:lpstr>
      <vt:lpstr>PowerPoint Presentation</vt:lpstr>
      <vt:lpstr>Nasal Dermoid Sinus Cyst (NDSC)</vt:lpstr>
      <vt:lpstr>NDSC</vt:lpstr>
      <vt:lpstr>NDSC</vt:lpstr>
      <vt:lpstr>NDSC</vt:lpstr>
      <vt:lpstr>Lesson</vt:lpstr>
      <vt:lpstr>Case #2</vt:lpstr>
      <vt:lpstr>Case #2</vt:lpstr>
      <vt:lpstr>PowerPoint Presentation</vt:lpstr>
      <vt:lpstr>PowerPoint Presentation</vt:lpstr>
      <vt:lpstr>Chronic Bullous Disease of Childhood (CBDC)</vt:lpstr>
      <vt:lpstr>CBDC</vt:lpstr>
      <vt:lpstr>CBDC</vt:lpstr>
      <vt:lpstr>CBDC</vt:lpstr>
      <vt:lpstr>CBDC</vt:lpstr>
      <vt:lpstr>CBDC</vt:lpstr>
      <vt:lpstr>CBDC</vt:lpstr>
      <vt:lpstr>CBDC</vt:lpstr>
      <vt:lpstr>Lesson</vt:lpstr>
      <vt:lpstr>Case #3</vt:lpstr>
      <vt:lpstr>PowerPoint Presentation</vt:lpstr>
      <vt:lpstr>PowerPoint Presentation</vt:lpstr>
      <vt:lpstr>PowerPoint Presentation</vt:lpstr>
      <vt:lpstr>Aplasia Cutis Congenita (ACC)</vt:lpstr>
      <vt:lpstr>ACC</vt:lpstr>
      <vt:lpstr>ACC</vt:lpstr>
      <vt:lpstr>ACC (9 Groups)</vt:lpstr>
      <vt:lpstr>ACC (Group 5)</vt:lpstr>
      <vt:lpstr>PowerPoint Presentation</vt:lpstr>
      <vt:lpstr>PowerPoint Presentation</vt:lpstr>
      <vt:lpstr>Lesson</vt:lpstr>
      <vt:lpstr>Case #4</vt:lpstr>
      <vt:lpstr>PowerPoint Presentation</vt:lpstr>
      <vt:lpstr>PowerPoint Presentation</vt:lpstr>
      <vt:lpstr>Congenital Self Healing Reticulohistiocytosis (CSHR)</vt:lpstr>
      <vt:lpstr>CSHR</vt:lpstr>
      <vt:lpstr>CSHR</vt:lpstr>
      <vt:lpstr>CSHR</vt:lpstr>
      <vt:lpstr>CSHR</vt:lpstr>
      <vt:lpstr>Lesson</vt:lpstr>
      <vt:lpstr>Case #5</vt:lpstr>
      <vt:lpstr>PowerPoint Presentation</vt:lpstr>
      <vt:lpstr>Case #5</vt:lpstr>
      <vt:lpstr>Case #5</vt:lpstr>
      <vt:lpstr>Langerhans Cell Histiocytosis!</vt:lpstr>
      <vt:lpstr>Nail Changes in LCH</vt:lpstr>
      <vt:lpstr>Nail Changes in LCH</vt:lpstr>
      <vt:lpstr>“Molluscum”</vt:lpstr>
      <vt:lpstr>Lesson</vt:lpstr>
      <vt:lpstr>Case #6</vt:lpstr>
      <vt:lpstr>PowerPoint Presentation</vt:lpstr>
      <vt:lpstr>PowerPoint Presentation</vt:lpstr>
      <vt:lpstr>Kaposiform Hemangioendothelioma (KHE)</vt:lpstr>
      <vt:lpstr>Kasabach-Merritt Phenomenon (KMP)</vt:lpstr>
      <vt:lpstr>KHE/KMP</vt:lpstr>
      <vt:lpstr>KHE/KMP</vt:lpstr>
      <vt:lpstr>KHE/KMP</vt:lpstr>
      <vt:lpstr>KHE</vt:lpstr>
      <vt:lpstr>Lesson</vt:lpstr>
      <vt:lpstr>Case #7</vt:lpstr>
      <vt:lpstr>PowerPoint Presentation</vt:lpstr>
      <vt:lpstr>Interim History</vt:lpstr>
      <vt:lpstr>PowerPoint Presentation</vt:lpstr>
      <vt:lpstr>Hospital Course</vt:lpstr>
      <vt:lpstr>Hospital Course</vt:lpstr>
      <vt:lpstr>Hospital Course</vt:lpstr>
      <vt:lpstr>PowerPoint Presentation</vt:lpstr>
      <vt:lpstr>Hospital Course</vt:lpstr>
      <vt:lpstr>Treatment</vt:lpstr>
      <vt:lpstr>Segmental Hemangioma</vt:lpstr>
      <vt:lpstr>Segmental Hemangioma</vt:lpstr>
      <vt:lpstr>GI Bleeding as a Complication of Segmental HOI</vt:lpstr>
      <vt:lpstr>Segmental HOI of GI Tract</vt:lpstr>
      <vt:lpstr>Lessons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Arkansas Derm Society</dc:title>
  <dc:creator>Teresa Wright</dc:creator>
  <cp:lastModifiedBy>Nadine Gentry</cp:lastModifiedBy>
  <cp:revision>90</cp:revision>
  <dcterms:created xsi:type="dcterms:W3CDTF">2021-04-05T23:20:48Z</dcterms:created>
  <dcterms:modified xsi:type="dcterms:W3CDTF">2021-04-15T20:51:29Z</dcterms:modified>
</cp:coreProperties>
</file>