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8" r:id="rId7"/>
    <p:sldId id="265" r:id="rId8"/>
    <p:sldId id="274" r:id="rId9"/>
    <p:sldId id="273" r:id="rId10"/>
    <p:sldId id="260" r:id="rId11"/>
    <p:sldId id="261" r:id="rId12"/>
    <p:sldId id="272" r:id="rId13"/>
    <p:sldId id="266" r:id="rId14"/>
    <p:sldId id="275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DBBADB-5664-CE37-A42A-0FA876ADD3EB}" v="173" dt="2024-01-05T15:16:52.085"/>
    <p1510:client id="{E1B6B9A3-6F29-4F57-A84A-0815AE0EB29E}" v="28" dt="2024-01-05T02:53:34.822"/>
    <p1510:client id="{EFFBDD9C-F0E4-4C18-BC85-DAFBEFB75DEC}" v="4" dt="2024-01-05T14:55:28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074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131" y="2584097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8556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22756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8896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148840"/>
            <a:ext cx="4179570" cy="171553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62003"/>
            <a:ext cx="4179570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1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8527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06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1"/>
            <a:r>
              <a:rPr lang="en-US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227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809747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654378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809747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809747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68583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68583"/>
            <a:ext cx="1813474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68583"/>
            <a:ext cx="184412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2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6" r:id="rId5"/>
    <p:sldLayoutId id="2147483667" r:id="rId6"/>
    <p:sldLayoutId id="2147483654" r:id="rId7"/>
    <p:sldLayoutId id="2147483663" r:id="rId8"/>
    <p:sldLayoutId id="2147483662" r:id="rId9"/>
    <p:sldLayoutId id="2147483668" r:id="rId10"/>
    <p:sldLayoutId id="2147483652" r:id="rId11"/>
    <p:sldLayoutId id="2147483653" r:id="rId12"/>
    <p:sldLayoutId id="2147483660" r:id="rId13"/>
    <p:sldLayoutId id="2147483664" r:id="rId14"/>
    <p:sldLayoutId id="2147483665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en-US" sz="4800" b="0" i="0" u="none" strike="noStrike">
                <a:solidFill>
                  <a:srgbClr val="000000"/>
                </a:solidFill>
                <a:effectLst/>
                <a:latin typeface="Berlin Sans FB Demi" panose="020E0802020502020306" pitchFamily="34" charset="0"/>
              </a:rPr>
              <a:t>Marketing Strategies</a:t>
            </a:r>
            <a:endParaRPr lang="en-US" sz="4800">
              <a:latin typeface="Berlin Sans FB Demi" panose="020E0802020502020306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6A1B4-B8D1-4A72-8E20-0703F54BF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/>
          <a:p>
            <a:r>
              <a:rPr lang="en-US"/>
              <a:t>Next Level</a:t>
            </a:r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8FC28-E0BD-4387-B8BE-9965D1A57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36525"/>
            <a:ext cx="4445254" cy="1030162"/>
          </a:xfrm>
        </p:spPr>
        <p:txBody>
          <a:bodyPr/>
          <a:lstStyle/>
          <a:p>
            <a:r>
              <a:rPr lang="en-US"/>
              <a:t>SWOT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5E32A-1A8C-43D2-9C6E-12887B4D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0" name="Picture 2" descr="SWOT Analysis: What It Is &amp; How to Do It [Examples + Template]">
            <a:extLst>
              <a:ext uri="{FF2B5EF4-FFF2-40B4-BE49-F238E27FC236}">
                <a16:creationId xmlns:a16="http://schemas.microsoft.com/office/drawing/2014/main" id="{8F9CBB9E-9541-C519-6035-EF671A4A7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-677773"/>
            <a:ext cx="6556131" cy="808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9ABC34-89AC-6CE5-726D-0ADCA731E765}"/>
              </a:ext>
            </a:extLst>
          </p:cNvPr>
          <p:cNvSpPr txBox="1"/>
          <p:nvPr/>
        </p:nvSpPr>
        <p:spPr>
          <a:xfrm>
            <a:off x="7577015" y="1432169"/>
            <a:ext cx="36322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 New Roman"/>
                <a:cs typeface="Times New Roman"/>
              </a:rPr>
              <a:t>A SWOT analysis helps you assess internal factors that might affect your business (strengths and weaknesses) and external factors (opportunities and threats).</a:t>
            </a:r>
          </a:p>
        </p:txBody>
      </p:sp>
    </p:spTree>
    <p:extLst>
      <p:ext uri="{BB962C8B-B14F-4D97-AF65-F5344CB8AC3E}">
        <p14:creationId xmlns:p14="http://schemas.microsoft.com/office/powerpoint/2010/main" val="1742861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340E598-0B33-9BF0-EE9A-1BF493C62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BFF12CE-2CC5-8F4C-A617-14F4B26B0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0E0D3B-D12E-3E66-1C6C-7FCA01B5E2ED}"/>
              </a:ext>
            </a:extLst>
          </p:cNvPr>
          <p:cNvSpPr txBox="1"/>
          <p:nvPr/>
        </p:nvSpPr>
        <p:spPr>
          <a:xfrm>
            <a:off x="1390650" y="223837"/>
            <a:ext cx="4606820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200"/>
          </a:p>
          <a:p>
            <a:r>
              <a:rPr lang="en-US" sz="4400"/>
              <a:t>Follow us on Instagram:</a:t>
            </a:r>
          </a:p>
          <a:p>
            <a:r>
              <a:rPr lang="en-US" sz="4400"/>
              <a:t>@nextlevelbrains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12" name="Picture 1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DEACD38-4ACF-C581-5B55-D75718542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315" y="2808938"/>
            <a:ext cx="3138877" cy="31388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D66C02-3981-1F33-376B-E8131603151E}"/>
              </a:ext>
            </a:extLst>
          </p:cNvPr>
          <p:cNvSpPr txBox="1"/>
          <p:nvPr/>
        </p:nvSpPr>
        <p:spPr>
          <a:xfrm>
            <a:off x="6099279" y="627088"/>
            <a:ext cx="5642662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200"/>
          </a:p>
          <a:p>
            <a:r>
              <a:rPr lang="en-US" sz="4800"/>
              <a:t>Follow us on </a:t>
            </a:r>
            <a:r>
              <a:rPr lang="en-US" sz="4800" err="1"/>
              <a:t>Tiktok</a:t>
            </a:r>
            <a:r>
              <a:rPr lang="en-US" sz="4800"/>
              <a:t>:  @nxtlevelbrains</a:t>
            </a:r>
          </a:p>
          <a:p>
            <a:endParaRPr lang="en-US" sz="320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2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4C29E-DF30-4DC6-AB95-2016F9A70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1371997"/>
          </a:xfrm>
        </p:spPr>
        <p:txBody>
          <a:bodyPr>
            <a:normAutofit/>
          </a:bodyPr>
          <a:lstStyle/>
          <a:p>
            <a:r>
              <a:rPr lang="en-US"/>
              <a:t>https://playinfluencd.com/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0FA1B-5022-47AB-A0AE-8F5C5797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/>
          <a:p>
            <a:r>
              <a:rPr lang="en-US"/>
              <a:t>Next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020445"/>
            <a:ext cx="2895600" cy="1325563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924175"/>
            <a:ext cx="2895600" cy="2519363"/>
          </a:xfrm>
        </p:spPr>
        <p:txBody>
          <a:bodyPr>
            <a:normAutofit/>
          </a:bodyPr>
          <a:lstStyle/>
          <a:p>
            <a:r>
              <a:rPr lang="en-US"/>
              <a:t>Market Segmentation Review </a:t>
            </a:r>
            <a:br>
              <a:rPr lang="en-US"/>
            </a:br>
            <a:r>
              <a:rPr lang="en-US"/>
              <a:t>Marketing Mix</a:t>
            </a:r>
            <a:br>
              <a:rPr lang="en-US"/>
            </a:br>
            <a:r>
              <a:rPr lang="en-US"/>
              <a:t>5 M’s of Marketing</a:t>
            </a:r>
          </a:p>
          <a:p>
            <a:r>
              <a:rPr lang="en-US"/>
              <a:t>SWOT</a:t>
            </a:r>
          </a:p>
          <a:p>
            <a:r>
              <a:rPr lang="en-US"/>
              <a:t>Influenced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C19884-873C-4D13-BE6D-318CF07B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91F00-87A7-45A6-8029-B097FA72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250" y="433822"/>
            <a:ext cx="5111750" cy="1204912"/>
          </a:xfrm>
        </p:spPr>
        <p:txBody>
          <a:bodyPr/>
          <a:lstStyle/>
          <a:p>
            <a:r>
              <a:rPr lang="en-US"/>
              <a:t>Market Segmentation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250" y="2034439"/>
            <a:ext cx="5111750" cy="1525588"/>
          </a:xfrm>
        </p:spPr>
        <p:txBody>
          <a:bodyPr>
            <a:noAutofit/>
          </a:bodyPr>
          <a:lstStyle/>
          <a:p>
            <a:r>
              <a:rPr lang="en-US" sz="1600"/>
              <a:t>● Demographics: Covers whole societies, or groups defined by “black and white” criteria</a:t>
            </a:r>
          </a:p>
          <a:p>
            <a:r>
              <a:rPr lang="en-US" sz="1600"/>
              <a:t>such as gender, age, income, class, or education.</a:t>
            </a:r>
          </a:p>
          <a:p>
            <a:r>
              <a:rPr lang="en-US" sz="1600"/>
              <a:t>● Psychographics: The study of personality, values, opinions, attitudes, interests, and</a:t>
            </a:r>
          </a:p>
          <a:p>
            <a:r>
              <a:rPr lang="en-US" sz="1600"/>
              <a:t>lifestyles.</a:t>
            </a:r>
          </a:p>
          <a:p>
            <a:r>
              <a:rPr lang="en-US" sz="1600"/>
              <a:t>● Geographics: The segmentation of a market by area, such as cities, counties, regions,</a:t>
            </a:r>
          </a:p>
          <a:p>
            <a:r>
              <a:rPr lang="en-US" sz="1600"/>
              <a:t>countries, and international regions.</a:t>
            </a:r>
          </a:p>
          <a:p>
            <a:r>
              <a:rPr lang="en-US" sz="1600"/>
              <a:t>● Behavioral: Segments the intended market into consumers based on their behavior</a:t>
            </a:r>
          </a:p>
          <a:p>
            <a:r>
              <a:rPr lang="en-US" sz="1600"/>
              <a:t>regarding our product. This can involve the consumer’s loyalty, knowledge of, attitude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818357"/>
            <a:ext cx="6696075" cy="1909763"/>
          </a:xfrm>
        </p:spPr>
        <p:txBody>
          <a:bodyPr/>
          <a:lstStyle/>
          <a:p>
            <a:r>
              <a:rPr lang="en-US"/>
              <a:t>Marketing mix (4 P’s)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D0450-A909-4CD9-8912-96A19ACEB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6859" y="5793574"/>
            <a:ext cx="6696074" cy="365125"/>
          </a:xfrm>
        </p:spPr>
        <p:txBody>
          <a:bodyPr>
            <a:noAutofit/>
          </a:bodyPr>
          <a:lstStyle/>
          <a:p>
            <a:r>
              <a:rPr lang="en-US" sz="1500"/>
              <a:t>Marketing Mix: Contains the four Marketing Activities (4 P’s) - Product, Place, Promotion, and Pricing. </a:t>
            </a:r>
          </a:p>
          <a:p>
            <a:r>
              <a:rPr lang="en-US" sz="1500"/>
              <a:t>These parameters CAN be controlled by marketers to appeal to the target market. </a:t>
            </a:r>
          </a:p>
          <a:p>
            <a:r>
              <a:rPr lang="en-US" sz="1500"/>
              <a:t>● Promotion- The advancement of a product, idea, or a point of view through informing the consumers through various communication channels.</a:t>
            </a:r>
          </a:p>
          <a:p>
            <a:r>
              <a:rPr lang="en-US" sz="1500"/>
              <a:t>● Product - a good or service that most closely meets the requirements of a particular</a:t>
            </a:r>
          </a:p>
          <a:p>
            <a:r>
              <a:rPr lang="en-US" sz="1500"/>
              <a:t>market and yields enough profit to justify its continued existence</a:t>
            </a:r>
          </a:p>
          <a:p>
            <a:r>
              <a:rPr lang="en-US" sz="1500"/>
              <a:t>● Place/Distribution - where the product will be sold and how it will be delivered to the</a:t>
            </a:r>
          </a:p>
          <a:p>
            <a:r>
              <a:rPr lang="en-US" sz="1500"/>
              <a:t>market</a:t>
            </a:r>
          </a:p>
          <a:p>
            <a:r>
              <a:rPr lang="en-US" sz="1500"/>
              <a:t>● Price - quantity of payment someone gives in return for a good or service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5A49C-96F4-440D-B89E-A0AE94F70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7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0DAB-D4A5-F839-1EB5-87A5CABB0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3608" y="136525"/>
            <a:ext cx="6696075" cy="1909763"/>
          </a:xfrm>
        </p:spPr>
        <p:txBody>
          <a:bodyPr/>
          <a:lstStyle/>
          <a:p>
            <a:r>
              <a:rPr lang="en-US"/>
              <a:t>Why use a marketing mix?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CDB34E-A364-2674-D035-2380349A02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b="0" i="0">
                <a:solidFill>
                  <a:schemeClr val="bg1">
                    <a:lumMod val="6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Typically, successful marketers and businesses consider the four Ps when creating marketing plans and strategies to effectively market to their target audience.</a:t>
            </a:r>
            <a:endParaRPr lang="en-US" sz="320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2C7E5-F222-9A3E-BEB1-298D970DF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6AAE5A-888D-9DD9-D428-AE90D57C6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5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4699F-585E-914C-2787-181AB0135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F71CD-77DE-415C-53DE-6CEB07D5C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 descr="Marketing Mix">
            <a:extLst>
              <a:ext uri="{FF2B5EF4-FFF2-40B4-BE49-F238E27FC236}">
                <a16:creationId xmlns:a16="http://schemas.microsoft.com/office/drawing/2014/main" id="{EC72C66E-195D-14FD-6E7C-C47AEE321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0"/>
            <a:ext cx="9145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70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40014-73D5-419B-8867-972BB18D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</p:spPr>
        <p:txBody>
          <a:bodyPr anchor="ctr">
            <a:normAutofit/>
          </a:bodyPr>
          <a:lstStyle/>
          <a:p>
            <a:r>
              <a:rPr lang="en-US"/>
              <a:t>5 M’s of Marketing</a:t>
            </a:r>
          </a:p>
        </p:txBody>
      </p:sp>
      <p:pic>
        <p:nvPicPr>
          <p:cNvPr id="1026" name="Picture 2" descr="5 M's of Advertising (Definition and Elements) | Marketing91">
            <a:extLst>
              <a:ext uri="{FF2B5EF4-FFF2-40B4-BE49-F238E27FC236}">
                <a16:creationId xmlns:a16="http://schemas.microsoft.com/office/drawing/2014/main" id="{012E2028-A7B4-DDB9-C0D4-17ABE1603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0852" y="2078782"/>
            <a:ext cx="6910296" cy="388704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5F172A-5D5D-43CD-A187-DA0D303F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6FFDC-ADE8-4009-A466-A8178725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49DFD55-3C28-40EF-9E31-A92D2E4017F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80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A0637-CCAA-425E-A57A-6205AFDC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</p:spPr>
        <p:txBody>
          <a:bodyPr/>
          <a:lstStyle/>
          <a:p>
            <a:r>
              <a:rPr lang="en-US"/>
              <a:t>Break 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1C395-6BC4-4F00-B40B-069DBBB7C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4130" y="2760958"/>
            <a:ext cx="2882475" cy="823912"/>
          </a:xfrm>
        </p:spPr>
        <p:txBody>
          <a:bodyPr/>
          <a:lstStyle/>
          <a:p>
            <a:r>
              <a:rPr lang="en-US"/>
              <a:t>MEDIA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16151-9486-4A03-AE3A-F1CC562E0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08616" y="3815265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ea typeface="+mn-lt"/>
                <a:cs typeface="+mn-lt"/>
              </a:rPr>
              <a:t>In marketing, the choice of media is crucial; it's about selecting the right channels—be it social platforms, traditional advertising, or other mediums—to effectively reach and engage your target audience.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E59236-37DD-4582-A2A0-3F9A13A3B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153400" y="2614217"/>
            <a:ext cx="2896671" cy="823912"/>
          </a:xfrm>
        </p:spPr>
        <p:txBody>
          <a:bodyPr/>
          <a:lstStyle/>
          <a:p>
            <a:r>
              <a:rPr lang="en-US"/>
              <a:t>MEASUREMENT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1CCF0F-F0BB-42D7-B3C2-C29336739F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2225" y="3815265"/>
            <a:ext cx="2896671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ea typeface="+mn-lt"/>
                <a:cs typeface="+mn-lt"/>
              </a:rPr>
              <a:t>To gauge the success of your marketing efforts, measurement tools are essential. Tracking key indicators  provides valuable insights, allowing you to refine strategies and optimize for better results.</a:t>
            </a: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865CC01-A53B-495A-820C-BEC2680E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E81C1E-A7C3-40CD-9C11-0C03A222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2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A0637-CCAA-425E-A57A-6205AFDC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892177"/>
            <a:ext cx="8421688" cy="1325563"/>
          </a:xfrm>
        </p:spPr>
        <p:txBody>
          <a:bodyPr/>
          <a:lstStyle/>
          <a:p>
            <a:r>
              <a:rPr lang="en-US"/>
              <a:t>Break 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1C395-6BC4-4F00-B40B-069DBBB7C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3104" y="2776936"/>
            <a:ext cx="2882475" cy="823912"/>
          </a:xfrm>
        </p:spPr>
        <p:txBody>
          <a:bodyPr/>
          <a:lstStyle/>
          <a:p>
            <a:r>
              <a:rPr lang="en-US"/>
              <a:t>MISSION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16151-9486-4A03-AE3A-F1CC562E0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ea typeface="+mn-lt"/>
                <a:cs typeface="+mn-lt"/>
              </a:rPr>
              <a:t>Every marketing initiative should align with your overall mission or purpose as a brand. It's not just about selling a product; it's about conveying a larger message that resonates with your audience.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E59236-37DD-4582-A2A0-3F9A13A3B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7665" y="2776936"/>
            <a:ext cx="2896671" cy="823912"/>
          </a:xfrm>
        </p:spPr>
        <p:txBody>
          <a:bodyPr/>
          <a:lstStyle/>
          <a:p>
            <a:r>
              <a:rPr lang="en-US"/>
              <a:t>MONEY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1CCF0F-F0BB-42D7-B3C2-C29336739F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ea typeface="+mn-lt"/>
                <a:cs typeface="+mn-lt"/>
              </a:rPr>
              <a:t>Financial considerations are integral to marketing planning. Allocating budgets wisely ensures a balanced approach, optimizing spend to maximize returns on investment in various marketing activities.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939793-2181-4A3D-9C5A-CE676CC83EC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066421" y="2776936"/>
            <a:ext cx="2882475" cy="823912"/>
          </a:xfrm>
        </p:spPr>
        <p:txBody>
          <a:bodyPr/>
          <a:lstStyle/>
          <a:p>
            <a:r>
              <a:rPr lang="en-US"/>
              <a:t>MESSAGE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9FA0B0D-7B36-4D63-86BD-20E6E1B6A0D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ea typeface="+mn-lt"/>
                <a:cs typeface="+mn-lt"/>
              </a:rPr>
              <a:t>Crafting a clear and compelling message is at the core of effective marketing. Your communication should resonate with your target audience, conveying your brand's value proposition succinctly and persuasively.</a:t>
            </a: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865CC01-A53B-495A-820C-BEC2680E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E81C1E-A7C3-40CD-9C11-0C03A222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8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" id="{11346FDE-2DA4-453A-ACF7-41117CE5C235}" vid="{A628C74B-DC45-4C37-9A15-B37206CA45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F6BD8AFE4224AAC607A01FCF77C0E" ma:contentTypeVersion="15" ma:contentTypeDescription="Create a new document." ma:contentTypeScope="" ma:versionID="ccf3781c8e7462192beae458b9bc2d31">
  <xsd:schema xmlns:xsd="http://www.w3.org/2001/XMLSchema" xmlns:xs="http://www.w3.org/2001/XMLSchema" xmlns:p="http://schemas.microsoft.com/office/2006/metadata/properties" xmlns:ns3="b46612ad-c59c-438f-b2f5-ffbd8986094a" xmlns:ns4="2f31a192-943e-4807-9448-741904a58f0b" targetNamespace="http://schemas.microsoft.com/office/2006/metadata/properties" ma:root="true" ma:fieldsID="8cbaa52e3500d042339b82a22b49d5ba" ns3:_="" ns4:_="">
    <xsd:import namespace="b46612ad-c59c-438f-b2f5-ffbd8986094a"/>
    <xsd:import namespace="2f31a192-943e-4807-9448-741904a58f0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SearchProperties" minOccurs="0"/>
                <xsd:element ref="ns4:MediaServiceObjectDetectorVersions" minOccurs="0"/>
                <xsd:element ref="ns4:_activity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6612ad-c59c-438f-b2f5-ffbd8986094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1a192-943e-4807-9448-741904a58f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2f31a192-943e-4807-9448-741904a58f0b" xsi:nil="true"/>
    <_activity xmlns="2f31a192-943e-4807-9448-741904a58f0b" xsi:nil="true"/>
  </documentManagement>
</p:properties>
</file>

<file path=customXml/itemProps1.xml><?xml version="1.0" encoding="utf-8"?>
<ds:datastoreItem xmlns:ds="http://schemas.openxmlformats.org/officeDocument/2006/customXml" ds:itemID="{D8F3308F-CEB5-4E7A-BF6A-0968A09568B0}">
  <ds:schemaRefs>
    <ds:schemaRef ds:uri="2f31a192-943e-4807-9448-741904a58f0b"/>
    <ds:schemaRef ds:uri="b46612ad-c59c-438f-b2f5-ffbd898609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D5826B4-4DD2-4A9B-8D6D-E91CF9C231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C7F809-A434-4A8D-A127-1C50C2DB3890}">
  <ds:schemaRefs>
    <ds:schemaRef ds:uri="2f31a192-943e-4807-9448-741904a58f0b"/>
    <ds:schemaRef ds:uri="b46612ad-c59c-438f-b2f5-ffbd898609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{0F6B2EB2-C82F-4517-9C7E-5A947BCBD15F}tf67328976_win32</Template>
  <TotalTime>0</TotalTime>
  <Words>540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Berlin Sans FB Demi</vt:lpstr>
      <vt:lpstr>Calibri</vt:lpstr>
      <vt:lpstr>Tenorite</vt:lpstr>
      <vt:lpstr>Times New Roman</vt:lpstr>
      <vt:lpstr>Office Theme</vt:lpstr>
      <vt:lpstr>Marketing Strategies</vt:lpstr>
      <vt:lpstr>AGENDA</vt:lpstr>
      <vt:lpstr>Market Segmentation Review</vt:lpstr>
      <vt:lpstr>Marketing mix (4 P’s)</vt:lpstr>
      <vt:lpstr>Why use a marketing mix?</vt:lpstr>
      <vt:lpstr>PowerPoint Presentation</vt:lpstr>
      <vt:lpstr>5 M’s of Marketing</vt:lpstr>
      <vt:lpstr>Break down</vt:lpstr>
      <vt:lpstr>Break down</vt:lpstr>
      <vt:lpstr>SWOT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Strategies</dc:title>
  <dc:creator>Follick, Ethan</dc:creator>
  <cp:lastModifiedBy>Follick, Ethan</cp:lastModifiedBy>
  <cp:revision>1</cp:revision>
  <dcterms:created xsi:type="dcterms:W3CDTF">2024-01-04T14:48:30Z</dcterms:created>
  <dcterms:modified xsi:type="dcterms:W3CDTF">2024-01-18T15:08:09Z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0x010100311F6BD8AFE4224AAC607A01FCF77C0E</vt:lpwstr>
  </property>
  <property fmtid="{D5CDD505-2E9C-101B-9397-08002B2CF9AE}" pid="3" name="MediaServiceImageTags">
    <vt:lpwstr/>
  </property>
</Properties>
</file>