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7"/>
  </p:notesMasterIdLst>
  <p:sldIdLst>
    <p:sldId id="262" r:id="rId5"/>
    <p:sldId id="485" r:id="rId6"/>
    <p:sldId id="2679" r:id="rId7"/>
    <p:sldId id="2646" r:id="rId8"/>
    <p:sldId id="307" r:id="rId9"/>
    <p:sldId id="2656" r:id="rId10"/>
    <p:sldId id="2657" r:id="rId11"/>
    <p:sldId id="2658" r:id="rId12"/>
    <p:sldId id="2674" r:id="rId13"/>
    <p:sldId id="2675" r:id="rId14"/>
    <p:sldId id="2680" r:id="rId15"/>
    <p:sldId id="2681" r:id="rId16"/>
    <p:sldId id="2682" r:id="rId17"/>
    <p:sldId id="2691" r:id="rId18"/>
    <p:sldId id="2683" r:id="rId19"/>
    <p:sldId id="2692" r:id="rId20"/>
    <p:sldId id="2684" r:id="rId21"/>
    <p:sldId id="2694" r:id="rId22"/>
    <p:sldId id="2701" r:id="rId23"/>
    <p:sldId id="2719" r:id="rId24"/>
    <p:sldId id="2703" r:id="rId25"/>
    <p:sldId id="2705" r:id="rId26"/>
    <p:sldId id="2710" r:id="rId27"/>
    <p:sldId id="2718" r:id="rId28"/>
    <p:sldId id="2711" r:id="rId29"/>
    <p:sldId id="2712" r:id="rId30"/>
    <p:sldId id="2722" r:id="rId31"/>
    <p:sldId id="2713" r:id="rId32"/>
    <p:sldId id="2714" r:id="rId33"/>
    <p:sldId id="2715" r:id="rId34"/>
    <p:sldId id="2717" r:id="rId35"/>
    <p:sldId id="2663"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pbell, Carri J" initials="CCJ" lastIdx="1" clrIdx="0">
    <p:extLst>
      <p:ext uri="{19B8F6BF-5375-455C-9EA6-DF929625EA0E}">
        <p15:presenceInfo xmlns:p15="http://schemas.microsoft.com/office/powerpoint/2012/main" userId="S::cjcampbell@seattleschools.org::a334e7a4-7c58-4738-87b4-eb85140748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3"/>
    <a:srgbClr val="006AA3"/>
    <a:srgbClr val="BA5038"/>
    <a:srgbClr val="FFD110"/>
    <a:srgbClr val="FFFFFF"/>
    <a:srgbClr val="FEFBF6"/>
    <a:srgbClr val="53B1E6"/>
    <a:srgbClr val="FFA619"/>
    <a:srgbClr val="0032A1"/>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93636C-E078-3AB3-8DBA-492DF5631AEC}" v="285" dt="2021-03-31T21:30:35.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7348" autoAdjust="0"/>
    <p:restoredTop sz="94972" autoAdjust="0"/>
  </p:normalViewPr>
  <p:slideViewPr>
    <p:cSldViewPr snapToGrid="0">
      <p:cViewPr varScale="1">
        <p:scale>
          <a:sx n="68" d="100"/>
          <a:sy n="68" d="100"/>
        </p:scale>
        <p:origin x="2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61" cy="466501"/>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971444" y="1"/>
            <a:ext cx="3037761" cy="466501"/>
          </a:xfrm>
          <a:prstGeom prst="rect">
            <a:avLst/>
          </a:prstGeom>
        </p:spPr>
        <p:txBody>
          <a:bodyPr vert="horz" lIns="91294" tIns="45647" rIns="91294" bIns="45647" rtlCol="0"/>
          <a:lstStyle>
            <a:lvl1pPr algn="r">
              <a:defRPr sz="1200"/>
            </a:lvl1pPr>
          </a:lstStyle>
          <a:p>
            <a:fld id="{D2B378E4-E2B3-4F43-AB56-D687AED0760B}" type="datetimeFigureOut">
              <a:rPr lang="en-US" smtClean="0"/>
              <a:t>3/31/21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700562" y="4473790"/>
            <a:ext cx="5609276" cy="3660562"/>
          </a:xfrm>
          <a:prstGeom prst="rect">
            <a:avLst/>
          </a:prstGeom>
        </p:spPr>
        <p:txBody>
          <a:bodyPr vert="horz" lIns="91294" tIns="45647" rIns="91294" bIns="456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899"/>
            <a:ext cx="3037761" cy="466501"/>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971444" y="8829899"/>
            <a:ext cx="3037761" cy="466501"/>
          </a:xfrm>
          <a:prstGeom prst="rect">
            <a:avLst/>
          </a:prstGeom>
        </p:spPr>
        <p:txBody>
          <a:bodyPr vert="horz" lIns="91294" tIns="45647" rIns="91294" bIns="45647" rtlCol="0" anchor="b"/>
          <a:lstStyle>
            <a:lvl1pPr algn="r">
              <a:defRPr sz="1200"/>
            </a:lvl1pPr>
          </a:lstStyle>
          <a:p>
            <a:fld id="{F1D61DE6-1590-4571-9052-83A72FC2AB65}" type="slidenum">
              <a:rPr lang="en-US" smtClean="0"/>
              <a:t>‹#›</a:t>
            </a:fld>
            <a:endParaRPr lang="en-US"/>
          </a:p>
        </p:txBody>
      </p:sp>
    </p:spTree>
    <p:extLst>
      <p:ext uri="{BB962C8B-B14F-4D97-AF65-F5344CB8AC3E}">
        <p14:creationId xmlns:p14="http://schemas.microsoft.com/office/powerpoint/2010/main" val="365271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4</a:t>
            </a:fld>
            <a:endParaRPr lang="en-US"/>
          </a:p>
        </p:txBody>
      </p:sp>
    </p:spTree>
    <p:extLst>
      <p:ext uri="{BB962C8B-B14F-4D97-AF65-F5344CB8AC3E}">
        <p14:creationId xmlns:p14="http://schemas.microsoft.com/office/powerpoint/2010/main" val="302824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29</a:t>
            </a:fld>
            <a:endParaRPr lang="en-US"/>
          </a:p>
        </p:txBody>
      </p:sp>
    </p:spTree>
    <p:extLst>
      <p:ext uri="{BB962C8B-B14F-4D97-AF65-F5344CB8AC3E}">
        <p14:creationId xmlns:p14="http://schemas.microsoft.com/office/powerpoint/2010/main" val="2276635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30</a:t>
            </a:fld>
            <a:endParaRPr lang="en-US"/>
          </a:p>
        </p:txBody>
      </p:sp>
    </p:spTree>
    <p:extLst>
      <p:ext uri="{BB962C8B-B14F-4D97-AF65-F5344CB8AC3E}">
        <p14:creationId xmlns:p14="http://schemas.microsoft.com/office/powerpoint/2010/main" val="3732136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31</a:t>
            </a:fld>
            <a:endParaRPr lang="en-US"/>
          </a:p>
        </p:txBody>
      </p:sp>
    </p:spTree>
    <p:extLst>
      <p:ext uri="{BB962C8B-B14F-4D97-AF65-F5344CB8AC3E}">
        <p14:creationId xmlns:p14="http://schemas.microsoft.com/office/powerpoint/2010/main" val="3036679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1D61DE6-1590-4571-9052-83A72FC2AB65}" type="slidenum">
              <a:rPr lang="en-US" smtClean="0"/>
              <a:t>32</a:t>
            </a:fld>
            <a:endParaRPr lang="en-US"/>
          </a:p>
        </p:txBody>
      </p:sp>
    </p:spTree>
    <p:extLst>
      <p:ext uri="{BB962C8B-B14F-4D97-AF65-F5344CB8AC3E}">
        <p14:creationId xmlns:p14="http://schemas.microsoft.com/office/powerpoint/2010/main" val="2780474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 thought it might be helpful to walk through the steps families and students will take during an in-person learning day. This is our “top ten” list. </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Before entering a school building, parents and staff will submit a daily, required health screening. This screening will be sent to families electronically and they will be able to access via home language through email or text. The screening needs to be submitted by 7 a.m. every school day. Families will receive an “approved” or “not approved” notice. If families haven’t completed the health screening before arriving at school, they can at the school site. If a child arrives with a “not approved” notice, they will be guided to a supervised waiting room and staff will contact the family. Only students with an “approved” notice will enter classrooms.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students and staff must wear a cloth face covering – a mask- or other approved alternative. Some staff, because of proximity to students will be required to wear a higher level of PPE including a face shield. Masks must be worn on the bus and while at school except for when students are eating and drinking. If a child doesn’t have a mask, we will provide one. Staff have also installed plexiglass barriers in the front office AND in specialized rooms that may serve students that because of development or disability can’t wear a mask. All mask protocols align with CDC and Public Health requirements.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will be fewer students on our yellow buses to support physical distancing. Students will maintain 6 feet while waiting for the bus and wear a mask on the bus. If a student doesn’t have a face covering one will be provided for them.  Seats will be assigned, and routes have been designed to ensure little interaction between households. One student will be assigned to each bus seat, unless from the same household. Windows will be open or adjusted to provide air flow. Students will exit the bus at the direction of the bus driver, from front to back, while maintaining 6 feet of physical distance. </a:t>
            </a:r>
          </a:p>
          <a:p>
            <a:r>
              <a:rPr lang="en-US" sz="1200" kern="1200" dirty="0">
                <a:solidFill>
                  <a:schemeClr val="tx1"/>
                </a:solidFill>
                <a:effectLst/>
                <a:latin typeface="+mn-lt"/>
                <a:ea typeface="+mn-ea"/>
                <a:cs typeface="+mn-cs"/>
              </a:rPr>
              <a:t>Bus drivers will wear approved PPE in compliance with Labor and Industries, such as a mask, and sanitize high touch areas between each route. </a:t>
            </a:r>
          </a:p>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5</a:t>
            </a:fld>
            <a:endParaRPr lang="en-US"/>
          </a:p>
        </p:txBody>
      </p:sp>
    </p:spTree>
    <p:extLst>
      <p:ext uri="{BB962C8B-B14F-4D97-AF65-F5344CB8AC3E}">
        <p14:creationId xmlns:p14="http://schemas.microsoft.com/office/powerpoint/2010/main" val="2177340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students arrive at school, they will be met by staff at a designated drop off area where the daily health screening will be confirmed. If parents are dropping students off or students have arrived at school on their own, they will wait at the designated area, remaining six feet apart until a staff person welcomes their student into the building.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classrooms are 15 students or less. These small groups, or cohorts, will stay together all day including at lunch and recess. Once a student is approved for entry, they will enter through their designated cohort entrance. Student cohorts have dedicated entrances, exits, and restrooms in order to reduce interaction between groups of students.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our preschool, kindergarten, first grade and intensive service pathway classrooms have been redesigned to support health and safety. In the classroom, students will be assigned to seats that are six feet apart in all directions and face the same direction. Ten feet has been left in the front of the classroom for the teacher. Arts and physical education will be provided through a combination of remote and asynchronous learning. </a:t>
            </a:r>
            <a:r>
              <a:rPr lang="en-US" dirty="0"/>
              <a:t>Students receiving in-person intensive special education services will have access to general education content remotely with support from their teacher. </a:t>
            </a:r>
            <a:r>
              <a:rPr lang="en-US" sz="1200" kern="1200" dirty="0">
                <a:solidFill>
                  <a:schemeClr val="tx1"/>
                </a:solidFill>
                <a:effectLst/>
                <a:latin typeface="+mn-lt"/>
                <a:ea typeface="+mn-ea"/>
                <a:cs typeface="+mn-cs"/>
              </a:rPr>
              <a:t>Students will eat lunch in their classroom. </a:t>
            </a:r>
          </a:p>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6</a:t>
            </a:fld>
            <a:endParaRPr lang="en-US"/>
          </a:p>
        </p:txBody>
      </p:sp>
    </p:spTree>
    <p:extLst>
      <p:ext uri="{BB962C8B-B14F-4D97-AF65-F5344CB8AC3E}">
        <p14:creationId xmlns:p14="http://schemas.microsoft.com/office/powerpoint/2010/main" val="275074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will have their own materials for daily use and items will not be shared. Items coming back and forth from school to home will be limited.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Handwashing will be prioritized throughout the day including but not limited to on arrival, before lunch, after recess, and after using the restroom. All classrooms have been stocked with handwashing supplies and hand washing signage is posted throughout the building.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Daily cleaning of common areas is done in compliance with CDC and Public Health recommendations. High tough areas such as door knobs, hinges, door bars as well as restrooms will be cleaned three times a day. We have hired additional staff to support this increased in cleaning. Additional PPE will be provided in every classroom for daily use</a:t>
            </a:r>
          </a:p>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7</a:t>
            </a:fld>
            <a:endParaRPr lang="en-US"/>
          </a:p>
        </p:txBody>
      </p:sp>
    </p:spTree>
    <p:extLst>
      <p:ext uri="{BB962C8B-B14F-4D97-AF65-F5344CB8AC3E}">
        <p14:creationId xmlns:p14="http://schemas.microsoft.com/office/powerpoint/2010/main" val="84606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Classroom entrance and release times will be staggered. When heading home, students will line up maintaining a six-foot distance and walk to the designated loading zone and will be directed by staff as they load on to the bus.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being picked up by a parent, will maintain a six-foot social distance and walk to the designated pick up area. Any student not picked up will be escorted to a supervised gathering area to wait for parent arrival.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SPS staff have been preparing for a phased return to in-person learning since last June.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Our buildings are ready.</a:t>
            </a:r>
            <a:r>
              <a:rPr lang="en-US" sz="1200" kern="1200" dirty="0">
                <a:solidFill>
                  <a:schemeClr val="tx1"/>
                </a:solidFill>
                <a:effectLst/>
                <a:latin typeface="+mn-lt"/>
                <a:ea typeface="+mn-ea"/>
                <a:cs typeface="+mn-cs"/>
              </a:rPr>
              <a:t> Health and safety protocols have been implemented, we have audited all HVAC systems and have brought schools into compliance with CDC and expert recommendations, Personal Protection Equipment (PPE) is in place, and the district is prepared for student transportation and meals.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While school WILL look different, we are committed to sustaining engaging and joyful learning classrooms.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1D61DE6-1590-4571-9052-83A72FC2AB65}" type="slidenum">
              <a:rPr lang="en-US" smtClean="0"/>
              <a:t>8</a:t>
            </a:fld>
            <a:endParaRPr lang="en-US"/>
          </a:p>
        </p:txBody>
      </p:sp>
    </p:spTree>
    <p:extLst>
      <p:ext uri="{BB962C8B-B14F-4D97-AF65-F5344CB8AC3E}">
        <p14:creationId xmlns:p14="http://schemas.microsoft.com/office/powerpoint/2010/main" val="60303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9</a:t>
            </a:fld>
            <a:endParaRPr lang="en-US"/>
          </a:p>
        </p:txBody>
      </p:sp>
    </p:spTree>
    <p:extLst>
      <p:ext uri="{BB962C8B-B14F-4D97-AF65-F5344CB8AC3E}">
        <p14:creationId xmlns:p14="http://schemas.microsoft.com/office/powerpoint/2010/main" val="163684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15</a:t>
            </a:fld>
            <a:endParaRPr lang="en-US"/>
          </a:p>
        </p:txBody>
      </p:sp>
    </p:spTree>
    <p:extLst>
      <p:ext uri="{BB962C8B-B14F-4D97-AF65-F5344CB8AC3E}">
        <p14:creationId xmlns:p14="http://schemas.microsoft.com/office/powerpoint/2010/main" val="118541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61DE6-1590-4571-9052-83A72FC2AB65}" type="slidenum">
              <a:rPr lang="en-US" smtClean="0"/>
              <a:t>28</a:t>
            </a:fld>
            <a:endParaRPr lang="en-US"/>
          </a:p>
        </p:txBody>
      </p:sp>
    </p:spTree>
    <p:extLst>
      <p:ext uri="{BB962C8B-B14F-4D97-AF65-F5344CB8AC3E}">
        <p14:creationId xmlns:p14="http://schemas.microsoft.com/office/powerpoint/2010/main" val="325330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9991C2D-927A-4842-91D5-B109C1DF6ACA}"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392597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991C2D-927A-4842-91D5-B109C1DF6ACA}"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1708316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991C2D-927A-4842-91D5-B109C1DF6ACA}"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49655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991C2D-927A-4842-91D5-B109C1DF6ACA}"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391847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991C2D-927A-4842-91D5-B109C1DF6ACA}"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291126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991C2D-927A-4842-91D5-B109C1DF6ACA}" type="datetimeFigureOut">
              <a:rPr lang="en-US" smtClean="0"/>
              <a:t>3/31/21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164721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991C2D-927A-4842-91D5-B109C1DF6ACA}" type="datetimeFigureOut">
              <a:rPr lang="en-US" smtClean="0"/>
              <a:t>3/31/21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460241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991C2D-927A-4842-91D5-B109C1DF6ACA}" type="datetimeFigureOut">
              <a:rPr lang="en-US" smtClean="0"/>
              <a:t>3/31/21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129425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91C2D-927A-4842-91D5-B109C1DF6ACA}" type="datetimeFigureOut">
              <a:rPr lang="en-US" smtClean="0"/>
              <a:t>3/31/21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2844223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991C2D-927A-4842-91D5-B109C1DF6ACA}" type="datetimeFigureOut">
              <a:rPr lang="en-US" smtClean="0"/>
              <a:t>3/31/21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344013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991C2D-927A-4842-91D5-B109C1DF6ACA}" type="datetimeFigureOut">
              <a:rPr lang="en-US" smtClean="0"/>
              <a:t>3/31/21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82C-EF42-4696-A2CB-3471DB5DD91D}" type="slidenum">
              <a:rPr lang="en-US" smtClean="0"/>
              <a:t>‹#›</a:t>
            </a:fld>
            <a:endParaRPr lang="en-US"/>
          </a:p>
        </p:txBody>
      </p:sp>
    </p:spTree>
    <p:extLst>
      <p:ext uri="{BB962C8B-B14F-4D97-AF65-F5344CB8AC3E}">
        <p14:creationId xmlns:p14="http://schemas.microsoft.com/office/powerpoint/2010/main" val="360596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91C2D-927A-4842-91D5-B109C1DF6ACA}" type="datetimeFigureOut">
              <a:rPr lang="en-US" smtClean="0"/>
              <a:t>3/31/21</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ED82C-EF42-4696-A2CB-3471DB5DD91D}" type="slidenum">
              <a:rPr lang="en-US" smtClean="0"/>
              <a:t>‹#›</a:t>
            </a:fld>
            <a:endParaRPr lang="en-US"/>
          </a:p>
        </p:txBody>
      </p:sp>
    </p:spTree>
    <p:extLst>
      <p:ext uri="{BB962C8B-B14F-4D97-AF65-F5344CB8AC3E}">
        <p14:creationId xmlns:p14="http://schemas.microsoft.com/office/powerpoint/2010/main" val="4293624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jpeg"/><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hyperlink" Target="https://www.cdc.gov/coronavirus/2019-ncov/travelers/travel-during-covid19.html?CDC_AA_refVal=https%3A%2F%2Fwww.cdc.gov%2Fcoronavirus%2F2019-ncov%2Ftravelers%2Ftravel-in-the-us.html" TargetMode="Externa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package" Target="../embeddings/Microsoft_Word_Document.docx"/></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vmlDrawing" Target="../drawings/vmlDrawing3.vml"/><Relationship Id="rId5" Type="http://schemas.openxmlformats.org/officeDocument/2006/relationships/image" Target="../media/image38.emf"/><Relationship Id="rId4" Type="http://schemas.openxmlformats.org/officeDocument/2006/relationships/package" Target="../embeddings/Microsoft_Word_Document1.docx"/></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www.seattleschools.org/resources"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526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6FF3C-7773-4329-87DD-50137C66F1C6}"/>
              </a:ext>
            </a:extLst>
          </p:cNvPr>
          <p:cNvSpPr>
            <a:spLocks noGrp="1"/>
          </p:cNvSpPr>
          <p:nvPr>
            <p:ph type="ctrTitle"/>
          </p:nvPr>
        </p:nvSpPr>
        <p:spPr>
          <a:xfrm>
            <a:off x="233082" y="1"/>
            <a:ext cx="3302360" cy="3909964"/>
          </a:xfrm>
        </p:spPr>
        <p:txBody>
          <a:bodyPr anchor="b">
            <a:normAutofit/>
          </a:bodyPr>
          <a:lstStyle/>
          <a:p>
            <a:pPr algn="r"/>
            <a:r>
              <a:rPr lang="en-US" sz="2900" dirty="0">
                <a:solidFill>
                  <a:srgbClr val="FFFFFF"/>
                </a:solidFill>
                <a:latin typeface="Avenir Next LT Pro" panose="020B0504020202020204" pitchFamily="34" charset="0"/>
              </a:rPr>
              <a:t>Welcome to our</a:t>
            </a:r>
            <a:br>
              <a:rPr lang="en-US" sz="2900" dirty="0">
                <a:solidFill>
                  <a:srgbClr val="FFFFFF"/>
                </a:solidFill>
                <a:latin typeface="Avenir Next LT Pro" panose="020B0504020202020204" pitchFamily="34" charset="0"/>
              </a:rPr>
            </a:br>
            <a:r>
              <a:rPr lang="en-US" sz="2900" dirty="0">
                <a:solidFill>
                  <a:srgbClr val="FFFFFF"/>
                </a:solidFill>
                <a:latin typeface="Avenir Next LT Pro" panose="020B0504020202020204" pitchFamily="34" charset="0"/>
              </a:rPr>
              <a:t> In Person Learning Family Orientation</a:t>
            </a:r>
            <a:br>
              <a:rPr lang="en-US" sz="2900" dirty="0">
                <a:solidFill>
                  <a:srgbClr val="FFFFFF"/>
                </a:solidFill>
                <a:latin typeface="Avenir Next LT Pro" panose="020B0504020202020204" pitchFamily="34" charset="0"/>
              </a:rPr>
            </a:br>
            <a:br>
              <a:rPr lang="en-US" sz="2900" dirty="0">
                <a:solidFill>
                  <a:srgbClr val="FFFFFF"/>
                </a:solidFill>
                <a:latin typeface="Avenir Next LT Pro" panose="020B0504020202020204" pitchFamily="34" charset="0"/>
              </a:rPr>
            </a:br>
            <a:br>
              <a:rPr lang="en-US" sz="2900" dirty="0">
                <a:solidFill>
                  <a:srgbClr val="FFFFFF"/>
                </a:solidFill>
                <a:latin typeface="Avenir Next LT Pro" panose="020B0504020202020204" pitchFamily="34" charset="0"/>
              </a:rPr>
            </a:br>
            <a:r>
              <a:rPr lang="en-US" sz="2900" dirty="0">
                <a:solidFill>
                  <a:srgbClr val="FFFFFF"/>
                </a:solidFill>
                <a:latin typeface="Avenir Next LT Pro" panose="020B0504020202020204" pitchFamily="34" charset="0"/>
              </a:rPr>
              <a:t>We are so glad </a:t>
            </a:r>
            <a:br>
              <a:rPr lang="en-US" sz="2900" dirty="0">
                <a:solidFill>
                  <a:srgbClr val="FFFFFF"/>
                </a:solidFill>
                <a:latin typeface="Avenir Next LT Pro" panose="020B0504020202020204" pitchFamily="34" charset="0"/>
              </a:rPr>
            </a:br>
            <a:r>
              <a:rPr lang="en-US" sz="2900" dirty="0">
                <a:solidFill>
                  <a:srgbClr val="FFFFFF"/>
                </a:solidFill>
                <a:latin typeface="Avenir Next LT Pro" panose="020B0504020202020204" pitchFamily="34" charset="0"/>
              </a:rPr>
              <a:t>you are here!</a:t>
            </a:r>
            <a:br>
              <a:rPr lang="en-US" sz="2900" dirty="0">
                <a:solidFill>
                  <a:srgbClr val="FFFFFF"/>
                </a:solidFill>
                <a:latin typeface="Avenir Next LT Pro" panose="020B0504020202020204" pitchFamily="34" charset="0"/>
              </a:rPr>
            </a:br>
            <a:endParaRPr lang="en-US" sz="2900" dirty="0">
              <a:solidFill>
                <a:srgbClr val="FFFFFF"/>
              </a:solidFill>
              <a:latin typeface="Avenir Next LT Pro" panose="020B0504020202020204" pitchFamily="34" charset="0"/>
            </a:endParaRPr>
          </a:p>
        </p:txBody>
      </p:sp>
      <p:cxnSp>
        <p:nvCxnSpPr>
          <p:cNvPr id="12" name="Straight Connector 11">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928939"/>
            <a:ext cx="294894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A847D52-3F63-4F7C-9094-4DCB6815741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72000" y="691629"/>
            <a:ext cx="4094602" cy="5475717"/>
          </a:xfrm>
          <a:prstGeom prst="rect">
            <a:avLst/>
          </a:prstGeom>
        </p:spPr>
      </p:pic>
    </p:spTree>
    <p:extLst>
      <p:ext uri="{BB962C8B-B14F-4D97-AF65-F5344CB8AC3E}">
        <p14:creationId xmlns:p14="http://schemas.microsoft.com/office/powerpoint/2010/main" val="3872331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537550" y="2151529"/>
            <a:ext cx="5274044" cy="4021398"/>
          </a:xfrm>
        </p:spPr>
        <p:txBody>
          <a:bodyPr vert="horz" lIns="68580" tIns="34290" rIns="68580" bIns="34290" rtlCol="0" anchor="t">
            <a:noAutofit/>
          </a:bodyPr>
          <a:lstStyle/>
          <a:p>
            <a:pPr marL="520700" indent="-520700">
              <a:buFont typeface="Arial" panose="05050102010706020507" pitchFamily="18" charset="2"/>
              <a:buChar char="•"/>
            </a:pPr>
            <a:r>
              <a:rPr lang="en-US" sz="2400" dirty="0"/>
              <a:t>Our goal (as the team of adults at home and school who support our students) is to create a calm and welcoming start</a:t>
            </a:r>
            <a:br>
              <a:rPr lang="en-US" sz="2400" dirty="0"/>
            </a:br>
            <a:endParaRPr lang="en-US" sz="2400" dirty="0">
              <a:cs typeface="Calibri" panose="020F0502020204030204"/>
            </a:endParaRPr>
          </a:p>
          <a:p>
            <a:pPr marL="520700" indent="-520700">
              <a:buFont typeface="Arial" panose="05050102010706020507" pitchFamily="18" charset="2"/>
              <a:buChar char="•"/>
            </a:pPr>
            <a:r>
              <a:rPr lang="en-US" sz="2400" dirty="0"/>
              <a:t>Family adult is asked to walk their student(s) to their dot/teacher the first week and confirm attestation is complete before leaving</a:t>
            </a:r>
            <a:br>
              <a:rPr lang="en-US" sz="2400" dirty="0"/>
            </a:br>
            <a:endParaRPr lang="en-US" sz="2400" dirty="0">
              <a:cs typeface="Calibri" panose="020F0502020204030204"/>
            </a:endParaRPr>
          </a:p>
          <a:p>
            <a:pPr marL="520700" indent="-520700">
              <a:buFont typeface="Arial" panose="05050102010706020507" pitchFamily="18" charset="2"/>
              <a:buChar char="•"/>
            </a:pPr>
            <a:r>
              <a:rPr lang="en-US" sz="2400" b="1" dirty="0"/>
              <a:t>Students can not go to class</a:t>
            </a:r>
            <a:br>
              <a:rPr lang="en-US" dirty="0"/>
            </a:br>
            <a:r>
              <a:rPr lang="en-US" sz="2400" b="1" dirty="0"/>
              <a:t>without an approved attestation</a:t>
            </a:r>
            <a:endParaRPr lang="en-US" sz="2400" b="1" dirty="0">
              <a:cs typeface="Calibri" panose="020F0502020204030204"/>
            </a:endParaRPr>
          </a:p>
        </p:txBody>
      </p:sp>
      <p:pic>
        <p:nvPicPr>
          <p:cNvPr id="4" name="Picture 3">
            <a:extLst>
              <a:ext uri="{FF2B5EF4-FFF2-40B4-BE49-F238E27FC236}">
                <a16:creationId xmlns:a16="http://schemas.microsoft.com/office/drawing/2014/main" id="{40AF8449-0765-475E-8920-E3C9A8414B88}"/>
              </a:ext>
            </a:extLst>
          </p:cNvPr>
          <p:cNvPicPr/>
          <p:nvPr/>
        </p:nvPicPr>
        <p:blipFill rotWithShape="1">
          <a:blip r:embed="rId2" cstate="print">
            <a:extLst>
              <a:ext uri="{28A0092B-C50C-407E-A947-70E740481C1C}">
                <a14:useLocalDpi xmlns:a14="http://schemas.microsoft.com/office/drawing/2010/main" val="0"/>
              </a:ext>
            </a:extLst>
          </a:blip>
          <a:srcRect l="1226" r="395" b="1"/>
          <a:stretch/>
        </p:blipFill>
        <p:spPr>
          <a:xfrm>
            <a:off x="6551460" y="1877827"/>
            <a:ext cx="1960134" cy="2341093"/>
          </a:xfrm>
          <a:prstGeom prst="rect">
            <a:avLst/>
          </a:prstGeom>
        </p:spPr>
      </p:pic>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355599"/>
            <a:ext cx="8335268" cy="1361157"/>
          </a:xfrm>
        </p:spPr>
        <p:txBody>
          <a:bodyPr vert="horz" lIns="68580" tIns="34290" rIns="68580" bIns="34290" rtlCol="0" anchor="ctr">
            <a:noAutofit/>
          </a:bodyPr>
          <a:lstStyle/>
          <a:p>
            <a:pPr algn="ctr"/>
            <a:r>
              <a:rPr lang="en-US" sz="3600" dirty="0">
                <a:solidFill>
                  <a:srgbClr val="009999"/>
                </a:solidFill>
                <a:latin typeface="Avenir Next" panose="020B0503020202020204" pitchFamily="34" charset="0"/>
              </a:rPr>
              <a:t>Getting To and From School</a:t>
            </a:r>
            <a:br>
              <a:rPr lang="en-US" sz="3950" dirty="0">
                <a:latin typeface="Avenir Next LT Pro" panose="020B0504020202020204" pitchFamily="34" charset="0"/>
              </a:rPr>
            </a:br>
            <a:r>
              <a:rPr lang="en-US" sz="3600" dirty="0">
                <a:solidFill>
                  <a:srgbClr val="006AA3"/>
                </a:solidFill>
                <a:latin typeface="Avenir Next" panose="020B0503020202020204" pitchFamily="34" charset="0"/>
              </a:rPr>
              <a:t>Drop Off and Pick Up Procedures</a:t>
            </a:r>
          </a:p>
        </p:txBody>
      </p:sp>
    </p:spTree>
    <p:extLst>
      <p:ext uri="{BB962C8B-B14F-4D97-AF65-F5344CB8AC3E}">
        <p14:creationId xmlns:p14="http://schemas.microsoft.com/office/powerpoint/2010/main" val="89782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223024" y="3746809"/>
            <a:ext cx="8697952" cy="2698596"/>
          </a:xfrm>
        </p:spPr>
        <p:txBody>
          <a:bodyPr vert="horz" lIns="68580" tIns="34290" rIns="68580" bIns="34290" rtlCol="0" anchor="t">
            <a:noAutofit/>
          </a:bodyPr>
          <a:lstStyle/>
          <a:p>
            <a:pPr marL="0" indent="0">
              <a:buNone/>
            </a:pPr>
            <a:r>
              <a:rPr lang="en-US" sz="2100" b="1" dirty="0">
                <a:latin typeface="Avenir Next" panose="020B0503020202020204" pitchFamily="34" charset="0"/>
              </a:rPr>
              <a:t>Kindergarten students assigned to Cohort A </a:t>
            </a:r>
            <a:r>
              <a:rPr lang="en-US" sz="2100" dirty="0">
                <a:latin typeface="Avenir Next" panose="020B0503020202020204" pitchFamily="34" charset="0"/>
              </a:rPr>
              <a:t>will line up on dots leading up to the side door on Smith Street at 7:55 am. K Teachers will be at this entrance to greet students and confirm that adult family members have submitted an attestation. They will walk their cohorts into the building and up the staircase just in the door to their classrooms on the 2</a:t>
            </a:r>
            <a:r>
              <a:rPr lang="en-US" sz="2100" baseline="30000" dirty="0">
                <a:latin typeface="Avenir Next" panose="020B0503020202020204" pitchFamily="34" charset="0"/>
              </a:rPr>
              <a:t>nd</a:t>
            </a:r>
            <a:r>
              <a:rPr lang="en-US" sz="2100" dirty="0">
                <a:latin typeface="Avenir Next" panose="020B0503020202020204" pitchFamily="34" charset="0"/>
              </a:rPr>
              <a:t> floor. </a:t>
            </a:r>
            <a:br>
              <a:rPr lang="en-US" sz="2100" dirty="0">
                <a:latin typeface="Avenir Next" panose="020B0503020202020204" pitchFamily="34" charset="0"/>
              </a:rPr>
            </a:br>
            <a:br>
              <a:rPr lang="en-US" sz="2100" dirty="0">
                <a:latin typeface="Avenir Next" panose="020B0503020202020204" pitchFamily="34" charset="0"/>
              </a:rPr>
            </a:br>
            <a:r>
              <a:rPr lang="en-US" sz="2100" dirty="0">
                <a:latin typeface="Avenir Next" panose="020B0503020202020204" pitchFamily="34" charset="0"/>
              </a:rPr>
              <a:t>At 10:40 am, K Teachers will walk their students back out to these dots to hand students off to their adult family members for pick up.</a:t>
            </a:r>
            <a:endParaRPr lang="en-US" sz="2100" b="1" dirty="0">
              <a:latin typeface="Avenir Next" panose="020B0503020202020204" pitchFamily="34" charset="0"/>
              <a:cs typeface="Calibri" panose="020F0502020204030204"/>
            </a:endParaRP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156117"/>
            <a:ext cx="8335268" cy="2033944"/>
          </a:xfrm>
        </p:spPr>
        <p:txBody>
          <a:bodyPr vert="horz" lIns="68580" tIns="34290" rIns="68580" bIns="34290" rtlCol="0" anchor="ctr">
            <a:noAutofit/>
          </a:bodyPr>
          <a:lstStyle/>
          <a:p>
            <a:pPr algn="ctr"/>
            <a:r>
              <a:rPr lang="en-US" sz="3600" dirty="0">
                <a:solidFill>
                  <a:srgbClr val="006AA3"/>
                </a:solidFill>
                <a:latin typeface="Avenir Next" panose="020B0503020202020204" pitchFamily="34" charset="0"/>
              </a:rPr>
              <a:t>Drop Off and Pick Up Procedures</a:t>
            </a:r>
            <a:br>
              <a:rPr lang="en-US" sz="3600" dirty="0">
                <a:solidFill>
                  <a:srgbClr val="006AA3"/>
                </a:solidFill>
                <a:latin typeface="Avenir Next" panose="020B0503020202020204" pitchFamily="34" charset="0"/>
              </a:rPr>
            </a:br>
            <a:r>
              <a:rPr lang="en-US" sz="3600" dirty="0">
                <a:solidFill>
                  <a:srgbClr val="009193"/>
                </a:solidFill>
                <a:latin typeface="Avenir Next" panose="020B0503020202020204" pitchFamily="34" charset="0"/>
              </a:rPr>
              <a:t>Kindergarten ~ Cohort A</a:t>
            </a:r>
          </a:p>
        </p:txBody>
      </p:sp>
      <p:pic>
        <p:nvPicPr>
          <p:cNvPr id="6" name="Picture 5" descr="A picture containing building, outdoor, brick, stone&#10;&#10;Description automatically generated">
            <a:extLst>
              <a:ext uri="{FF2B5EF4-FFF2-40B4-BE49-F238E27FC236}">
                <a16:creationId xmlns:a16="http://schemas.microsoft.com/office/drawing/2014/main" id="{31F9C83F-EDC0-0645-A3EA-73B31125B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60" y="1431500"/>
            <a:ext cx="3087079" cy="2315309"/>
          </a:xfrm>
          <a:prstGeom prst="rect">
            <a:avLst/>
          </a:prstGeom>
        </p:spPr>
      </p:pic>
    </p:spTree>
    <p:extLst>
      <p:ext uri="{BB962C8B-B14F-4D97-AF65-F5344CB8AC3E}">
        <p14:creationId xmlns:p14="http://schemas.microsoft.com/office/powerpoint/2010/main" val="1937888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223024" y="3925228"/>
            <a:ext cx="8697952" cy="2653991"/>
          </a:xfrm>
        </p:spPr>
        <p:txBody>
          <a:bodyPr vert="horz" lIns="68580" tIns="34290" rIns="68580" bIns="34290" rtlCol="0" anchor="t">
            <a:noAutofit/>
          </a:bodyPr>
          <a:lstStyle/>
          <a:p>
            <a:pPr marL="0" indent="0">
              <a:buNone/>
            </a:pPr>
            <a:r>
              <a:rPr lang="en-US" sz="2100" b="1" dirty="0">
                <a:latin typeface="Avenir Next" panose="020B0503020202020204" pitchFamily="34" charset="0"/>
              </a:rPr>
              <a:t>Kindergarten students assigned to Cohort B </a:t>
            </a:r>
            <a:r>
              <a:rPr lang="en-US" sz="2100" dirty="0">
                <a:latin typeface="Avenir Next" panose="020B0503020202020204" pitchFamily="34" charset="0"/>
              </a:rPr>
              <a:t>will line up on dots leading up to the side door on Smith Street at 11:40 am. K Teachers will be at this entrance to greet students and confirm that adult family members have submitted an attestation. They will walk their cohorts into the building and up the staircase just in the door to their classrooms on the 2</a:t>
            </a:r>
            <a:r>
              <a:rPr lang="en-US" sz="2100" baseline="30000" dirty="0">
                <a:latin typeface="Avenir Next" panose="020B0503020202020204" pitchFamily="34" charset="0"/>
              </a:rPr>
              <a:t>nd</a:t>
            </a:r>
            <a:r>
              <a:rPr lang="en-US" sz="2100" dirty="0">
                <a:latin typeface="Avenir Next" panose="020B0503020202020204" pitchFamily="34" charset="0"/>
              </a:rPr>
              <a:t> floor. </a:t>
            </a:r>
            <a:br>
              <a:rPr lang="en-US" sz="2100" dirty="0">
                <a:latin typeface="Avenir Next" panose="020B0503020202020204" pitchFamily="34" charset="0"/>
              </a:rPr>
            </a:br>
            <a:r>
              <a:rPr lang="en-US" sz="2100" dirty="0">
                <a:latin typeface="Avenir Next" panose="020B0503020202020204" pitchFamily="34" charset="0"/>
              </a:rPr>
              <a:t>   </a:t>
            </a:r>
            <a:br>
              <a:rPr lang="en-US" sz="2100" dirty="0">
                <a:latin typeface="Avenir Next" panose="020B0503020202020204" pitchFamily="34" charset="0"/>
              </a:rPr>
            </a:br>
            <a:r>
              <a:rPr lang="en-US" sz="2100" dirty="0">
                <a:latin typeface="Avenir Next" panose="020B0503020202020204" pitchFamily="34" charset="0"/>
              </a:rPr>
              <a:t>At 2:25 pm, K Teachers will walk their students back out to these dots to hand students off to their adult family members for pick up.</a:t>
            </a:r>
            <a:endParaRPr lang="en-US" sz="2100" b="1" dirty="0">
              <a:latin typeface="Avenir Next" panose="020B0503020202020204" pitchFamily="34" charset="0"/>
              <a:cs typeface="Calibri" panose="020F0502020204030204"/>
            </a:endParaRP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156117"/>
            <a:ext cx="8335268" cy="2033944"/>
          </a:xfrm>
        </p:spPr>
        <p:txBody>
          <a:bodyPr vert="horz" lIns="68580" tIns="34290" rIns="68580" bIns="34290" rtlCol="0" anchor="ctr">
            <a:noAutofit/>
          </a:bodyPr>
          <a:lstStyle/>
          <a:p>
            <a:pPr algn="ctr"/>
            <a:r>
              <a:rPr lang="en-US" sz="3600" dirty="0">
                <a:solidFill>
                  <a:srgbClr val="006AA3"/>
                </a:solidFill>
                <a:latin typeface="Avenir Next" panose="020B0503020202020204" pitchFamily="34" charset="0"/>
              </a:rPr>
              <a:t>Drop Off and Pick Up Procedures</a:t>
            </a:r>
            <a:br>
              <a:rPr lang="en-US" sz="3600" dirty="0">
                <a:solidFill>
                  <a:srgbClr val="006AA3"/>
                </a:solidFill>
                <a:latin typeface="Avenir Next" panose="020B0503020202020204" pitchFamily="34" charset="0"/>
              </a:rPr>
            </a:br>
            <a:r>
              <a:rPr lang="en-US" sz="3600" dirty="0">
                <a:solidFill>
                  <a:srgbClr val="009193"/>
                </a:solidFill>
                <a:latin typeface="Avenir Next" panose="020B0503020202020204" pitchFamily="34" charset="0"/>
              </a:rPr>
              <a:t>Kindergarten ~ Cohort B</a:t>
            </a:r>
          </a:p>
        </p:txBody>
      </p:sp>
      <p:pic>
        <p:nvPicPr>
          <p:cNvPr id="6" name="Picture 5" descr="A picture containing building, outdoor, brick, stone&#10;&#10;Description automatically generated">
            <a:extLst>
              <a:ext uri="{FF2B5EF4-FFF2-40B4-BE49-F238E27FC236}">
                <a16:creationId xmlns:a16="http://schemas.microsoft.com/office/drawing/2014/main" id="{31F9C83F-EDC0-0645-A3EA-73B31125B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100" y="1446418"/>
            <a:ext cx="3087079" cy="2315309"/>
          </a:xfrm>
          <a:prstGeom prst="rect">
            <a:avLst/>
          </a:prstGeom>
        </p:spPr>
      </p:pic>
    </p:spTree>
    <p:extLst>
      <p:ext uri="{BB962C8B-B14F-4D97-AF65-F5344CB8AC3E}">
        <p14:creationId xmlns:p14="http://schemas.microsoft.com/office/powerpoint/2010/main" val="46411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3813717" y="1877826"/>
            <a:ext cx="4906557" cy="4389159"/>
          </a:xfrm>
        </p:spPr>
        <p:txBody>
          <a:bodyPr vert="horz" lIns="68580" tIns="34290" rIns="68580" bIns="34290" rtlCol="0" anchor="t">
            <a:noAutofit/>
          </a:bodyPr>
          <a:lstStyle/>
          <a:p>
            <a:pPr marL="0" indent="0">
              <a:buNone/>
            </a:pPr>
            <a:r>
              <a:rPr lang="en-US" sz="2100" b="1" dirty="0">
                <a:latin typeface="Avenir Next" panose="020B0503020202020204" pitchFamily="34" charset="0"/>
              </a:rPr>
              <a:t>1</a:t>
            </a:r>
            <a:r>
              <a:rPr lang="en-US" sz="2100" b="1" baseline="30000" dirty="0">
                <a:latin typeface="Avenir Next" panose="020B0503020202020204" pitchFamily="34" charset="0"/>
              </a:rPr>
              <a:t>st</a:t>
            </a:r>
            <a:r>
              <a:rPr lang="en-US" sz="2100" b="1" dirty="0">
                <a:latin typeface="Avenir Next" panose="020B0503020202020204" pitchFamily="34" charset="0"/>
              </a:rPr>
              <a:t> grade students assigned to Cohort B </a:t>
            </a:r>
            <a:r>
              <a:rPr lang="en-US" sz="2100" dirty="0">
                <a:latin typeface="Avenir Next" panose="020B0503020202020204" pitchFamily="34" charset="0"/>
              </a:rPr>
              <a:t>will line up on dots leading up to the front door on 28</a:t>
            </a:r>
            <a:r>
              <a:rPr lang="en-US" sz="2100" baseline="30000" dirty="0">
                <a:latin typeface="Avenir Next" panose="020B0503020202020204" pitchFamily="34" charset="0"/>
              </a:rPr>
              <a:t>th</a:t>
            </a:r>
            <a:r>
              <a:rPr lang="en-US" sz="2100" dirty="0">
                <a:latin typeface="Avenir Next" panose="020B0503020202020204" pitchFamily="34" charset="0"/>
              </a:rPr>
              <a:t> Street at 7:55 am. 1</a:t>
            </a:r>
            <a:r>
              <a:rPr lang="en-US" sz="2100" baseline="30000" dirty="0">
                <a:latin typeface="Avenir Next" panose="020B0503020202020204" pitchFamily="34" charset="0"/>
              </a:rPr>
              <a:t>st</a:t>
            </a:r>
            <a:r>
              <a:rPr lang="en-US" sz="2100" dirty="0">
                <a:latin typeface="Avenir Next" panose="020B0503020202020204" pitchFamily="34" charset="0"/>
              </a:rPr>
              <a:t> Grade Teac hers will be at this entrance to greet students and confirm that adult family members have submitted an attestation. They will walk their cohorts into the building and to their classrooms on the 1</a:t>
            </a:r>
            <a:r>
              <a:rPr lang="en-US" sz="2100" baseline="30000" dirty="0">
                <a:latin typeface="Avenir Next" panose="020B0503020202020204" pitchFamily="34" charset="0"/>
              </a:rPr>
              <a:t>st</a:t>
            </a:r>
            <a:r>
              <a:rPr lang="en-US" sz="2100" dirty="0">
                <a:latin typeface="Avenir Next" panose="020B0503020202020204" pitchFamily="34" charset="0"/>
              </a:rPr>
              <a:t> or 2</a:t>
            </a:r>
            <a:r>
              <a:rPr lang="en-US" sz="2100" baseline="30000" dirty="0">
                <a:latin typeface="Avenir Next" panose="020B0503020202020204" pitchFamily="34" charset="0"/>
              </a:rPr>
              <a:t>nd</a:t>
            </a:r>
            <a:r>
              <a:rPr lang="en-US" sz="2100" dirty="0">
                <a:latin typeface="Avenir Next" panose="020B0503020202020204" pitchFamily="34" charset="0"/>
              </a:rPr>
              <a:t> floor. </a:t>
            </a:r>
            <a:br>
              <a:rPr lang="en-US" sz="2100" dirty="0">
                <a:latin typeface="Avenir Next" panose="020B0503020202020204" pitchFamily="34" charset="0"/>
              </a:rPr>
            </a:br>
            <a:br>
              <a:rPr lang="en-US" sz="2100" dirty="0">
                <a:latin typeface="Avenir Next" panose="020B0503020202020204" pitchFamily="34" charset="0"/>
              </a:rPr>
            </a:br>
            <a:r>
              <a:rPr lang="en-US" sz="2100" dirty="0">
                <a:latin typeface="Avenir Next" panose="020B0503020202020204" pitchFamily="34" charset="0"/>
              </a:rPr>
              <a:t>At 10:40 am, 1</a:t>
            </a:r>
            <a:r>
              <a:rPr lang="en-US" sz="2100" baseline="30000" dirty="0">
                <a:latin typeface="Avenir Next" panose="020B0503020202020204" pitchFamily="34" charset="0"/>
              </a:rPr>
              <a:t>st</a:t>
            </a:r>
            <a:r>
              <a:rPr lang="en-US" sz="2100" dirty="0">
                <a:latin typeface="Avenir Next" panose="020B0503020202020204" pitchFamily="34" charset="0"/>
              </a:rPr>
              <a:t> Grade Teachers will walk their students back out to these dots to hand students off to their adult family members for pick up.</a:t>
            </a: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156117"/>
            <a:ext cx="8335268" cy="2033944"/>
          </a:xfrm>
        </p:spPr>
        <p:txBody>
          <a:bodyPr vert="horz" lIns="68580" tIns="34290" rIns="68580" bIns="34290" rtlCol="0" anchor="ctr">
            <a:noAutofit/>
          </a:bodyPr>
          <a:lstStyle/>
          <a:p>
            <a:pPr algn="ctr"/>
            <a:r>
              <a:rPr lang="en-US" sz="3600" dirty="0">
                <a:solidFill>
                  <a:srgbClr val="006AA3"/>
                </a:solidFill>
                <a:latin typeface="Avenir Next" panose="020B0503020202020204" pitchFamily="34" charset="0"/>
              </a:rPr>
              <a:t>Drop Off and Pick Up Procedures</a:t>
            </a:r>
            <a:br>
              <a:rPr lang="en-US" sz="3600" dirty="0">
                <a:solidFill>
                  <a:srgbClr val="006AA3"/>
                </a:solidFill>
                <a:latin typeface="Avenir Next" panose="020B0503020202020204" pitchFamily="34" charset="0"/>
              </a:rPr>
            </a:br>
            <a:r>
              <a:rPr lang="en-US" sz="3600" dirty="0">
                <a:solidFill>
                  <a:srgbClr val="009193"/>
                </a:solidFill>
                <a:latin typeface="Avenir Next" panose="020B0503020202020204" pitchFamily="34" charset="0"/>
              </a:rPr>
              <a:t>1</a:t>
            </a:r>
            <a:r>
              <a:rPr lang="en-US" sz="3600" baseline="30000" dirty="0">
                <a:solidFill>
                  <a:srgbClr val="009193"/>
                </a:solidFill>
                <a:latin typeface="Avenir Next" panose="020B0503020202020204" pitchFamily="34" charset="0"/>
              </a:rPr>
              <a:t>st</a:t>
            </a:r>
            <a:r>
              <a:rPr lang="en-US" sz="3600" dirty="0">
                <a:solidFill>
                  <a:srgbClr val="009193"/>
                </a:solidFill>
                <a:latin typeface="Avenir Next" panose="020B0503020202020204" pitchFamily="34" charset="0"/>
              </a:rPr>
              <a:t> Grade ~ Cohort A</a:t>
            </a:r>
          </a:p>
        </p:txBody>
      </p:sp>
      <p:pic>
        <p:nvPicPr>
          <p:cNvPr id="5" name="Picture 4" descr="A picture containing building, outdoor, brick, stone&#10;&#10;Description automatically generated">
            <a:extLst>
              <a:ext uri="{FF2B5EF4-FFF2-40B4-BE49-F238E27FC236}">
                <a16:creationId xmlns:a16="http://schemas.microsoft.com/office/drawing/2014/main" id="{ABF1167A-7377-4143-98C2-D60A13E81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75" y="2029522"/>
            <a:ext cx="2825393" cy="3767190"/>
          </a:xfrm>
          <a:prstGeom prst="rect">
            <a:avLst/>
          </a:prstGeom>
        </p:spPr>
      </p:pic>
    </p:spTree>
    <p:extLst>
      <p:ext uri="{BB962C8B-B14F-4D97-AF65-F5344CB8AC3E}">
        <p14:creationId xmlns:p14="http://schemas.microsoft.com/office/powerpoint/2010/main" val="1175833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3813717" y="1877826"/>
            <a:ext cx="4906557" cy="4389159"/>
          </a:xfrm>
        </p:spPr>
        <p:txBody>
          <a:bodyPr vert="horz" lIns="68580" tIns="34290" rIns="68580" bIns="34290" rtlCol="0" anchor="t">
            <a:noAutofit/>
          </a:bodyPr>
          <a:lstStyle/>
          <a:p>
            <a:pPr marL="0" indent="0">
              <a:buNone/>
            </a:pPr>
            <a:r>
              <a:rPr lang="en-US" sz="2100" b="1" dirty="0">
                <a:latin typeface="Avenir Next" panose="020B0503020202020204" pitchFamily="34" charset="0"/>
              </a:rPr>
              <a:t>1</a:t>
            </a:r>
            <a:r>
              <a:rPr lang="en-US" sz="2100" b="1" baseline="30000" dirty="0">
                <a:latin typeface="Avenir Next" panose="020B0503020202020204" pitchFamily="34" charset="0"/>
              </a:rPr>
              <a:t>st</a:t>
            </a:r>
            <a:r>
              <a:rPr lang="en-US" sz="2100" b="1" dirty="0">
                <a:latin typeface="Avenir Next" panose="020B0503020202020204" pitchFamily="34" charset="0"/>
              </a:rPr>
              <a:t> grade students assigned to Cohort B </a:t>
            </a:r>
            <a:r>
              <a:rPr lang="en-US" sz="2100" dirty="0">
                <a:latin typeface="Avenir Next" panose="020B0503020202020204" pitchFamily="34" charset="0"/>
              </a:rPr>
              <a:t>will line up on dots leading up to the front door on 28</a:t>
            </a:r>
            <a:r>
              <a:rPr lang="en-US" sz="2100" baseline="30000" dirty="0">
                <a:latin typeface="Avenir Next" panose="020B0503020202020204" pitchFamily="34" charset="0"/>
              </a:rPr>
              <a:t>th</a:t>
            </a:r>
            <a:r>
              <a:rPr lang="en-US" sz="2100" dirty="0">
                <a:latin typeface="Avenir Next" panose="020B0503020202020204" pitchFamily="34" charset="0"/>
              </a:rPr>
              <a:t> Street at 10:40 am. 1</a:t>
            </a:r>
            <a:r>
              <a:rPr lang="en-US" sz="2100" baseline="30000" dirty="0">
                <a:latin typeface="Avenir Next" panose="020B0503020202020204" pitchFamily="34" charset="0"/>
              </a:rPr>
              <a:t>st</a:t>
            </a:r>
            <a:r>
              <a:rPr lang="en-US" sz="2100" dirty="0">
                <a:latin typeface="Avenir Next" panose="020B0503020202020204" pitchFamily="34" charset="0"/>
              </a:rPr>
              <a:t> Grade Teac hers will be at this entrance to greet students and confirm that adult family members have submitted an attestation. They will walk their cohorts into the building and to their classrooms on the 1</a:t>
            </a:r>
            <a:r>
              <a:rPr lang="en-US" sz="2100" baseline="30000" dirty="0">
                <a:latin typeface="Avenir Next" panose="020B0503020202020204" pitchFamily="34" charset="0"/>
              </a:rPr>
              <a:t>st</a:t>
            </a:r>
            <a:r>
              <a:rPr lang="en-US" sz="2100" dirty="0">
                <a:latin typeface="Avenir Next" panose="020B0503020202020204" pitchFamily="34" charset="0"/>
              </a:rPr>
              <a:t> or 2</a:t>
            </a:r>
            <a:r>
              <a:rPr lang="en-US" sz="2100" baseline="30000" dirty="0">
                <a:latin typeface="Avenir Next" panose="020B0503020202020204" pitchFamily="34" charset="0"/>
              </a:rPr>
              <a:t>nd</a:t>
            </a:r>
            <a:r>
              <a:rPr lang="en-US" sz="2100" dirty="0">
                <a:latin typeface="Avenir Next" panose="020B0503020202020204" pitchFamily="34" charset="0"/>
              </a:rPr>
              <a:t> floor. </a:t>
            </a:r>
            <a:br>
              <a:rPr lang="en-US" sz="2100" dirty="0">
                <a:latin typeface="Avenir Next" panose="020B0503020202020204" pitchFamily="34" charset="0"/>
              </a:rPr>
            </a:br>
            <a:br>
              <a:rPr lang="en-US" sz="2100" dirty="0">
                <a:latin typeface="Avenir Next" panose="020B0503020202020204" pitchFamily="34" charset="0"/>
              </a:rPr>
            </a:br>
            <a:r>
              <a:rPr lang="en-US" sz="2100" dirty="0">
                <a:latin typeface="Avenir Next" panose="020B0503020202020204" pitchFamily="34" charset="0"/>
              </a:rPr>
              <a:t>At 2:25 pm, 1</a:t>
            </a:r>
            <a:r>
              <a:rPr lang="en-US" sz="2100" baseline="30000" dirty="0">
                <a:latin typeface="Avenir Next" panose="020B0503020202020204" pitchFamily="34" charset="0"/>
              </a:rPr>
              <a:t>st</a:t>
            </a:r>
            <a:r>
              <a:rPr lang="en-US" sz="2100" dirty="0">
                <a:latin typeface="Avenir Next" panose="020B0503020202020204" pitchFamily="34" charset="0"/>
              </a:rPr>
              <a:t> Grade Teachers will walk their students back out to these dots to hand students off to their adult family members for pick up.</a:t>
            </a: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156117"/>
            <a:ext cx="8335268" cy="2033944"/>
          </a:xfrm>
        </p:spPr>
        <p:txBody>
          <a:bodyPr vert="horz" lIns="68580" tIns="34290" rIns="68580" bIns="34290" rtlCol="0" anchor="ctr">
            <a:noAutofit/>
          </a:bodyPr>
          <a:lstStyle/>
          <a:p>
            <a:pPr algn="ctr"/>
            <a:r>
              <a:rPr lang="en-US" sz="3600" dirty="0">
                <a:solidFill>
                  <a:srgbClr val="006AA3"/>
                </a:solidFill>
                <a:latin typeface="Avenir Next" panose="020B0503020202020204" pitchFamily="34" charset="0"/>
              </a:rPr>
              <a:t>Drop Off and Pick Up Procedures</a:t>
            </a:r>
            <a:br>
              <a:rPr lang="en-US" sz="3600" dirty="0">
                <a:solidFill>
                  <a:srgbClr val="006AA3"/>
                </a:solidFill>
                <a:latin typeface="Avenir Next" panose="020B0503020202020204" pitchFamily="34" charset="0"/>
              </a:rPr>
            </a:br>
            <a:r>
              <a:rPr lang="en-US" sz="3600" dirty="0">
                <a:solidFill>
                  <a:srgbClr val="009193"/>
                </a:solidFill>
                <a:latin typeface="Avenir Next" panose="020B0503020202020204" pitchFamily="34" charset="0"/>
              </a:rPr>
              <a:t>1</a:t>
            </a:r>
            <a:r>
              <a:rPr lang="en-US" sz="3600" baseline="30000" dirty="0">
                <a:solidFill>
                  <a:srgbClr val="009193"/>
                </a:solidFill>
                <a:latin typeface="Avenir Next" panose="020B0503020202020204" pitchFamily="34" charset="0"/>
              </a:rPr>
              <a:t>st</a:t>
            </a:r>
            <a:r>
              <a:rPr lang="en-US" sz="3600" dirty="0">
                <a:solidFill>
                  <a:srgbClr val="009193"/>
                </a:solidFill>
                <a:latin typeface="Avenir Next" panose="020B0503020202020204" pitchFamily="34" charset="0"/>
              </a:rPr>
              <a:t> Grade ~ Cohort B</a:t>
            </a:r>
          </a:p>
        </p:txBody>
      </p:sp>
      <p:pic>
        <p:nvPicPr>
          <p:cNvPr id="5" name="Picture 4" descr="A picture containing building, outdoor, brick, stone&#10;&#10;Description automatically generated">
            <a:extLst>
              <a:ext uri="{FF2B5EF4-FFF2-40B4-BE49-F238E27FC236}">
                <a16:creationId xmlns:a16="http://schemas.microsoft.com/office/drawing/2014/main" id="{ABF1167A-7377-4143-98C2-D60A13E81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75" y="2029522"/>
            <a:ext cx="2825393" cy="3767190"/>
          </a:xfrm>
          <a:prstGeom prst="rect">
            <a:avLst/>
          </a:prstGeom>
        </p:spPr>
      </p:pic>
    </p:spTree>
    <p:extLst>
      <p:ext uri="{BB962C8B-B14F-4D97-AF65-F5344CB8AC3E}">
        <p14:creationId xmlns:p14="http://schemas.microsoft.com/office/powerpoint/2010/main" val="2059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223024" y="3969833"/>
            <a:ext cx="8697952" cy="2475572"/>
          </a:xfrm>
        </p:spPr>
        <p:txBody>
          <a:bodyPr vert="horz" lIns="68580" tIns="34290" rIns="68580" bIns="34290" rtlCol="0" anchor="t">
            <a:noAutofit/>
          </a:bodyPr>
          <a:lstStyle/>
          <a:p>
            <a:pPr marL="0" indent="0">
              <a:buNone/>
            </a:pPr>
            <a:r>
              <a:rPr lang="en-US" sz="2000" b="1" dirty="0">
                <a:latin typeface="Avenir Next" panose="020B0503020202020204" pitchFamily="34" charset="0"/>
              </a:rPr>
              <a:t>2</a:t>
            </a:r>
            <a:r>
              <a:rPr lang="en-US" sz="2000" b="1" baseline="30000" dirty="0">
                <a:latin typeface="Avenir Next" panose="020B0503020202020204" pitchFamily="34" charset="0"/>
              </a:rPr>
              <a:t>nd</a:t>
            </a:r>
            <a:r>
              <a:rPr lang="en-US" sz="2000" b="1" dirty="0">
                <a:latin typeface="Avenir Next" panose="020B0503020202020204" pitchFamily="34" charset="0"/>
              </a:rPr>
              <a:t> and 3</a:t>
            </a:r>
            <a:r>
              <a:rPr lang="en-US" sz="2000" b="1" baseline="30000" dirty="0">
                <a:latin typeface="Avenir Next" panose="020B0503020202020204" pitchFamily="34" charset="0"/>
              </a:rPr>
              <a:t>rd</a:t>
            </a:r>
            <a:r>
              <a:rPr lang="en-US" sz="2000" b="1" dirty="0">
                <a:latin typeface="Avenir Next" panose="020B0503020202020204" pitchFamily="34" charset="0"/>
              </a:rPr>
              <a:t> Graders assigned to Cohort A</a:t>
            </a:r>
            <a:r>
              <a:rPr lang="en-US" sz="2000" dirty="0">
                <a:latin typeface="Avenir Next" panose="020B0503020202020204" pitchFamily="34" charset="0"/>
              </a:rPr>
              <a:t>  will line up on dots leading up to the back door entering the Commons (off the loading dock on Smith Street) at 8:00 am</a:t>
            </a:r>
            <a:r>
              <a:rPr lang="en-US" sz="2000" i="1" dirty="0">
                <a:latin typeface="Avenir Next" panose="020B0503020202020204" pitchFamily="34" charset="0"/>
              </a:rPr>
              <a:t>. </a:t>
            </a:r>
            <a:r>
              <a:rPr lang="en-US" sz="2000" dirty="0">
                <a:latin typeface="Avenir Next" panose="020B0503020202020204" pitchFamily="34" charset="0"/>
              </a:rPr>
              <a:t>2</a:t>
            </a:r>
            <a:r>
              <a:rPr lang="en-US" sz="2000" baseline="30000" dirty="0">
                <a:latin typeface="Avenir Next" panose="020B0503020202020204" pitchFamily="34" charset="0"/>
              </a:rPr>
              <a:t>nd</a:t>
            </a:r>
            <a:r>
              <a:rPr lang="en-US" sz="2000" dirty="0">
                <a:latin typeface="Avenir Next" panose="020B0503020202020204" pitchFamily="34" charset="0"/>
              </a:rPr>
              <a:t> &amp; 3</a:t>
            </a:r>
            <a:r>
              <a:rPr lang="en-US" sz="2000" baseline="30000" dirty="0">
                <a:latin typeface="Avenir Next" panose="020B0503020202020204" pitchFamily="34" charset="0"/>
              </a:rPr>
              <a:t>rd</a:t>
            </a:r>
            <a:r>
              <a:rPr lang="en-US" sz="2000" dirty="0">
                <a:latin typeface="Avenir Next" panose="020B0503020202020204" pitchFamily="34" charset="0"/>
              </a:rPr>
              <a:t> Grade Teachers will be at this entrance to greet students and confirm that adult family members have submitted an attestation. They will walk their cohorts into the building and upstairs to their classrooms on the 2</a:t>
            </a:r>
            <a:r>
              <a:rPr lang="en-US" sz="2000" baseline="30000" dirty="0">
                <a:latin typeface="Avenir Next" panose="020B0503020202020204" pitchFamily="34" charset="0"/>
              </a:rPr>
              <a:t>nd</a:t>
            </a:r>
            <a:r>
              <a:rPr lang="en-US" sz="2000" dirty="0">
                <a:latin typeface="Avenir Next" panose="020B0503020202020204" pitchFamily="34" charset="0"/>
              </a:rPr>
              <a:t> floor.  </a:t>
            </a:r>
            <a:br>
              <a:rPr lang="en-US" sz="2000" dirty="0">
                <a:latin typeface="Avenir Next" panose="020B0503020202020204" pitchFamily="34" charset="0"/>
              </a:rPr>
            </a:br>
            <a:br>
              <a:rPr lang="en-US" sz="2000" dirty="0">
                <a:latin typeface="Avenir Next" panose="020B0503020202020204" pitchFamily="34" charset="0"/>
              </a:rPr>
            </a:br>
            <a:r>
              <a:rPr lang="en-US" sz="2000" dirty="0">
                <a:latin typeface="Avenir Next" panose="020B0503020202020204" pitchFamily="34" charset="0"/>
              </a:rPr>
              <a:t>At 10:45, 2</a:t>
            </a:r>
            <a:r>
              <a:rPr lang="en-US" sz="2000" baseline="30000" dirty="0">
                <a:latin typeface="Avenir Next" panose="020B0503020202020204" pitchFamily="34" charset="0"/>
              </a:rPr>
              <a:t>nd</a:t>
            </a:r>
            <a:r>
              <a:rPr lang="en-US" sz="2000" dirty="0">
                <a:latin typeface="Avenir Next" panose="020B0503020202020204" pitchFamily="34" charset="0"/>
              </a:rPr>
              <a:t> and 3</a:t>
            </a:r>
            <a:r>
              <a:rPr lang="en-US" sz="2000" baseline="30000" dirty="0">
                <a:latin typeface="Avenir Next" panose="020B0503020202020204" pitchFamily="34" charset="0"/>
              </a:rPr>
              <a:t>rd</a:t>
            </a:r>
            <a:r>
              <a:rPr lang="en-US" sz="2000" dirty="0">
                <a:latin typeface="Avenir Next" panose="020B0503020202020204" pitchFamily="34" charset="0"/>
              </a:rPr>
              <a:t> Grade Teachers will walk their students back out to these dots to hand students off to their adult family members for pick up.</a:t>
            </a:r>
            <a:endParaRPr lang="en-US" sz="2000" b="1" dirty="0">
              <a:latin typeface="Avenir Next" panose="020B0503020202020204" pitchFamily="34" charset="0"/>
              <a:cs typeface="Calibri" panose="020F0502020204030204"/>
            </a:endParaRP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156117"/>
            <a:ext cx="8335268" cy="2033944"/>
          </a:xfrm>
        </p:spPr>
        <p:txBody>
          <a:bodyPr vert="horz" lIns="68580" tIns="34290" rIns="68580" bIns="34290" rtlCol="0" anchor="ctr">
            <a:noAutofit/>
          </a:bodyPr>
          <a:lstStyle/>
          <a:p>
            <a:pPr algn="ctr"/>
            <a:r>
              <a:rPr lang="en-US" sz="3600" dirty="0">
                <a:solidFill>
                  <a:srgbClr val="006AA3"/>
                </a:solidFill>
                <a:latin typeface="Avenir Next" panose="020B0503020202020204" pitchFamily="34" charset="0"/>
              </a:rPr>
              <a:t>Drop Off and Pick Up Procedures</a:t>
            </a:r>
            <a:br>
              <a:rPr lang="en-US" sz="3600" dirty="0">
                <a:solidFill>
                  <a:srgbClr val="006AA3"/>
                </a:solidFill>
                <a:latin typeface="Avenir Next" panose="020B0503020202020204" pitchFamily="34" charset="0"/>
              </a:rPr>
            </a:br>
            <a:r>
              <a:rPr lang="en-US" sz="3600" dirty="0">
                <a:solidFill>
                  <a:srgbClr val="009193"/>
                </a:solidFill>
                <a:latin typeface="Avenir Next" panose="020B0503020202020204" pitchFamily="34" charset="0"/>
              </a:rPr>
              <a:t>2</a:t>
            </a:r>
            <a:r>
              <a:rPr lang="en-US" sz="3600" baseline="30000" dirty="0">
                <a:solidFill>
                  <a:srgbClr val="009193"/>
                </a:solidFill>
                <a:latin typeface="Avenir Next" panose="020B0503020202020204" pitchFamily="34" charset="0"/>
              </a:rPr>
              <a:t>nd</a:t>
            </a:r>
            <a:r>
              <a:rPr lang="en-US" sz="3600" dirty="0">
                <a:solidFill>
                  <a:srgbClr val="009193"/>
                </a:solidFill>
                <a:latin typeface="Avenir Next" panose="020B0503020202020204" pitchFamily="34" charset="0"/>
              </a:rPr>
              <a:t> &amp; 3</a:t>
            </a:r>
            <a:r>
              <a:rPr lang="en-US" sz="3600" baseline="30000" dirty="0">
                <a:solidFill>
                  <a:srgbClr val="009193"/>
                </a:solidFill>
                <a:latin typeface="Avenir Next" panose="020B0503020202020204" pitchFamily="34" charset="0"/>
              </a:rPr>
              <a:t>rd</a:t>
            </a:r>
            <a:r>
              <a:rPr lang="en-US" sz="3600" dirty="0">
                <a:solidFill>
                  <a:srgbClr val="009193"/>
                </a:solidFill>
                <a:latin typeface="Avenir Next" panose="020B0503020202020204" pitchFamily="34" charset="0"/>
              </a:rPr>
              <a:t> Grade ~ Cohort A</a:t>
            </a:r>
          </a:p>
        </p:txBody>
      </p:sp>
      <p:pic>
        <p:nvPicPr>
          <p:cNvPr id="5" name="Picture 4" descr="A picture containing building, outdoor, brick&#10;&#10;Description automatically generated">
            <a:extLst>
              <a:ext uri="{FF2B5EF4-FFF2-40B4-BE49-F238E27FC236}">
                <a16:creationId xmlns:a16="http://schemas.microsoft.com/office/drawing/2014/main" id="{D4B5A410-9754-DC4B-AA85-0E8E840AA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036" y="1405052"/>
            <a:ext cx="1773046" cy="2364061"/>
          </a:xfrm>
          <a:prstGeom prst="rect">
            <a:avLst/>
          </a:prstGeom>
        </p:spPr>
      </p:pic>
      <p:pic>
        <p:nvPicPr>
          <p:cNvPr id="8" name="Picture 7" descr="A picture containing building, sky, outdoor&#10;&#10;Description automatically generated">
            <a:extLst>
              <a:ext uri="{FF2B5EF4-FFF2-40B4-BE49-F238E27FC236}">
                <a16:creationId xmlns:a16="http://schemas.microsoft.com/office/drawing/2014/main" id="{6B37397D-DEFF-2148-98CF-1A8FBDD61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079" y="1449659"/>
            <a:ext cx="3092605" cy="2319454"/>
          </a:xfrm>
          <a:prstGeom prst="rect">
            <a:avLst/>
          </a:prstGeom>
        </p:spPr>
      </p:pic>
    </p:spTree>
    <p:extLst>
      <p:ext uri="{BB962C8B-B14F-4D97-AF65-F5344CB8AC3E}">
        <p14:creationId xmlns:p14="http://schemas.microsoft.com/office/powerpoint/2010/main" val="2707140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223024" y="3969833"/>
            <a:ext cx="8697952" cy="2475572"/>
          </a:xfrm>
        </p:spPr>
        <p:txBody>
          <a:bodyPr vert="horz" lIns="68580" tIns="34290" rIns="68580" bIns="34290" rtlCol="0" anchor="t">
            <a:noAutofit/>
          </a:bodyPr>
          <a:lstStyle/>
          <a:p>
            <a:pPr marL="0" indent="0">
              <a:buNone/>
            </a:pPr>
            <a:r>
              <a:rPr lang="en-US" sz="2000" b="1" dirty="0">
                <a:latin typeface="Avenir Next" panose="020B0503020202020204" pitchFamily="34" charset="0"/>
              </a:rPr>
              <a:t>2</a:t>
            </a:r>
            <a:r>
              <a:rPr lang="en-US" sz="2000" b="1" baseline="30000" dirty="0">
                <a:latin typeface="Avenir Next" panose="020B0503020202020204" pitchFamily="34" charset="0"/>
              </a:rPr>
              <a:t>nd</a:t>
            </a:r>
            <a:r>
              <a:rPr lang="en-US" sz="2000" b="1" dirty="0">
                <a:latin typeface="Avenir Next" panose="020B0503020202020204" pitchFamily="34" charset="0"/>
              </a:rPr>
              <a:t> and 3</a:t>
            </a:r>
            <a:r>
              <a:rPr lang="en-US" sz="2000" b="1" baseline="30000" dirty="0">
                <a:latin typeface="Avenir Next" panose="020B0503020202020204" pitchFamily="34" charset="0"/>
              </a:rPr>
              <a:t>rd</a:t>
            </a:r>
            <a:r>
              <a:rPr lang="en-US" sz="2000" b="1" dirty="0">
                <a:latin typeface="Avenir Next" panose="020B0503020202020204" pitchFamily="34" charset="0"/>
              </a:rPr>
              <a:t> Graders assigned to Cohort A</a:t>
            </a:r>
            <a:r>
              <a:rPr lang="en-US" sz="2000" dirty="0">
                <a:latin typeface="Avenir Next" panose="020B0503020202020204" pitchFamily="34" charset="0"/>
              </a:rPr>
              <a:t>  will line up on dots leading up to the back door entering the Commons (off the loading dock on Smith Street) at 11:45 am</a:t>
            </a:r>
            <a:r>
              <a:rPr lang="en-US" sz="2000" i="1" dirty="0">
                <a:latin typeface="Avenir Next" panose="020B0503020202020204" pitchFamily="34" charset="0"/>
              </a:rPr>
              <a:t>. </a:t>
            </a:r>
            <a:r>
              <a:rPr lang="en-US" sz="2000" dirty="0">
                <a:latin typeface="Avenir Next" panose="020B0503020202020204" pitchFamily="34" charset="0"/>
              </a:rPr>
              <a:t>2</a:t>
            </a:r>
            <a:r>
              <a:rPr lang="en-US" sz="2000" baseline="30000" dirty="0">
                <a:latin typeface="Avenir Next" panose="020B0503020202020204" pitchFamily="34" charset="0"/>
              </a:rPr>
              <a:t>nd</a:t>
            </a:r>
            <a:r>
              <a:rPr lang="en-US" sz="2000" dirty="0">
                <a:latin typeface="Avenir Next" panose="020B0503020202020204" pitchFamily="34" charset="0"/>
              </a:rPr>
              <a:t> &amp; 3</a:t>
            </a:r>
            <a:r>
              <a:rPr lang="en-US" sz="2000" baseline="30000" dirty="0">
                <a:latin typeface="Avenir Next" panose="020B0503020202020204" pitchFamily="34" charset="0"/>
              </a:rPr>
              <a:t>rd</a:t>
            </a:r>
            <a:r>
              <a:rPr lang="en-US" sz="2000" dirty="0">
                <a:latin typeface="Avenir Next" panose="020B0503020202020204" pitchFamily="34" charset="0"/>
              </a:rPr>
              <a:t> Grade Teachers will be at this entrance to greet students and confirm that adult family members have submitted an attestation. They will walk their cohorts into the building and upstairs to their classrooms on the 2</a:t>
            </a:r>
            <a:r>
              <a:rPr lang="en-US" sz="2000" baseline="30000" dirty="0">
                <a:latin typeface="Avenir Next" panose="020B0503020202020204" pitchFamily="34" charset="0"/>
              </a:rPr>
              <a:t>nd</a:t>
            </a:r>
            <a:r>
              <a:rPr lang="en-US" sz="2000" dirty="0">
                <a:latin typeface="Avenir Next" panose="020B0503020202020204" pitchFamily="34" charset="0"/>
              </a:rPr>
              <a:t> floor.  </a:t>
            </a:r>
            <a:br>
              <a:rPr lang="en-US" sz="2000" dirty="0">
                <a:latin typeface="Avenir Next" panose="020B0503020202020204" pitchFamily="34" charset="0"/>
              </a:rPr>
            </a:br>
            <a:br>
              <a:rPr lang="en-US" sz="2000" dirty="0">
                <a:latin typeface="Avenir Next" panose="020B0503020202020204" pitchFamily="34" charset="0"/>
              </a:rPr>
            </a:br>
            <a:r>
              <a:rPr lang="en-US" sz="2000" dirty="0">
                <a:latin typeface="Avenir Next" panose="020B0503020202020204" pitchFamily="34" charset="0"/>
              </a:rPr>
              <a:t>At 2:30 pm, 2</a:t>
            </a:r>
            <a:r>
              <a:rPr lang="en-US" sz="2000" baseline="30000" dirty="0">
                <a:latin typeface="Avenir Next" panose="020B0503020202020204" pitchFamily="34" charset="0"/>
              </a:rPr>
              <a:t>nd</a:t>
            </a:r>
            <a:r>
              <a:rPr lang="en-US" sz="2000" dirty="0">
                <a:latin typeface="Avenir Next" panose="020B0503020202020204" pitchFamily="34" charset="0"/>
              </a:rPr>
              <a:t> and 3</a:t>
            </a:r>
            <a:r>
              <a:rPr lang="en-US" sz="2000" baseline="30000" dirty="0">
                <a:latin typeface="Avenir Next" panose="020B0503020202020204" pitchFamily="34" charset="0"/>
              </a:rPr>
              <a:t>rd</a:t>
            </a:r>
            <a:r>
              <a:rPr lang="en-US" sz="2000" dirty="0">
                <a:latin typeface="Avenir Next" panose="020B0503020202020204" pitchFamily="34" charset="0"/>
              </a:rPr>
              <a:t> Grade Teachers will walk their students back out to these dots to hand students off to their adult family members for pick up.</a:t>
            </a:r>
            <a:endParaRPr lang="en-US" sz="2000" b="1" dirty="0">
              <a:latin typeface="Avenir Next" panose="020B0503020202020204" pitchFamily="34" charset="0"/>
              <a:cs typeface="Calibri" panose="020F0502020204030204"/>
            </a:endParaRP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156117"/>
            <a:ext cx="8335268" cy="2033944"/>
          </a:xfrm>
        </p:spPr>
        <p:txBody>
          <a:bodyPr vert="horz" lIns="68580" tIns="34290" rIns="68580" bIns="34290" rtlCol="0" anchor="ctr">
            <a:noAutofit/>
          </a:bodyPr>
          <a:lstStyle/>
          <a:p>
            <a:pPr algn="ctr"/>
            <a:r>
              <a:rPr lang="en-US" sz="3600" dirty="0">
                <a:solidFill>
                  <a:srgbClr val="006AA3"/>
                </a:solidFill>
                <a:latin typeface="Avenir Next" panose="020B0503020202020204" pitchFamily="34" charset="0"/>
              </a:rPr>
              <a:t>Drop Off and Pick Up Procedures</a:t>
            </a:r>
            <a:br>
              <a:rPr lang="en-US" sz="3600" dirty="0">
                <a:solidFill>
                  <a:srgbClr val="006AA3"/>
                </a:solidFill>
                <a:latin typeface="Avenir Next" panose="020B0503020202020204" pitchFamily="34" charset="0"/>
              </a:rPr>
            </a:br>
            <a:r>
              <a:rPr lang="en-US" sz="3600" dirty="0">
                <a:solidFill>
                  <a:srgbClr val="009193"/>
                </a:solidFill>
                <a:latin typeface="Avenir Next" panose="020B0503020202020204" pitchFamily="34" charset="0"/>
              </a:rPr>
              <a:t>2</a:t>
            </a:r>
            <a:r>
              <a:rPr lang="en-US" sz="3600" baseline="30000" dirty="0">
                <a:solidFill>
                  <a:srgbClr val="009193"/>
                </a:solidFill>
                <a:latin typeface="Avenir Next" panose="020B0503020202020204" pitchFamily="34" charset="0"/>
              </a:rPr>
              <a:t>nd</a:t>
            </a:r>
            <a:r>
              <a:rPr lang="en-US" sz="3600" dirty="0">
                <a:solidFill>
                  <a:srgbClr val="009193"/>
                </a:solidFill>
                <a:latin typeface="Avenir Next" panose="020B0503020202020204" pitchFamily="34" charset="0"/>
              </a:rPr>
              <a:t> &amp; 3</a:t>
            </a:r>
            <a:r>
              <a:rPr lang="en-US" sz="3600" baseline="30000" dirty="0">
                <a:solidFill>
                  <a:srgbClr val="009193"/>
                </a:solidFill>
                <a:latin typeface="Avenir Next" panose="020B0503020202020204" pitchFamily="34" charset="0"/>
              </a:rPr>
              <a:t>rd</a:t>
            </a:r>
            <a:r>
              <a:rPr lang="en-US" sz="3600" dirty="0">
                <a:solidFill>
                  <a:srgbClr val="009193"/>
                </a:solidFill>
                <a:latin typeface="Avenir Next" panose="020B0503020202020204" pitchFamily="34" charset="0"/>
              </a:rPr>
              <a:t> Grade ~ Cohort B</a:t>
            </a:r>
          </a:p>
        </p:txBody>
      </p:sp>
      <p:pic>
        <p:nvPicPr>
          <p:cNvPr id="5" name="Picture 4" descr="A picture containing building, outdoor, brick&#10;&#10;Description automatically generated">
            <a:extLst>
              <a:ext uri="{FF2B5EF4-FFF2-40B4-BE49-F238E27FC236}">
                <a16:creationId xmlns:a16="http://schemas.microsoft.com/office/drawing/2014/main" id="{D4B5A410-9754-DC4B-AA85-0E8E840AA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036" y="1405052"/>
            <a:ext cx="1773046" cy="2364061"/>
          </a:xfrm>
          <a:prstGeom prst="rect">
            <a:avLst/>
          </a:prstGeom>
        </p:spPr>
      </p:pic>
      <p:pic>
        <p:nvPicPr>
          <p:cNvPr id="8" name="Picture 7" descr="A picture containing building, sky, outdoor&#10;&#10;Description automatically generated">
            <a:extLst>
              <a:ext uri="{FF2B5EF4-FFF2-40B4-BE49-F238E27FC236}">
                <a16:creationId xmlns:a16="http://schemas.microsoft.com/office/drawing/2014/main" id="{6B37397D-DEFF-2148-98CF-1A8FBDD61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079" y="1449659"/>
            <a:ext cx="3092605" cy="2319454"/>
          </a:xfrm>
          <a:prstGeom prst="rect">
            <a:avLst/>
          </a:prstGeom>
        </p:spPr>
      </p:pic>
    </p:spTree>
    <p:extLst>
      <p:ext uri="{BB962C8B-B14F-4D97-AF65-F5344CB8AC3E}">
        <p14:creationId xmlns:p14="http://schemas.microsoft.com/office/powerpoint/2010/main" val="3815427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223024" y="4125951"/>
            <a:ext cx="8697952" cy="2319454"/>
          </a:xfrm>
        </p:spPr>
        <p:txBody>
          <a:bodyPr vert="horz" lIns="68580" tIns="34290" rIns="68580" bIns="34290" rtlCol="0" anchor="t">
            <a:noAutofit/>
          </a:bodyPr>
          <a:lstStyle/>
          <a:p>
            <a:pPr marL="0" lvl="0" indent="0">
              <a:buNone/>
            </a:pPr>
            <a:r>
              <a:rPr lang="en-US" sz="2000" b="1" dirty="0">
                <a:latin typeface="Avenir Next" panose="020B0503020202020204" pitchFamily="34" charset="0"/>
              </a:rPr>
              <a:t>4</a:t>
            </a:r>
            <a:r>
              <a:rPr lang="en-US" sz="2000" b="1" baseline="30000" dirty="0">
                <a:latin typeface="Avenir Next" panose="020B0503020202020204" pitchFamily="34" charset="0"/>
              </a:rPr>
              <a:t>th</a:t>
            </a:r>
            <a:r>
              <a:rPr lang="en-US" sz="2000" b="1" dirty="0">
                <a:latin typeface="Avenir Next" panose="020B0503020202020204" pitchFamily="34" charset="0"/>
              </a:rPr>
              <a:t> and 5</a:t>
            </a:r>
            <a:r>
              <a:rPr lang="en-US" sz="2000" b="1" baseline="30000" dirty="0">
                <a:latin typeface="Avenir Next" panose="020B0503020202020204" pitchFamily="34" charset="0"/>
              </a:rPr>
              <a:t>th</a:t>
            </a:r>
            <a:r>
              <a:rPr lang="en-US" sz="2000" b="1" dirty="0">
                <a:latin typeface="Avenir Next" panose="020B0503020202020204" pitchFamily="34" charset="0"/>
              </a:rPr>
              <a:t> Graders assigned to Cohort A </a:t>
            </a:r>
            <a:r>
              <a:rPr lang="en-US" sz="2000" dirty="0">
                <a:latin typeface="Avenir Next" panose="020B0503020202020204" pitchFamily="34" charset="0"/>
              </a:rPr>
              <a:t>will line up on dots leading up to the side door on McGraw Street at 8:00 am.  4</a:t>
            </a:r>
            <a:r>
              <a:rPr lang="en-US" sz="2000" baseline="30000" dirty="0">
                <a:latin typeface="Avenir Next" panose="020B0503020202020204" pitchFamily="34" charset="0"/>
              </a:rPr>
              <a:t>th</a:t>
            </a:r>
            <a:r>
              <a:rPr lang="en-US" sz="2000" dirty="0">
                <a:latin typeface="Avenir Next" panose="020B0503020202020204" pitchFamily="34" charset="0"/>
              </a:rPr>
              <a:t> and 5</a:t>
            </a:r>
            <a:r>
              <a:rPr lang="en-US" sz="2000" baseline="30000" dirty="0">
                <a:latin typeface="Avenir Next" panose="020B0503020202020204" pitchFamily="34" charset="0"/>
              </a:rPr>
              <a:t>th</a:t>
            </a:r>
            <a:r>
              <a:rPr lang="en-US" sz="2000" dirty="0">
                <a:latin typeface="Avenir Next" panose="020B0503020202020204" pitchFamily="34" charset="0"/>
              </a:rPr>
              <a:t> Grade Teachers will be at this entrance to greet students and confirm that adult family members have submitted an attestation. They will walk their cohorts into the building and up the staircase just in the door to their classrooms on the 2</a:t>
            </a:r>
            <a:r>
              <a:rPr lang="en-US" sz="2000" baseline="30000" dirty="0">
                <a:latin typeface="Avenir Next" panose="020B0503020202020204" pitchFamily="34" charset="0"/>
              </a:rPr>
              <a:t>nd</a:t>
            </a:r>
            <a:r>
              <a:rPr lang="en-US" sz="2000" dirty="0">
                <a:latin typeface="Avenir Next" panose="020B0503020202020204" pitchFamily="34" charset="0"/>
              </a:rPr>
              <a:t> floor. </a:t>
            </a:r>
          </a:p>
          <a:p>
            <a:pPr marL="0" lvl="0" indent="0">
              <a:buNone/>
            </a:pPr>
            <a:r>
              <a:rPr lang="en-US" sz="2000" dirty="0">
                <a:latin typeface="Avenir Next" panose="020B0503020202020204" pitchFamily="34" charset="0"/>
              </a:rPr>
              <a:t>At 10:45, 4</a:t>
            </a:r>
            <a:r>
              <a:rPr lang="en-US" sz="2000" baseline="30000" dirty="0">
                <a:latin typeface="Avenir Next" panose="020B0503020202020204" pitchFamily="34" charset="0"/>
              </a:rPr>
              <a:t>th</a:t>
            </a:r>
            <a:r>
              <a:rPr lang="en-US" sz="2000" dirty="0">
                <a:latin typeface="Avenir Next" panose="020B0503020202020204" pitchFamily="34" charset="0"/>
              </a:rPr>
              <a:t> and 5</a:t>
            </a:r>
            <a:r>
              <a:rPr lang="en-US" sz="2000" baseline="30000" dirty="0">
                <a:latin typeface="Avenir Next" panose="020B0503020202020204" pitchFamily="34" charset="0"/>
              </a:rPr>
              <a:t>th</a:t>
            </a:r>
            <a:r>
              <a:rPr lang="en-US" sz="2000" dirty="0">
                <a:latin typeface="Avenir Next" panose="020B0503020202020204" pitchFamily="34" charset="0"/>
              </a:rPr>
              <a:t> Grade Teachers will walk their students back out to these dots to hand students off to their adult family members for pick up.</a:t>
            </a: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156117"/>
            <a:ext cx="8335268" cy="2033944"/>
          </a:xfrm>
        </p:spPr>
        <p:txBody>
          <a:bodyPr vert="horz" lIns="68580" tIns="34290" rIns="68580" bIns="34290" rtlCol="0" anchor="ctr">
            <a:noAutofit/>
          </a:bodyPr>
          <a:lstStyle/>
          <a:p>
            <a:pPr algn="ctr"/>
            <a:r>
              <a:rPr lang="en-US" sz="3600" dirty="0">
                <a:solidFill>
                  <a:srgbClr val="006AA3"/>
                </a:solidFill>
                <a:latin typeface="Avenir Next" panose="020B0503020202020204" pitchFamily="34" charset="0"/>
              </a:rPr>
              <a:t>Drop Off and Pick Up Procedures</a:t>
            </a:r>
            <a:br>
              <a:rPr lang="en-US" sz="3600" dirty="0">
                <a:solidFill>
                  <a:srgbClr val="006AA3"/>
                </a:solidFill>
                <a:latin typeface="Avenir Next" panose="020B0503020202020204" pitchFamily="34" charset="0"/>
              </a:rPr>
            </a:br>
            <a:r>
              <a:rPr lang="en-US" sz="3600" dirty="0">
                <a:solidFill>
                  <a:srgbClr val="009193"/>
                </a:solidFill>
                <a:latin typeface="Avenir Next" panose="020B0503020202020204" pitchFamily="34" charset="0"/>
              </a:rPr>
              <a:t>4th &amp; 5</a:t>
            </a:r>
            <a:r>
              <a:rPr lang="en-US" sz="3600" baseline="30000" dirty="0">
                <a:solidFill>
                  <a:srgbClr val="009193"/>
                </a:solidFill>
                <a:latin typeface="Avenir Next" panose="020B0503020202020204" pitchFamily="34" charset="0"/>
              </a:rPr>
              <a:t>th</a:t>
            </a:r>
            <a:r>
              <a:rPr lang="en-US" sz="3600" dirty="0">
                <a:solidFill>
                  <a:srgbClr val="009193"/>
                </a:solidFill>
                <a:latin typeface="Avenir Next" panose="020B0503020202020204" pitchFamily="34" charset="0"/>
              </a:rPr>
              <a:t> Grade ~ Cohort A</a:t>
            </a:r>
          </a:p>
        </p:txBody>
      </p:sp>
      <p:pic>
        <p:nvPicPr>
          <p:cNvPr id="5" name="Picture 4" descr="A picture containing outdoor, building, brick, stone&#10;&#10;Description automatically generated">
            <a:extLst>
              <a:ext uri="{FF2B5EF4-FFF2-40B4-BE49-F238E27FC236}">
                <a16:creationId xmlns:a16="http://schemas.microsoft.com/office/drawing/2014/main" id="{D5065B62-DC6E-3C47-A630-CF458C4FC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526" y="1440192"/>
            <a:ext cx="3313383" cy="2485037"/>
          </a:xfrm>
          <a:prstGeom prst="rect">
            <a:avLst/>
          </a:prstGeom>
        </p:spPr>
      </p:pic>
    </p:spTree>
    <p:extLst>
      <p:ext uri="{BB962C8B-B14F-4D97-AF65-F5344CB8AC3E}">
        <p14:creationId xmlns:p14="http://schemas.microsoft.com/office/powerpoint/2010/main" val="1454862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223024" y="4125951"/>
            <a:ext cx="8697952" cy="2319454"/>
          </a:xfrm>
        </p:spPr>
        <p:txBody>
          <a:bodyPr vert="horz" lIns="68580" tIns="34290" rIns="68580" bIns="34290" rtlCol="0" anchor="t">
            <a:noAutofit/>
          </a:bodyPr>
          <a:lstStyle/>
          <a:p>
            <a:pPr marL="0" lvl="0" indent="0">
              <a:buNone/>
            </a:pPr>
            <a:r>
              <a:rPr lang="en-US" sz="2000" b="1" dirty="0">
                <a:latin typeface="Avenir Next" panose="020B0503020202020204" pitchFamily="34" charset="0"/>
              </a:rPr>
              <a:t>4</a:t>
            </a:r>
            <a:r>
              <a:rPr lang="en-US" sz="2000" b="1" baseline="30000" dirty="0">
                <a:latin typeface="Avenir Next" panose="020B0503020202020204" pitchFamily="34" charset="0"/>
              </a:rPr>
              <a:t>th</a:t>
            </a:r>
            <a:r>
              <a:rPr lang="en-US" sz="2000" b="1" dirty="0">
                <a:latin typeface="Avenir Next" panose="020B0503020202020204" pitchFamily="34" charset="0"/>
              </a:rPr>
              <a:t> and 5</a:t>
            </a:r>
            <a:r>
              <a:rPr lang="en-US" sz="2000" b="1" baseline="30000" dirty="0">
                <a:latin typeface="Avenir Next" panose="020B0503020202020204" pitchFamily="34" charset="0"/>
              </a:rPr>
              <a:t>th</a:t>
            </a:r>
            <a:r>
              <a:rPr lang="en-US" sz="2000" b="1" dirty="0">
                <a:latin typeface="Avenir Next" panose="020B0503020202020204" pitchFamily="34" charset="0"/>
              </a:rPr>
              <a:t> Graders assigned to Cohort A </a:t>
            </a:r>
            <a:r>
              <a:rPr lang="en-US" sz="2000" dirty="0">
                <a:latin typeface="Avenir Next" panose="020B0503020202020204" pitchFamily="34" charset="0"/>
              </a:rPr>
              <a:t>will line up on dots leading up to the side door on McGraw Street at 11:45 am.  4</a:t>
            </a:r>
            <a:r>
              <a:rPr lang="en-US" sz="2000" baseline="30000" dirty="0">
                <a:latin typeface="Avenir Next" panose="020B0503020202020204" pitchFamily="34" charset="0"/>
              </a:rPr>
              <a:t>th</a:t>
            </a:r>
            <a:r>
              <a:rPr lang="en-US" sz="2000" dirty="0">
                <a:latin typeface="Avenir Next" panose="020B0503020202020204" pitchFamily="34" charset="0"/>
              </a:rPr>
              <a:t> and 5</a:t>
            </a:r>
            <a:r>
              <a:rPr lang="en-US" sz="2000" baseline="30000" dirty="0">
                <a:latin typeface="Avenir Next" panose="020B0503020202020204" pitchFamily="34" charset="0"/>
              </a:rPr>
              <a:t>th</a:t>
            </a:r>
            <a:r>
              <a:rPr lang="en-US" sz="2000" dirty="0">
                <a:latin typeface="Avenir Next" panose="020B0503020202020204" pitchFamily="34" charset="0"/>
              </a:rPr>
              <a:t> Grade Teachers will be at this entrance to greet students and confirm that adult family members have submitted an attestation. They will walk their cohorts into the building and up the staircase just in the door to their classrooms on the 2</a:t>
            </a:r>
            <a:r>
              <a:rPr lang="en-US" sz="2000" baseline="30000" dirty="0">
                <a:latin typeface="Avenir Next" panose="020B0503020202020204" pitchFamily="34" charset="0"/>
              </a:rPr>
              <a:t>nd</a:t>
            </a:r>
            <a:r>
              <a:rPr lang="en-US" sz="2000" dirty="0">
                <a:latin typeface="Avenir Next" panose="020B0503020202020204" pitchFamily="34" charset="0"/>
              </a:rPr>
              <a:t> floor. </a:t>
            </a:r>
          </a:p>
          <a:p>
            <a:pPr marL="0" lvl="0" indent="0">
              <a:buNone/>
            </a:pPr>
            <a:r>
              <a:rPr lang="en-US" sz="2000" dirty="0">
                <a:latin typeface="Avenir Next" panose="020B0503020202020204" pitchFamily="34" charset="0"/>
              </a:rPr>
              <a:t>At 2:30, 4</a:t>
            </a:r>
            <a:r>
              <a:rPr lang="en-US" sz="2000" baseline="30000" dirty="0">
                <a:latin typeface="Avenir Next" panose="020B0503020202020204" pitchFamily="34" charset="0"/>
              </a:rPr>
              <a:t>th</a:t>
            </a:r>
            <a:r>
              <a:rPr lang="en-US" sz="2000" dirty="0">
                <a:latin typeface="Avenir Next" panose="020B0503020202020204" pitchFamily="34" charset="0"/>
              </a:rPr>
              <a:t> and 5</a:t>
            </a:r>
            <a:r>
              <a:rPr lang="en-US" sz="2000" baseline="30000" dirty="0">
                <a:latin typeface="Avenir Next" panose="020B0503020202020204" pitchFamily="34" charset="0"/>
              </a:rPr>
              <a:t>th</a:t>
            </a:r>
            <a:r>
              <a:rPr lang="en-US" sz="2000" dirty="0">
                <a:latin typeface="Avenir Next" panose="020B0503020202020204" pitchFamily="34" charset="0"/>
              </a:rPr>
              <a:t> Grade Teachers will walk their students back out to these dots to hand students off to their adult family members for pick up.</a:t>
            </a: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385006" y="-156117"/>
            <a:ext cx="8335268" cy="2033944"/>
          </a:xfrm>
        </p:spPr>
        <p:txBody>
          <a:bodyPr vert="horz" lIns="68580" tIns="34290" rIns="68580" bIns="34290" rtlCol="0" anchor="ctr">
            <a:noAutofit/>
          </a:bodyPr>
          <a:lstStyle/>
          <a:p>
            <a:pPr algn="ctr"/>
            <a:r>
              <a:rPr lang="en-US" sz="3600" dirty="0">
                <a:solidFill>
                  <a:srgbClr val="006AA3"/>
                </a:solidFill>
                <a:latin typeface="Avenir Next" panose="020B0503020202020204" pitchFamily="34" charset="0"/>
              </a:rPr>
              <a:t>Drop Off and Pick Up Procedures</a:t>
            </a:r>
            <a:br>
              <a:rPr lang="en-US" sz="3600" dirty="0">
                <a:solidFill>
                  <a:srgbClr val="006AA3"/>
                </a:solidFill>
                <a:latin typeface="Avenir Next" panose="020B0503020202020204" pitchFamily="34" charset="0"/>
              </a:rPr>
            </a:br>
            <a:r>
              <a:rPr lang="en-US" sz="3600" dirty="0">
                <a:solidFill>
                  <a:srgbClr val="009193"/>
                </a:solidFill>
                <a:latin typeface="Avenir Next" panose="020B0503020202020204" pitchFamily="34" charset="0"/>
              </a:rPr>
              <a:t>4th &amp; 5</a:t>
            </a:r>
            <a:r>
              <a:rPr lang="en-US" sz="3600" baseline="30000" dirty="0">
                <a:solidFill>
                  <a:srgbClr val="009193"/>
                </a:solidFill>
                <a:latin typeface="Avenir Next" panose="020B0503020202020204" pitchFamily="34" charset="0"/>
              </a:rPr>
              <a:t>th</a:t>
            </a:r>
            <a:r>
              <a:rPr lang="en-US" sz="3600" dirty="0">
                <a:solidFill>
                  <a:srgbClr val="009193"/>
                </a:solidFill>
                <a:latin typeface="Avenir Next" panose="020B0503020202020204" pitchFamily="34" charset="0"/>
              </a:rPr>
              <a:t> Grade ~ Cohort B</a:t>
            </a:r>
          </a:p>
        </p:txBody>
      </p:sp>
      <p:pic>
        <p:nvPicPr>
          <p:cNvPr id="5" name="Picture 4" descr="A picture containing outdoor, building, brick, stone&#10;&#10;Description automatically generated">
            <a:extLst>
              <a:ext uri="{FF2B5EF4-FFF2-40B4-BE49-F238E27FC236}">
                <a16:creationId xmlns:a16="http://schemas.microsoft.com/office/drawing/2014/main" id="{D5065B62-DC6E-3C47-A630-CF458C4FC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526" y="1440192"/>
            <a:ext cx="3313383" cy="2485037"/>
          </a:xfrm>
          <a:prstGeom prst="rect">
            <a:avLst/>
          </a:prstGeom>
        </p:spPr>
      </p:pic>
    </p:spTree>
    <p:extLst>
      <p:ext uri="{BB962C8B-B14F-4D97-AF65-F5344CB8AC3E}">
        <p14:creationId xmlns:p14="http://schemas.microsoft.com/office/powerpoint/2010/main" val="3146552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0" y="168442"/>
            <a:ext cx="8928847" cy="1199586"/>
          </a:xfrm>
        </p:spPr>
        <p:txBody>
          <a:bodyPr vert="horz" lIns="68580" tIns="34290" rIns="68580" bIns="34290" rtlCol="0" anchor="ctr">
            <a:normAutofit fontScale="90000"/>
          </a:bodyPr>
          <a:lstStyle/>
          <a:p>
            <a:pPr algn="ctr"/>
            <a:r>
              <a:rPr lang="en-US" sz="3975" dirty="0">
                <a:solidFill>
                  <a:srgbClr val="009999"/>
                </a:solidFill>
                <a:latin typeface="Avenir Next LT Pro" panose="020B0504020202020204" pitchFamily="34" charset="0"/>
              </a:rPr>
              <a:t>School Safety Plans</a:t>
            </a:r>
            <a:br>
              <a:rPr lang="en-US" sz="3975" dirty="0">
                <a:solidFill>
                  <a:srgbClr val="009999"/>
                </a:solidFill>
                <a:latin typeface="Avenir Next LT Pro" panose="020B0504020202020204" pitchFamily="34" charset="0"/>
              </a:rPr>
            </a:br>
            <a:br>
              <a:rPr lang="en-US" sz="3975" dirty="0">
                <a:solidFill>
                  <a:srgbClr val="009999"/>
                </a:solidFill>
                <a:latin typeface="Avenir Next LT Pro" panose="020B0504020202020204" pitchFamily="34" charset="0"/>
              </a:rPr>
            </a:br>
            <a:r>
              <a:rPr lang="en-US" sz="2300" dirty="0">
                <a:solidFill>
                  <a:schemeClr val="bg1">
                    <a:lumMod val="50000"/>
                  </a:schemeClr>
                </a:solidFill>
                <a:latin typeface="Avenir Next LT Pro" panose="020B0504020202020204" pitchFamily="34" charset="0"/>
              </a:rPr>
              <a:t>SPS School Re-Entry Guide ~ MES</a:t>
            </a:r>
          </a:p>
        </p:txBody>
      </p:sp>
      <p:pic>
        <p:nvPicPr>
          <p:cNvPr id="6" name="Picture 5" descr="Graphical user interface&#10;&#10;Description automatically generated">
            <a:extLst>
              <a:ext uri="{FF2B5EF4-FFF2-40B4-BE49-F238E27FC236}">
                <a16:creationId xmlns:a16="http://schemas.microsoft.com/office/drawing/2014/main" id="{0C289610-A210-E848-88ED-A8793937A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2" y="1733549"/>
            <a:ext cx="2781301" cy="3453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B703A67B-F32E-C342-9A8C-842CCC24A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061" y="1733550"/>
            <a:ext cx="2739878" cy="3453388"/>
          </a:xfrm>
          <a:prstGeom prst="rect">
            <a:avLst/>
          </a:prstGeom>
        </p:spPr>
      </p:pic>
      <p:pic>
        <p:nvPicPr>
          <p:cNvPr id="10" name="Picture 9" descr="Table&#10;&#10;Description automatically generated">
            <a:extLst>
              <a:ext uri="{FF2B5EF4-FFF2-40B4-BE49-F238E27FC236}">
                <a16:creationId xmlns:a16="http://schemas.microsoft.com/office/drawing/2014/main" id="{B95A9F98-5E6B-DF40-991D-019287827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978" y="1733549"/>
            <a:ext cx="2741350" cy="3453389"/>
          </a:xfrm>
          <a:prstGeom prst="rect">
            <a:avLst/>
          </a:prstGeom>
        </p:spPr>
      </p:pic>
    </p:spTree>
    <p:extLst>
      <p:ext uri="{BB962C8B-B14F-4D97-AF65-F5344CB8AC3E}">
        <p14:creationId xmlns:p14="http://schemas.microsoft.com/office/powerpoint/2010/main" val="101936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C3004E0C-9194-4759-82CC-AC8A5DBBA7CC}"/>
              </a:ext>
            </a:extLst>
          </p:cNvPr>
          <p:cNvGraphicFramePr>
            <a:graphicFrameLocks noChangeAspect="1"/>
          </p:cNvGraphicFramePr>
          <p:nvPr/>
        </p:nvGraphicFramePr>
        <p:xfrm>
          <a:off x="2900996" y="1118366"/>
          <a:ext cx="5957180" cy="4603276"/>
        </p:xfrm>
        <a:graphic>
          <a:graphicData uri="http://schemas.openxmlformats.org/presentationml/2006/ole">
            <mc:AlternateContent xmlns:mc="http://schemas.openxmlformats.org/markup-compatibility/2006">
              <mc:Choice xmlns:v="urn:schemas-microsoft-com:vml" Requires="v">
                <p:oleObj spid="_x0000_s15370" name="Acrobat Document" r:id="rId5" imgW="5029096" imgH="3886200" progId="AcroExch.Document.DC">
                  <p:embed/>
                </p:oleObj>
              </mc:Choice>
              <mc:Fallback>
                <p:oleObj name="Acrobat Document" r:id="rId5" imgW="5029096" imgH="3886200" progId="AcroExch.Document.DC">
                  <p:embed/>
                  <p:pic>
                    <p:nvPicPr>
                      <p:cNvPr id="12" name="Object 11">
                        <a:extLst>
                          <a:ext uri="{FF2B5EF4-FFF2-40B4-BE49-F238E27FC236}">
                            <a16:creationId xmlns:a16="http://schemas.microsoft.com/office/drawing/2014/main" id="{C3004E0C-9194-4759-82CC-AC8A5DBBA7CC}"/>
                          </a:ext>
                        </a:extLst>
                      </p:cNvPr>
                      <p:cNvPicPr/>
                      <p:nvPr/>
                    </p:nvPicPr>
                    <p:blipFill>
                      <a:blip r:embed="rId6"/>
                      <a:stretch>
                        <a:fillRect/>
                      </a:stretch>
                    </p:blipFill>
                    <p:spPr>
                      <a:xfrm>
                        <a:off x="2900996" y="1118366"/>
                        <a:ext cx="5957180" cy="4603276"/>
                      </a:xfrm>
                      <a:prstGeom prst="rect">
                        <a:avLst/>
                      </a:prstGeom>
                    </p:spPr>
                  </p:pic>
                </p:oleObj>
              </mc:Fallback>
            </mc:AlternateContent>
          </a:graphicData>
        </a:graphic>
      </p:graphicFrame>
      <p:pic>
        <p:nvPicPr>
          <p:cNvPr id="13" name="Picture 12" descr="A picture containing ground, outdoor, floor&#10;&#10;Description automatically generated">
            <a:extLst>
              <a:ext uri="{FF2B5EF4-FFF2-40B4-BE49-F238E27FC236}">
                <a16:creationId xmlns:a16="http://schemas.microsoft.com/office/drawing/2014/main" id="{B744600D-2FC4-4183-B236-7A5F698857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825" y="1673819"/>
            <a:ext cx="2486612" cy="3510363"/>
          </a:xfrm>
          <a:prstGeom prst="rect">
            <a:avLst/>
          </a:prstGeom>
        </p:spPr>
      </p:pic>
      <p:pic>
        <p:nvPicPr>
          <p:cNvPr id="11" name="Audio 10">
            <a:hlinkClick r:id="" action="ppaction://media"/>
            <a:extLst>
              <a:ext uri="{FF2B5EF4-FFF2-40B4-BE49-F238E27FC236}">
                <a16:creationId xmlns:a16="http://schemas.microsoft.com/office/drawing/2014/main" id="{15B05A5F-9CCC-405B-876B-737E73AC0F4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724900" y="5581650"/>
            <a:ext cx="304800" cy="304800"/>
          </a:xfrm>
          <a:prstGeom prst="rect">
            <a:avLst/>
          </a:prstGeom>
        </p:spPr>
      </p:pic>
    </p:spTree>
    <p:extLst>
      <p:ext uri="{BB962C8B-B14F-4D97-AF65-F5344CB8AC3E}">
        <p14:creationId xmlns:p14="http://schemas.microsoft.com/office/powerpoint/2010/main" val="1986139618"/>
      </p:ext>
    </p:extLst>
  </p:cSld>
  <p:clrMapOvr>
    <a:masterClrMapping/>
  </p:clrMapOvr>
  <mc:AlternateContent xmlns:mc="http://schemas.openxmlformats.org/markup-compatibility/2006" xmlns:p14="http://schemas.microsoft.com/office/powerpoint/2010/main">
    <mc:Choice Requires="p14">
      <p:transition spd="slow" p14:dur="2000" advTm="25535"/>
    </mc:Choice>
    <mc:Fallback xmlns="">
      <p:transition spd="slow" advTm="2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529389" y="1368028"/>
            <a:ext cx="5581479" cy="1223161"/>
          </a:xfrm>
        </p:spPr>
        <p:txBody>
          <a:bodyPr vert="horz" lIns="68580" tIns="34290" rIns="68580" bIns="34290" rtlCol="0">
            <a:noAutofit/>
          </a:bodyPr>
          <a:lstStyle/>
          <a:p>
            <a:pPr marL="1147763" indent="-681038" fontAlgn="base">
              <a:buFont typeface="Symbol" panose="05050102010706020507" pitchFamily="18" charset="2"/>
              <a:buChar char="®"/>
            </a:pPr>
            <a:r>
              <a:rPr lang="en-US" sz="2400" dirty="0">
                <a:solidFill>
                  <a:schemeClr val="accent5">
                    <a:lumMod val="75000"/>
                  </a:schemeClr>
                </a:solidFill>
              </a:rPr>
              <a:t>Entry, Exit, Traffic Flow</a:t>
            </a:r>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0" y="168442"/>
            <a:ext cx="8928847" cy="1199586"/>
          </a:xfrm>
        </p:spPr>
        <p:txBody>
          <a:bodyPr vert="horz" lIns="68580" tIns="34290" rIns="68580" bIns="34290" rtlCol="0" anchor="ctr">
            <a:normAutofit/>
          </a:bodyPr>
          <a:lstStyle/>
          <a:p>
            <a:pPr algn="ctr"/>
            <a:r>
              <a:rPr lang="en-US" sz="3975" dirty="0">
                <a:solidFill>
                  <a:srgbClr val="009999"/>
                </a:solidFill>
                <a:latin typeface="Avenir Next LT Pro" panose="020B0504020202020204" pitchFamily="34" charset="0"/>
              </a:rPr>
              <a:t>School Safety Plans</a:t>
            </a:r>
            <a:br>
              <a:rPr lang="en-US" sz="3975" dirty="0">
                <a:solidFill>
                  <a:srgbClr val="009999"/>
                </a:solidFill>
                <a:latin typeface="Avenir Next LT Pro" panose="020B0504020202020204" pitchFamily="34" charset="0"/>
              </a:rPr>
            </a:br>
            <a:r>
              <a:rPr lang="en-US" sz="2300" dirty="0">
                <a:solidFill>
                  <a:schemeClr val="bg1">
                    <a:lumMod val="50000"/>
                  </a:schemeClr>
                </a:solidFill>
                <a:latin typeface="Avenir Next LT Pro" panose="020B0504020202020204" pitchFamily="34" charset="0"/>
              </a:rPr>
              <a:t>See SPS School Re-Entry Guide ~ MES</a:t>
            </a:r>
          </a:p>
        </p:txBody>
      </p:sp>
      <p:pic>
        <p:nvPicPr>
          <p:cNvPr id="5" name="Picture 4">
            <a:extLst>
              <a:ext uri="{FF2B5EF4-FFF2-40B4-BE49-F238E27FC236}">
                <a16:creationId xmlns:a16="http://schemas.microsoft.com/office/drawing/2014/main" id="{D51699A4-9A47-7044-9F96-D03E52085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709" y="360947"/>
            <a:ext cx="5752085" cy="7443874"/>
          </a:xfrm>
          <a:prstGeom prst="rect">
            <a:avLst/>
          </a:prstGeom>
        </p:spPr>
      </p:pic>
    </p:spTree>
    <p:extLst>
      <p:ext uri="{BB962C8B-B14F-4D97-AF65-F5344CB8AC3E}">
        <p14:creationId xmlns:p14="http://schemas.microsoft.com/office/powerpoint/2010/main" val="1849445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638272" y="1349950"/>
            <a:ext cx="5472596" cy="1241239"/>
          </a:xfrm>
        </p:spPr>
        <p:txBody>
          <a:bodyPr vert="horz" lIns="68580" tIns="34290" rIns="68580" bIns="34290" rtlCol="0">
            <a:noAutofit/>
          </a:bodyPr>
          <a:lstStyle/>
          <a:p>
            <a:pPr marL="1147763" indent="-681038" fontAlgn="base">
              <a:buFont typeface="Symbol" panose="05050102010706020507" pitchFamily="18" charset="2"/>
              <a:buChar char="®"/>
            </a:pPr>
            <a:r>
              <a:rPr lang="en-US" sz="2400" dirty="0">
                <a:solidFill>
                  <a:schemeClr val="accent5">
                    <a:lumMod val="75000"/>
                  </a:schemeClr>
                </a:solidFill>
              </a:rPr>
              <a:t>Entry, Exit, Traffic Flow</a:t>
            </a:r>
          </a:p>
        </p:txBody>
      </p:sp>
      <p:pic>
        <p:nvPicPr>
          <p:cNvPr id="6" name="Picture 5">
            <a:extLst>
              <a:ext uri="{FF2B5EF4-FFF2-40B4-BE49-F238E27FC236}">
                <a16:creationId xmlns:a16="http://schemas.microsoft.com/office/drawing/2014/main" id="{87E5AA83-71F4-3B42-953D-496E09832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4962" y="1970569"/>
            <a:ext cx="5599743" cy="4327075"/>
          </a:xfrm>
          <a:prstGeom prst="rect">
            <a:avLst/>
          </a:prstGeom>
        </p:spPr>
      </p:pic>
      <p:sp>
        <p:nvSpPr>
          <p:cNvPr id="8" name="Vertical Title 1">
            <a:extLst>
              <a:ext uri="{FF2B5EF4-FFF2-40B4-BE49-F238E27FC236}">
                <a16:creationId xmlns:a16="http://schemas.microsoft.com/office/drawing/2014/main" id="{41EC313B-9DB8-7B40-A89C-0516BF7227FD}"/>
              </a:ext>
            </a:extLst>
          </p:cNvPr>
          <p:cNvSpPr txBox="1">
            <a:spLocks/>
          </p:cNvSpPr>
          <p:nvPr/>
        </p:nvSpPr>
        <p:spPr>
          <a:xfrm>
            <a:off x="0" y="168442"/>
            <a:ext cx="8928847" cy="1199586"/>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75">
                <a:solidFill>
                  <a:srgbClr val="009999"/>
                </a:solidFill>
                <a:latin typeface="Avenir Next LT Pro" panose="020B0504020202020204" pitchFamily="34" charset="0"/>
              </a:rPr>
              <a:t>School Safety Plans</a:t>
            </a:r>
            <a:br>
              <a:rPr lang="en-US" sz="3975">
                <a:solidFill>
                  <a:srgbClr val="009999"/>
                </a:solidFill>
                <a:latin typeface="Avenir Next LT Pro" panose="020B0504020202020204" pitchFamily="34" charset="0"/>
              </a:rPr>
            </a:br>
            <a:r>
              <a:rPr lang="en-US" sz="2300">
                <a:solidFill>
                  <a:schemeClr val="bg1">
                    <a:lumMod val="50000"/>
                  </a:schemeClr>
                </a:solidFill>
                <a:latin typeface="Avenir Next LT Pro" panose="020B0504020202020204" pitchFamily="34" charset="0"/>
              </a:rPr>
              <a:t>See SPS School Re-Entry Guide ~ MES</a:t>
            </a:r>
            <a:endParaRPr lang="en-US" sz="2300"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341606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537549" y="1636295"/>
            <a:ext cx="8135395" cy="4265741"/>
          </a:xfrm>
        </p:spPr>
        <p:txBody>
          <a:bodyPr vert="horz" lIns="68580" tIns="34290" rIns="68580" bIns="34290" rtlCol="0">
            <a:noAutofit/>
          </a:bodyPr>
          <a:lstStyle/>
          <a:p>
            <a:pPr marL="1147763" indent="-681038" fontAlgn="base">
              <a:buFont typeface="Symbol" panose="05050102010706020507" pitchFamily="18" charset="2"/>
              <a:buChar char="®"/>
            </a:pPr>
            <a:r>
              <a:rPr lang="en-US" sz="2400" dirty="0">
                <a:solidFill>
                  <a:schemeClr val="accent5">
                    <a:lumMod val="75000"/>
                  </a:schemeClr>
                </a:solidFill>
              </a:rPr>
              <a:t>Classroom setup and assigned seating </a:t>
            </a:r>
          </a:p>
        </p:txBody>
      </p:sp>
      <p:pic>
        <p:nvPicPr>
          <p:cNvPr id="8" name="Picture 7" descr="A picture containing indoor, floor, ceiling, room&#10;&#10;Description automatically generated">
            <a:extLst>
              <a:ext uri="{FF2B5EF4-FFF2-40B4-BE49-F238E27FC236}">
                <a16:creationId xmlns:a16="http://schemas.microsoft.com/office/drawing/2014/main" id="{A637E33A-060A-6747-AA1E-7D13E5378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96" y="2683269"/>
            <a:ext cx="3670427" cy="2752820"/>
          </a:xfrm>
          <a:prstGeom prst="rect">
            <a:avLst/>
          </a:prstGeom>
        </p:spPr>
      </p:pic>
      <p:pic>
        <p:nvPicPr>
          <p:cNvPr id="10" name="Picture 9" descr="A classroom with tables and chairs&#10;&#10;Description automatically generated with medium confidence">
            <a:extLst>
              <a:ext uri="{FF2B5EF4-FFF2-40B4-BE49-F238E27FC236}">
                <a16:creationId xmlns:a16="http://schemas.microsoft.com/office/drawing/2014/main" id="{28836127-8082-A348-BFB3-48FB8550D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024" y="2683270"/>
            <a:ext cx="3670427" cy="2752819"/>
          </a:xfrm>
          <a:prstGeom prst="rect">
            <a:avLst/>
          </a:prstGeom>
        </p:spPr>
      </p:pic>
      <p:sp>
        <p:nvSpPr>
          <p:cNvPr id="9" name="Vertical Title 1">
            <a:extLst>
              <a:ext uri="{FF2B5EF4-FFF2-40B4-BE49-F238E27FC236}">
                <a16:creationId xmlns:a16="http://schemas.microsoft.com/office/drawing/2014/main" id="{3D06BE31-0825-8D47-AD1C-DC2AB895239B}"/>
              </a:ext>
            </a:extLst>
          </p:cNvPr>
          <p:cNvSpPr txBox="1">
            <a:spLocks/>
          </p:cNvSpPr>
          <p:nvPr/>
        </p:nvSpPr>
        <p:spPr>
          <a:xfrm>
            <a:off x="0" y="168442"/>
            <a:ext cx="8928847" cy="1199586"/>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75">
                <a:solidFill>
                  <a:srgbClr val="009999"/>
                </a:solidFill>
                <a:latin typeface="Avenir Next LT Pro" panose="020B0504020202020204" pitchFamily="34" charset="0"/>
              </a:rPr>
              <a:t>School Safety Plans</a:t>
            </a:r>
            <a:br>
              <a:rPr lang="en-US" sz="3975">
                <a:solidFill>
                  <a:srgbClr val="009999"/>
                </a:solidFill>
                <a:latin typeface="Avenir Next LT Pro" panose="020B0504020202020204" pitchFamily="34" charset="0"/>
              </a:rPr>
            </a:br>
            <a:r>
              <a:rPr lang="en-US" sz="2300">
                <a:solidFill>
                  <a:schemeClr val="bg1">
                    <a:lumMod val="50000"/>
                  </a:schemeClr>
                </a:solidFill>
                <a:latin typeface="Avenir Next LT Pro" panose="020B0504020202020204" pitchFamily="34" charset="0"/>
              </a:rPr>
              <a:t>See SPS School Re-Entry Guide ~ MES</a:t>
            </a:r>
            <a:endParaRPr lang="en-US" sz="2300"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3937805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770731" y="1716756"/>
            <a:ext cx="5596550" cy="3693071"/>
          </a:xfrm>
        </p:spPr>
        <p:txBody>
          <a:bodyPr vert="horz" lIns="68580" tIns="34290" rIns="68580" bIns="34290" rtlCol="0">
            <a:noAutofit/>
          </a:bodyPr>
          <a:lstStyle/>
          <a:p>
            <a:pPr marL="1147763" indent="-681038" fontAlgn="base">
              <a:buFont typeface="Symbol" panose="05050102010706020507" pitchFamily="18" charset="2"/>
              <a:buChar char="®"/>
            </a:pPr>
            <a:r>
              <a:rPr lang="en-US" sz="2400" dirty="0">
                <a:solidFill>
                  <a:schemeClr val="accent5">
                    <a:lumMod val="75000"/>
                  </a:schemeClr>
                </a:solidFill>
              </a:rPr>
              <a:t>Face Coverings</a:t>
            </a:r>
          </a:p>
          <a:p>
            <a:pPr marL="1147763" indent="-681038" fontAlgn="base">
              <a:buFont typeface="Symbol" panose="05050102010706020507" pitchFamily="18" charset="2"/>
              <a:buChar char="®"/>
            </a:pPr>
            <a:endParaRPr lang="en-US" sz="2400" dirty="0">
              <a:solidFill>
                <a:schemeClr val="accent5">
                  <a:lumMod val="75000"/>
                </a:schemeClr>
              </a:solidFill>
            </a:endParaRPr>
          </a:p>
        </p:txBody>
      </p:sp>
      <p:pic>
        <p:nvPicPr>
          <p:cNvPr id="4" name="Picture 3">
            <a:extLst>
              <a:ext uri="{FF2B5EF4-FFF2-40B4-BE49-F238E27FC236}">
                <a16:creationId xmlns:a16="http://schemas.microsoft.com/office/drawing/2014/main" id="{40AF8449-0765-475E-8920-E3C9A8414B88}"/>
              </a:ext>
            </a:extLst>
          </p:cNvPr>
          <p:cNvPicPr/>
          <p:nvPr/>
        </p:nvPicPr>
        <p:blipFill rotWithShape="1">
          <a:blip r:embed="rId2" cstate="print">
            <a:extLst>
              <a:ext uri="{28A0092B-C50C-407E-A947-70E740481C1C}">
                <a14:useLocalDpi xmlns:a14="http://schemas.microsoft.com/office/drawing/2010/main" val="0"/>
              </a:ext>
            </a:extLst>
          </a:blip>
          <a:srcRect l="1226" r="395" b="1"/>
          <a:stretch/>
        </p:blipFill>
        <p:spPr>
          <a:xfrm>
            <a:off x="6367281" y="1716756"/>
            <a:ext cx="2025560" cy="2400723"/>
          </a:xfrm>
          <a:prstGeom prst="rect">
            <a:avLst/>
          </a:prstGeom>
        </p:spPr>
      </p:pic>
      <p:sp>
        <p:nvSpPr>
          <p:cNvPr id="5" name="TextBox 4">
            <a:extLst>
              <a:ext uri="{FF2B5EF4-FFF2-40B4-BE49-F238E27FC236}">
                <a16:creationId xmlns:a16="http://schemas.microsoft.com/office/drawing/2014/main" id="{D22864A9-9415-9F4A-B57A-7ACBCBE940AB}"/>
              </a:ext>
            </a:extLst>
          </p:cNvPr>
          <p:cNvSpPr txBox="1"/>
          <p:nvPr/>
        </p:nvSpPr>
        <p:spPr>
          <a:xfrm>
            <a:off x="3874168" y="1973179"/>
            <a:ext cx="184731" cy="369332"/>
          </a:xfrm>
          <a:prstGeom prst="rect">
            <a:avLst/>
          </a:prstGeom>
          <a:noFill/>
        </p:spPr>
        <p:txBody>
          <a:bodyPr wrap="none" rtlCol="0">
            <a:spAutoFit/>
          </a:bodyPr>
          <a:lstStyle/>
          <a:p>
            <a:endParaRPr lang="en-US" dirty="0"/>
          </a:p>
        </p:txBody>
      </p:sp>
      <p:pic>
        <p:nvPicPr>
          <p:cNvPr id="6" name="Picture 5" descr="A picture containing application&#10;&#10;Description automatically generated">
            <a:extLst>
              <a:ext uri="{FF2B5EF4-FFF2-40B4-BE49-F238E27FC236}">
                <a16:creationId xmlns:a16="http://schemas.microsoft.com/office/drawing/2014/main" id="{85C33A4A-9BB3-3946-9D0E-5307EC8307AA}"/>
              </a:ext>
            </a:extLst>
          </p:cNvPr>
          <p:cNvPicPr/>
          <p:nvPr/>
        </p:nvPicPr>
        <p:blipFill>
          <a:blip r:embed="rId3">
            <a:extLst>
              <a:ext uri="{28A0092B-C50C-407E-A947-70E740481C1C}">
                <a14:useLocalDpi xmlns:a14="http://schemas.microsoft.com/office/drawing/2010/main" val="0"/>
              </a:ext>
            </a:extLst>
          </a:blip>
          <a:stretch>
            <a:fillRect/>
          </a:stretch>
        </p:blipFill>
        <p:spPr>
          <a:xfrm>
            <a:off x="1356735" y="2598934"/>
            <a:ext cx="3856355" cy="3532505"/>
          </a:xfrm>
          <a:prstGeom prst="rect">
            <a:avLst/>
          </a:prstGeom>
        </p:spPr>
      </p:pic>
      <p:sp>
        <p:nvSpPr>
          <p:cNvPr id="10" name="Vertical Title 1">
            <a:extLst>
              <a:ext uri="{FF2B5EF4-FFF2-40B4-BE49-F238E27FC236}">
                <a16:creationId xmlns:a16="http://schemas.microsoft.com/office/drawing/2014/main" id="{72BD2129-A40C-1448-8889-F6780759DD6D}"/>
              </a:ext>
            </a:extLst>
          </p:cNvPr>
          <p:cNvSpPr txBox="1">
            <a:spLocks/>
          </p:cNvSpPr>
          <p:nvPr/>
        </p:nvSpPr>
        <p:spPr>
          <a:xfrm>
            <a:off x="0" y="168442"/>
            <a:ext cx="8928847" cy="1199586"/>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75">
                <a:solidFill>
                  <a:srgbClr val="009999"/>
                </a:solidFill>
                <a:latin typeface="Avenir Next LT Pro" panose="020B0504020202020204" pitchFamily="34" charset="0"/>
              </a:rPr>
              <a:t>School Safety Plans</a:t>
            </a:r>
            <a:br>
              <a:rPr lang="en-US" sz="3975">
                <a:solidFill>
                  <a:srgbClr val="009999"/>
                </a:solidFill>
                <a:latin typeface="Avenir Next LT Pro" panose="020B0504020202020204" pitchFamily="34" charset="0"/>
              </a:rPr>
            </a:br>
            <a:r>
              <a:rPr lang="en-US" sz="2300">
                <a:solidFill>
                  <a:schemeClr val="bg1">
                    <a:lumMod val="50000"/>
                  </a:schemeClr>
                </a:solidFill>
                <a:latin typeface="Avenir Next LT Pro" panose="020B0504020202020204" pitchFamily="34" charset="0"/>
              </a:rPr>
              <a:t>See SPS School Re-Entry Guide ~ MES</a:t>
            </a:r>
            <a:endParaRPr lang="en-US" sz="2300"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1424896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770731" y="1716756"/>
            <a:ext cx="5596550" cy="3693071"/>
          </a:xfrm>
        </p:spPr>
        <p:txBody>
          <a:bodyPr vert="horz" lIns="68580" tIns="34290" rIns="68580" bIns="34290" rtlCol="0">
            <a:noAutofit/>
          </a:bodyPr>
          <a:lstStyle/>
          <a:p>
            <a:pPr marL="1147763" indent="-681038" fontAlgn="base">
              <a:buFont typeface="Symbol" panose="05050102010706020507" pitchFamily="18" charset="2"/>
              <a:buChar char="®"/>
            </a:pPr>
            <a:r>
              <a:rPr lang="en-US" sz="2400" dirty="0">
                <a:solidFill>
                  <a:schemeClr val="accent5">
                    <a:lumMod val="75000"/>
                  </a:schemeClr>
                </a:solidFill>
              </a:rPr>
              <a:t>Hand Hygiene</a:t>
            </a:r>
          </a:p>
          <a:p>
            <a:pPr marL="1147763" indent="-681038" fontAlgn="base">
              <a:buFont typeface="Symbol" panose="05050102010706020507" pitchFamily="18" charset="2"/>
              <a:buChar char="®"/>
            </a:pPr>
            <a:endParaRPr lang="en-US" sz="2400" dirty="0">
              <a:solidFill>
                <a:schemeClr val="accent5">
                  <a:lumMod val="75000"/>
                </a:schemeClr>
              </a:solidFill>
            </a:endParaRPr>
          </a:p>
        </p:txBody>
      </p:sp>
      <p:pic>
        <p:nvPicPr>
          <p:cNvPr id="4" name="Picture 3">
            <a:extLst>
              <a:ext uri="{FF2B5EF4-FFF2-40B4-BE49-F238E27FC236}">
                <a16:creationId xmlns:a16="http://schemas.microsoft.com/office/drawing/2014/main" id="{40AF8449-0765-475E-8920-E3C9A8414B88}"/>
              </a:ext>
            </a:extLst>
          </p:cNvPr>
          <p:cNvPicPr/>
          <p:nvPr/>
        </p:nvPicPr>
        <p:blipFill rotWithShape="1">
          <a:blip r:embed="rId2" cstate="print">
            <a:extLst>
              <a:ext uri="{28A0092B-C50C-407E-A947-70E740481C1C}">
                <a14:useLocalDpi xmlns:a14="http://schemas.microsoft.com/office/drawing/2010/main" val="0"/>
              </a:ext>
            </a:extLst>
          </a:blip>
          <a:srcRect l="1226" r="395" b="1"/>
          <a:stretch/>
        </p:blipFill>
        <p:spPr>
          <a:xfrm>
            <a:off x="6367281" y="1716756"/>
            <a:ext cx="2025560" cy="2400723"/>
          </a:xfrm>
          <a:prstGeom prst="rect">
            <a:avLst/>
          </a:prstGeom>
        </p:spPr>
      </p:pic>
      <p:sp>
        <p:nvSpPr>
          <p:cNvPr id="5" name="TextBox 4">
            <a:extLst>
              <a:ext uri="{FF2B5EF4-FFF2-40B4-BE49-F238E27FC236}">
                <a16:creationId xmlns:a16="http://schemas.microsoft.com/office/drawing/2014/main" id="{D22864A9-9415-9F4A-B57A-7ACBCBE940AB}"/>
              </a:ext>
            </a:extLst>
          </p:cNvPr>
          <p:cNvSpPr txBox="1"/>
          <p:nvPr/>
        </p:nvSpPr>
        <p:spPr>
          <a:xfrm>
            <a:off x="3874168" y="1973179"/>
            <a:ext cx="184731" cy="369332"/>
          </a:xfrm>
          <a:prstGeom prst="rect">
            <a:avLst/>
          </a:prstGeom>
          <a:noFill/>
        </p:spPr>
        <p:txBody>
          <a:bodyPr wrap="none" rtlCol="0">
            <a:spAutoFit/>
          </a:bodyPr>
          <a:lstStyle/>
          <a:p>
            <a:endParaRPr lang="en-US" dirty="0"/>
          </a:p>
        </p:txBody>
      </p:sp>
      <p:sp>
        <p:nvSpPr>
          <p:cNvPr id="10" name="Vertical Title 1">
            <a:extLst>
              <a:ext uri="{FF2B5EF4-FFF2-40B4-BE49-F238E27FC236}">
                <a16:creationId xmlns:a16="http://schemas.microsoft.com/office/drawing/2014/main" id="{8F3D464B-581E-7940-9E5F-0CB09F305155}"/>
              </a:ext>
            </a:extLst>
          </p:cNvPr>
          <p:cNvSpPr txBox="1">
            <a:spLocks/>
          </p:cNvSpPr>
          <p:nvPr/>
        </p:nvSpPr>
        <p:spPr>
          <a:xfrm>
            <a:off x="0" y="168442"/>
            <a:ext cx="8928847" cy="1199586"/>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75">
                <a:solidFill>
                  <a:srgbClr val="009999"/>
                </a:solidFill>
                <a:latin typeface="Avenir Next LT Pro" panose="020B0504020202020204" pitchFamily="34" charset="0"/>
              </a:rPr>
              <a:t>School Safety Plans</a:t>
            </a:r>
            <a:br>
              <a:rPr lang="en-US" sz="3975">
                <a:solidFill>
                  <a:srgbClr val="009999"/>
                </a:solidFill>
                <a:latin typeface="Avenir Next LT Pro" panose="020B0504020202020204" pitchFamily="34" charset="0"/>
              </a:rPr>
            </a:br>
            <a:r>
              <a:rPr lang="en-US" sz="2300">
                <a:solidFill>
                  <a:schemeClr val="bg1">
                    <a:lumMod val="50000"/>
                  </a:schemeClr>
                </a:solidFill>
                <a:latin typeface="Avenir Next LT Pro" panose="020B0504020202020204" pitchFamily="34" charset="0"/>
              </a:rPr>
              <a:t>See SPS School Re-Entry Guide ~ MES</a:t>
            </a:r>
            <a:endParaRPr lang="en-US" sz="2300" dirty="0">
              <a:solidFill>
                <a:schemeClr val="bg1">
                  <a:lumMod val="50000"/>
                </a:schemeClr>
              </a:solidFill>
              <a:latin typeface="Avenir Next LT Pro" panose="020B0504020202020204" pitchFamily="34" charset="0"/>
            </a:endParaRPr>
          </a:p>
        </p:txBody>
      </p:sp>
      <p:pic>
        <p:nvPicPr>
          <p:cNvPr id="12" name="Picture 11">
            <a:extLst>
              <a:ext uri="{FF2B5EF4-FFF2-40B4-BE49-F238E27FC236}">
                <a16:creationId xmlns:a16="http://schemas.microsoft.com/office/drawing/2014/main" id="{BC7433E0-664D-5D42-B1AE-5E11937D1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83" y="2243682"/>
            <a:ext cx="5753487" cy="4445876"/>
          </a:xfrm>
          <a:prstGeom prst="rect">
            <a:avLst/>
          </a:prstGeom>
        </p:spPr>
      </p:pic>
    </p:spTree>
    <p:extLst>
      <p:ext uri="{BB962C8B-B14F-4D97-AF65-F5344CB8AC3E}">
        <p14:creationId xmlns:p14="http://schemas.microsoft.com/office/powerpoint/2010/main" val="1789321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770731" y="1716757"/>
            <a:ext cx="7988258" cy="1712244"/>
          </a:xfrm>
        </p:spPr>
        <p:txBody>
          <a:bodyPr vert="horz" lIns="68580" tIns="34290" rIns="68580" bIns="34290" rtlCol="0">
            <a:noAutofit/>
          </a:bodyPr>
          <a:lstStyle/>
          <a:p>
            <a:pPr marL="1147763" indent="-681038" fontAlgn="base">
              <a:buFont typeface="Symbol" panose="05050102010706020507" pitchFamily="18" charset="2"/>
              <a:buChar char="®"/>
            </a:pPr>
            <a:r>
              <a:rPr lang="en-US" sz="2400" dirty="0">
                <a:solidFill>
                  <a:schemeClr val="accent5">
                    <a:lumMod val="75000"/>
                  </a:schemeClr>
                </a:solidFill>
                <a:latin typeface="Avenir Next" panose="020B0503020202020204" pitchFamily="34" charset="0"/>
              </a:rPr>
              <a:t>Restroom use</a:t>
            </a:r>
          </a:p>
          <a:p>
            <a:pPr marL="466725" indent="0" fontAlgn="base">
              <a:buNone/>
            </a:pPr>
            <a:r>
              <a:rPr lang="en-US" sz="1800" dirty="0">
                <a:solidFill>
                  <a:schemeClr val="bg1">
                    <a:lumMod val="50000"/>
                  </a:schemeClr>
                </a:solidFill>
                <a:latin typeface="Avenir Next" panose="020B0503020202020204" pitchFamily="34" charset="0"/>
              </a:rPr>
              <a:t>(photos of capacity signs, stall open &amp; closed signs, sinks and </a:t>
            </a:r>
            <a:r>
              <a:rPr lang="en-US" sz="1800" dirty="0" err="1">
                <a:solidFill>
                  <a:schemeClr val="bg1">
                    <a:lumMod val="50000"/>
                  </a:schemeClr>
                </a:solidFill>
                <a:latin typeface="Avenir Next" panose="020B0503020202020204" pitchFamily="34" charset="0"/>
              </a:rPr>
              <a:t>handwashinig</a:t>
            </a:r>
            <a:r>
              <a:rPr lang="en-US" sz="1800" dirty="0">
                <a:solidFill>
                  <a:schemeClr val="bg1">
                    <a:lumMod val="50000"/>
                  </a:schemeClr>
                </a:solidFill>
                <a:latin typeface="Avenir Next" panose="020B0503020202020204" pitchFamily="34" charset="0"/>
              </a:rPr>
              <a:t> signs, kinder floor cues  &amp; pass hooks and  passes coming soon!)</a:t>
            </a:r>
          </a:p>
          <a:p>
            <a:pPr marL="1147763" indent="-681038" fontAlgn="base">
              <a:buFont typeface="Symbol" panose="05050102010706020507" pitchFamily="18" charset="2"/>
              <a:buChar char="®"/>
            </a:pPr>
            <a:endParaRPr lang="en-US" sz="2400" dirty="0">
              <a:solidFill>
                <a:schemeClr val="accent5">
                  <a:lumMod val="75000"/>
                </a:schemeClr>
              </a:solidFill>
            </a:endParaRPr>
          </a:p>
        </p:txBody>
      </p:sp>
      <p:pic>
        <p:nvPicPr>
          <p:cNvPr id="6" name="Picture 5" descr="A picture containing floor, indoor, row, lined&#10;&#10;Description automatically generated">
            <a:extLst>
              <a:ext uri="{FF2B5EF4-FFF2-40B4-BE49-F238E27FC236}">
                <a16:creationId xmlns:a16="http://schemas.microsoft.com/office/drawing/2014/main" id="{57EF0CB2-CC70-354D-B6E5-E5ED33706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106" y="3306642"/>
            <a:ext cx="4197787" cy="3148341"/>
          </a:xfrm>
          <a:prstGeom prst="rect">
            <a:avLst/>
          </a:prstGeom>
        </p:spPr>
      </p:pic>
      <p:sp>
        <p:nvSpPr>
          <p:cNvPr id="7" name="Vertical Title 1">
            <a:extLst>
              <a:ext uri="{FF2B5EF4-FFF2-40B4-BE49-F238E27FC236}">
                <a16:creationId xmlns:a16="http://schemas.microsoft.com/office/drawing/2014/main" id="{5583A5F4-3C96-E441-886B-E3274984F17B}"/>
              </a:ext>
            </a:extLst>
          </p:cNvPr>
          <p:cNvSpPr txBox="1">
            <a:spLocks/>
          </p:cNvSpPr>
          <p:nvPr/>
        </p:nvSpPr>
        <p:spPr>
          <a:xfrm>
            <a:off x="0" y="168442"/>
            <a:ext cx="8928847" cy="1199586"/>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75">
                <a:solidFill>
                  <a:srgbClr val="009999"/>
                </a:solidFill>
                <a:latin typeface="Avenir Next LT Pro" panose="020B0504020202020204" pitchFamily="34" charset="0"/>
              </a:rPr>
              <a:t>School Safety Plans</a:t>
            </a:r>
            <a:br>
              <a:rPr lang="en-US" sz="3975">
                <a:solidFill>
                  <a:srgbClr val="009999"/>
                </a:solidFill>
                <a:latin typeface="Avenir Next LT Pro" panose="020B0504020202020204" pitchFamily="34" charset="0"/>
              </a:rPr>
            </a:br>
            <a:r>
              <a:rPr lang="en-US" sz="2300">
                <a:solidFill>
                  <a:schemeClr val="bg1">
                    <a:lumMod val="50000"/>
                  </a:schemeClr>
                </a:solidFill>
                <a:latin typeface="Avenir Next LT Pro" panose="020B0504020202020204" pitchFamily="34" charset="0"/>
              </a:rPr>
              <a:t>See SPS School Re-Entry Guide ~ MES</a:t>
            </a:r>
            <a:endParaRPr lang="en-US" sz="2300"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2892555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770731" y="1716756"/>
            <a:ext cx="5596550" cy="3693071"/>
          </a:xfrm>
        </p:spPr>
        <p:txBody>
          <a:bodyPr vert="horz" lIns="68580" tIns="34290" rIns="68580" bIns="34290" rtlCol="0">
            <a:noAutofit/>
          </a:bodyPr>
          <a:lstStyle/>
          <a:p>
            <a:pPr marL="1147763" indent="-681038" fontAlgn="base">
              <a:buFont typeface="Symbol" panose="05050102010706020507" pitchFamily="18" charset="2"/>
              <a:buChar char="®"/>
            </a:pPr>
            <a:r>
              <a:rPr lang="en-US" sz="2400" dirty="0">
                <a:solidFill>
                  <a:schemeClr val="accent5">
                    <a:lumMod val="75000"/>
                  </a:schemeClr>
                </a:solidFill>
              </a:rPr>
              <a:t>Recess </a:t>
            </a:r>
          </a:p>
        </p:txBody>
      </p:sp>
      <p:pic>
        <p:nvPicPr>
          <p:cNvPr id="6" name="Picture 5">
            <a:extLst>
              <a:ext uri="{FF2B5EF4-FFF2-40B4-BE49-F238E27FC236}">
                <a16:creationId xmlns:a16="http://schemas.microsoft.com/office/drawing/2014/main" id="{EA835C9C-342E-214A-813C-915F99CFD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396" y="1156700"/>
            <a:ext cx="4488873" cy="5809128"/>
          </a:xfrm>
          <a:prstGeom prst="rect">
            <a:avLst/>
          </a:prstGeom>
        </p:spPr>
      </p:pic>
      <p:pic>
        <p:nvPicPr>
          <p:cNvPr id="8" name="Picture 7" descr="A picture containing person, blue&#10;&#10;Description automatically generated">
            <a:extLst>
              <a:ext uri="{FF2B5EF4-FFF2-40B4-BE49-F238E27FC236}">
                <a16:creationId xmlns:a16="http://schemas.microsoft.com/office/drawing/2014/main" id="{5F2BFA8B-D503-D147-ADEE-EDE4E1359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646" y="2515225"/>
            <a:ext cx="2571750" cy="3429000"/>
          </a:xfrm>
          <a:prstGeom prst="rect">
            <a:avLst/>
          </a:prstGeom>
        </p:spPr>
      </p:pic>
      <p:sp>
        <p:nvSpPr>
          <p:cNvPr id="9" name="Vertical Title 1">
            <a:extLst>
              <a:ext uri="{FF2B5EF4-FFF2-40B4-BE49-F238E27FC236}">
                <a16:creationId xmlns:a16="http://schemas.microsoft.com/office/drawing/2014/main" id="{1FF1F961-483B-BF42-A8CB-004201CAA9DF}"/>
              </a:ext>
            </a:extLst>
          </p:cNvPr>
          <p:cNvSpPr txBox="1">
            <a:spLocks/>
          </p:cNvSpPr>
          <p:nvPr/>
        </p:nvSpPr>
        <p:spPr>
          <a:xfrm>
            <a:off x="0" y="168442"/>
            <a:ext cx="8928847" cy="1199586"/>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75">
                <a:solidFill>
                  <a:srgbClr val="009999"/>
                </a:solidFill>
                <a:latin typeface="Avenir Next LT Pro" panose="020B0504020202020204" pitchFamily="34" charset="0"/>
              </a:rPr>
              <a:t>School Safety Plans</a:t>
            </a:r>
            <a:br>
              <a:rPr lang="en-US" sz="3975">
                <a:solidFill>
                  <a:srgbClr val="009999"/>
                </a:solidFill>
                <a:latin typeface="Avenir Next LT Pro" panose="020B0504020202020204" pitchFamily="34" charset="0"/>
              </a:rPr>
            </a:br>
            <a:r>
              <a:rPr lang="en-US" sz="2300">
                <a:solidFill>
                  <a:schemeClr val="bg1">
                    <a:lumMod val="50000"/>
                  </a:schemeClr>
                </a:solidFill>
                <a:latin typeface="Avenir Next LT Pro" panose="020B0504020202020204" pitchFamily="34" charset="0"/>
              </a:rPr>
              <a:t>See SPS School Re-Entry Guide ~ MES</a:t>
            </a:r>
            <a:endParaRPr lang="en-US" sz="2300"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3051948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390525" y="1562100"/>
            <a:ext cx="8538322" cy="5524499"/>
          </a:xfrm>
        </p:spPr>
        <p:txBody>
          <a:bodyPr vert="horz" lIns="68580" tIns="34290" rIns="68580" bIns="34290" rtlCol="0">
            <a:noAutofit/>
          </a:bodyPr>
          <a:lstStyle/>
          <a:p>
            <a:pPr marL="1147763" indent="-681038" fontAlgn="base">
              <a:buFont typeface="Symbol" panose="05050102010706020507" pitchFamily="18" charset="2"/>
              <a:buChar char="®"/>
            </a:pPr>
            <a:r>
              <a:rPr lang="en-US" sz="2400" dirty="0">
                <a:solidFill>
                  <a:schemeClr val="accent5">
                    <a:lumMod val="75000"/>
                  </a:schemeClr>
                </a:solidFill>
              </a:rPr>
              <a:t>Spring Break Travel</a:t>
            </a:r>
          </a:p>
          <a:p>
            <a:pPr marL="0" indent="0">
              <a:buNone/>
            </a:pPr>
            <a:r>
              <a:rPr lang="en-US" sz="2100" b="1" i="1" dirty="0"/>
              <a:t>From SPS Website Return to In-Person Learning FAQ</a:t>
            </a:r>
          </a:p>
          <a:p>
            <a:pPr marL="0" indent="0">
              <a:buNone/>
            </a:pPr>
            <a:r>
              <a:rPr lang="en-US" sz="2100" b="1" dirty="0">
                <a:latin typeface="Avenir Next" panose="020B0503020202020204" pitchFamily="34" charset="0"/>
              </a:rPr>
              <a:t>What is the recommendation for families for spring break?</a:t>
            </a:r>
            <a:endParaRPr lang="en-US" sz="2100" dirty="0">
              <a:latin typeface="Avenir Next" panose="020B0503020202020204" pitchFamily="34" charset="0"/>
            </a:endParaRPr>
          </a:p>
          <a:p>
            <a:r>
              <a:rPr lang="en-US" sz="2100" dirty="0">
                <a:latin typeface="Avenir Next" panose="020B0503020202020204" pitchFamily="34" charset="0"/>
              </a:rPr>
              <a:t>We urge you to keep our school communities in mind when thinking about any travel plans and limit unnecessary travel. </a:t>
            </a:r>
            <a:br>
              <a:rPr lang="en-US" sz="2100" dirty="0">
                <a:latin typeface="Avenir Next" panose="020B0503020202020204" pitchFamily="34" charset="0"/>
              </a:rPr>
            </a:br>
            <a:r>
              <a:rPr lang="en-US" sz="2100" dirty="0">
                <a:latin typeface="Avenir Next" panose="020B0503020202020204" pitchFamily="34" charset="0"/>
              </a:rPr>
              <a:t>As of March 20, this is the CDC travel guidance, which Washington will follow. We don’t have the staffing flexibility to accommodate switching students’ instructional models due to travel.</a:t>
            </a:r>
          </a:p>
          <a:p>
            <a:endParaRPr lang="en-US" sz="1800" dirty="0">
              <a:solidFill>
                <a:srgbClr val="7030A0"/>
              </a:solidFill>
              <a:latin typeface="Avenir Next" panose="020B0503020202020204" pitchFamily="34" charset="0"/>
            </a:endParaRPr>
          </a:p>
          <a:p>
            <a:r>
              <a:rPr lang="it-IT" sz="1800" dirty="0">
                <a:solidFill>
                  <a:srgbClr val="0563C1"/>
                </a:solidFill>
                <a:hlinkClick r:id="rId2" tooltip="Original URL: https://www.cdc.gov/coronavirus/2019-ncov/travelers/travel-during-covid19.html?CDC_AA_refVal=https%3A%2F%2Fwww.cdc.gov%2Fcoronavirus%2F2019-ncov%2Ftravelers%2Ftravel-in-the-us.html. Click or tap if you trust this link.">
                  <a:extLst>
                    <a:ext uri="{A12FA001-AC4F-418D-AE19-62706E023703}">
                      <ahyp:hlinkClr xmlns:ahyp="http://schemas.microsoft.com/office/drawing/2018/hyperlinkcolor" val="tx"/>
                    </a:ext>
                  </a:extLst>
                </a:hlinkClick>
              </a:rPr>
              <a:t>https://www.cdc.gov/coronavirus/2019-ncov/travelers/travel-during-covid19.html?CDC_AA_refVal=https%3A%2F%2Fwww.cdc.gov%2Fcoronavirus%2F2019-ncov%2Ftravelers%2Ftravel-in-the-us.</a:t>
            </a:r>
            <a:r>
              <a:rPr lang="it-IT" sz="1800" dirty="0">
                <a:solidFill>
                  <a:srgbClr val="7030A0"/>
                </a:solidFill>
                <a:hlinkClick r:id="rId2" tooltip="Original URL: https://www.cdc.gov/coronavirus/2019-ncov/travelers/travel-during-covid19.html?CDC_AA_refVal=https%3A%2F%2Fwww.cdc.gov%2Fcoronavirus%2F2019-ncov%2Ftravelers%2Ftravel-in-the-us.html. Click or tap if you trust this link.">
                  <a:extLst>
                    <a:ext uri="{A12FA001-AC4F-418D-AE19-62706E023703}">
                      <ahyp:hlinkClr xmlns:ahyp="http://schemas.microsoft.com/office/drawing/2018/hyperlinkcolor" val="tx"/>
                    </a:ext>
                  </a:extLst>
                </a:hlinkClick>
              </a:rPr>
              <a:t>html</a:t>
            </a:r>
            <a:endParaRPr lang="it-IT" sz="1800" dirty="0">
              <a:solidFill>
                <a:srgbClr val="7030A0"/>
              </a:solidFill>
            </a:endParaRPr>
          </a:p>
          <a:p>
            <a:endParaRPr lang="en-US" sz="2100" dirty="0">
              <a:latin typeface="Avenir Next" panose="020B0503020202020204" pitchFamily="34" charset="0"/>
            </a:endParaRPr>
          </a:p>
          <a:p>
            <a:pPr marL="466725" indent="0" fontAlgn="base">
              <a:buNone/>
            </a:pPr>
            <a:endParaRPr lang="en-US" sz="2100" dirty="0">
              <a:solidFill>
                <a:schemeClr val="accent5">
                  <a:lumMod val="75000"/>
                </a:schemeClr>
              </a:solidFill>
              <a:latin typeface="Avenir Next" panose="020B0503020202020204" pitchFamily="34" charset="0"/>
            </a:endParaRPr>
          </a:p>
          <a:p>
            <a:pPr marL="1147763" indent="-681038" fontAlgn="base">
              <a:buFont typeface="Symbol" panose="05050102010706020507" pitchFamily="18" charset="2"/>
              <a:buChar char="®"/>
            </a:pPr>
            <a:endParaRPr lang="en-US" sz="2400" dirty="0">
              <a:solidFill>
                <a:schemeClr val="accent5">
                  <a:lumMod val="75000"/>
                </a:schemeClr>
              </a:solidFill>
            </a:endParaRPr>
          </a:p>
        </p:txBody>
      </p:sp>
      <p:sp>
        <p:nvSpPr>
          <p:cNvPr id="9" name="Vertical Title 1">
            <a:extLst>
              <a:ext uri="{FF2B5EF4-FFF2-40B4-BE49-F238E27FC236}">
                <a16:creationId xmlns:a16="http://schemas.microsoft.com/office/drawing/2014/main" id="{1FF1F961-483B-BF42-A8CB-004201CAA9DF}"/>
              </a:ext>
            </a:extLst>
          </p:cNvPr>
          <p:cNvSpPr txBox="1">
            <a:spLocks/>
          </p:cNvSpPr>
          <p:nvPr/>
        </p:nvSpPr>
        <p:spPr>
          <a:xfrm>
            <a:off x="0" y="168442"/>
            <a:ext cx="8928847" cy="1199586"/>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75">
                <a:solidFill>
                  <a:srgbClr val="009999"/>
                </a:solidFill>
                <a:latin typeface="Avenir Next LT Pro" panose="020B0504020202020204" pitchFamily="34" charset="0"/>
              </a:rPr>
              <a:t>School Safety Plans</a:t>
            </a:r>
            <a:br>
              <a:rPr lang="en-US" sz="3975">
                <a:solidFill>
                  <a:srgbClr val="009999"/>
                </a:solidFill>
                <a:latin typeface="Avenir Next LT Pro" panose="020B0504020202020204" pitchFamily="34" charset="0"/>
              </a:rPr>
            </a:br>
            <a:r>
              <a:rPr lang="en-US" sz="2300">
                <a:solidFill>
                  <a:schemeClr val="bg1">
                    <a:lumMod val="50000"/>
                  </a:schemeClr>
                </a:solidFill>
                <a:latin typeface="Avenir Next LT Pro" panose="020B0504020202020204" pitchFamily="34" charset="0"/>
              </a:rPr>
              <a:t>See SPS School Re-Entry Guide ~ MES</a:t>
            </a:r>
            <a:endParaRPr lang="en-US" sz="2300" dirty="0">
              <a:solidFill>
                <a:schemeClr val="bg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1080559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537550" y="1961535"/>
            <a:ext cx="5596550" cy="3528438"/>
          </a:xfrm>
        </p:spPr>
        <p:txBody>
          <a:bodyPr vert="horz" lIns="68580" tIns="34290" rIns="68580" bIns="34290" rtlCol="0">
            <a:noAutofit/>
          </a:bodyPr>
          <a:lstStyle/>
          <a:p>
            <a:pPr marL="466725" indent="-409575">
              <a:buFont typeface="Wingdings" pitchFamily="2" charset="2"/>
              <a:buChar char="ü"/>
            </a:pPr>
            <a:r>
              <a:rPr lang="en-US" sz="2100" dirty="0">
                <a:latin typeface="Avenir Next" panose="020B0503020202020204" pitchFamily="34" charset="0"/>
              </a:rPr>
              <a:t>SPS Welcome Letter ~ 3/30/21</a:t>
            </a:r>
          </a:p>
          <a:p>
            <a:pPr marL="466725" indent="-409575">
              <a:buFont typeface="Wingdings" pitchFamily="2" charset="2"/>
              <a:buChar char="ü"/>
            </a:pPr>
            <a:endParaRPr lang="en-US" sz="2100" dirty="0">
              <a:latin typeface="Avenir Next" panose="020B0503020202020204" pitchFamily="34" charset="0"/>
            </a:endParaRPr>
          </a:p>
          <a:p>
            <a:pPr marL="466725" indent="-409575">
              <a:buFont typeface="Wingdings" pitchFamily="2" charset="2"/>
              <a:buChar char="ü"/>
            </a:pPr>
            <a:r>
              <a:rPr lang="en-US" sz="2100" dirty="0">
                <a:latin typeface="Avenir Next" panose="020B0503020202020204" pitchFamily="34" charset="0"/>
              </a:rPr>
              <a:t>Grade Level Team Teachers </a:t>
            </a:r>
            <a:br>
              <a:rPr lang="en-US" sz="2100" dirty="0">
                <a:latin typeface="Avenir Next" panose="020B0503020202020204" pitchFamily="34" charset="0"/>
              </a:rPr>
            </a:br>
            <a:r>
              <a:rPr lang="en-US" sz="2100" dirty="0">
                <a:latin typeface="Avenir Next" panose="020B0503020202020204" pitchFamily="34" charset="0"/>
              </a:rPr>
              <a:t>Cohort Assignments ~ 3/31/21</a:t>
            </a:r>
          </a:p>
          <a:p>
            <a:pPr marL="466725" indent="-409575">
              <a:buFont typeface="Wingdings" pitchFamily="2" charset="2"/>
              <a:buChar char="ü"/>
            </a:pPr>
            <a:endParaRPr lang="en-US" sz="2100" dirty="0">
              <a:latin typeface="Avenir Next" panose="020B0503020202020204" pitchFamily="34" charset="0"/>
            </a:endParaRPr>
          </a:p>
          <a:p>
            <a:pPr marL="466725" indent="-409575">
              <a:buFont typeface="Wingdings" pitchFamily="2" charset="2"/>
              <a:buChar char="ü"/>
            </a:pPr>
            <a:r>
              <a:rPr lang="en-US" sz="2100" dirty="0">
                <a:latin typeface="Avenir Next" panose="020B0503020202020204" pitchFamily="34" charset="0"/>
              </a:rPr>
              <a:t>MES Family Orientation ~ 3/31/21</a:t>
            </a:r>
          </a:p>
          <a:p>
            <a:pPr marL="0" indent="0">
              <a:buNone/>
            </a:pPr>
            <a:endParaRPr lang="en-US" sz="2100" dirty="0">
              <a:latin typeface="Avenir Next" panose="020B0503020202020204" pitchFamily="34" charset="0"/>
            </a:endParaRPr>
          </a:p>
          <a:p>
            <a:pPr>
              <a:buFont typeface="Wingdings" pitchFamily="2" charset="2"/>
              <a:buChar char="ü"/>
            </a:pPr>
            <a:r>
              <a:rPr lang="en-US" sz="2100" dirty="0">
                <a:latin typeface="Avenir Next" panose="020B0503020202020204" pitchFamily="34" charset="0"/>
              </a:rPr>
              <a:t>   Teacher Communication ~ 4/1/21 …</a:t>
            </a:r>
            <a:br>
              <a:rPr lang="en-US" sz="2100" dirty="0">
                <a:latin typeface="Avenir Next" panose="020B0503020202020204" pitchFamily="34" charset="0"/>
              </a:rPr>
            </a:br>
            <a:endParaRPr lang="en-US" sz="2100" dirty="0">
              <a:latin typeface="Avenir Next" panose="020B0503020202020204" pitchFamily="34" charset="0"/>
            </a:endParaRPr>
          </a:p>
          <a:p>
            <a:endParaRPr lang="en-US" sz="2100" dirty="0">
              <a:latin typeface="Avenir Next" panose="020B0503020202020204" pitchFamily="34" charset="0"/>
            </a:endParaRPr>
          </a:p>
          <a:p>
            <a:endParaRPr lang="en-US" dirty="0"/>
          </a:p>
        </p:txBody>
      </p:sp>
      <p:pic>
        <p:nvPicPr>
          <p:cNvPr id="4" name="Picture 3">
            <a:extLst>
              <a:ext uri="{FF2B5EF4-FFF2-40B4-BE49-F238E27FC236}">
                <a16:creationId xmlns:a16="http://schemas.microsoft.com/office/drawing/2014/main" id="{40AF8449-0765-475E-8920-E3C9A8414B88}"/>
              </a:ext>
            </a:extLst>
          </p:cNvPr>
          <p:cNvPicPr/>
          <p:nvPr/>
        </p:nvPicPr>
        <p:blipFill rotWithShape="1">
          <a:blip r:embed="rId3" cstate="print">
            <a:extLst>
              <a:ext uri="{28A0092B-C50C-407E-A947-70E740481C1C}">
                <a14:useLocalDpi xmlns:a14="http://schemas.microsoft.com/office/drawing/2010/main" val="0"/>
              </a:ext>
            </a:extLst>
          </a:blip>
          <a:srcRect l="1226" r="395" b="1"/>
          <a:stretch/>
        </p:blipFill>
        <p:spPr>
          <a:xfrm>
            <a:off x="6367281" y="1716756"/>
            <a:ext cx="2025560" cy="2400723"/>
          </a:xfrm>
          <a:prstGeom prst="rect">
            <a:avLst/>
          </a:prstGeom>
        </p:spPr>
      </p:pic>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584200" y="355599"/>
            <a:ext cx="8022249" cy="774701"/>
          </a:xfrm>
        </p:spPr>
        <p:txBody>
          <a:bodyPr vert="horz" lIns="68580" tIns="34290" rIns="68580" bIns="34290" rtlCol="0" anchor="ctr">
            <a:normAutofit/>
          </a:bodyPr>
          <a:lstStyle/>
          <a:p>
            <a:pPr algn="ctr"/>
            <a:r>
              <a:rPr lang="en-US" sz="3975" dirty="0">
                <a:solidFill>
                  <a:srgbClr val="009999"/>
                </a:solidFill>
                <a:latin typeface="Avenir Next LT Pro" panose="020B0504020202020204" pitchFamily="34" charset="0"/>
              </a:rPr>
              <a:t>Communication </a:t>
            </a:r>
          </a:p>
        </p:txBody>
      </p:sp>
    </p:spTree>
    <p:extLst>
      <p:ext uri="{BB962C8B-B14F-4D97-AF65-F5344CB8AC3E}">
        <p14:creationId xmlns:p14="http://schemas.microsoft.com/office/powerpoint/2010/main" val="3795315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537550" y="1961535"/>
            <a:ext cx="5596550" cy="3528438"/>
          </a:xfrm>
        </p:spPr>
        <p:txBody>
          <a:bodyPr vert="horz" lIns="68580" tIns="34290" rIns="68580" bIns="34290" rtlCol="0">
            <a:noAutofit/>
          </a:bodyPr>
          <a:lstStyle/>
          <a:p>
            <a:endParaRPr lang="en-US" sz="2100" dirty="0">
              <a:latin typeface="Avenir Next" panose="020B0503020202020204" pitchFamily="34" charset="0"/>
            </a:endParaRPr>
          </a:p>
          <a:p>
            <a:endParaRPr lang="en-US" dirty="0"/>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584200" y="355599"/>
            <a:ext cx="8022249" cy="1133988"/>
          </a:xfrm>
        </p:spPr>
        <p:txBody>
          <a:bodyPr vert="horz" lIns="68580" tIns="34290" rIns="68580" bIns="34290" rtlCol="0" anchor="ctr">
            <a:normAutofit fontScale="90000"/>
          </a:bodyPr>
          <a:lstStyle/>
          <a:p>
            <a:pPr algn="ctr"/>
            <a:r>
              <a:rPr lang="en-US" sz="3975" dirty="0">
                <a:solidFill>
                  <a:srgbClr val="009999"/>
                </a:solidFill>
                <a:latin typeface="Avenir Next LT Pro" panose="020B0504020202020204" pitchFamily="34" charset="0"/>
              </a:rPr>
              <a:t>Schedules</a:t>
            </a:r>
            <a:br>
              <a:rPr lang="en-US" sz="3975" dirty="0">
                <a:solidFill>
                  <a:srgbClr val="009999"/>
                </a:solidFill>
                <a:latin typeface="Avenir Next LT Pro" panose="020B0504020202020204" pitchFamily="34" charset="0"/>
              </a:rPr>
            </a:br>
            <a:r>
              <a:rPr lang="en-US" sz="3975" dirty="0">
                <a:solidFill>
                  <a:schemeClr val="accent5">
                    <a:lumMod val="75000"/>
                  </a:schemeClr>
                </a:solidFill>
                <a:latin typeface="Avenir Next LT Pro" panose="020B0504020202020204" pitchFamily="34" charset="0"/>
              </a:rPr>
              <a:t>A Day In The Life</a:t>
            </a:r>
          </a:p>
        </p:txBody>
      </p:sp>
      <p:graphicFrame>
        <p:nvGraphicFramePr>
          <p:cNvPr id="4" name="Object 3">
            <a:extLst>
              <a:ext uri="{FF2B5EF4-FFF2-40B4-BE49-F238E27FC236}">
                <a16:creationId xmlns:a16="http://schemas.microsoft.com/office/drawing/2014/main" id="{2ECD397C-2C75-0945-A2A9-C499AECEA9E7}"/>
              </a:ext>
            </a:extLst>
          </p:cNvPr>
          <p:cNvGraphicFramePr>
            <a:graphicFrameLocks noChangeAspect="1"/>
          </p:cNvGraphicFramePr>
          <p:nvPr>
            <p:extLst>
              <p:ext uri="{D42A27DB-BD31-4B8C-83A1-F6EECF244321}">
                <p14:modId xmlns:p14="http://schemas.microsoft.com/office/powerpoint/2010/main" val="2045541113"/>
              </p:ext>
            </p:extLst>
          </p:nvPr>
        </p:nvGraphicFramePr>
        <p:xfrm>
          <a:off x="1545021" y="1751855"/>
          <a:ext cx="6369448" cy="4750546"/>
        </p:xfrm>
        <a:graphic>
          <a:graphicData uri="http://schemas.openxmlformats.org/presentationml/2006/ole">
            <mc:AlternateContent xmlns:mc="http://schemas.openxmlformats.org/markup-compatibility/2006">
              <mc:Choice xmlns:v="urn:schemas-microsoft-com:vml" Requires="v">
                <p:oleObj spid="_x0000_s17415" name="Document" r:id="rId4" imgW="9144000" imgH="6819900" progId="Word.Document.12">
                  <p:embed/>
                </p:oleObj>
              </mc:Choice>
              <mc:Fallback>
                <p:oleObj name="Document" r:id="rId4" imgW="9144000" imgH="6819900" progId="Word.Document.12">
                  <p:embed/>
                  <p:pic>
                    <p:nvPicPr>
                      <p:cNvPr id="0" name=""/>
                      <p:cNvPicPr/>
                      <p:nvPr/>
                    </p:nvPicPr>
                    <p:blipFill>
                      <a:blip r:embed="rId5"/>
                      <a:stretch>
                        <a:fillRect/>
                      </a:stretch>
                    </p:blipFill>
                    <p:spPr>
                      <a:xfrm>
                        <a:off x="1545021" y="1751855"/>
                        <a:ext cx="6369448" cy="4750546"/>
                      </a:xfrm>
                      <a:prstGeom prst="rect">
                        <a:avLst/>
                      </a:prstGeom>
                    </p:spPr>
                  </p:pic>
                </p:oleObj>
              </mc:Fallback>
            </mc:AlternateContent>
          </a:graphicData>
        </a:graphic>
      </p:graphicFrame>
    </p:spTree>
    <p:extLst>
      <p:ext uri="{BB962C8B-B14F-4D97-AF65-F5344CB8AC3E}">
        <p14:creationId xmlns:p14="http://schemas.microsoft.com/office/powerpoint/2010/main" val="1244022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indoor, person&#10;&#10;Description automatically generated">
            <a:extLst>
              <a:ext uri="{FF2B5EF4-FFF2-40B4-BE49-F238E27FC236}">
                <a16:creationId xmlns:a16="http://schemas.microsoft.com/office/drawing/2014/main" id="{63CED1EB-1A83-4B28-9657-D55EBE28B303}"/>
              </a:ext>
            </a:extLst>
          </p:cNvPr>
          <p:cNvPicPr>
            <a:picLocks noChangeAspect="1"/>
          </p:cNvPicPr>
          <p:nvPr/>
        </p:nvPicPr>
        <p:blipFill>
          <a:blip r:embed="rId2"/>
          <a:stretch>
            <a:fillRect/>
          </a:stretch>
        </p:blipFill>
        <p:spPr>
          <a:xfrm>
            <a:off x="838517" y="1329509"/>
            <a:ext cx="7362626" cy="4142069"/>
          </a:xfrm>
          <a:prstGeom prst="rect">
            <a:avLst/>
          </a:prstGeom>
        </p:spPr>
      </p:pic>
    </p:spTree>
    <p:extLst>
      <p:ext uri="{BB962C8B-B14F-4D97-AF65-F5344CB8AC3E}">
        <p14:creationId xmlns:p14="http://schemas.microsoft.com/office/powerpoint/2010/main" val="2196607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537550" y="1961535"/>
            <a:ext cx="5596550" cy="3528438"/>
          </a:xfrm>
        </p:spPr>
        <p:txBody>
          <a:bodyPr vert="horz" lIns="68580" tIns="34290" rIns="68580" bIns="34290" rtlCol="0">
            <a:noAutofit/>
          </a:bodyPr>
          <a:lstStyle/>
          <a:p>
            <a:endParaRPr lang="en-US" sz="2100" dirty="0">
              <a:latin typeface="Avenir Next" panose="020B0503020202020204" pitchFamily="34" charset="0"/>
            </a:endParaRPr>
          </a:p>
          <a:p>
            <a:endParaRPr lang="en-US" dirty="0"/>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584200" y="355599"/>
            <a:ext cx="8022249" cy="1133988"/>
          </a:xfrm>
        </p:spPr>
        <p:txBody>
          <a:bodyPr vert="horz" lIns="68580" tIns="34290" rIns="68580" bIns="34290" rtlCol="0" anchor="ctr">
            <a:normAutofit fontScale="90000"/>
          </a:bodyPr>
          <a:lstStyle/>
          <a:p>
            <a:pPr algn="ctr"/>
            <a:r>
              <a:rPr lang="en-US" sz="3975" dirty="0">
                <a:solidFill>
                  <a:srgbClr val="009999"/>
                </a:solidFill>
                <a:latin typeface="Avenir Next LT Pro" panose="020B0504020202020204" pitchFamily="34" charset="0"/>
              </a:rPr>
              <a:t>Schedules</a:t>
            </a:r>
            <a:br>
              <a:rPr lang="en-US" sz="3975" dirty="0">
                <a:solidFill>
                  <a:srgbClr val="009999"/>
                </a:solidFill>
                <a:latin typeface="Avenir Next LT Pro" panose="020B0504020202020204" pitchFamily="34" charset="0"/>
              </a:rPr>
            </a:br>
            <a:r>
              <a:rPr lang="en-US" sz="3975" dirty="0">
                <a:solidFill>
                  <a:schemeClr val="accent5">
                    <a:lumMod val="75000"/>
                  </a:schemeClr>
                </a:solidFill>
                <a:latin typeface="Avenir Next LT Pro" panose="020B0504020202020204" pitchFamily="34" charset="0"/>
              </a:rPr>
              <a:t>A Day In The Life</a:t>
            </a:r>
          </a:p>
        </p:txBody>
      </p:sp>
      <p:graphicFrame>
        <p:nvGraphicFramePr>
          <p:cNvPr id="5" name="Object 4">
            <a:extLst>
              <a:ext uri="{FF2B5EF4-FFF2-40B4-BE49-F238E27FC236}">
                <a16:creationId xmlns:a16="http://schemas.microsoft.com/office/drawing/2014/main" id="{A1A9BFCC-AA73-854B-ADE8-A80AB77AE570}"/>
              </a:ext>
            </a:extLst>
          </p:cNvPr>
          <p:cNvGraphicFramePr>
            <a:graphicFrameLocks noChangeAspect="1"/>
          </p:cNvGraphicFramePr>
          <p:nvPr>
            <p:extLst>
              <p:ext uri="{D42A27DB-BD31-4B8C-83A1-F6EECF244321}">
                <p14:modId xmlns:p14="http://schemas.microsoft.com/office/powerpoint/2010/main" val="1558096921"/>
              </p:ext>
            </p:extLst>
          </p:nvPr>
        </p:nvGraphicFramePr>
        <p:xfrm>
          <a:off x="1290917" y="1599006"/>
          <a:ext cx="6562165" cy="4903395"/>
        </p:xfrm>
        <a:graphic>
          <a:graphicData uri="http://schemas.openxmlformats.org/presentationml/2006/ole">
            <mc:AlternateContent xmlns:mc="http://schemas.openxmlformats.org/markup-compatibility/2006">
              <mc:Choice xmlns:v="urn:schemas-microsoft-com:vml" Requires="v">
                <p:oleObj spid="_x0000_s18439" name="Document" r:id="rId4" imgW="9144000" imgH="6832600" progId="Word.Document.12">
                  <p:embed/>
                </p:oleObj>
              </mc:Choice>
              <mc:Fallback>
                <p:oleObj name="Document" r:id="rId4" imgW="9144000" imgH="6832600" progId="Word.Document.12">
                  <p:embed/>
                  <p:pic>
                    <p:nvPicPr>
                      <p:cNvPr id="0" name=""/>
                      <p:cNvPicPr/>
                      <p:nvPr/>
                    </p:nvPicPr>
                    <p:blipFill>
                      <a:blip r:embed="rId5"/>
                      <a:stretch>
                        <a:fillRect/>
                      </a:stretch>
                    </p:blipFill>
                    <p:spPr>
                      <a:xfrm>
                        <a:off x="1290917" y="1599006"/>
                        <a:ext cx="6562165" cy="4903395"/>
                      </a:xfrm>
                      <a:prstGeom prst="rect">
                        <a:avLst/>
                      </a:prstGeom>
                    </p:spPr>
                  </p:pic>
                </p:oleObj>
              </mc:Fallback>
            </mc:AlternateContent>
          </a:graphicData>
        </a:graphic>
      </p:graphicFrame>
    </p:spTree>
    <p:extLst>
      <p:ext uri="{BB962C8B-B14F-4D97-AF65-F5344CB8AC3E}">
        <p14:creationId xmlns:p14="http://schemas.microsoft.com/office/powerpoint/2010/main" val="1275104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537550" y="1961535"/>
            <a:ext cx="5596550" cy="3528438"/>
          </a:xfrm>
        </p:spPr>
        <p:txBody>
          <a:bodyPr vert="horz" lIns="68580" tIns="34290" rIns="68580" bIns="34290" rtlCol="0">
            <a:noAutofit/>
          </a:bodyPr>
          <a:lstStyle/>
          <a:p>
            <a:endParaRPr lang="en-US" sz="2100" dirty="0">
              <a:latin typeface="Avenir Next" panose="020B0503020202020204" pitchFamily="34" charset="0"/>
            </a:endParaRPr>
          </a:p>
          <a:p>
            <a:endParaRPr lang="en-US" dirty="0"/>
          </a:p>
        </p:txBody>
      </p:sp>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584200" y="355599"/>
            <a:ext cx="8022249" cy="1133988"/>
          </a:xfrm>
        </p:spPr>
        <p:txBody>
          <a:bodyPr vert="horz" lIns="68580" tIns="34290" rIns="68580" bIns="34290" rtlCol="0" anchor="ctr">
            <a:normAutofit fontScale="90000"/>
          </a:bodyPr>
          <a:lstStyle/>
          <a:p>
            <a:pPr algn="ctr"/>
            <a:r>
              <a:rPr lang="en-US" sz="3975" dirty="0">
                <a:solidFill>
                  <a:srgbClr val="009999"/>
                </a:solidFill>
                <a:latin typeface="Avenir Next LT Pro" panose="020B0504020202020204" pitchFamily="34" charset="0"/>
              </a:rPr>
              <a:t>We can’t wait to see your students back in </a:t>
            </a:r>
            <a:r>
              <a:rPr lang="en-US" sz="3975" dirty="0">
                <a:solidFill>
                  <a:srgbClr val="009193"/>
                </a:solidFill>
                <a:latin typeface="Avenir Next LT Pro" panose="020B0504020202020204" pitchFamily="34" charset="0"/>
              </a:rPr>
              <a:t>our building on Monday!</a:t>
            </a:r>
          </a:p>
        </p:txBody>
      </p:sp>
      <p:pic>
        <p:nvPicPr>
          <p:cNvPr id="8" name="Picture 7" descr="A collage of a person&#10;&#10;Description automatically generated with low confidence">
            <a:extLst>
              <a:ext uri="{FF2B5EF4-FFF2-40B4-BE49-F238E27FC236}">
                <a16:creationId xmlns:a16="http://schemas.microsoft.com/office/drawing/2014/main" id="{3EAEB690-8068-1348-BE1A-2FE69B567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75" y="1823267"/>
            <a:ext cx="8606450" cy="5034733"/>
          </a:xfrm>
          <a:prstGeom prst="rect">
            <a:avLst/>
          </a:prstGeom>
        </p:spPr>
      </p:pic>
    </p:spTree>
    <p:extLst>
      <p:ext uri="{BB962C8B-B14F-4D97-AF65-F5344CB8AC3E}">
        <p14:creationId xmlns:p14="http://schemas.microsoft.com/office/powerpoint/2010/main" val="1083454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ECF8B-EAF0-0744-B907-C8642132AD69}"/>
              </a:ext>
              <a:ext uri="{C183D7F6-B498-43B3-948B-1728B52AA6E4}">
                <adec:decorative xmlns:adec="http://schemas.microsoft.com/office/drawing/2017/decorative" val="1"/>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3601" b="-2498"/>
          <a:stretch/>
        </p:blipFill>
        <p:spPr>
          <a:xfrm>
            <a:off x="3329046" y="-210238"/>
            <a:ext cx="5845949" cy="5154197"/>
          </a:xfrm>
          <a:prstGeom prst="rect">
            <a:avLst/>
          </a:prstGeom>
        </p:spPr>
      </p:pic>
      <p:sp>
        <p:nvSpPr>
          <p:cNvPr id="3" name="TextBox 2">
            <a:extLst>
              <a:ext uri="{FF2B5EF4-FFF2-40B4-BE49-F238E27FC236}">
                <a16:creationId xmlns:a16="http://schemas.microsoft.com/office/drawing/2014/main" id="{8B488B11-CE50-4879-B388-99E3D1CA4EE2}"/>
              </a:ext>
            </a:extLst>
          </p:cNvPr>
          <p:cNvSpPr txBox="1"/>
          <p:nvPr/>
        </p:nvSpPr>
        <p:spPr>
          <a:xfrm>
            <a:off x="345773" y="2660491"/>
            <a:ext cx="845245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cs typeface="Calibri"/>
              </a:rPr>
              <a:t>Q&amp;A</a:t>
            </a:r>
          </a:p>
        </p:txBody>
      </p:sp>
      <p:pic>
        <p:nvPicPr>
          <p:cNvPr id="7" name="Picture 6" descr="Logo&#10;&#10;Description automatically generated">
            <a:extLst>
              <a:ext uri="{FF2B5EF4-FFF2-40B4-BE49-F238E27FC236}">
                <a16:creationId xmlns:a16="http://schemas.microsoft.com/office/drawing/2014/main" id="{3870B750-5920-4A9C-AECD-9E47B27BD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67595" cy="1429634"/>
          </a:xfrm>
          <a:prstGeom prst="rect">
            <a:avLst/>
          </a:prstGeom>
        </p:spPr>
      </p:pic>
    </p:spTree>
    <p:extLst>
      <p:ext uri="{BB962C8B-B14F-4D97-AF65-F5344CB8AC3E}">
        <p14:creationId xmlns:p14="http://schemas.microsoft.com/office/powerpoint/2010/main" val="135405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1000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BAA14B-EA9E-1E47-A431-12417210D167}"/>
              </a:ext>
              <a:ext uri="{C183D7F6-B498-43B3-948B-1728B52AA6E4}">
                <adec:decorative xmlns:adec="http://schemas.microsoft.com/office/drawing/2017/decorative" val="1"/>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t="-3601" b="-2498"/>
          <a:stretch/>
        </p:blipFill>
        <p:spPr>
          <a:xfrm>
            <a:off x="3329046" y="-210238"/>
            <a:ext cx="5845949" cy="5154197"/>
          </a:xfrm>
          <a:prstGeom prst="rect">
            <a:avLst/>
          </a:prstGeom>
        </p:spPr>
      </p:pic>
      <p:sp>
        <p:nvSpPr>
          <p:cNvPr id="3" name="TextBox 2">
            <a:extLst>
              <a:ext uri="{FF2B5EF4-FFF2-40B4-BE49-F238E27FC236}">
                <a16:creationId xmlns:a16="http://schemas.microsoft.com/office/drawing/2014/main" id="{8B488B11-CE50-4879-B388-99E3D1CA4EE2}"/>
              </a:ext>
            </a:extLst>
          </p:cNvPr>
          <p:cNvSpPr txBox="1"/>
          <p:nvPr/>
        </p:nvSpPr>
        <p:spPr>
          <a:xfrm>
            <a:off x="345773" y="2638912"/>
            <a:ext cx="845245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cs typeface="Calibri"/>
              </a:rPr>
              <a:t>Family Orientation</a:t>
            </a:r>
          </a:p>
          <a:p>
            <a:pPr algn="ctr"/>
            <a:r>
              <a:rPr lang="en-US" sz="3200" dirty="0">
                <a:cs typeface="Calibri"/>
              </a:rPr>
              <a:t>Return to In-Person Learning</a:t>
            </a:r>
          </a:p>
          <a:p>
            <a:pPr algn="ctr"/>
            <a:r>
              <a:rPr lang="en-US" sz="3200" dirty="0">
                <a:cs typeface="Calibri"/>
              </a:rPr>
              <a:t>Magnolia Elementary School</a:t>
            </a:r>
          </a:p>
          <a:p>
            <a:pPr algn="ctr"/>
            <a:r>
              <a:rPr lang="en-US" sz="3200" dirty="0">
                <a:cs typeface="Calibri"/>
              </a:rPr>
              <a:t>March 31, 2021</a:t>
            </a:r>
          </a:p>
        </p:txBody>
      </p:sp>
      <p:pic>
        <p:nvPicPr>
          <p:cNvPr id="4" name="Picture 3" descr="Logo&#10;&#10;Description automatically generated">
            <a:extLst>
              <a:ext uri="{FF2B5EF4-FFF2-40B4-BE49-F238E27FC236}">
                <a16:creationId xmlns:a16="http://schemas.microsoft.com/office/drawing/2014/main" id="{3C9CC094-007D-4FA1-AFF3-65A9E9B34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67595" cy="1429634"/>
          </a:xfrm>
          <a:prstGeom prst="rect">
            <a:avLst/>
          </a:prstGeom>
        </p:spPr>
      </p:pic>
    </p:spTree>
    <p:extLst>
      <p:ext uri="{BB962C8B-B14F-4D97-AF65-F5344CB8AC3E}">
        <p14:creationId xmlns:p14="http://schemas.microsoft.com/office/powerpoint/2010/main" val="644811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12926E2-D16D-4366-9D84-D2041B4B9CFF}"/>
              </a:ext>
            </a:extLst>
          </p:cNvPr>
          <p:cNvSpPr/>
          <p:nvPr/>
        </p:nvSpPr>
        <p:spPr>
          <a:xfrm>
            <a:off x="0" y="3137413"/>
            <a:ext cx="9153427" cy="1992691"/>
          </a:xfrm>
          <a:prstGeom prst="rect">
            <a:avLst/>
          </a:prstGeom>
          <a:solidFill>
            <a:srgbClr val="006AA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rategic Plan Priorities ">
            <a:extLst>
              <a:ext uri="{FF2B5EF4-FFF2-40B4-BE49-F238E27FC236}">
                <a16:creationId xmlns:a16="http://schemas.microsoft.com/office/drawing/2014/main" id="{B816B0DF-F445-448C-8498-8FB77148F98E}"/>
              </a:ext>
            </a:extLst>
          </p:cNvPr>
          <p:cNvGrpSpPr/>
          <p:nvPr/>
        </p:nvGrpSpPr>
        <p:grpSpPr>
          <a:xfrm>
            <a:off x="-1316" y="-43168"/>
            <a:ext cx="9154743" cy="1561479"/>
            <a:chOff x="-1316" y="-43168"/>
            <a:chExt cx="9154743" cy="1062396"/>
          </a:xfrm>
        </p:grpSpPr>
        <p:sp>
          <p:nvSpPr>
            <p:cNvPr id="4" name="Rectangle 3">
              <a:extLst>
                <a:ext uri="{FF2B5EF4-FFF2-40B4-BE49-F238E27FC236}">
                  <a16:creationId xmlns:a16="http://schemas.microsoft.com/office/drawing/2014/main" id="{4E04A2B8-FF4D-4659-A88C-B7562D313DFC}"/>
                </a:ext>
                <a:ext uri="{C183D7F6-B498-43B3-948B-1728B52AA6E4}">
                  <adec:decorative xmlns:adec="http://schemas.microsoft.com/office/drawing/2017/decorative" val="1"/>
                </a:ext>
              </a:extLst>
            </p:cNvPr>
            <p:cNvSpPr/>
            <p:nvPr/>
          </p:nvSpPr>
          <p:spPr>
            <a:xfrm>
              <a:off x="-1316" y="-43168"/>
              <a:ext cx="9154743" cy="1062396"/>
            </a:xfrm>
            <a:prstGeom prst="rect">
              <a:avLst/>
            </a:prstGeom>
            <a:solidFill>
              <a:srgbClr val="00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5FA925F-78DA-469E-BF02-7F524B9EB2F6}"/>
                </a:ext>
              </a:extLst>
            </p:cNvPr>
            <p:cNvSpPr txBox="1"/>
            <p:nvPr/>
          </p:nvSpPr>
          <p:spPr>
            <a:xfrm>
              <a:off x="1566476" y="195642"/>
              <a:ext cx="757752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cap="all" dirty="0">
                  <a:solidFill>
                    <a:prstClr val="white"/>
                  </a:solidFill>
                  <a:latin typeface="Helvetica Neue LT Pro 67 Medium" panose="020B0604020202020204" pitchFamily="34" charset="77"/>
                </a:rPr>
                <a:t>Return to In-Person Learning</a:t>
              </a:r>
              <a:endParaRPr kumimoji="0" lang="en-US" sz="3200" b="1" i="0" u="none" strike="noStrike" kern="1200" cap="all" spc="0" normalizeH="0" baseline="0" noProof="0" dirty="0">
                <a:ln>
                  <a:noFill/>
                </a:ln>
                <a:solidFill>
                  <a:prstClr val="white"/>
                </a:solidFill>
                <a:effectLst/>
                <a:uLnTx/>
                <a:uFillTx/>
                <a:latin typeface="Helvetica Neue LT Pro 67 Medium" panose="020B0604020202020204" pitchFamily="34" charset="77"/>
                <a:ea typeface="+mn-ea"/>
                <a:cs typeface="+mn-cs"/>
              </a:endParaRPr>
            </a:p>
          </p:txBody>
        </p:sp>
      </p:grpSp>
      <p:pic>
        <p:nvPicPr>
          <p:cNvPr id="8" name="Picture 7">
            <a:extLst>
              <a:ext uri="{FF2B5EF4-FFF2-40B4-BE49-F238E27FC236}">
                <a16:creationId xmlns:a16="http://schemas.microsoft.com/office/drawing/2014/main" id="{F1DBA541-F4DA-4BB8-BADC-389EF753D3C1}"/>
              </a:ext>
            </a:extLst>
          </p:cNvPr>
          <p:cNvPicPr>
            <a:picLocks noChangeAspect="1"/>
          </p:cNvPicPr>
          <p:nvPr/>
        </p:nvPicPr>
        <p:blipFill>
          <a:blip r:embed="rId3">
            <a:extLst>
              <a:ext uri="{28A0092B-C50C-407E-A947-70E740481C1C}">
                <a14:useLocalDpi xmlns:a14="http://schemas.microsoft.com/office/drawing/2010/main" val="0"/>
              </a:ext>
            </a:extLst>
          </a:blip>
          <a:srcRect l="26058" r="26058"/>
          <a:stretch/>
        </p:blipFill>
        <p:spPr>
          <a:xfrm>
            <a:off x="527892" y="1676233"/>
            <a:ext cx="641267" cy="1339204"/>
          </a:xfrm>
          <a:prstGeom prst="rect">
            <a:avLst/>
          </a:prstGeom>
        </p:spPr>
      </p:pic>
      <p:sp>
        <p:nvSpPr>
          <p:cNvPr id="9" name="TextBox 8">
            <a:extLst>
              <a:ext uri="{FF2B5EF4-FFF2-40B4-BE49-F238E27FC236}">
                <a16:creationId xmlns:a16="http://schemas.microsoft.com/office/drawing/2014/main" id="{523295FE-95A0-4FAD-8A6F-03A44A8102B5}"/>
              </a:ext>
            </a:extLst>
          </p:cNvPr>
          <p:cNvSpPr txBox="1"/>
          <p:nvPr/>
        </p:nvSpPr>
        <p:spPr>
          <a:xfrm>
            <a:off x="4456818" y="1526374"/>
            <a:ext cx="498763" cy="769441"/>
          </a:xfrm>
          <a:prstGeom prst="rect">
            <a:avLst/>
          </a:prstGeom>
          <a:noFill/>
        </p:spPr>
        <p:txBody>
          <a:bodyPr wrap="square" rtlCol="0">
            <a:spAutoFit/>
          </a:bodyPr>
          <a:lstStyle/>
          <a:p>
            <a:r>
              <a:rPr lang="en-US" sz="4000" b="1" dirty="0">
                <a:solidFill>
                  <a:srgbClr val="FFA619"/>
                </a:solidFill>
              </a:rPr>
              <a:t>1</a:t>
            </a:r>
          </a:p>
        </p:txBody>
      </p:sp>
      <p:pic>
        <p:nvPicPr>
          <p:cNvPr id="13" name="Picture 12" descr="Icon&#10;&#10;Description automatically generated">
            <a:extLst>
              <a:ext uri="{FF2B5EF4-FFF2-40B4-BE49-F238E27FC236}">
                <a16:creationId xmlns:a16="http://schemas.microsoft.com/office/drawing/2014/main" id="{4E7108C1-7958-40AC-8296-397BBBA7F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8" y="3556149"/>
            <a:ext cx="2032047" cy="1495325"/>
          </a:xfrm>
          <a:prstGeom prst="rect">
            <a:avLst/>
          </a:prstGeom>
        </p:spPr>
      </p:pic>
      <p:sp>
        <p:nvSpPr>
          <p:cNvPr id="24" name="TextBox 23">
            <a:extLst>
              <a:ext uri="{FF2B5EF4-FFF2-40B4-BE49-F238E27FC236}">
                <a16:creationId xmlns:a16="http://schemas.microsoft.com/office/drawing/2014/main" id="{EBFB4C2C-82C1-4302-8422-5F0EB7385E6A}"/>
              </a:ext>
            </a:extLst>
          </p:cNvPr>
          <p:cNvSpPr txBox="1"/>
          <p:nvPr/>
        </p:nvSpPr>
        <p:spPr>
          <a:xfrm>
            <a:off x="4456818" y="3106129"/>
            <a:ext cx="498763" cy="769441"/>
          </a:xfrm>
          <a:prstGeom prst="rect">
            <a:avLst/>
          </a:prstGeom>
          <a:noFill/>
        </p:spPr>
        <p:txBody>
          <a:bodyPr wrap="square" rtlCol="0">
            <a:spAutoFit/>
          </a:bodyPr>
          <a:lstStyle/>
          <a:p>
            <a:r>
              <a:rPr lang="en-US" sz="4000" b="1" dirty="0">
                <a:solidFill>
                  <a:srgbClr val="FFA619"/>
                </a:solidFill>
              </a:rPr>
              <a:t>2</a:t>
            </a:r>
          </a:p>
        </p:txBody>
      </p:sp>
      <p:pic>
        <p:nvPicPr>
          <p:cNvPr id="25" name="Picture 24" descr="Icon&#10;&#10;Description automatically generated">
            <a:extLst>
              <a:ext uri="{FF2B5EF4-FFF2-40B4-BE49-F238E27FC236}">
                <a16:creationId xmlns:a16="http://schemas.microsoft.com/office/drawing/2014/main" id="{F1F3765C-821E-4415-B548-DF54B7442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4" y="5403321"/>
            <a:ext cx="1244262" cy="1200328"/>
          </a:xfrm>
          <a:prstGeom prst="rect">
            <a:avLst/>
          </a:prstGeom>
        </p:spPr>
      </p:pic>
      <p:sp>
        <p:nvSpPr>
          <p:cNvPr id="26" name="TextBox 25">
            <a:extLst>
              <a:ext uri="{FF2B5EF4-FFF2-40B4-BE49-F238E27FC236}">
                <a16:creationId xmlns:a16="http://schemas.microsoft.com/office/drawing/2014/main" id="{C6E8B36C-90BF-4CFF-954A-6EAF3B90FC92}"/>
              </a:ext>
            </a:extLst>
          </p:cNvPr>
          <p:cNvSpPr txBox="1"/>
          <p:nvPr/>
        </p:nvSpPr>
        <p:spPr>
          <a:xfrm>
            <a:off x="4456818" y="5026794"/>
            <a:ext cx="498763" cy="769441"/>
          </a:xfrm>
          <a:prstGeom prst="rect">
            <a:avLst/>
          </a:prstGeom>
          <a:noFill/>
        </p:spPr>
        <p:txBody>
          <a:bodyPr wrap="square" rtlCol="0">
            <a:spAutoFit/>
          </a:bodyPr>
          <a:lstStyle/>
          <a:p>
            <a:r>
              <a:rPr lang="en-US" sz="4000" b="1" dirty="0">
                <a:solidFill>
                  <a:srgbClr val="FFA619"/>
                </a:solidFill>
              </a:rPr>
              <a:t>3</a:t>
            </a:r>
          </a:p>
        </p:txBody>
      </p:sp>
      <p:sp>
        <p:nvSpPr>
          <p:cNvPr id="29" name="TextBox 28">
            <a:extLst>
              <a:ext uri="{FF2B5EF4-FFF2-40B4-BE49-F238E27FC236}">
                <a16:creationId xmlns:a16="http://schemas.microsoft.com/office/drawing/2014/main" id="{D89DA547-DD72-4773-A36C-2A2D9A802B6C}"/>
              </a:ext>
            </a:extLst>
          </p:cNvPr>
          <p:cNvSpPr txBox="1"/>
          <p:nvPr/>
        </p:nvSpPr>
        <p:spPr>
          <a:xfrm>
            <a:off x="2476418" y="897674"/>
            <a:ext cx="5361297" cy="461665"/>
          </a:xfrm>
          <a:prstGeom prst="rect">
            <a:avLst/>
          </a:prstGeom>
          <a:noFill/>
        </p:spPr>
        <p:txBody>
          <a:bodyPr wrap="square" rtlCol="0">
            <a:spAutoFit/>
          </a:bodyPr>
          <a:lstStyle/>
          <a:p>
            <a:r>
              <a:rPr lang="en-US" sz="2400" dirty="0">
                <a:solidFill>
                  <a:schemeClr val="bg1"/>
                </a:solidFill>
              </a:rPr>
              <a:t>Top 10 Things SPS Families Need to Know </a:t>
            </a:r>
          </a:p>
        </p:txBody>
      </p:sp>
      <p:sp>
        <p:nvSpPr>
          <p:cNvPr id="31" name="TextBox 30">
            <a:extLst>
              <a:ext uri="{FF2B5EF4-FFF2-40B4-BE49-F238E27FC236}">
                <a16:creationId xmlns:a16="http://schemas.microsoft.com/office/drawing/2014/main" id="{1062D029-192C-4D51-86FC-4C74DBA4FBD8}"/>
              </a:ext>
            </a:extLst>
          </p:cNvPr>
          <p:cNvSpPr txBox="1"/>
          <p:nvPr/>
        </p:nvSpPr>
        <p:spPr>
          <a:xfrm>
            <a:off x="1566476" y="2148472"/>
            <a:ext cx="7030945" cy="646331"/>
          </a:xfrm>
          <a:prstGeom prst="rect">
            <a:avLst/>
          </a:prstGeom>
          <a:noFill/>
        </p:spPr>
        <p:txBody>
          <a:bodyPr wrap="square" rtlCol="0">
            <a:spAutoFit/>
          </a:bodyPr>
          <a:lstStyle/>
          <a:p>
            <a:r>
              <a:rPr lang="en-US" dirty="0"/>
              <a:t>An electronic required daily health screening must be submitted prior to 7 a.m. Families will receive an “approved” or “not approved” notice. </a:t>
            </a:r>
          </a:p>
        </p:txBody>
      </p:sp>
      <p:sp>
        <p:nvSpPr>
          <p:cNvPr id="32" name="TextBox 31">
            <a:extLst>
              <a:ext uri="{FF2B5EF4-FFF2-40B4-BE49-F238E27FC236}">
                <a16:creationId xmlns:a16="http://schemas.microsoft.com/office/drawing/2014/main" id="{FE227256-9A48-4E9E-AED7-CECE7C918CAB}"/>
              </a:ext>
            </a:extLst>
          </p:cNvPr>
          <p:cNvSpPr txBox="1"/>
          <p:nvPr/>
        </p:nvSpPr>
        <p:spPr>
          <a:xfrm>
            <a:off x="1566476" y="3730266"/>
            <a:ext cx="7423145" cy="1200329"/>
          </a:xfrm>
          <a:prstGeom prst="rect">
            <a:avLst/>
          </a:prstGeom>
          <a:noFill/>
        </p:spPr>
        <p:txBody>
          <a:bodyPr wrap="square" rtlCol="0">
            <a:spAutoFit/>
          </a:bodyPr>
          <a:lstStyle/>
          <a:p>
            <a:r>
              <a:rPr lang="en-US" dirty="0"/>
              <a:t>Students will be required to wear a mask. Masks must be worn on the bus and in school except for when students are drinking or eating. If a student doesn’t have a mask, one will be provided. Plexiglass barriers have been installed in specialized classrooms for students who can’t wear a mask. </a:t>
            </a:r>
          </a:p>
        </p:txBody>
      </p:sp>
      <p:sp>
        <p:nvSpPr>
          <p:cNvPr id="33" name="TextBox 32">
            <a:extLst>
              <a:ext uri="{FF2B5EF4-FFF2-40B4-BE49-F238E27FC236}">
                <a16:creationId xmlns:a16="http://schemas.microsoft.com/office/drawing/2014/main" id="{3B10C01D-F2A0-46FD-B130-82AB9D20F525}"/>
              </a:ext>
            </a:extLst>
          </p:cNvPr>
          <p:cNvSpPr txBox="1"/>
          <p:nvPr/>
        </p:nvSpPr>
        <p:spPr>
          <a:xfrm>
            <a:off x="1566476" y="5597833"/>
            <a:ext cx="7726616" cy="1200329"/>
          </a:xfrm>
          <a:prstGeom prst="rect">
            <a:avLst/>
          </a:prstGeom>
          <a:noFill/>
        </p:spPr>
        <p:txBody>
          <a:bodyPr wrap="square" rtlCol="0">
            <a:spAutoFit/>
          </a:bodyPr>
          <a:lstStyle/>
          <a:p>
            <a:r>
              <a:rPr lang="en-US" dirty="0"/>
              <a:t>One student will be assigned to each bus seat, unless from the same household. Windows will be open or adjusted to provide air flow. Bus drivers will wear approved PPE, such as a mask, and sanitize high touch areas between each route. The bus will be sanitized daily after the last run.</a:t>
            </a:r>
          </a:p>
        </p:txBody>
      </p:sp>
      <p:pic>
        <p:nvPicPr>
          <p:cNvPr id="17" name="Picture 16">
            <a:extLst>
              <a:ext uri="{FF2B5EF4-FFF2-40B4-BE49-F238E27FC236}">
                <a16:creationId xmlns:a16="http://schemas.microsoft.com/office/drawing/2014/main" id="{BEFC4946-D98E-1544-B7A6-399721B5C5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0978" y="-33802"/>
            <a:ext cx="1536615" cy="1536615"/>
          </a:xfrm>
          <a:prstGeom prst="rect">
            <a:avLst/>
          </a:prstGeom>
        </p:spPr>
      </p:pic>
    </p:spTree>
    <p:extLst>
      <p:ext uri="{BB962C8B-B14F-4D97-AF65-F5344CB8AC3E}">
        <p14:creationId xmlns:p14="http://schemas.microsoft.com/office/powerpoint/2010/main" val="3303635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12926E2-D16D-4366-9D84-D2041B4B9CFF}"/>
              </a:ext>
            </a:extLst>
          </p:cNvPr>
          <p:cNvSpPr/>
          <p:nvPr/>
        </p:nvSpPr>
        <p:spPr>
          <a:xfrm>
            <a:off x="-1316" y="3188896"/>
            <a:ext cx="9154743" cy="1941208"/>
          </a:xfrm>
          <a:prstGeom prst="rect">
            <a:avLst/>
          </a:prstGeom>
          <a:solidFill>
            <a:srgbClr val="006AA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rategic Plan Priorities ">
            <a:extLst>
              <a:ext uri="{FF2B5EF4-FFF2-40B4-BE49-F238E27FC236}">
                <a16:creationId xmlns:a16="http://schemas.microsoft.com/office/drawing/2014/main" id="{B816B0DF-F445-448C-8498-8FB77148F98E}"/>
              </a:ext>
            </a:extLst>
          </p:cNvPr>
          <p:cNvGrpSpPr/>
          <p:nvPr/>
        </p:nvGrpSpPr>
        <p:grpSpPr>
          <a:xfrm>
            <a:off x="-1316" y="-43168"/>
            <a:ext cx="9154743" cy="1561479"/>
            <a:chOff x="-1316" y="-43168"/>
            <a:chExt cx="9154743" cy="1062396"/>
          </a:xfrm>
        </p:grpSpPr>
        <p:sp>
          <p:nvSpPr>
            <p:cNvPr id="4" name="Rectangle 3">
              <a:extLst>
                <a:ext uri="{FF2B5EF4-FFF2-40B4-BE49-F238E27FC236}">
                  <a16:creationId xmlns:a16="http://schemas.microsoft.com/office/drawing/2014/main" id="{4E04A2B8-FF4D-4659-A88C-B7562D313DFC}"/>
                </a:ext>
                <a:ext uri="{C183D7F6-B498-43B3-948B-1728B52AA6E4}">
                  <adec:decorative xmlns:adec="http://schemas.microsoft.com/office/drawing/2017/decorative" val="1"/>
                </a:ext>
              </a:extLst>
            </p:cNvPr>
            <p:cNvSpPr/>
            <p:nvPr/>
          </p:nvSpPr>
          <p:spPr>
            <a:xfrm>
              <a:off x="-1316" y="-43168"/>
              <a:ext cx="9154743" cy="1062396"/>
            </a:xfrm>
            <a:prstGeom prst="rect">
              <a:avLst/>
            </a:prstGeom>
            <a:solidFill>
              <a:srgbClr val="00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5FA925F-78DA-469E-BF02-7F524B9EB2F6}"/>
                </a:ext>
              </a:extLst>
            </p:cNvPr>
            <p:cNvSpPr txBox="1"/>
            <p:nvPr/>
          </p:nvSpPr>
          <p:spPr>
            <a:xfrm>
              <a:off x="1566476" y="195642"/>
              <a:ext cx="757752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cap="all" dirty="0">
                  <a:solidFill>
                    <a:prstClr val="white"/>
                  </a:solidFill>
                  <a:latin typeface="Helvetica Neue LT Pro 67 Medium" panose="020B0604020202020204" pitchFamily="34" charset="77"/>
                </a:rPr>
                <a:t>Return to In-Person Learning</a:t>
              </a:r>
              <a:endParaRPr kumimoji="0" lang="en-US" sz="3200" b="1" i="0" u="none" strike="noStrike" kern="1200" cap="all" spc="0" normalizeH="0" baseline="0" noProof="0" dirty="0">
                <a:ln>
                  <a:noFill/>
                </a:ln>
                <a:solidFill>
                  <a:prstClr val="white"/>
                </a:solidFill>
                <a:effectLst/>
                <a:uLnTx/>
                <a:uFillTx/>
                <a:latin typeface="Helvetica Neue LT Pro 67 Medium" panose="020B0604020202020204" pitchFamily="34" charset="77"/>
                <a:ea typeface="+mn-ea"/>
                <a:cs typeface="+mn-cs"/>
              </a:endParaRPr>
            </a:p>
          </p:txBody>
        </p:sp>
      </p:grpSp>
      <p:sp>
        <p:nvSpPr>
          <p:cNvPr id="9" name="TextBox 8">
            <a:extLst>
              <a:ext uri="{FF2B5EF4-FFF2-40B4-BE49-F238E27FC236}">
                <a16:creationId xmlns:a16="http://schemas.microsoft.com/office/drawing/2014/main" id="{523295FE-95A0-4FAD-8A6F-03A44A8102B5}"/>
              </a:ext>
            </a:extLst>
          </p:cNvPr>
          <p:cNvSpPr txBox="1"/>
          <p:nvPr/>
        </p:nvSpPr>
        <p:spPr>
          <a:xfrm>
            <a:off x="4440603" y="1433386"/>
            <a:ext cx="498763" cy="769441"/>
          </a:xfrm>
          <a:prstGeom prst="rect">
            <a:avLst/>
          </a:prstGeom>
          <a:noFill/>
        </p:spPr>
        <p:txBody>
          <a:bodyPr wrap="square" rtlCol="0">
            <a:spAutoFit/>
          </a:bodyPr>
          <a:lstStyle/>
          <a:p>
            <a:r>
              <a:rPr lang="en-US" sz="4000" b="1" dirty="0">
                <a:solidFill>
                  <a:srgbClr val="FFA619"/>
                </a:solidFill>
              </a:rPr>
              <a:t>4</a:t>
            </a:r>
          </a:p>
        </p:txBody>
      </p:sp>
      <p:sp>
        <p:nvSpPr>
          <p:cNvPr id="24" name="TextBox 23">
            <a:extLst>
              <a:ext uri="{FF2B5EF4-FFF2-40B4-BE49-F238E27FC236}">
                <a16:creationId xmlns:a16="http://schemas.microsoft.com/office/drawing/2014/main" id="{EBFB4C2C-82C1-4302-8422-5F0EB7385E6A}"/>
              </a:ext>
            </a:extLst>
          </p:cNvPr>
          <p:cNvSpPr txBox="1"/>
          <p:nvPr/>
        </p:nvSpPr>
        <p:spPr>
          <a:xfrm>
            <a:off x="4440603" y="3179077"/>
            <a:ext cx="498763" cy="769441"/>
          </a:xfrm>
          <a:prstGeom prst="rect">
            <a:avLst/>
          </a:prstGeom>
          <a:noFill/>
        </p:spPr>
        <p:txBody>
          <a:bodyPr wrap="square" rtlCol="0">
            <a:spAutoFit/>
          </a:bodyPr>
          <a:lstStyle/>
          <a:p>
            <a:r>
              <a:rPr lang="en-US" sz="4000" b="1" dirty="0">
                <a:solidFill>
                  <a:srgbClr val="FFA619"/>
                </a:solidFill>
              </a:rPr>
              <a:t>5</a:t>
            </a:r>
          </a:p>
        </p:txBody>
      </p:sp>
      <p:sp>
        <p:nvSpPr>
          <p:cNvPr id="26" name="TextBox 25">
            <a:extLst>
              <a:ext uri="{FF2B5EF4-FFF2-40B4-BE49-F238E27FC236}">
                <a16:creationId xmlns:a16="http://schemas.microsoft.com/office/drawing/2014/main" id="{C6E8B36C-90BF-4CFF-954A-6EAF3B90FC92}"/>
              </a:ext>
            </a:extLst>
          </p:cNvPr>
          <p:cNvSpPr txBox="1"/>
          <p:nvPr/>
        </p:nvSpPr>
        <p:spPr>
          <a:xfrm>
            <a:off x="4435330" y="4981547"/>
            <a:ext cx="498763" cy="769441"/>
          </a:xfrm>
          <a:prstGeom prst="rect">
            <a:avLst/>
          </a:prstGeom>
          <a:noFill/>
        </p:spPr>
        <p:txBody>
          <a:bodyPr wrap="square" rtlCol="0">
            <a:spAutoFit/>
          </a:bodyPr>
          <a:lstStyle/>
          <a:p>
            <a:r>
              <a:rPr lang="en-US" sz="4000" b="1" dirty="0">
                <a:solidFill>
                  <a:srgbClr val="FFA619"/>
                </a:solidFill>
              </a:rPr>
              <a:t>6</a:t>
            </a:r>
          </a:p>
        </p:txBody>
      </p:sp>
      <p:pic>
        <p:nvPicPr>
          <p:cNvPr id="28" name="Picture 27">
            <a:extLst>
              <a:ext uri="{FF2B5EF4-FFF2-40B4-BE49-F238E27FC236}">
                <a16:creationId xmlns:a16="http://schemas.microsoft.com/office/drawing/2014/main" id="{24E4FDC2-0931-4B61-85A1-F3EF4A01A7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978" y="-33802"/>
            <a:ext cx="1536615" cy="1536615"/>
          </a:xfrm>
          <a:prstGeom prst="rect">
            <a:avLst/>
          </a:prstGeom>
        </p:spPr>
      </p:pic>
      <p:sp>
        <p:nvSpPr>
          <p:cNvPr id="29" name="TextBox 28">
            <a:extLst>
              <a:ext uri="{FF2B5EF4-FFF2-40B4-BE49-F238E27FC236}">
                <a16:creationId xmlns:a16="http://schemas.microsoft.com/office/drawing/2014/main" id="{D89DA547-DD72-4773-A36C-2A2D9A802B6C}"/>
              </a:ext>
            </a:extLst>
          </p:cNvPr>
          <p:cNvSpPr txBox="1"/>
          <p:nvPr/>
        </p:nvSpPr>
        <p:spPr>
          <a:xfrm>
            <a:off x="2476418" y="897674"/>
            <a:ext cx="5361297" cy="461665"/>
          </a:xfrm>
          <a:prstGeom prst="rect">
            <a:avLst/>
          </a:prstGeom>
          <a:noFill/>
        </p:spPr>
        <p:txBody>
          <a:bodyPr wrap="square" rtlCol="0">
            <a:spAutoFit/>
          </a:bodyPr>
          <a:lstStyle/>
          <a:p>
            <a:r>
              <a:rPr lang="en-US" sz="2400" dirty="0">
                <a:solidFill>
                  <a:schemeClr val="bg1"/>
                </a:solidFill>
              </a:rPr>
              <a:t>Top 10 Things SPS Families Need to Know </a:t>
            </a:r>
          </a:p>
        </p:txBody>
      </p:sp>
      <p:sp>
        <p:nvSpPr>
          <p:cNvPr id="31" name="TextBox 30">
            <a:extLst>
              <a:ext uri="{FF2B5EF4-FFF2-40B4-BE49-F238E27FC236}">
                <a16:creationId xmlns:a16="http://schemas.microsoft.com/office/drawing/2014/main" id="{1062D029-192C-4D51-86FC-4C74DBA4FBD8}"/>
              </a:ext>
            </a:extLst>
          </p:cNvPr>
          <p:cNvSpPr txBox="1"/>
          <p:nvPr/>
        </p:nvSpPr>
        <p:spPr>
          <a:xfrm>
            <a:off x="1510210" y="1961907"/>
            <a:ext cx="7030945" cy="1200329"/>
          </a:xfrm>
          <a:prstGeom prst="rect">
            <a:avLst/>
          </a:prstGeom>
          <a:noFill/>
        </p:spPr>
        <p:txBody>
          <a:bodyPr wrap="square" rtlCol="0">
            <a:spAutoFit/>
          </a:bodyPr>
          <a:lstStyle/>
          <a:p>
            <a:r>
              <a:rPr lang="en-US" dirty="0"/>
              <a:t>All students will be met by staff at a designated drop off area. The required, daily health screening will be confirmed. If a health screening is not complete, the family will attest on site or will be contacted, and the student will remain in a separate waiting area until complete. </a:t>
            </a:r>
          </a:p>
        </p:txBody>
      </p:sp>
      <p:sp>
        <p:nvSpPr>
          <p:cNvPr id="32" name="TextBox 31">
            <a:extLst>
              <a:ext uri="{FF2B5EF4-FFF2-40B4-BE49-F238E27FC236}">
                <a16:creationId xmlns:a16="http://schemas.microsoft.com/office/drawing/2014/main" id="{FE227256-9A48-4E9E-AED7-CECE7C918CAB}"/>
              </a:ext>
            </a:extLst>
          </p:cNvPr>
          <p:cNvSpPr txBox="1"/>
          <p:nvPr/>
        </p:nvSpPr>
        <p:spPr>
          <a:xfrm>
            <a:off x="1510210" y="3757757"/>
            <a:ext cx="7423145" cy="1200329"/>
          </a:xfrm>
          <a:prstGeom prst="rect">
            <a:avLst/>
          </a:prstGeom>
          <a:noFill/>
        </p:spPr>
        <p:txBody>
          <a:bodyPr wrap="square" rtlCol="0">
            <a:spAutoFit/>
          </a:bodyPr>
          <a:lstStyle/>
          <a:p>
            <a:r>
              <a:rPr lang="en-US" dirty="0"/>
              <a:t>All classrooms are 15 students or less. These small groups, or cohorts, will stay together all day including at lunch and recess. Student cohorts have dedicated entrances, exits, and restrooms. Students with a confirmed health screening will enter the building through the designated entrance. </a:t>
            </a:r>
          </a:p>
        </p:txBody>
      </p:sp>
      <p:sp>
        <p:nvSpPr>
          <p:cNvPr id="33" name="TextBox 32">
            <a:extLst>
              <a:ext uri="{FF2B5EF4-FFF2-40B4-BE49-F238E27FC236}">
                <a16:creationId xmlns:a16="http://schemas.microsoft.com/office/drawing/2014/main" id="{3B10C01D-F2A0-46FD-B130-82AB9D20F525}"/>
              </a:ext>
            </a:extLst>
          </p:cNvPr>
          <p:cNvSpPr txBox="1"/>
          <p:nvPr/>
        </p:nvSpPr>
        <p:spPr>
          <a:xfrm>
            <a:off x="1510209" y="5428545"/>
            <a:ext cx="7643217" cy="1477328"/>
          </a:xfrm>
          <a:prstGeom prst="rect">
            <a:avLst/>
          </a:prstGeom>
          <a:noFill/>
        </p:spPr>
        <p:txBody>
          <a:bodyPr wrap="square" rtlCol="0">
            <a:spAutoFit/>
          </a:bodyPr>
          <a:lstStyle/>
          <a:p>
            <a:r>
              <a:rPr lang="en-US" dirty="0"/>
              <a:t>In the classroom, students will be assigned to seats that are six feet apart and face the same direction. Arts and physical education will be provided through a combination of remote and asynchronous learning. Students receiving in-person intensive special education services will have access to general education content remotely with support from their teacher. </a:t>
            </a:r>
          </a:p>
        </p:txBody>
      </p:sp>
      <p:pic>
        <p:nvPicPr>
          <p:cNvPr id="5" name="Picture 4">
            <a:extLst>
              <a:ext uri="{FF2B5EF4-FFF2-40B4-BE49-F238E27FC236}">
                <a16:creationId xmlns:a16="http://schemas.microsoft.com/office/drawing/2014/main" id="{EE84D923-8D0E-4494-B987-7E699F0C59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322" y="1720117"/>
            <a:ext cx="1400071" cy="1400071"/>
          </a:xfrm>
          <a:prstGeom prst="rect">
            <a:avLst/>
          </a:prstGeom>
        </p:spPr>
      </p:pic>
      <p:pic>
        <p:nvPicPr>
          <p:cNvPr id="7" name="Picture 6">
            <a:extLst>
              <a:ext uri="{FF2B5EF4-FFF2-40B4-BE49-F238E27FC236}">
                <a16:creationId xmlns:a16="http://schemas.microsoft.com/office/drawing/2014/main" id="{4C8E9F7F-D6AC-45D1-BAA3-AB40A66FB3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807" y="3429000"/>
            <a:ext cx="1424105" cy="1424105"/>
          </a:xfrm>
          <a:prstGeom prst="rect">
            <a:avLst/>
          </a:prstGeom>
        </p:spPr>
      </p:pic>
      <p:pic>
        <p:nvPicPr>
          <p:cNvPr id="11" name="Picture 10">
            <a:extLst>
              <a:ext uri="{FF2B5EF4-FFF2-40B4-BE49-F238E27FC236}">
                <a16:creationId xmlns:a16="http://schemas.microsoft.com/office/drawing/2014/main" id="{A505B0FE-BE1B-420A-BCE1-09090BA6F5CD}"/>
              </a:ext>
            </a:extLst>
          </p:cNvPr>
          <p:cNvPicPr>
            <a:picLocks noChangeAspect="1"/>
          </p:cNvPicPr>
          <p:nvPr/>
        </p:nvPicPr>
        <p:blipFill>
          <a:blip r:embed="rId6">
            <a:extLst>
              <a:ext uri="{28A0092B-C50C-407E-A947-70E740481C1C}">
                <a14:useLocalDpi xmlns:a14="http://schemas.microsoft.com/office/drawing/2010/main" val="0"/>
              </a:ext>
            </a:extLst>
          </a:blip>
          <a:srcRect l="11798" r="11798"/>
          <a:stretch/>
        </p:blipFill>
        <p:spPr>
          <a:xfrm>
            <a:off x="193894" y="5192428"/>
            <a:ext cx="1196927" cy="1566595"/>
          </a:xfrm>
          <a:prstGeom prst="rect">
            <a:avLst/>
          </a:prstGeom>
        </p:spPr>
      </p:pic>
    </p:spTree>
    <p:extLst>
      <p:ext uri="{BB962C8B-B14F-4D97-AF65-F5344CB8AC3E}">
        <p14:creationId xmlns:p14="http://schemas.microsoft.com/office/powerpoint/2010/main" val="3617516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12926E2-D16D-4366-9D84-D2041B4B9CFF}"/>
              </a:ext>
            </a:extLst>
          </p:cNvPr>
          <p:cNvSpPr/>
          <p:nvPr/>
        </p:nvSpPr>
        <p:spPr>
          <a:xfrm>
            <a:off x="-1" y="3137413"/>
            <a:ext cx="9153427" cy="1889381"/>
          </a:xfrm>
          <a:prstGeom prst="rect">
            <a:avLst/>
          </a:prstGeom>
          <a:solidFill>
            <a:srgbClr val="006AA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rategic Plan Priorities ">
            <a:extLst>
              <a:ext uri="{FF2B5EF4-FFF2-40B4-BE49-F238E27FC236}">
                <a16:creationId xmlns:a16="http://schemas.microsoft.com/office/drawing/2014/main" id="{B816B0DF-F445-448C-8498-8FB77148F98E}"/>
              </a:ext>
            </a:extLst>
          </p:cNvPr>
          <p:cNvGrpSpPr/>
          <p:nvPr/>
        </p:nvGrpSpPr>
        <p:grpSpPr>
          <a:xfrm>
            <a:off x="-1316" y="-43168"/>
            <a:ext cx="9154743" cy="1561479"/>
            <a:chOff x="-1316" y="-43168"/>
            <a:chExt cx="9154743" cy="1062396"/>
          </a:xfrm>
        </p:grpSpPr>
        <p:sp>
          <p:nvSpPr>
            <p:cNvPr id="4" name="Rectangle 3">
              <a:extLst>
                <a:ext uri="{FF2B5EF4-FFF2-40B4-BE49-F238E27FC236}">
                  <a16:creationId xmlns:a16="http://schemas.microsoft.com/office/drawing/2014/main" id="{4E04A2B8-FF4D-4659-A88C-B7562D313DFC}"/>
                </a:ext>
                <a:ext uri="{C183D7F6-B498-43B3-948B-1728B52AA6E4}">
                  <adec:decorative xmlns:adec="http://schemas.microsoft.com/office/drawing/2017/decorative" val="1"/>
                </a:ext>
              </a:extLst>
            </p:cNvPr>
            <p:cNvSpPr/>
            <p:nvPr/>
          </p:nvSpPr>
          <p:spPr>
            <a:xfrm>
              <a:off x="-1316" y="-43168"/>
              <a:ext cx="9154743" cy="1062396"/>
            </a:xfrm>
            <a:prstGeom prst="rect">
              <a:avLst/>
            </a:prstGeom>
            <a:solidFill>
              <a:srgbClr val="00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5FA925F-78DA-469E-BF02-7F524B9EB2F6}"/>
                </a:ext>
              </a:extLst>
            </p:cNvPr>
            <p:cNvSpPr txBox="1"/>
            <p:nvPr/>
          </p:nvSpPr>
          <p:spPr>
            <a:xfrm>
              <a:off x="1566476" y="195642"/>
              <a:ext cx="757752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cap="all" dirty="0">
                  <a:solidFill>
                    <a:prstClr val="white"/>
                  </a:solidFill>
                  <a:latin typeface="Helvetica Neue LT Pro 67 Medium" panose="020B0604020202020204" pitchFamily="34" charset="77"/>
                </a:rPr>
                <a:t>Return to In-Person Learning</a:t>
              </a:r>
              <a:endParaRPr kumimoji="0" lang="en-US" sz="3200" b="1" i="0" u="none" strike="noStrike" kern="1200" cap="all" spc="0" normalizeH="0" baseline="0" noProof="0" dirty="0">
                <a:ln>
                  <a:noFill/>
                </a:ln>
                <a:solidFill>
                  <a:prstClr val="white"/>
                </a:solidFill>
                <a:effectLst/>
                <a:uLnTx/>
                <a:uFillTx/>
                <a:latin typeface="Helvetica Neue LT Pro 67 Medium" panose="020B0604020202020204" pitchFamily="34" charset="77"/>
                <a:ea typeface="+mn-ea"/>
                <a:cs typeface="+mn-cs"/>
              </a:endParaRPr>
            </a:p>
          </p:txBody>
        </p:sp>
      </p:grpSp>
      <p:sp>
        <p:nvSpPr>
          <p:cNvPr id="9" name="TextBox 8">
            <a:extLst>
              <a:ext uri="{FF2B5EF4-FFF2-40B4-BE49-F238E27FC236}">
                <a16:creationId xmlns:a16="http://schemas.microsoft.com/office/drawing/2014/main" id="{523295FE-95A0-4FAD-8A6F-03A44A8102B5}"/>
              </a:ext>
            </a:extLst>
          </p:cNvPr>
          <p:cNvSpPr txBox="1"/>
          <p:nvPr/>
        </p:nvSpPr>
        <p:spPr>
          <a:xfrm>
            <a:off x="4433016" y="1495378"/>
            <a:ext cx="498763" cy="769441"/>
          </a:xfrm>
          <a:prstGeom prst="rect">
            <a:avLst/>
          </a:prstGeom>
          <a:noFill/>
        </p:spPr>
        <p:txBody>
          <a:bodyPr wrap="square" rtlCol="0">
            <a:spAutoFit/>
          </a:bodyPr>
          <a:lstStyle/>
          <a:p>
            <a:r>
              <a:rPr lang="en-US" sz="4000" b="1" dirty="0">
                <a:solidFill>
                  <a:srgbClr val="FFA619"/>
                </a:solidFill>
              </a:rPr>
              <a:t>7</a:t>
            </a:r>
          </a:p>
        </p:txBody>
      </p:sp>
      <p:sp>
        <p:nvSpPr>
          <p:cNvPr id="24" name="TextBox 23">
            <a:extLst>
              <a:ext uri="{FF2B5EF4-FFF2-40B4-BE49-F238E27FC236}">
                <a16:creationId xmlns:a16="http://schemas.microsoft.com/office/drawing/2014/main" id="{EBFB4C2C-82C1-4302-8422-5F0EB7385E6A}"/>
              </a:ext>
            </a:extLst>
          </p:cNvPr>
          <p:cNvSpPr txBox="1"/>
          <p:nvPr/>
        </p:nvSpPr>
        <p:spPr>
          <a:xfrm>
            <a:off x="4433016" y="3180805"/>
            <a:ext cx="498763" cy="769441"/>
          </a:xfrm>
          <a:prstGeom prst="rect">
            <a:avLst/>
          </a:prstGeom>
          <a:noFill/>
        </p:spPr>
        <p:txBody>
          <a:bodyPr wrap="square" rtlCol="0">
            <a:spAutoFit/>
          </a:bodyPr>
          <a:lstStyle/>
          <a:p>
            <a:r>
              <a:rPr lang="en-US" sz="4000" b="1" dirty="0">
                <a:solidFill>
                  <a:srgbClr val="FFA619"/>
                </a:solidFill>
              </a:rPr>
              <a:t>8</a:t>
            </a:r>
          </a:p>
        </p:txBody>
      </p:sp>
      <p:sp>
        <p:nvSpPr>
          <p:cNvPr id="26" name="TextBox 25">
            <a:extLst>
              <a:ext uri="{FF2B5EF4-FFF2-40B4-BE49-F238E27FC236}">
                <a16:creationId xmlns:a16="http://schemas.microsoft.com/office/drawing/2014/main" id="{C6E8B36C-90BF-4CFF-954A-6EAF3B90FC92}"/>
              </a:ext>
            </a:extLst>
          </p:cNvPr>
          <p:cNvSpPr txBox="1"/>
          <p:nvPr/>
        </p:nvSpPr>
        <p:spPr>
          <a:xfrm>
            <a:off x="4433015" y="4909858"/>
            <a:ext cx="498763" cy="769441"/>
          </a:xfrm>
          <a:prstGeom prst="rect">
            <a:avLst/>
          </a:prstGeom>
          <a:noFill/>
        </p:spPr>
        <p:txBody>
          <a:bodyPr wrap="square" rtlCol="0">
            <a:spAutoFit/>
          </a:bodyPr>
          <a:lstStyle/>
          <a:p>
            <a:r>
              <a:rPr lang="en-US" sz="4000" b="1" dirty="0">
                <a:solidFill>
                  <a:srgbClr val="FFA619"/>
                </a:solidFill>
              </a:rPr>
              <a:t>9</a:t>
            </a:r>
          </a:p>
        </p:txBody>
      </p:sp>
      <p:sp>
        <p:nvSpPr>
          <p:cNvPr id="29" name="TextBox 28">
            <a:extLst>
              <a:ext uri="{FF2B5EF4-FFF2-40B4-BE49-F238E27FC236}">
                <a16:creationId xmlns:a16="http://schemas.microsoft.com/office/drawing/2014/main" id="{D89DA547-DD72-4773-A36C-2A2D9A802B6C}"/>
              </a:ext>
            </a:extLst>
          </p:cNvPr>
          <p:cNvSpPr txBox="1"/>
          <p:nvPr/>
        </p:nvSpPr>
        <p:spPr>
          <a:xfrm>
            <a:off x="2476418" y="897674"/>
            <a:ext cx="5361297" cy="461665"/>
          </a:xfrm>
          <a:prstGeom prst="rect">
            <a:avLst/>
          </a:prstGeom>
          <a:noFill/>
        </p:spPr>
        <p:txBody>
          <a:bodyPr wrap="square" rtlCol="0">
            <a:spAutoFit/>
          </a:bodyPr>
          <a:lstStyle/>
          <a:p>
            <a:r>
              <a:rPr lang="en-US" sz="2400" dirty="0">
                <a:solidFill>
                  <a:schemeClr val="bg1"/>
                </a:solidFill>
              </a:rPr>
              <a:t>Top 10 Things SPS Families Need to Know </a:t>
            </a:r>
          </a:p>
        </p:txBody>
      </p:sp>
      <p:sp>
        <p:nvSpPr>
          <p:cNvPr id="31" name="TextBox 30">
            <a:extLst>
              <a:ext uri="{FF2B5EF4-FFF2-40B4-BE49-F238E27FC236}">
                <a16:creationId xmlns:a16="http://schemas.microsoft.com/office/drawing/2014/main" id="{1062D029-192C-4D51-86FC-4C74DBA4FBD8}"/>
              </a:ext>
            </a:extLst>
          </p:cNvPr>
          <p:cNvSpPr txBox="1"/>
          <p:nvPr/>
        </p:nvSpPr>
        <p:spPr>
          <a:xfrm>
            <a:off x="1471789" y="2085891"/>
            <a:ext cx="7030945" cy="923330"/>
          </a:xfrm>
          <a:prstGeom prst="rect">
            <a:avLst/>
          </a:prstGeom>
          <a:noFill/>
        </p:spPr>
        <p:txBody>
          <a:bodyPr wrap="square" rtlCol="0">
            <a:spAutoFit/>
          </a:bodyPr>
          <a:lstStyle/>
          <a:p>
            <a:r>
              <a:rPr lang="en-US" dirty="0"/>
              <a:t>Students will have their own learning materials for daily use and those items will not be shared. Items coming back and forth from school to home will be limited. </a:t>
            </a:r>
          </a:p>
        </p:txBody>
      </p:sp>
      <p:sp>
        <p:nvSpPr>
          <p:cNvPr id="32" name="TextBox 31">
            <a:extLst>
              <a:ext uri="{FF2B5EF4-FFF2-40B4-BE49-F238E27FC236}">
                <a16:creationId xmlns:a16="http://schemas.microsoft.com/office/drawing/2014/main" id="{FE227256-9A48-4E9E-AED7-CECE7C918CAB}"/>
              </a:ext>
            </a:extLst>
          </p:cNvPr>
          <p:cNvSpPr txBox="1"/>
          <p:nvPr/>
        </p:nvSpPr>
        <p:spPr>
          <a:xfrm>
            <a:off x="1471789" y="3840245"/>
            <a:ext cx="7423145" cy="923330"/>
          </a:xfrm>
          <a:prstGeom prst="rect">
            <a:avLst/>
          </a:prstGeom>
          <a:noFill/>
        </p:spPr>
        <p:txBody>
          <a:bodyPr wrap="square" rtlCol="0">
            <a:spAutoFit/>
          </a:bodyPr>
          <a:lstStyle/>
          <a:p>
            <a:r>
              <a:rPr lang="en-US" dirty="0"/>
              <a:t>Hand hygiene will be prioritized throughout the day including but not limited to on arrival, after recess, and after using the restroom. Hand washing signage will be throughout the building.  </a:t>
            </a:r>
          </a:p>
        </p:txBody>
      </p:sp>
      <p:sp>
        <p:nvSpPr>
          <p:cNvPr id="33" name="TextBox 32">
            <a:extLst>
              <a:ext uri="{FF2B5EF4-FFF2-40B4-BE49-F238E27FC236}">
                <a16:creationId xmlns:a16="http://schemas.microsoft.com/office/drawing/2014/main" id="{3B10C01D-F2A0-46FD-B130-82AB9D20F525}"/>
              </a:ext>
            </a:extLst>
          </p:cNvPr>
          <p:cNvSpPr txBox="1"/>
          <p:nvPr/>
        </p:nvSpPr>
        <p:spPr>
          <a:xfrm>
            <a:off x="1417384" y="5380672"/>
            <a:ext cx="7726616" cy="1477328"/>
          </a:xfrm>
          <a:prstGeom prst="rect">
            <a:avLst/>
          </a:prstGeom>
          <a:noFill/>
        </p:spPr>
        <p:txBody>
          <a:bodyPr wrap="square" rtlCol="0">
            <a:spAutoFit/>
          </a:bodyPr>
          <a:lstStyle/>
          <a:p>
            <a:r>
              <a:rPr lang="en-US" dirty="0"/>
              <a:t>Daily cleaning of common areas will be done in compliance with CDC and Public Health recommendations. High touch areas and restrooms will be cleaned three times a day. Additional PPE will be provided in every classroom for daily use. If there is a suspected or confirmed case, SPS will follow CDC cleaning, contact tracing, and communication protocols. </a:t>
            </a:r>
          </a:p>
        </p:txBody>
      </p:sp>
      <p:pic>
        <p:nvPicPr>
          <p:cNvPr id="6" name="Picture 5" descr="Icon&#10;&#10;Description automatically generated">
            <a:extLst>
              <a:ext uri="{FF2B5EF4-FFF2-40B4-BE49-F238E27FC236}">
                <a16:creationId xmlns:a16="http://schemas.microsoft.com/office/drawing/2014/main" id="{E888FE9D-D303-4A3F-BA03-A61F431E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37" y="3520770"/>
            <a:ext cx="1890197" cy="1378268"/>
          </a:xfrm>
          <a:prstGeom prst="rect">
            <a:avLst/>
          </a:prstGeom>
        </p:spPr>
      </p:pic>
      <p:pic>
        <p:nvPicPr>
          <p:cNvPr id="10" name="Picture 9">
            <a:extLst>
              <a:ext uri="{FF2B5EF4-FFF2-40B4-BE49-F238E27FC236}">
                <a16:creationId xmlns:a16="http://schemas.microsoft.com/office/drawing/2014/main" id="{85E1D774-9CB5-4BC9-9D32-769DE8150E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0223" y="1669090"/>
            <a:ext cx="1300507" cy="1300507"/>
          </a:xfrm>
          <a:prstGeom prst="rect">
            <a:avLst/>
          </a:prstGeom>
        </p:spPr>
      </p:pic>
      <p:pic>
        <p:nvPicPr>
          <p:cNvPr id="13" name="Picture 12">
            <a:extLst>
              <a:ext uri="{FF2B5EF4-FFF2-40B4-BE49-F238E27FC236}">
                <a16:creationId xmlns:a16="http://schemas.microsoft.com/office/drawing/2014/main" id="{5A95BDA4-1D91-493B-A7A5-35434006D56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684" y="5234389"/>
            <a:ext cx="1561311" cy="1561311"/>
          </a:xfrm>
          <a:prstGeom prst="rect">
            <a:avLst/>
          </a:prstGeom>
        </p:spPr>
      </p:pic>
      <p:pic>
        <p:nvPicPr>
          <p:cNvPr id="17" name="Picture 16">
            <a:extLst>
              <a:ext uri="{FF2B5EF4-FFF2-40B4-BE49-F238E27FC236}">
                <a16:creationId xmlns:a16="http://schemas.microsoft.com/office/drawing/2014/main" id="{D7458603-E197-9D46-A207-DED7F7FFE7C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0978" y="-33802"/>
            <a:ext cx="1536615" cy="1536615"/>
          </a:xfrm>
          <a:prstGeom prst="rect">
            <a:avLst/>
          </a:prstGeom>
        </p:spPr>
      </p:pic>
    </p:spTree>
    <p:extLst>
      <p:ext uri="{BB962C8B-B14F-4D97-AF65-F5344CB8AC3E}">
        <p14:creationId xmlns:p14="http://schemas.microsoft.com/office/powerpoint/2010/main" val="343449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12926E2-D16D-4366-9D84-D2041B4B9CFF}"/>
              </a:ext>
            </a:extLst>
          </p:cNvPr>
          <p:cNvSpPr/>
          <p:nvPr/>
        </p:nvSpPr>
        <p:spPr>
          <a:xfrm>
            <a:off x="-1317" y="3151927"/>
            <a:ext cx="9154744" cy="3720587"/>
          </a:xfrm>
          <a:prstGeom prst="rect">
            <a:avLst/>
          </a:prstGeom>
          <a:solidFill>
            <a:srgbClr val="006AA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rategic Plan Priorities ">
            <a:extLst>
              <a:ext uri="{FF2B5EF4-FFF2-40B4-BE49-F238E27FC236}">
                <a16:creationId xmlns:a16="http://schemas.microsoft.com/office/drawing/2014/main" id="{B816B0DF-F445-448C-8498-8FB77148F98E}"/>
              </a:ext>
            </a:extLst>
          </p:cNvPr>
          <p:cNvGrpSpPr/>
          <p:nvPr/>
        </p:nvGrpSpPr>
        <p:grpSpPr>
          <a:xfrm>
            <a:off x="-1316" y="-43168"/>
            <a:ext cx="9154743" cy="1561479"/>
            <a:chOff x="-1316" y="-43168"/>
            <a:chExt cx="9154743" cy="1062396"/>
          </a:xfrm>
        </p:grpSpPr>
        <p:sp>
          <p:nvSpPr>
            <p:cNvPr id="4" name="Rectangle 3">
              <a:extLst>
                <a:ext uri="{FF2B5EF4-FFF2-40B4-BE49-F238E27FC236}">
                  <a16:creationId xmlns:a16="http://schemas.microsoft.com/office/drawing/2014/main" id="{4E04A2B8-FF4D-4659-A88C-B7562D313DFC}"/>
                </a:ext>
                <a:ext uri="{C183D7F6-B498-43B3-948B-1728B52AA6E4}">
                  <adec:decorative xmlns:adec="http://schemas.microsoft.com/office/drawing/2017/decorative" val="1"/>
                </a:ext>
              </a:extLst>
            </p:cNvPr>
            <p:cNvSpPr/>
            <p:nvPr/>
          </p:nvSpPr>
          <p:spPr>
            <a:xfrm>
              <a:off x="-1316" y="-43168"/>
              <a:ext cx="9154743" cy="1062396"/>
            </a:xfrm>
            <a:prstGeom prst="rect">
              <a:avLst/>
            </a:prstGeom>
            <a:solidFill>
              <a:srgbClr val="00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5FA925F-78DA-469E-BF02-7F524B9EB2F6}"/>
                </a:ext>
              </a:extLst>
            </p:cNvPr>
            <p:cNvSpPr txBox="1"/>
            <p:nvPr/>
          </p:nvSpPr>
          <p:spPr>
            <a:xfrm>
              <a:off x="1566476" y="195642"/>
              <a:ext cx="757752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cap="all" dirty="0">
                  <a:solidFill>
                    <a:prstClr val="white"/>
                  </a:solidFill>
                  <a:latin typeface="Helvetica Neue LT Pro 67 Medium" panose="020B0604020202020204" pitchFamily="34" charset="77"/>
                </a:rPr>
                <a:t>Return to In-Person Learning</a:t>
              </a:r>
              <a:endParaRPr kumimoji="0" lang="en-US" sz="3200" b="1" i="0" u="none" strike="noStrike" kern="1200" cap="all" spc="0" normalizeH="0" baseline="0" noProof="0" dirty="0">
                <a:ln>
                  <a:noFill/>
                </a:ln>
                <a:solidFill>
                  <a:prstClr val="white"/>
                </a:solidFill>
                <a:effectLst/>
                <a:uLnTx/>
                <a:uFillTx/>
                <a:latin typeface="Helvetica Neue LT Pro 67 Medium" panose="020B0604020202020204" pitchFamily="34" charset="77"/>
                <a:ea typeface="+mn-ea"/>
                <a:cs typeface="+mn-cs"/>
              </a:endParaRPr>
            </a:p>
          </p:txBody>
        </p:sp>
      </p:grpSp>
      <p:sp>
        <p:nvSpPr>
          <p:cNvPr id="9" name="TextBox 8">
            <a:extLst>
              <a:ext uri="{FF2B5EF4-FFF2-40B4-BE49-F238E27FC236}">
                <a16:creationId xmlns:a16="http://schemas.microsoft.com/office/drawing/2014/main" id="{523295FE-95A0-4FAD-8A6F-03A44A8102B5}"/>
              </a:ext>
            </a:extLst>
          </p:cNvPr>
          <p:cNvSpPr txBox="1"/>
          <p:nvPr/>
        </p:nvSpPr>
        <p:spPr>
          <a:xfrm>
            <a:off x="4310873" y="1521714"/>
            <a:ext cx="939800" cy="769441"/>
          </a:xfrm>
          <a:prstGeom prst="rect">
            <a:avLst/>
          </a:prstGeom>
          <a:noFill/>
        </p:spPr>
        <p:txBody>
          <a:bodyPr wrap="square" rtlCol="0">
            <a:spAutoFit/>
          </a:bodyPr>
          <a:lstStyle/>
          <a:p>
            <a:r>
              <a:rPr lang="en-US" sz="4000" b="1" dirty="0">
                <a:solidFill>
                  <a:srgbClr val="FFA619"/>
                </a:solidFill>
              </a:rPr>
              <a:t>10</a:t>
            </a:r>
          </a:p>
        </p:txBody>
      </p:sp>
      <p:sp>
        <p:nvSpPr>
          <p:cNvPr id="29" name="TextBox 28">
            <a:extLst>
              <a:ext uri="{FF2B5EF4-FFF2-40B4-BE49-F238E27FC236}">
                <a16:creationId xmlns:a16="http://schemas.microsoft.com/office/drawing/2014/main" id="{D89DA547-DD72-4773-A36C-2A2D9A802B6C}"/>
              </a:ext>
            </a:extLst>
          </p:cNvPr>
          <p:cNvSpPr txBox="1"/>
          <p:nvPr/>
        </p:nvSpPr>
        <p:spPr>
          <a:xfrm>
            <a:off x="2476418" y="897674"/>
            <a:ext cx="5361297" cy="461665"/>
          </a:xfrm>
          <a:prstGeom prst="rect">
            <a:avLst/>
          </a:prstGeom>
          <a:noFill/>
        </p:spPr>
        <p:txBody>
          <a:bodyPr wrap="square" rtlCol="0">
            <a:spAutoFit/>
          </a:bodyPr>
          <a:lstStyle/>
          <a:p>
            <a:r>
              <a:rPr lang="en-US" sz="2400" dirty="0">
                <a:solidFill>
                  <a:schemeClr val="bg1"/>
                </a:solidFill>
              </a:rPr>
              <a:t>Top 10 Things SPS Families Need to Know </a:t>
            </a:r>
          </a:p>
        </p:txBody>
      </p:sp>
      <p:sp>
        <p:nvSpPr>
          <p:cNvPr id="31" name="TextBox 30">
            <a:extLst>
              <a:ext uri="{FF2B5EF4-FFF2-40B4-BE49-F238E27FC236}">
                <a16:creationId xmlns:a16="http://schemas.microsoft.com/office/drawing/2014/main" id="{1062D029-192C-4D51-86FC-4C74DBA4FBD8}"/>
              </a:ext>
            </a:extLst>
          </p:cNvPr>
          <p:cNvSpPr txBox="1"/>
          <p:nvPr/>
        </p:nvSpPr>
        <p:spPr>
          <a:xfrm>
            <a:off x="1510210" y="2105713"/>
            <a:ext cx="7030945" cy="923330"/>
          </a:xfrm>
          <a:prstGeom prst="rect">
            <a:avLst/>
          </a:prstGeom>
          <a:noFill/>
        </p:spPr>
        <p:txBody>
          <a:bodyPr wrap="square" rtlCol="0">
            <a:spAutoFit/>
          </a:bodyPr>
          <a:lstStyle/>
          <a:p>
            <a:r>
              <a:rPr lang="en-US" dirty="0"/>
              <a:t>When heading home, students will line up maintaining CDC social distancing guidelines. Students will load or be picked up from a designated area. </a:t>
            </a:r>
          </a:p>
        </p:txBody>
      </p:sp>
      <p:pic>
        <p:nvPicPr>
          <p:cNvPr id="5" name="Picture 4">
            <a:extLst>
              <a:ext uri="{FF2B5EF4-FFF2-40B4-BE49-F238E27FC236}">
                <a16:creationId xmlns:a16="http://schemas.microsoft.com/office/drawing/2014/main" id="{0D433C13-0B65-4702-A888-56E450B6F4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5285" y="1696847"/>
            <a:ext cx="1270000" cy="1270000"/>
          </a:xfrm>
          <a:prstGeom prst="rect">
            <a:avLst/>
          </a:prstGeom>
        </p:spPr>
      </p:pic>
      <p:pic>
        <p:nvPicPr>
          <p:cNvPr id="8" name="Picture 7">
            <a:extLst>
              <a:ext uri="{FF2B5EF4-FFF2-40B4-BE49-F238E27FC236}">
                <a16:creationId xmlns:a16="http://schemas.microsoft.com/office/drawing/2014/main" id="{D6BE817B-5A8C-4877-BC0B-0724A8E29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 y="3514282"/>
            <a:ext cx="2767765" cy="2767765"/>
          </a:xfrm>
          <a:prstGeom prst="rect">
            <a:avLst/>
          </a:prstGeom>
        </p:spPr>
      </p:pic>
      <p:sp>
        <p:nvSpPr>
          <p:cNvPr id="11" name="TextBox 10">
            <a:extLst>
              <a:ext uri="{FF2B5EF4-FFF2-40B4-BE49-F238E27FC236}">
                <a16:creationId xmlns:a16="http://schemas.microsoft.com/office/drawing/2014/main" id="{4460D278-717D-4224-BB52-DBCBBD81F772}"/>
              </a:ext>
            </a:extLst>
          </p:cNvPr>
          <p:cNvSpPr txBox="1"/>
          <p:nvPr/>
        </p:nvSpPr>
        <p:spPr>
          <a:xfrm>
            <a:off x="2610124" y="3318563"/>
            <a:ext cx="6533876" cy="3416320"/>
          </a:xfrm>
          <a:prstGeom prst="rect">
            <a:avLst/>
          </a:prstGeom>
          <a:noFill/>
        </p:spPr>
        <p:txBody>
          <a:bodyPr wrap="square" rtlCol="0">
            <a:spAutoFit/>
          </a:bodyPr>
          <a:lstStyle/>
          <a:p>
            <a:r>
              <a:rPr lang="en-US" sz="2000" dirty="0"/>
              <a:t>SPS staff have been preparing for a phased return to in-person learning. We are ready. Health and safety protocols have been implemented, Personal Protective Equipment (PPE) is in place, and the district is prepared for student transportation and meals. </a:t>
            </a:r>
          </a:p>
          <a:p>
            <a:endParaRPr lang="en-US" sz="2000" dirty="0"/>
          </a:p>
          <a:p>
            <a:r>
              <a:rPr lang="en-US" sz="2000" dirty="0"/>
              <a:t>While in-person learning may look different, we are committed to ensuring our classrooms remain engaging and joyful. </a:t>
            </a:r>
          </a:p>
          <a:p>
            <a:endParaRPr lang="en-US" dirty="0"/>
          </a:p>
          <a:p>
            <a:r>
              <a:rPr lang="en-US" dirty="0"/>
              <a:t>Learn more at </a:t>
            </a:r>
            <a:r>
              <a:rPr lang="en-US" dirty="0">
                <a:hlinkClick r:id="rId5"/>
              </a:rPr>
              <a:t>www.seattleschools.org/resources</a:t>
            </a:r>
            <a:r>
              <a:rPr lang="en-US" dirty="0"/>
              <a:t> </a:t>
            </a:r>
          </a:p>
        </p:txBody>
      </p:sp>
      <p:pic>
        <p:nvPicPr>
          <p:cNvPr id="15" name="Picture 14">
            <a:extLst>
              <a:ext uri="{FF2B5EF4-FFF2-40B4-BE49-F238E27FC236}">
                <a16:creationId xmlns:a16="http://schemas.microsoft.com/office/drawing/2014/main" id="{9A96ABDB-1644-D241-B532-D9499A1808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0978" y="-33802"/>
            <a:ext cx="1536615" cy="1536615"/>
          </a:xfrm>
          <a:prstGeom prst="rect">
            <a:avLst/>
          </a:prstGeom>
        </p:spPr>
      </p:pic>
    </p:spTree>
    <p:extLst>
      <p:ext uri="{BB962C8B-B14F-4D97-AF65-F5344CB8AC3E}">
        <p14:creationId xmlns:p14="http://schemas.microsoft.com/office/powerpoint/2010/main" val="391422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1CA00AC-93E1-4043-82D9-A001BF6E27E3}"/>
              </a:ext>
            </a:extLst>
          </p:cNvPr>
          <p:cNvSpPr>
            <a:spLocks noGrp="1"/>
          </p:cNvSpPr>
          <p:nvPr>
            <p:ph type="body" orient="vert" idx="1"/>
          </p:nvPr>
        </p:nvSpPr>
        <p:spPr>
          <a:xfrm>
            <a:off x="537550" y="1599065"/>
            <a:ext cx="6042366" cy="4865938"/>
          </a:xfrm>
        </p:spPr>
        <p:txBody>
          <a:bodyPr vert="horz" lIns="68580" tIns="34290" rIns="68580" bIns="34290" rtlCol="0" anchor="t">
            <a:noAutofit/>
          </a:bodyPr>
          <a:lstStyle/>
          <a:p>
            <a:pPr marL="572770" indent="-572770">
              <a:buFont typeface="Wingdings" panose="05000000000000000000" pitchFamily="2" charset="2"/>
              <a:buChar char="q"/>
            </a:pPr>
            <a:r>
              <a:rPr lang="en-US" sz="2400" b="1" dirty="0">
                <a:solidFill>
                  <a:schemeClr val="bg1">
                    <a:lumMod val="50000"/>
                  </a:schemeClr>
                </a:solidFill>
              </a:rPr>
              <a:t>Family COVID Release Form – </a:t>
            </a:r>
            <a:br>
              <a:rPr lang="en-US" sz="2400" b="1" dirty="0"/>
            </a:br>
            <a:r>
              <a:rPr lang="en-US" sz="2400" dirty="0">
                <a:solidFill>
                  <a:schemeClr val="bg1">
                    <a:lumMod val="50000"/>
                  </a:schemeClr>
                </a:solidFill>
              </a:rPr>
              <a:t>required 1</a:t>
            </a:r>
            <a:r>
              <a:rPr lang="en-US" sz="2400" baseline="30000" dirty="0">
                <a:solidFill>
                  <a:schemeClr val="bg1">
                    <a:lumMod val="50000"/>
                  </a:schemeClr>
                </a:solidFill>
              </a:rPr>
              <a:t>st</a:t>
            </a:r>
            <a:r>
              <a:rPr lang="en-US" sz="2400" dirty="0">
                <a:solidFill>
                  <a:schemeClr val="bg1">
                    <a:lumMod val="50000"/>
                  </a:schemeClr>
                </a:solidFill>
              </a:rPr>
              <a:t> day! </a:t>
            </a:r>
            <a:endParaRPr lang="en-US" sz="2400" dirty="0">
              <a:solidFill>
                <a:schemeClr val="bg1">
                  <a:lumMod val="50000"/>
                </a:schemeClr>
              </a:solidFill>
              <a:cs typeface="Calibri"/>
            </a:endParaRPr>
          </a:p>
          <a:p>
            <a:pPr marL="572770" indent="-572770">
              <a:buFont typeface="Wingdings" panose="05000000000000000000" pitchFamily="2" charset="2"/>
              <a:buChar char="q"/>
            </a:pPr>
            <a:r>
              <a:rPr lang="en-US" sz="2400" b="1" dirty="0">
                <a:solidFill>
                  <a:schemeClr val="bg1">
                    <a:lumMod val="50000"/>
                  </a:schemeClr>
                </a:solidFill>
              </a:rPr>
              <a:t>Daily Electronic Attestation Process!!!</a:t>
            </a:r>
            <a:endParaRPr lang="en-US" sz="2400" b="1">
              <a:solidFill>
                <a:schemeClr val="bg1">
                  <a:lumMod val="50000"/>
                </a:schemeClr>
              </a:solidFill>
              <a:cs typeface="Calibri"/>
            </a:endParaRPr>
          </a:p>
          <a:p>
            <a:pPr marL="968375" indent="-394970">
              <a:buFont typeface="Wingdings" panose="05000000000000000000" pitchFamily="2" charset="2"/>
              <a:buChar char="ü"/>
            </a:pPr>
            <a:r>
              <a:rPr lang="en-US" sz="2100" dirty="0">
                <a:solidFill>
                  <a:schemeClr val="bg1">
                    <a:lumMod val="50000"/>
                  </a:schemeClr>
                </a:solidFill>
              </a:rPr>
              <a:t> Text so we have phone number</a:t>
            </a:r>
            <a:endParaRPr lang="en-US" sz="2100">
              <a:solidFill>
                <a:schemeClr val="bg1">
                  <a:lumMod val="50000"/>
                </a:schemeClr>
              </a:solidFill>
              <a:cs typeface="Calibri"/>
            </a:endParaRPr>
          </a:p>
          <a:p>
            <a:pPr marL="572770" indent="-572770">
              <a:buFont typeface="Wingdings" panose="05000000000000000000" pitchFamily="2" charset="2"/>
              <a:buChar char="q"/>
            </a:pPr>
            <a:r>
              <a:rPr lang="en-US" sz="2400" b="1" dirty="0">
                <a:solidFill>
                  <a:schemeClr val="bg1">
                    <a:lumMod val="50000"/>
                  </a:schemeClr>
                </a:solidFill>
              </a:rPr>
              <a:t>What To Bring?</a:t>
            </a:r>
            <a:endParaRPr lang="en-US" sz="2400" b="1">
              <a:solidFill>
                <a:schemeClr val="bg1">
                  <a:lumMod val="50000"/>
                </a:schemeClr>
              </a:solidFill>
              <a:cs typeface="Calibri"/>
            </a:endParaRPr>
          </a:p>
          <a:p>
            <a:pPr marL="806450" indent="-285750">
              <a:buFont typeface="Wingdings" panose="05000000000000000000" pitchFamily="2" charset="2"/>
              <a:buChar char="ü"/>
            </a:pPr>
            <a:r>
              <a:rPr lang="en-US" sz="2400" dirty="0">
                <a:solidFill>
                  <a:schemeClr val="bg1">
                    <a:lumMod val="50000"/>
                  </a:schemeClr>
                </a:solidFill>
              </a:rPr>
              <a:t>  </a:t>
            </a:r>
            <a:r>
              <a:rPr lang="en-US" sz="2100" dirty="0">
                <a:solidFill>
                  <a:schemeClr val="bg1">
                    <a:lumMod val="50000"/>
                  </a:schemeClr>
                </a:solidFill>
              </a:rPr>
              <a:t> Backpack</a:t>
            </a:r>
            <a:endParaRPr lang="en-US" sz="2100" dirty="0">
              <a:solidFill>
                <a:schemeClr val="bg1">
                  <a:lumMod val="50000"/>
                </a:schemeClr>
              </a:solidFill>
              <a:cs typeface="Calibri"/>
            </a:endParaRPr>
          </a:p>
          <a:p>
            <a:pPr marL="806450" indent="-285750">
              <a:buFont typeface="Wingdings" panose="05000000000000000000" pitchFamily="2" charset="2"/>
              <a:buChar char="ü"/>
            </a:pPr>
            <a:r>
              <a:rPr lang="en-US" sz="2100" dirty="0">
                <a:solidFill>
                  <a:schemeClr val="bg1">
                    <a:lumMod val="50000"/>
                  </a:schemeClr>
                </a:solidFill>
              </a:rPr>
              <a:t>   Device and Charger (required)</a:t>
            </a:r>
            <a:endParaRPr lang="en-US" sz="2100" dirty="0">
              <a:solidFill>
                <a:schemeClr val="bg1">
                  <a:lumMod val="50000"/>
                </a:schemeClr>
              </a:solidFill>
              <a:cs typeface="Calibri"/>
            </a:endParaRPr>
          </a:p>
          <a:p>
            <a:pPr marL="806450" indent="-285750">
              <a:buFont typeface="Wingdings" panose="05000000000000000000" pitchFamily="2" charset="2"/>
              <a:buChar char="ü"/>
            </a:pPr>
            <a:r>
              <a:rPr lang="en-US" sz="2100" dirty="0">
                <a:solidFill>
                  <a:schemeClr val="bg1">
                    <a:lumMod val="50000"/>
                  </a:schemeClr>
                </a:solidFill>
              </a:rPr>
              <a:t>   Water bottle filled with water and </a:t>
            </a:r>
            <a:br>
              <a:rPr lang="en-US" sz="2100" dirty="0"/>
            </a:br>
            <a:r>
              <a:rPr lang="en-US" sz="2100" dirty="0">
                <a:solidFill>
                  <a:schemeClr val="bg1">
                    <a:lumMod val="50000"/>
                  </a:schemeClr>
                </a:solidFill>
              </a:rPr>
              <a:t>   labeled with student's name</a:t>
            </a:r>
            <a:endParaRPr lang="en-US" sz="2100" dirty="0">
              <a:solidFill>
                <a:schemeClr val="bg1">
                  <a:lumMod val="50000"/>
                </a:schemeClr>
              </a:solidFill>
              <a:cs typeface="Calibri"/>
            </a:endParaRPr>
          </a:p>
          <a:p>
            <a:pPr marL="806450" indent="-285750">
              <a:buFont typeface="Wingdings" panose="05000000000000000000" pitchFamily="2" charset="2"/>
              <a:buChar char="ü"/>
            </a:pPr>
            <a:r>
              <a:rPr lang="en-US" sz="2100" dirty="0">
                <a:solidFill>
                  <a:schemeClr val="bg1">
                    <a:lumMod val="50000"/>
                  </a:schemeClr>
                </a:solidFill>
              </a:rPr>
              <a:t>   Snack (simple healthy item – easy to eat)</a:t>
            </a:r>
            <a:endParaRPr lang="en-US" sz="2100" dirty="0">
              <a:solidFill>
                <a:schemeClr val="bg1">
                  <a:lumMod val="50000"/>
                </a:schemeClr>
              </a:solidFill>
              <a:cs typeface="Calibri"/>
            </a:endParaRPr>
          </a:p>
          <a:p>
            <a:pPr marL="806450" indent="-285750">
              <a:buFont typeface="Wingdings" panose="05000000000000000000" pitchFamily="2" charset="2"/>
              <a:buChar char="ü"/>
            </a:pPr>
            <a:r>
              <a:rPr lang="en-US" sz="2100" dirty="0">
                <a:solidFill>
                  <a:schemeClr val="bg1">
                    <a:lumMod val="50000"/>
                  </a:schemeClr>
                </a:solidFill>
              </a:rPr>
              <a:t>   Extra layer – windows will be open</a:t>
            </a:r>
            <a:r>
              <a:rPr lang="en-US" sz="2100" dirty="0">
                <a:solidFill>
                  <a:schemeClr val="bg1">
                    <a:lumMod val="50000"/>
                  </a:schemeClr>
                </a:solidFill>
                <a:cs typeface="Calibri"/>
              </a:rPr>
              <a:t> in </a:t>
            </a:r>
            <a:br>
              <a:rPr lang="en-US" sz="2100" dirty="0">
                <a:cs typeface="Calibri"/>
              </a:rPr>
            </a:br>
            <a:r>
              <a:rPr lang="en-US" sz="2100" dirty="0">
                <a:solidFill>
                  <a:schemeClr val="bg1">
                    <a:lumMod val="50000"/>
                  </a:schemeClr>
                </a:solidFill>
                <a:cs typeface="Calibri"/>
              </a:rPr>
              <a:t>   classrooms</a:t>
            </a:r>
          </a:p>
          <a:p>
            <a:pPr marL="0" lvl="0" indent="0">
              <a:buNone/>
            </a:pPr>
            <a:endParaRPr lang="en-US" sz="1400" b="1" dirty="0"/>
          </a:p>
        </p:txBody>
      </p:sp>
      <p:pic>
        <p:nvPicPr>
          <p:cNvPr id="4" name="Picture 3">
            <a:extLst>
              <a:ext uri="{FF2B5EF4-FFF2-40B4-BE49-F238E27FC236}">
                <a16:creationId xmlns:a16="http://schemas.microsoft.com/office/drawing/2014/main" id="{40AF8449-0765-475E-8920-E3C9A8414B88}"/>
              </a:ext>
            </a:extLst>
          </p:cNvPr>
          <p:cNvPicPr/>
          <p:nvPr/>
        </p:nvPicPr>
        <p:blipFill rotWithShape="1">
          <a:blip r:embed="rId3" cstate="print">
            <a:extLst>
              <a:ext uri="{28A0092B-C50C-407E-A947-70E740481C1C}">
                <a14:useLocalDpi xmlns:a14="http://schemas.microsoft.com/office/drawing/2010/main" val="0"/>
              </a:ext>
            </a:extLst>
          </a:blip>
          <a:srcRect l="1226" r="395" b="1"/>
          <a:stretch/>
        </p:blipFill>
        <p:spPr>
          <a:xfrm>
            <a:off x="6770599" y="1598303"/>
            <a:ext cx="2025560" cy="2400723"/>
          </a:xfrm>
          <a:prstGeom prst="rect">
            <a:avLst/>
          </a:prstGeom>
        </p:spPr>
      </p:pic>
      <p:sp>
        <p:nvSpPr>
          <p:cNvPr id="2" name="Vertical Title 1">
            <a:extLst>
              <a:ext uri="{FF2B5EF4-FFF2-40B4-BE49-F238E27FC236}">
                <a16:creationId xmlns:a16="http://schemas.microsoft.com/office/drawing/2014/main" id="{BC609DAE-E5F1-4A77-8D5F-868F6FB40ABE}"/>
              </a:ext>
            </a:extLst>
          </p:cNvPr>
          <p:cNvSpPr>
            <a:spLocks noGrp="1"/>
          </p:cNvSpPr>
          <p:nvPr>
            <p:ph type="title" orient="vert"/>
          </p:nvPr>
        </p:nvSpPr>
        <p:spPr>
          <a:xfrm>
            <a:off x="254000" y="63500"/>
            <a:ext cx="8352449" cy="1416525"/>
          </a:xfrm>
        </p:spPr>
        <p:txBody>
          <a:bodyPr vert="horz" lIns="68580" tIns="34290" rIns="68580" bIns="34290" rtlCol="0" anchor="ctr">
            <a:noAutofit/>
          </a:bodyPr>
          <a:lstStyle/>
          <a:p>
            <a:pPr algn="ctr"/>
            <a:r>
              <a:rPr lang="en-US" sz="3600" dirty="0">
                <a:solidFill>
                  <a:srgbClr val="009999"/>
                </a:solidFill>
                <a:latin typeface="Avenir Next LT Pro"/>
              </a:rPr>
              <a:t>Getting Ready!</a:t>
            </a:r>
            <a:br>
              <a:rPr lang="en-US" sz="3600" dirty="0">
                <a:solidFill>
                  <a:srgbClr val="009999"/>
                </a:solidFill>
                <a:latin typeface="Avenir Next LT Pro"/>
              </a:rPr>
            </a:br>
            <a:r>
              <a:rPr lang="en-US" sz="3600" dirty="0">
                <a:solidFill>
                  <a:schemeClr val="accent1">
                    <a:lumMod val="75000"/>
                  </a:schemeClr>
                </a:solidFill>
                <a:latin typeface="Avenir Next" panose="020B0503020202020204" pitchFamily="34" charset="0"/>
              </a:rPr>
              <a:t>Things to do BEFORE you arrive</a:t>
            </a:r>
          </a:p>
        </p:txBody>
      </p:sp>
    </p:spTree>
    <p:extLst>
      <p:ext uri="{BB962C8B-B14F-4D97-AF65-F5344CB8AC3E}">
        <p14:creationId xmlns:p14="http://schemas.microsoft.com/office/powerpoint/2010/main" val="409000378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e981a5f-0a11-4c3d-8a06-073693c23588">
      <UserInfo>
        <DisplayName>Altman, Pamela A</DisplayName>
        <AccountId>418</AccountId>
        <AccountType/>
      </UserInfo>
      <UserInfo>
        <DisplayName>Thomas, Christopher N</DisplayName>
        <AccountId>176</AccountId>
        <AccountType/>
      </UserInfo>
      <UserInfo>
        <DisplayName>Garrison, Lari H</DisplayName>
        <AccountId>281</AccountId>
        <AccountType/>
      </UserInfo>
      <UserInfo>
        <DisplayName>Haider, Alana M</DisplayName>
        <AccountId>1431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2F1F36E7C3A04894F72E41BAC08EDA" ma:contentTypeVersion="6" ma:contentTypeDescription="Create a new document." ma:contentTypeScope="" ma:versionID="6eed7cb0da009db1c19386bf39bd9edc">
  <xsd:schema xmlns:xsd="http://www.w3.org/2001/XMLSchema" xmlns:xs="http://www.w3.org/2001/XMLSchema" xmlns:p="http://schemas.microsoft.com/office/2006/metadata/properties" xmlns:ns2="da62b71c-da59-4552-ae32-ecc69d3800bf" xmlns:ns3="ae981a5f-0a11-4c3d-8a06-073693c23588" targetNamespace="http://schemas.microsoft.com/office/2006/metadata/properties" ma:root="true" ma:fieldsID="adaa3a1baa1ace442c4c36f35630ebfe" ns2:_="" ns3:_="">
    <xsd:import namespace="da62b71c-da59-4552-ae32-ecc69d3800bf"/>
    <xsd:import namespace="ae981a5f-0a11-4c3d-8a06-073693c235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62b71c-da59-4552-ae32-ecc69d380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981a5f-0a11-4c3d-8a06-073693c2358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6AEB8C-9420-47EB-97B3-2942ABB80B6A}">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da62b71c-da59-4552-ae32-ecc69d3800bf"/>
    <ds:schemaRef ds:uri="http://schemas.microsoft.com/office/2006/documentManagement/types"/>
    <ds:schemaRef ds:uri="ae981a5f-0a11-4c3d-8a06-073693c23588"/>
    <ds:schemaRef ds:uri="http://www.w3.org/XML/1998/namespace"/>
    <ds:schemaRef ds:uri="http://purl.org/dc/dcmitype/"/>
  </ds:schemaRefs>
</ds:datastoreItem>
</file>

<file path=customXml/itemProps2.xml><?xml version="1.0" encoding="utf-8"?>
<ds:datastoreItem xmlns:ds="http://schemas.openxmlformats.org/officeDocument/2006/customXml" ds:itemID="{6E798482-DF2E-4338-99E5-EEE4E57596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62b71c-da59-4552-ae32-ecc69d3800bf"/>
    <ds:schemaRef ds:uri="ae981a5f-0a11-4c3d-8a06-073693c235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95C645-A239-4B55-9C2A-493C7B5942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172</TotalTime>
  <Words>3035</Words>
  <Application>Microsoft Macintosh PowerPoint</Application>
  <PresentationFormat>On-screen Show (4:3)</PresentationFormat>
  <Paragraphs>143</Paragraphs>
  <Slides>32</Slides>
  <Notes>13</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3" baseType="lpstr">
      <vt:lpstr>Arial</vt:lpstr>
      <vt:lpstr>Avenir Next</vt:lpstr>
      <vt:lpstr>Avenir Next LT Pro</vt:lpstr>
      <vt:lpstr>Calibri</vt:lpstr>
      <vt:lpstr>Calibri Light</vt:lpstr>
      <vt:lpstr>Helvetica Neue LT Pro 67 Medium</vt:lpstr>
      <vt:lpstr>Symbol</vt:lpstr>
      <vt:lpstr>Wingdings</vt:lpstr>
      <vt:lpstr>1_Office Theme</vt:lpstr>
      <vt:lpstr>Acrobat Document</vt:lpstr>
      <vt:lpstr>Document</vt:lpstr>
      <vt:lpstr>Welcome to our  In Person Learning Family Orientation   We are so glad  you are here!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Ready! Things to do BEFORE you arrive</vt:lpstr>
      <vt:lpstr>Getting To and From School Drop Off and Pick Up Procedures</vt:lpstr>
      <vt:lpstr>Drop Off and Pick Up Procedures Kindergarten ~ Cohort A</vt:lpstr>
      <vt:lpstr>Drop Off and Pick Up Procedures Kindergarten ~ Cohort B</vt:lpstr>
      <vt:lpstr>Drop Off and Pick Up Procedures 1st Grade ~ Cohort A</vt:lpstr>
      <vt:lpstr>Drop Off and Pick Up Procedures 1st Grade ~ Cohort B</vt:lpstr>
      <vt:lpstr>Drop Off and Pick Up Procedures 2nd &amp; 3rd Grade ~ Cohort A</vt:lpstr>
      <vt:lpstr>Drop Off and Pick Up Procedures 2nd &amp; 3rd Grade ~ Cohort B</vt:lpstr>
      <vt:lpstr>Drop Off and Pick Up Procedures 4th &amp; 5th Grade ~ Cohort A</vt:lpstr>
      <vt:lpstr>Drop Off and Pick Up Procedures 4th &amp; 5th Grade ~ Cohort B</vt:lpstr>
      <vt:lpstr>School Safety Plans  SPS School Re-Entry Guide ~ MES</vt:lpstr>
      <vt:lpstr>School Safety Plans See SPS School Re-Entry Guide ~ 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 </vt:lpstr>
      <vt:lpstr>Schedules A Day In The Life</vt:lpstr>
      <vt:lpstr>Schedules A Day In The Life</vt:lpstr>
      <vt:lpstr>We can’t wait to see your students back in our building on Monday!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In Person Learning Family Orientation   We are so glad  you are here! </dc:title>
  <dc:creator>Cryan, Katie</dc:creator>
  <cp:lastModifiedBy>Katie Cryan</cp:lastModifiedBy>
  <cp:revision>80</cp:revision>
  <dcterms:created xsi:type="dcterms:W3CDTF">2021-03-31T19:33:19Z</dcterms:created>
  <dcterms:modified xsi:type="dcterms:W3CDTF">2021-03-31T23:58:02Z</dcterms:modified>
</cp:coreProperties>
</file>