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0.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903" r:id="rId3"/>
    <p:sldId id="259" r:id="rId4"/>
    <p:sldId id="2142532344" r:id="rId5"/>
    <p:sldId id="2142532295" r:id="rId6"/>
    <p:sldId id="2142532297" r:id="rId7"/>
    <p:sldId id="261" r:id="rId8"/>
    <p:sldId id="2142532291" r:id="rId9"/>
    <p:sldId id="2142532316" r:id="rId10"/>
    <p:sldId id="262" r:id="rId11"/>
    <p:sldId id="263" r:id="rId12"/>
    <p:sldId id="267" r:id="rId13"/>
    <p:sldId id="2142532343" r:id="rId14"/>
    <p:sldId id="2142532346" r:id="rId15"/>
    <p:sldId id="2142532347" r:id="rId16"/>
    <p:sldId id="275" r:id="rId17"/>
    <p:sldId id="278" r:id="rId18"/>
    <p:sldId id="280" r:id="rId19"/>
    <p:sldId id="2914" r:id="rId20"/>
    <p:sldId id="2142532342" r:id="rId21"/>
    <p:sldId id="2766" r:id="rId22"/>
    <p:sldId id="2142532348" r:id="rId23"/>
    <p:sldId id="2142532345" r:id="rId24"/>
    <p:sldId id="287" r:id="rId25"/>
    <p:sldId id="265" r:id="rId26"/>
    <p:sldId id="264" r:id="rId27"/>
    <p:sldId id="276" r:id="rId28"/>
    <p:sldId id="289" r:id="rId29"/>
    <p:sldId id="290" r:id="rId30"/>
    <p:sldId id="291" r:id="rId31"/>
    <p:sldId id="293" r:id="rId32"/>
  </p:sldIdLst>
  <p:sldSz cx="12192000" cy="6858000"/>
  <p:notesSz cx="6858000" cy="9144000"/>
  <p:embeddedFontLst>
    <p:embeddedFont>
      <p:font typeface="Century Gothic" panose="020B050202020202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jN6u1lEYoOKVUQXSzgyx3xig2g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A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47304-0E48-4E6C-B193-88E43581CBCD}" v="597" dt="2025-09-08T14:52:48.882"/>
  </p1510:revLst>
</p1510:revInfo>
</file>

<file path=ppt/tableStyles.xml><?xml version="1.0" encoding="utf-8"?>
<a:tblStyleLst xmlns:a="http://schemas.openxmlformats.org/drawingml/2006/main" def="{5FF1FBBD-DCE6-44D0-8FAD-599A69237D48}">
  <a:tblStyle styleId="{5FF1FBBD-DCE6-44D0-8FAD-599A69237D4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570" autoAdjust="0"/>
  </p:normalViewPr>
  <p:slideViewPr>
    <p:cSldViewPr snapToGrid="0">
      <p:cViewPr varScale="1">
        <p:scale>
          <a:sx n="80" d="100"/>
          <a:sy n="80" d="100"/>
        </p:scale>
        <p:origin x="519"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66"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BB329-1FBF-4B9F-8AB2-92941CD59AE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CC2E9F4-788F-4958-9CEC-91EE1698F091}">
      <dgm:prSet phldrT="[Text]" custT="1"/>
      <dgm:spPr/>
      <dgm:t>
        <a:bodyPr/>
        <a:lstStyle/>
        <a:p>
          <a:pPr>
            <a:buNone/>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Perpetual</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inventory, items tracked from receiving to reordering, interfaces set up between relevant systems</a:t>
          </a:r>
        </a:p>
      </dgm:t>
    </dgm:pt>
    <dgm:pt modelId="{C4A3295B-12C3-42A6-A430-210D6CE0EB6B}" type="parTrans" cxnId="{02002B68-A4A5-4B55-8822-4787805369E5}">
      <dgm:prSet/>
      <dgm:spPr/>
      <dgm:t>
        <a:bodyPr/>
        <a:lstStyle/>
        <a:p>
          <a:endParaRPr lang="en-US"/>
        </a:p>
      </dgm:t>
    </dgm:pt>
    <dgm:pt modelId="{2E17F16C-26D4-4BE1-A21F-E92B0F9E2C4F}" type="sibTrans" cxnId="{02002B68-A4A5-4B55-8822-4787805369E5}">
      <dgm:prSet/>
      <dgm:spPr/>
      <dgm:t>
        <a:bodyPr/>
        <a:lstStyle/>
        <a:p>
          <a:endParaRPr lang="en-US"/>
        </a:p>
      </dgm:t>
    </dgm:pt>
    <dgm:pt modelId="{A336053E-DE9E-4D46-BB73-60870412AF19}">
      <dgm:prSet phldrT="[Text]" custT="1"/>
      <dgm:spPr/>
      <dgm:t>
        <a:bodyPr/>
        <a:lstStyle/>
        <a:p>
          <a:pPr>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data and analytics to achieve meaningful and measurable improvements in operations &amp; costs</a:t>
          </a:r>
          <a:endParaRPr lang="en-US" sz="1800" dirty="0">
            <a:effectLst/>
            <a:latin typeface="Calibri" panose="020F0502020204030204" pitchFamily="34" charset="0"/>
            <a:ea typeface="Calibri" panose="020F0502020204030204" pitchFamily="34" charset="0"/>
          </a:endParaRPr>
        </a:p>
      </dgm:t>
    </dgm:pt>
    <dgm:pt modelId="{2F8AC9BC-891A-4D35-91F1-B7C49F5AA0FD}" type="parTrans" cxnId="{E20D8F95-B59F-498D-AC1C-98404858B32D}">
      <dgm:prSet/>
      <dgm:spPr/>
      <dgm:t>
        <a:bodyPr/>
        <a:lstStyle/>
        <a:p>
          <a:endParaRPr lang="en-US"/>
        </a:p>
      </dgm:t>
    </dgm:pt>
    <dgm:pt modelId="{C76E2C72-2D12-4EFA-A492-4D962B257688}" type="sibTrans" cxnId="{E20D8F95-B59F-498D-AC1C-98404858B32D}">
      <dgm:prSet/>
      <dgm:spPr/>
      <dgm:t>
        <a:bodyPr/>
        <a:lstStyle/>
        <a:p>
          <a:endParaRPr lang="en-US"/>
        </a:p>
      </dgm:t>
    </dgm:pt>
    <dgm:pt modelId="{611340A1-269E-4567-81EB-431B62572E50}">
      <dgm:prSet phldrT="[Text]" custT="1"/>
      <dgm:spPr/>
      <dgm:t>
        <a:bodyPr/>
        <a:lstStyle/>
        <a:p>
          <a:pPr marL="0">
            <a:buNone/>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Aligned/assigned roles &amp; responsibilities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defined tasks and accountabilities</a:t>
          </a:r>
          <a:endParaRPr lang="en-US" sz="1800" dirty="0">
            <a:effectLst/>
            <a:latin typeface="Calibri" panose="020F0502020204030204" pitchFamily="34" charset="0"/>
            <a:ea typeface="Calibri" panose="020F0502020204030204" pitchFamily="34" charset="0"/>
          </a:endParaRPr>
        </a:p>
      </dgm:t>
    </dgm:pt>
    <dgm:pt modelId="{350B0E98-FD35-4292-9DC1-32A7646E3D89}" type="sibTrans" cxnId="{919B7468-E549-4005-ABB0-346F815E0AD2}">
      <dgm:prSet/>
      <dgm:spPr/>
      <dgm:t>
        <a:bodyPr/>
        <a:lstStyle/>
        <a:p>
          <a:endParaRPr lang="en-US"/>
        </a:p>
      </dgm:t>
    </dgm:pt>
    <dgm:pt modelId="{C3A69768-772D-4404-98DB-E3B2A8BA125E}" type="parTrans" cxnId="{919B7468-E549-4005-ABB0-346F815E0AD2}">
      <dgm:prSet/>
      <dgm:spPr/>
      <dgm:t>
        <a:bodyPr/>
        <a:lstStyle/>
        <a:p>
          <a:endParaRPr lang="en-US"/>
        </a:p>
      </dgm:t>
    </dgm:pt>
    <dgm:pt modelId="{2768D55F-97F3-4CD6-BADA-33404557CEBB}" type="pres">
      <dgm:prSet presAssocID="{988BB329-1FBF-4B9F-8AB2-92941CD59AEC}" presName="rootnode" presStyleCnt="0">
        <dgm:presLayoutVars>
          <dgm:chMax/>
          <dgm:chPref/>
          <dgm:dir/>
          <dgm:animLvl val="lvl"/>
        </dgm:presLayoutVars>
      </dgm:prSet>
      <dgm:spPr/>
    </dgm:pt>
    <dgm:pt modelId="{B25BD21E-4B52-4B5C-95E9-67F30C539ACA}" type="pres">
      <dgm:prSet presAssocID="{4CC2E9F4-788F-4958-9CEC-91EE1698F091}" presName="composite" presStyleCnt="0"/>
      <dgm:spPr/>
    </dgm:pt>
    <dgm:pt modelId="{C561E772-52D3-4C22-B7A8-900B21F375BB}" type="pres">
      <dgm:prSet presAssocID="{4CC2E9F4-788F-4958-9CEC-91EE1698F091}" presName="LShape" presStyleLbl="alignNode1" presStyleIdx="0" presStyleCnt="5"/>
      <dgm:spPr>
        <a:solidFill>
          <a:schemeClr val="accent3">
            <a:lumMod val="40000"/>
            <a:lumOff val="60000"/>
          </a:schemeClr>
        </a:solidFill>
        <a:ln>
          <a:solidFill>
            <a:schemeClr val="accent3">
              <a:lumMod val="60000"/>
              <a:lumOff val="40000"/>
            </a:schemeClr>
          </a:solidFill>
        </a:ln>
      </dgm:spPr>
    </dgm:pt>
    <dgm:pt modelId="{58074DF3-8202-4E2C-934A-4C4BAB972DB3}" type="pres">
      <dgm:prSet presAssocID="{4CC2E9F4-788F-4958-9CEC-91EE1698F091}" presName="ParentText" presStyleLbl="revTx" presStyleIdx="0" presStyleCnt="3">
        <dgm:presLayoutVars>
          <dgm:chMax val="0"/>
          <dgm:chPref val="0"/>
          <dgm:bulletEnabled val="1"/>
        </dgm:presLayoutVars>
      </dgm:prSet>
      <dgm:spPr/>
    </dgm:pt>
    <dgm:pt modelId="{36794F73-58B3-4E04-992F-2DAA8BFCBA12}" type="pres">
      <dgm:prSet presAssocID="{4CC2E9F4-788F-4958-9CEC-91EE1698F091}" presName="Triangle" presStyleLbl="alignNode1" presStyleIdx="1" presStyleCnt="5"/>
      <dgm:spPr>
        <a:solidFill>
          <a:schemeClr val="accent2">
            <a:lumMod val="40000"/>
            <a:lumOff val="60000"/>
          </a:schemeClr>
        </a:solidFill>
        <a:ln>
          <a:solidFill>
            <a:schemeClr val="accent2">
              <a:lumMod val="60000"/>
              <a:lumOff val="40000"/>
            </a:schemeClr>
          </a:solidFill>
        </a:ln>
      </dgm:spPr>
    </dgm:pt>
    <dgm:pt modelId="{FD12D1A4-0F88-41F2-809F-5DE4075CA069}" type="pres">
      <dgm:prSet presAssocID="{2E17F16C-26D4-4BE1-A21F-E92B0F9E2C4F}" presName="sibTrans" presStyleCnt="0"/>
      <dgm:spPr/>
    </dgm:pt>
    <dgm:pt modelId="{2B5F3834-A535-4601-93ED-4C52A1697DCB}" type="pres">
      <dgm:prSet presAssocID="{2E17F16C-26D4-4BE1-A21F-E92B0F9E2C4F}" presName="space" presStyleCnt="0"/>
      <dgm:spPr/>
    </dgm:pt>
    <dgm:pt modelId="{CA0DAAF0-5194-4E4F-B682-485562F4F979}" type="pres">
      <dgm:prSet presAssocID="{611340A1-269E-4567-81EB-431B62572E50}" presName="composite" presStyleCnt="0"/>
      <dgm:spPr/>
    </dgm:pt>
    <dgm:pt modelId="{BFEDAEF5-F080-4831-B210-DCA7D8B22670}" type="pres">
      <dgm:prSet presAssocID="{611340A1-269E-4567-81EB-431B62572E50}" presName="LShape" presStyleLbl="alignNode1" presStyleIdx="2" presStyleCnt="5"/>
      <dgm:spPr>
        <a:solidFill>
          <a:schemeClr val="accent6">
            <a:lumMod val="60000"/>
            <a:lumOff val="40000"/>
          </a:schemeClr>
        </a:solidFill>
        <a:ln>
          <a:solidFill>
            <a:schemeClr val="accent6">
              <a:lumMod val="60000"/>
              <a:lumOff val="40000"/>
            </a:schemeClr>
          </a:solidFill>
        </a:ln>
      </dgm:spPr>
    </dgm:pt>
    <dgm:pt modelId="{69FC84FB-8A4B-43F4-8FD3-04A4A7109E29}" type="pres">
      <dgm:prSet presAssocID="{611340A1-269E-4567-81EB-431B62572E50}" presName="ParentText" presStyleLbl="revTx" presStyleIdx="1" presStyleCnt="3">
        <dgm:presLayoutVars>
          <dgm:chMax val="0"/>
          <dgm:chPref val="0"/>
          <dgm:bulletEnabled val="1"/>
        </dgm:presLayoutVars>
      </dgm:prSet>
      <dgm:spPr/>
    </dgm:pt>
    <dgm:pt modelId="{547B3ECD-429B-470E-A41A-54F91EA3B8E5}" type="pres">
      <dgm:prSet presAssocID="{611340A1-269E-4567-81EB-431B62572E50}" presName="Triangle" presStyleLbl="alignNode1" presStyleIdx="3" presStyleCnt="5"/>
      <dgm:spPr>
        <a:solidFill>
          <a:schemeClr val="accent1">
            <a:lumMod val="60000"/>
            <a:lumOff val="40000"/>
          </a:schemeClr>
        </a:solidFill>
        <a:ln>
          <a:solidFill>
            <a:schemeClr val="accent1">
              <a:lumMod val="60000"/>
              <a:lumOff val="40000"/>
            </a:schemeClr>
          </a:solidFill>
        </a:ln>
      </dgm:spPr>
    </dgm:pt>
    <dgm:pt modelId="{95783ED4-F004-4675-BDE6-511A661E6AF8}" type="pres">
      <dgm:prSet presAssocID="{350B0E98-FD35-4292-9DC1-32A7646E3D89}" presName="sibTrans" presStyleCnt="0"/>
      <dgm:spPr/>
    </dgm:pt>
    <dgm:pt modelId="{C982FD4F-51FE-4830-8AD2-BBE22A5ADE6B}" type="pres">
      <dgm:prSet presAssocID="{350B0E98-FD35-4292-9DC1-32A7646E3D89}" presName="space" presStyleCnt="0"/>
      <dgm:spPr/>
    </dgm:pt>
    <dgm:pt modelId="{22237C5A-F9FE-42CA-A795-2B09F1844DB4}" type="pres">
      <dgm:prSet presAssocID="{A336053E-DE9E-4D46-BB73-60870412AF19}" presName="composite" presStyleCnt="0"/>
      <dgm:spPr/>
    </dgm:pt>
    <dgm:pt modelId="{FBEE140A-FFA9-44C9-A896-1872FC929085}" type="pres">
      <dgm:prSet presAssocID="{A336053E-DE9E-4D46-BB73-60870412AF19}" presName="LShape" presStyleLbl="alignNode1" presStyleIdx="4" presStyleCnt="5"/>
      <dgm:spPr>
        <a:solidFill>
          <a:schemeClr val="accent2">
            <a:lumMod val="75000"/>
          </a:schemeClr>
        </a:solidFill>
      </dgm:spPr>
    </dgm:pt>
    <dgm:pt modelId="{47295E78-2C8B-45A9-9834-6682871727A1}" type="pres">
      <dgm:prSet presAssocID="{A336053E-DE9E-4D46-BB73-60870412AF19}" presName="ParentText" presStyleLbl="revTx" presStyleIdx="2" presStyleCnt="3" custScaleX="118129" custLinFactNeighborX="11163" custLinFactNeighborY="210">
        <dgm:presLayoutVars>
          <dgm:chMax val="0"/>
          <dgm:chPref val="0"/>
          <dgm:bulletEnabled val="1"/>
        </dgm:presLayoutVars>
      </dgm:prSet>
      <dgm:spPr/>
    </dgm:pt>
  </dgm:ptLst>
  <dgm:cxnLst>
    <dgm:cxn modelId="{C693F95C-BA8C-4641-A79F-6233BB3ACDC6}" type="presOf" srcId="{611340A1-269E-4567-81EB-431B62572E50}" destId="{69FC84FB-8A4B-43F4-8FD3-04A4A7109E29}" srcOrd="0" destOrd="0" presId="urn:microsoft.com/office/officeart/2009/3/layout/StepUpProcess"/>
    <dgm:cxn modelId="{02002B68-A4A5-4B55-8822-4787805369E5}" srcId="{988BB329-1FBF-4B9F-8AB2-92941CD59AEC}" destId="{4CC2E9F4-788F-4958-9CEC-91EE1698F091}" srcOrd="0" destOrd="0" parTransId="{C4A3295B-12C3-42A6-A430-210D6CE0EB6B}" sibTransId="{2E17F16C-26D4-4BE1-A21F-E92B0F9E2C4F}"/>
    <dgm:cxn modelId="{919B7468-E549-4005-ABB0-346F815E0AD2}" srcId="{988BB329-1FBF-4B9F-8AB2-92941CD59AEC}" destId="{611340A1-269E-4567-81EB-431B62572E50}" srcOrd="1" destOrd="0" parTransId="{C3A69768-772D-4404-98DB-E3B2A8BA125E}" sibTransId="{350B0E98-FD35-4292-9DC1-32A7646E3D89}"/>
    <dgm:cxn modelId="{F6A43973-23B8-4108-A871-889F595EBCF4}" type="presOf" srcId="{988BB329-1FBF-4B9F-8AB2-92941CD59AEC}" destId="{2768D55F-97F3-4CD6-BADA-33404557CEBB}" srcOrd="0" destOrd="0" presId="urn:microsoft.com/office/officeart/2009/3/layout/StepUpProcess"/>
    <dgm:cxn modelId="{E20D8F95-B59F-498D-AC1C-98404858B32D}" srcId="{988BB329-1FBF-4B9F-8AB2-92941CD59AEC}" destId="{A336053E-DE9E-4D46-BB73-60870412AF19}" srcOrd="2" destOrd="0" parTransId="{2F8AC9BC-891A-4D35-91F1-B7C49F5AA0FD}" sibTransId="{C76E2C72-2D12-4EFA-A492-4D962B257688}"/>
    <dgm:cxn modelId="{DF1DCDAF-710C-4D9B-B89D-0C6490715399}" type="presOf" srcId="{4CC2E9F4-788F-4958-9CEC-91EE1698F091}" destId="{58074DF3-8202-4E2C-934A-4C4BAB972DB3}" srcOrd="0" destOrd="0" presId="urn:microsoft.com/office/officeart/2009/3/layout/StepUpProcess"/>
    <dgm:cxn modelId="{BC17FEF6-2909-4BEE-AA6A-B9FDF159E663}" type="presOf" srcId="{A336053E-DE9E-4D46-BB73-60870412AF19}" destId="{47295E78-2C8B-45A9-9834-6682871727A1}" srcOrd="0" destOrd="0" presId="urn:microsoft.com/office/officeart/2009/3/layout/StepUpProcess"/>
    <dgm:cxn modelId="{97A6662B-9255-4821-B2B8-F708D38D575D}" type="presParOf" srcId="{2768D55F-97F3-4CD6-BADA-33404557CEBB}" destId="{B25BD21E-4B52-4B5C-95E9-67F30C539ACA}" srcOrd="0" destOrd="0" presId="urn:microsoft.com/office/officeart/2009/3/layout/StepUpProcess"/>
    <dgm:cxn modelId="{90955AC8-9873-40A4-8A54-5F726F371F18}" type="presParOf" srcId="{B25BD21E-4B52-4B5C-95E9-67F30C539ACA}" destId="{C561E772-52D3-4C22-B7A8-900B21F375BB}" srcOrd="0" destOrd="0" presId="urn:microsoft.com/office/officeart/2009/3/layout/StepUpProcess"/>
    <dgm:cxn modelId="{EB8884CB-5E6D-446E-9913-540D99C0F8FA}" type="presParOf" srcId="{B25BD21E-4B52-4B5C-95E9-67F30C539ACA}" destId="{58074DF3-8202-4E2C-934A-4C4BAB972DB3}" srcOrd="1" destOrd="0" presId="urn:microsoft.com/office/officeart/2009/3/layout/StepUpProcess"/>
    <dgm:cxn modelId="{97DA9E43-F52B-4D96-8D65-AD2E472101B4}" type="presParOf" srcId="{B25BD21E-4B52-4B5C-95E9-67F30C539ACA}" destId="{36794F73-58B3-4E04-992F-2DAA8BFCBA12}" srcOrd="2" destOrd="0" presId="urn:microsoft.com/office/officeart/2009/3/layout/StepUpProcess"/>
    <dgm:cxn modelId="{2ECCF5AE-1CFA-4FCA-B2CB-796BF4682FDD}" type="presParOf" srcId="{2768D55F-97F3-4CD6-BADA-33404557CEBB}" destId="{FD12D1A4-0F88-41F2-809F-5DE4075CA069}" srcOrd="1" destOrd="0" presId="urn:microsoft.com/office/officeart/2009/3/layout/StepUpProcess"/>
    <dgm:cxn modelId="{196F8D2C-F1B1-4AF8-B734-548364E767A7}" type="presParOf" srcId="{FD12D1A4-0F88-41F2-809F-5DE4075CA069}" destId="{2B5F3834-A535-4601-93ED-4C52A1697DCB}" srcOrd="0" destOrd="0" presId="urn:microsoft.com/office/officeart/2009/3/layout/StepUpProcess"/>
    <dgm:cxn modelId="{B96E31A3-33FB-43D8-8994-A04C0F699E70}" type="presParOf" srcId="{2768D55F-97F3-4CD6-BADA-33404557CEBB}" destId="{CA0DAAF0-5194-4E4F-B682-485562F4F979}" srcOrd="2" destOrd="0" presId="urn:microsoft.com/office/officeart/2009/3/layout/StepUpProcess"/>
    <dgm:cxn modelId="{5A52605F-C529-4F43-9122-AF1313B1159A}" type="presParOf" srcId="{CA0DAAF0-5194-4E4F-B682-485562F4F979}" destId="{BFEDAEF5-F080-4831-B210-DCA7D8B22670}" srcOrd="0" destOrd="0" presId="urn:microsoft.com/office/officeart/2009/3/layout/StepUpProcess"/>
    <dgm:cxn modelId="{B12E93FA-D93F-4C4D-9D3A-78812AA69127}" type="presParOf" srcId="{CA0DAAF0-5194-4E4F-B682-485562F4F979}" destId="{69FC84FB-8A4B-43F4-8FD3-04A4A7109E29}" srcOrd="1" destOrd="0" presId="urn:microsoft.com/office/officeart/2009/3/layout/StepUpProcess"/>
    <dgm:cxn modelId="{7C00F770-9548-441C-B86F-A4B9ECABCA27}" type="presParOf" srcId="{CA0DAAF0-5194-4E4F-B682-485562F4F979}" destId="{547B3ECD-429B-470E-A41A-54F91EA3B8E5}" srcOrd="2" destOrd="0" presId="urn:microsoft.com/office/officeart/2009/3/layout/StepUpProcess"/>
    <dgm:cxn modelId="{A95CC46A-DFD6-4DFB-9471-B4EED348BF11}" type="presParOf" srcId="{2768D55F-97F3-4CD6-BADA-33404557CEBB}" destId="{95783ED4-F004-4675-BDE6-511A661E6AF8}" srcOrd="3" destOrd="0" presId="urn:microsoft.com/office/officeart/2009/3/layout/StepUpProcess"/>
    <dgm:cxn modelId="{3CB1D747-307F-4475-A8B3-936E20E45A53}" type="presParOf" srcId="{95783ED4-F004-4675-BDE6-511A661E6AF8}" destId="{C982FD4F-51FE-4830-8AD2-BBE22A5ADE6B}" srcOrd="0" destOrd="0" presId="urn:microsoft.com/office/officeart/2009/3/layout/StepUpProcess"/>
    <dgm:cxn modelId="{CD04C449-9B37-4FDD-BDCD-7BD364CA928A}" type="presParOf" srcId="{2768D55F-97F3-4CD6-BADA-33404557CEBB}" destId="{22237C5A-F9FE-42CA-A795-2B09F1844DB4}" srcOrd="4" destOrd="0" presId="urn:microsoft.com/office/officeart/2009/3/layout/StepUpProcess"/>
    <dgm:cxn modelId="{C32CC751-3971-4818-A12E-B13F7B7C4017}" type="presParOf" srcId="{22237C5A-F9FE-42CA-A795-2B09F1844DB4}" destId="{FBEE140A-FFA9-44C9-A896-1872FC929085}" srcOrd="0" destOrd="0" presId="urn:microsoft.com/office/officeart/2009/3/layout/StepUpProcess"/>
    <dgm:cxn modelId="{1D5A43E4-C619-42BD-9AEE-BDC6A2DC0C5F}" type="presParOf" srcId="{22237C5A-F9FE-42CA-A795-2B09F1844DB4}" destId="{47295E78-2C8B-45A9-9834-6682871727A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8BB329-1FBF-4B9F-8AB2-92941CD59AE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CC2E9F4-788F-4958-9CEC-91EE1698F091}">
      <dgm:prSet phldrT="[Text]" custT="1"/>
      <dgm:spPr/>
      <dgm:t>
        <a:bodyPr/>
        <a:lstStyle/>
        <a:p>
          <a:pPr>
            <a:buNone/>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Perpetual</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inventory, items tracked from receiving to reordering, interfaces set up between relevant systems</a:t>
          </a:r>
        </a:p>
      </dgm:t>
    </dgm:pt>
    <dgm:pt modelId="{C4A3295B-12C3-42A6-A430-210D6CE0EB6B}" type="parTrans" cxnId="{02002B68-A4A5-4B55-8822-4787805369E5}">
      <dgm:prSet/>
      <dgm:spPr/>
      <dgm:t>
        <a:bodyPr/>
        <a:lstStyle/>
        <a:p>
          <a:endParaRPr lang="en-US"/>
        </a:p>
      </dgm:t>
    </dgm:pt>
    <dgm:pt modelId="{2E17F16C-26D4-4BE1-A21F-E92B0F9E2C4F}" type="sibTrans" cxnId="{02002B68-A4A5-4B55-8822-4787805369E5}">
      <dgm:prSet/>
      <dgm:spPr/>
      <dgm:t>
        <a:bodyPr/>
        <a:lstStyle/>
        <a:p>
          <a:endParaRPr lang="en-US"/>
        </a:p>
      </dgm:t>
    </dgm:pt>
    <dgm:pt modelId="{A336053E-DE9E-4D46-BB73-60870412AF19}">
      <dgm:prSet phldrT="[Text]" custT="1"/>
      <dgm:spPr/>
      <dgm:t>
        <a:bodyPr/>
        <a:lstStyle/>
        <a:p>
          <a:pPr>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data and analytics to achieve meaningful and measurable improvements in operations &amp; costs</a:t>
          </a:r>
          <a:endParaRPr lang="en-US" sz="1800" dirty="0">
            <a:effectLst/>
            <a:latin typeface="Calibri" panose="020F0502020204030204" pitchFamily="34" charset="0"/>
            <a:ea typeface="Calibri" panose="020F0502020204030204" pitchFamily="34" charset="0"/>
          </a:endParaRPr>
        </a:p>
      </dgm:t>
    </dgm:pt>
    <dgm:pt modelId="{2F8AC9BC-891A-4D35-91F1-B7C49F5AA0FD}" type="parTrans" cxnId="{E20D8F95-B59F-498D-AC1C-98404858B32D}">
      <dgm:prSet/>
      <dgm:spPr/>
      <dgm:t>
        <a:bodyPr/>
        <a:lstStyle/>
        <a:p>
          <a:endParaRPr lang="en-US"/>
        </a:p>
      </dgm:t>
    </dgm:pt>
    <dgm:pt modelId="{C76E2C72-2D12-4EFA-A492-4D962B257688}" type="sibTrans" cxnId="{E20D8F95-B59F-498D-AC1C-98404858B32D}">
      <dgm:prSet/>
      <dgm:spPr/>
      <dgm:t>
        <a:bodyPr/>
        <a:lstStyle/>
        <a:p>
          <a:endParaRPr lang="en-US"/>
        </a:p>
      </dgm:t>
    </dgm:pt>
    <dgm:pt modelId="{611340A1-269E-4567-81EB-431B62572E50}">
      <dgm:prSet phldrT="[Text]" custT="1"/>
      <dgm:spPr/>
      <dgm:t>
        <a:bodyPr/>
        <a:lstStyle/>
        <a:p>
          <a:pPr marL="0">
            <a:buNone/>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Aligned/assigned roles &amp; responsibilities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defined tasks and accountabilities</a:t>
          </a:r>
          <a:endParaRPr lang="en-US" sz="1800" dirty="0">
            <a:effectLst/>
            <a:latin typeface="Calibri" panose="020F0502020204030204" pitchFamily="34" charset="0"/>
            <a:ea typeface="Calibri" panose="020F0502020204030204" pitchFamily="34" charset="0"/>
          </a:endParaRPr>
        </a:p>
      </dgm:t>
    </dgm:pt>
    <dgm:pt modelId="{350B0E98-FD35-4292-9DC1-32A7646E3D89}" type="sibTrans" cxnId="{919B7468-E549-4005-ABB0-346F815E0AD2}">
      <dgm:prSet/>
      <dgm:spPr/>
      <dgm:t>
        <a:bodyPr/>
        <a:lstStyle/>
        <a:p>
          <a:endParaRPr lang="en-US"/>
        </a:p>
      </dgm:t>
    </dgm:pt>
    <dgm:pt modelId="{C3A69768-772D-4404-98DB-E3B2A8BA125E}" type="parTrans" cxnId="{919B7468-E549-4005-ABB0-346F815E0AD2}">
      <dgm:prSet/>
      <dgm:spPr/>
      <dgm:t>
        <a:bodyPr/>
        <a:lstStyle/>
        <a:p>
          <a:endParaRPr lang="en-US"/>
        </a:p>
      </dgm:t>
    </dgm:pt>
    <dgm:pt modelId="{2768D55F-97F3-4CD6-BADA-33404557CEBB}" type="pres">
      <dgm:prSet presAssocID="{988BB329-1FBF-4B9F-8AB2-92941CD59AEC}" presName="rootnode" presStyleCnt="0">
        <dgm:presLayoutVars>
          <dgm:chMax/>
          <dgm:chPref/>
          <dgm:dir/>
          <dgm:animLvl val="lvl"/>
        </dgm:presLayoutVars>
      </dgm:prSet>
      <dgm:spPr/>
    </dgm:pt>
    <dgm:pt modelId="{B25BD21E-4B52-4B5C-95E9-67F30C539ACA}" type="pres">
      <dgm:prSet presAssocID="{4CC2E9F4-788F-4958-9CEC-91EE1698F091}" presName="composite" presStyleCnt="0"/>
      <dgm:spPr/>
    </dgm:pt>
    <dgm:pt modelId="{C561E772-52D3-4C22-B7A8-900B21F375BB}" type="pres">
      <dgm:prSet presAssocID="{4CC2E9F4-788F-4958-9CEC-91EE1698F091}" presName="LShape" presStyleLbl="alignNode1" presStyleIdx="0" presStyleCnt="5"/>
      <dgm:spPr>
        <a:solidFill>
          <a:schemeClr val="accent3">
            <a:lumMod val="40000"/>
            <a:lumOff val="60000"/>
          </a:schemeClr>
        </a:solidFill>
        <a:ln>
          <a:solidFill>
            <a:schemeClr val="accent3">
              <a:lumMod val="60000"/>
              <a:lumOff val="40000"/>
            </a:schemeClr>
          </a:solidFill>
        </a:ln>
      </dgm:spPr>
    </dgm:pt>
    <dgm:pt modelId="{58074DF3-8202-4E2C-934A-4C4BAB972DB3}" type="pres">
      <dgm:prSet presAssocID="{4CC2E9F4-788F-4958-9CEC-91EE1698F091}" presName="ParentText" presStyleLbl="revTx" presStyleIdx="0" presStyleCnt="3">
        <dgm:presLayoutVars>
          <dgm:chMax val="0"/>
          <dgm:chPref val="0"/>
          <dgm:bulletEnabled val="1"/>
        </dgm:presLayoutVars>
      </dgm:prSet>
      <dgm:spPr/>
    </dgm:pt>
    <dgm:pt modelId="{36794F73-58B3-4E04-992F-2DAA8BFCBA12}" type="pres">
      <dgm:prSet presAssocID="{4CC2E9F4-788F-4958-9CEC-91EE1698F091}" presName="Triangle" presStyleLbl="alignNode1" presStyleIdx="1" presStyleCnt="5"/>
      <dgm:spPr>
        <a:solidFill>
          <a:schemeClr val="accent2">
            <a:lumMod val="40000"/>
            <a:lumOff val="60000"/>
          </a:schemeClr>
        </a:solidFill>
        <a:ln>
          <a:solidFill>
            <a:schemeClr val="accent2">
              <a:lumMod val="60000"/>
              <a:lumOff val="40000"/>
            </a:schemeClr>
          </a:solidFill>
        </a:ln>
      </dgm:spPr>
    </dgm:pt>
    <dgm:pt modelId="{FD12D1A4-0F88-41F2-809F-5DE4075CA069}" type="pres">
      <dgm:prSet presAssocID="{2E17F16C-26D4-4BE1-A21F-E92B0F9E2C4F}" presName="sibTrans" presStyleCnt="0"/>
      <dgm:spPr/>
    </dgm:pt>
    <dgm:pt modelId="{2B5F3834-A535-4601-93ED-4C52A1697DCB}" type="pres">
      <dgm:prSet presAssocID="{2E17F16C-26D4-4BE1-A21F-E92B0F9E2C4F}" presName="space" presStyleCnt="0"/>
      <dgm:spPr/>
    </dgm:pt>
    <dgm:pt modelId="{CA0DAAF0-5194-4E4F-B682-485562F4F979}" type="pres">
      <dgm:prSet presAssocID="{611340A1-269E-4567-81EB-431B62572E50}" presName="composite" presStyleCnt="0"/>
      <dgm:spPr/>
    </dgm:pt>
    <dgm:pt modelId="{BFEDAEF5-F080-4831-B210-DCA7D8B22670}" type="pres">
      <dgm:prSet presAssocID="{611340A1-269E-4567-81EB-431B62572E50}" presName="LShape" presStyleLbl="alignNode1" presStyleIdx="2" presStyleCnt="5"/>
      <dgm:spPr>
        <a:solidFill>
          <a:schemeClr val="accent6">
            <a:lumMod val="60000"/>
            <a:lumOff val="40000"/>
          </a:schemeClr>
        </a:solidFill>
        <a:ln>
          <a:solidFill>
            <a:schemeClr val="accent6">
              <a:lumMod val="60000"/>
              <a:lumOff val="40000"/>
            </a:schemeClr>
          </a:solidFill>
        </a:ln>
      </dgm:spPr>
    </dgm:pt>
    <dgm:pt modelId="{69FC84FB-8A4B-43F4-8FD3-04A4A7109E29}" type="pres">
      <dgm:prSet presAssocID="{611340A1-269E-4567-81EB-431B62572E50}" presName="ParentText" presStyleLbl="revTx" presStyleIdx="1" presStyleCnt="3">
        <dgm:presLayoutVars>
          <dgm:chMax val="0"/>
          <dgm:chPref val="0"/>
          <dgm:bulletEnabled val="1"/>
        </dgm:presLayoutVars>
      </dgm:prSet>
      <dgm:spPr/>
    </dgm:pt>
    <dgm:pt modelId="{547B3ECD-429B-470E-A41A-54F91EA3B8E5}" type="pres">
      <dgm:prSet presAssocID="{611340A1-269E-4567-81EB-431B62572E50}" presName="Triangle" presStyleLbl="alignNode1" presStyleIdx="3" presStyleCnt="5"/>
      <dgm:spPr>
        <a:solidFill>
          <a:schemeClr val="accent1">
            <a:lumMod val="60000"/>
            <a:lumOff val="40000"/>
          </a:schemeClr>
        </a:solidFill>
        <a:ln>
          <a:solidFill>
            <a:schemeClr val="accent1">
              <a:lumMod val="60000"/>
              <a:lumOff val="40000"/>
            </a:schemeClr>
          </a:solidFill>
        </a:ln>
      </dgm:spPr>
    </dgm:pt>
    <dgm:pt modelId="{95783ED4-F004-4675-BDE6-511A661E6AF8}" type="pres">
      <dgm:prSet presAssocID="{350B0E98-FD35-4292-9DC1-32A7646E3D89}" presName="sibTrans" presStyleCnt="0"/>
      <dgm:spPr/>
    </dgm:pt>
    <dgm:pt modelId="{C982FD4F-51FE-4830-8AD2-BBE22A5ADE6B}" type="pres">
      <dgm:prSet presAssocID="{350B0E98-FD35-4292-9DC1-32A7646E3D89}" presName="space" presStyleCnt="0"/>
      <dgm:spPr/>
    </dgm:pt>
    <dgm:pt modelId="{22237C5A-F9FE-42CA-A795-2B09F1844DB4}" type="pres">
      <dgm:prSet presAssocID="{A336053E-DE9E-4D46-BB73-60870412AF19}" presName="composite" presStyleCnt="0"/>
      <dgm:spPr/>
    </dgm:pt>
    <dgm:pt modelId="{FBEE140A-FFA9-44C9-A896-1872FC929085}" type="pres">
      <dgm:prSet presAssocID="{A336053E-DE9E-4D46-BB73-60870412AF19}" presName="LShape" presStyleLbl="alignNode1" presStyleIdx="4" presStyleCnt="5"/>
      <dgm:spPr>
        <a:solidFill>
          <a:schemeClr val="accent2">
            <a:lumMod val="75000"/>
          </a:schemeClr>
        </a:solidFill>
      </dgm:spPr>
    </dgm:pt>
    <dgm:pt modelId="{47295E78-2C8B-45A9-9834-6682871727A1}" type="pres">
      <dgm:prSet presAssocID="{A336053E-DE9E-4D46-BB73-60870412AF19}" presName="ParentText" presStyleLbl="revTx" presStyleIdx="2" presStyleCnt="3" custScaleX="118129" custLinFactNeighborX="11163" custLinFactNeighborY="210">
        <dgm:presLayoutVars>
          <dgm:chMax val="0"/>
          <dgm:chPref val="0"/>
          <dgm:bulletEnabled val="1"/>
        </dgm:presLayoutVars>
      </dgm:prSet>
      <dgm:spPr/>
    </dgm:pt>
  </dgm:ptLst>
  <dgm:cxnLst>
    <dgm:cxn modelId="{C693F95C-BA8C-4641-A79F-6233BB3ACDC6}" type="presOf" srcId="{611340A1-269E-4567-81EB-431B62572E50}" destId="{69FC84FB-8A4B-43F4-8FD3-04A4A7109E29}" srcOrd="0" destOrd="0" presId="urn:microsoft.com/office/officeart/2009/3/layout/StepUpProcess"/>
    <dgm:cxn modelId="{02002B68-A4A5-4B55-8822-4787805369E5}" srcId="{988BB329-1FBF-4B9F-8AB2-92941CD59AEC}" destId="{4CC2E9F4-788F-4958-9CEC-91EE1698F091}" srcOrd="0" destOrd="0" parTransId="{C4A3295B-12C3-42A6-A430-210D6CE0EB6B}" sibTransId="{2E17F16C-26D4-4BE1-A21F-E92B0F9E2C4F}"/>
    <dgm:cxn modelId="{919B7468-E549-4005-ABB0-346F815E0AD2}" srcId="{988BB329-1FBF-4B9F-8AB2-92941CD59AEC}" destId="{611340A1-269E-4567-81EB-431B62572E50}" srcOrd="1" destOrd="0" parTransId="{C3A69768-772D-4404-98DB-E3B2A8BA125E}" sibTransId="{350B0E98-FD35-4292-9DC1-32A7646E3D89}"/>
    <dgm:cxn modelId="{F6A43973-23B8-4108-A871-889F595EBCF4}" type="presOf" srcId="{988BB329-1FBF-4B9F-8AB2-92941CD59AEC}" destId="{2768D55F-97F3-4CD6-BADA-33404557CEBB}" srcOrd="0" destOrd="0" presId="urn:microsoft.com/office/officeart/2009/3/layout/StepUpProcess"/>
    <dgm:cxn modelId="{E20D8F95-B59F-498D-AC1C-98404858B32D}" srcId="{988BB329-1FBF-4B9F-8AB2-92941CD59AEC}" destId="{A336053E-DE9E-4D46-BB73-60870412AF19}" srcOrd="2" destOrd="0" parTransId="{2F8AC9BC-891A-4D35-91F1-B7C49F5AA0FD}" sibTransId="{C76E2C72-2D12-4EFA-A492-4D962B257688}"/>
    <dgm:cxn modelId="{DF1DCDAF-710C-4D9B-B89D-0C6490715399}" type="presOf" srcId="{4CC2E9F4-788F-4958-9CEC-91EE1698F091}" destId="{58074DF3-8202-4E2C-934A-4C4BAB972DB3}" srcOrd="0" destOrd="0" presId="urn:microsoft.com/office/officeart/2009/3/layout/StepUpProcess"/>
    <dgm:cxn modelId="{BC17FEF6-2909-4BEE-AA6A-B9FDF159E663}" type="presOf" srcId="{A336053E-DE9E-4D46-BB73-60870412AF19}" destId="{47295E78-2C8B-45A9-9834-6682871727A1}" srcOrd="0" destOrd="0" presId="urn:microsoft.com/office/officeart/2009/3/layout/StepUpProcess"/>
    <dgm:cxn modelId="{97A6662B-9255-4821-B2B8-F708D38D575D}" type="presParOf" srcId="{2768D55F-97F3-4CD6-BADA-33404557CEBB}" destId="{B25BD21E-4B52-4B5C-95E9-67F30C539ACA}" srcOrd="0" destOrd="0" presId="urn:microsoft.com/office/officeart/2009/3/layout/StepUpProcess"/>
    <dgm:cxn modelId="{90955AC8-9873-40A4-8A54-5F726F371F18}" type="presParOf" srcId="{B25BD21E-4B52-4B5C-95E9-67F30C539ACA}" destId="{C561E772-52D3-4C22-B7A8-900B21F375BB}" srcOrd="0" destOrd="0" presId="urn:microsoft.com/office/officeart/2009/3/layout/StepUpProcess"/>
    <dgm:cxn modelId="{EB8884CB-5E6D-446E-9913-540D99C0F8FA}" type="presParOf" srcId="{B25BD21E-4B52-4B5C-95E9-67F30C539ACA}" destId="{58074DF3-8202-4E2C-934A-4C4BAB972DB3}" srcOrd="1" destOrd="0" presId="urn:microsoft.com/office/officeart/2009/3/layout/StepUpProcess"/>
    <dgm:cxn modelId="{97DA9E43-F52B-4D96-8D65-AD2E472101B4}" type="presParOf" srcId="{B25BD21E-4B52-4B5C-95E9-67F30C539ACA}" destId="{36794F73-58B3-4E04-992F-2DAA8BFCBA12}" srcOrd="2" destOrd="0" presId="urn:microsoft.com/office/officeart/2009/3/layout/StepUpProcess"/>
    <dgm:cxn modelId="{2ECCF5AE-1CFA-4FCA-B2CB-796BF4682FDD}" type="presParOf" srcId="{2768D55F-97F3-4CD6-BADA-33404557CEBB}" destId="{FD12D1A4-0F88-41F2-809F-5DE4075CA069}" srcOrd="1" destOrd="0" presId="urn:microsoft.com/office/officeart/2009/3/layout/StepUpProcess"/>
    <dgm:cxn modelId="{196F8D2C-F1B1-4AF8-B734-548364E767A7}" type="presParOf" srcId="{FD12D1A4-0F88-41F2-809F-5DE4075CA069}" destId="{2B5F3834-A535-4601-93ED-4C52A1697DCB}" srcOrd="0" destOrd="0" presId="urn:microsoft.com/office/officeart/2009/3/layout/StepUpProcess"/>
    <dgm:cxn modelId="{B96E31A3-33FB-43D8-8994-A04C0F699E70}" type="presParOf" srcId="{2768D55F-97F3-4CD6-BADA-33404557CEBB}" destId="{CA0DAAF0-5194-4E4F-B682-485562F4F979}" srcOrd="2" destOrd="0" presId="urn:microsoft.com/office/officeart/2009/3/layout/StepUpProcess"/>
    <dgm:cxn modelId="{5A52605F-C529-4F43-9122-AF1313B1159A}" type="presParOf" srcId="{CA0DAAF0-5194-4E4F-B682-485562F4F979}" destId="{BFEDAEF5-F080-4831-B210-DCA7D8B22670}" srcOrd="0" destOrd="0" presId="urn:microsoft.com/office/officeart/2009/3/layout/StepUpProcess"/>
    <dgm:cxn modelId="{B12E93FA-D93F-4C4D-9D3A-78812AA69127}" type="presParOf" srcId="{CA0DAAF0-5194-4E4F-B682-485562F4F979}" destId="{69FC84FB-8A4B-43F4-8FD3-04A4A7109E29}" srcOrd="1" destOrd="0" presId="urn:microsoft.com/office/officeart/2009/3/layout/StepUpProcess"/>
    <dgm:cxn modelId="{7C00F770-9548-441C-B86F-A4B9ECABCA27}" type="presParOf" srcId="{CA0DAAF0-5194-4E4F-B682-485562F4F979}" destId="{547B3ECD-429B-470E-A41A-54F91EA3B8E5}" srcOrd="2" destOrd="0" presId="urn:microsoft.com/office/officeart/2009/3/layout/StepUpProcess"/>
    <dgm:cxn modelId="{A95CC46A-DFD6-4DFB-9471-B4EED348BF11}" type="presParOf" srcId="{2768D55F-97F3-4CD6-BADA-33404557CEBB}" destId="{95783ED4-F004-4675-BDE6-511A661E6AF8}" srcOrd="3" destOrd="0" presId="urn:microsoft.com/office/officeart/2009/3/layout/StepUpProcess"/>
    <dgm:cxn modelId="{3CB1D747-307F-4475-A8B3-936E20E45A53}" type="presParOf" srcId="{95783ED4-F004-4675-BDE6-511A661E6AF8}" destId="{C982FD4F-51FE-4830-8AD2-BBE22A5ADE6B}" srcOrd="0" destOrd="0" presId="urn:microsoft.com/office/officeart/2009/3/layout/StepUpProcess"/>
    <dgm:cxn modelId="{CD04C449-9B37-4FDD-BDCD-7BD364CA928A}" type="presParOf" srcId="{2768D55F-97F3-4CD6-BADA-33404557CEBB}" destId="{22237C5A-F9FE-42CA-A795-2B09F1844DB4}" srcOrd="4" destOrd="0" presId="urn:microsoft.com/office/officeart/2009/3/layout/StepUpProcess"/>
    <dgm:cxn modelId="{C32CC751-3971-4818-A12E-B13F7B7C4017}" type="presParOf" srcId="{22237C5A-F9FE-42CA-A795-2B09F1844DB4}" destId="{FBEE140A-FFA9-44C9-A896-1872FC929085}" srcOrd="0" destOrd="0" presId="urn:microsoft.com/office/officeart/2009/3/layout/StepUpProcess"/>
    <dgm:cxn modelId="{1D5A43E4-C619-42BD-9AEE-BDC6A2DC0C5F}" type="presParOf" srcId="{22237C5A-F9FE-42CA-A795-2B09F1844DB4}" destId="{47295E78-2C8B-45A9-9834-6682871727A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BB329-1FBF-4B9F-8AB2-92941CD59AE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CC2E9F4-788F-4958-9CEC-91EE1698F091}">
      <dgm:prSet phldrT="[Text]" custT="1"/>
      <dgm:spPr/>
      <dgm:t>
        <a:bodyPr/>
        <a:lstStyle/>
        <a:p>
          <a:pPr>
            <a:buNone/>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Perpetual</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inventory, items tracked from receiving to reordering, interfaces set up between relevant systems</a:t>
          </a:r>
        </a:p>
      </dgm:t>
    </dgm:pt>
    <dgm:pt modelId="{C4A3295B-12C3-42A6-A430-210D6CE0EB6B}" type="parTrans" cxnId="{02002B68-A4A5-4B55-8822-4787805369E5}">
      <dgm:prSet/>
      <dgm:spPr/>
      <dgm:t>
        <a:bodyPr/>
        <a:lstStyle/>
        <a:p>
          <a:endParaRPr lang="en-US"/>
        </a:p>
      </dgm:t>
    </dgm:pt>
    <dgm:pt modelId="{2E17F16C-26D4-4BE1-A21F-E92B0F9E2C4F}" type="sibTrans" cxnId="{02002B68-A4A5-4B55-8822-4787805369E5}">
      <dgm:prSet/>
      <dgm:spPr/>
      <dgm:t>
        <a:bodyPr/>
        <a:lstStyle/>
        <a:p>
          <a:endParaRPr lang="en-US"/>
        </a:p>
      </dgm:t>
    </dgm:pt>
    <dgm:pt modelId="{A336053E-DE9E-4D46-BB73-60870412AF19}">
      <dgm:prSet phldrT="[Text]" custT="1"/>
      <dgm:spPr/>
      <dgm:t>
        <a:bodyPr/>
        <a:lstStyle/>
        <a:p>
          <a:pPr>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data and analytics to achieve meaningful and measurable improvements in operations &amp; costs</a:t>
          </a:r>
          <a:endParaRPr lang="en-US" sz="1800" dirty="0">
            <a:effectLst/>
            <a:latin typeface="Calibri" panose="020F0502020204030204" pitchFamily="34" charset="0"/>
            <a:ea typeface="Calibri" panose="020F0502020204030204" pitchFamily="34" charset="0"/>
          </a:endParaRPr>
        </a:p>
      </dgm:t>
    </dgm:pt>
    <dgm:pt modelId="{2F8AC9BC-891A-4D35-91F1-B7C49F5AA0FD}" type="parTrans" cxnId="{E20D8F95-B59F-498D-AC1C-98404858B32D}">
      <dgm:prSet/>
      <dgm:spPr/>
      <dgm:t>
        <a:bodyPr/>
        <a:lstStyle/>
        <a:p>
          <a:endParaRPr lang="en-US"/>
        </a:p>
      </dgm:t>
    </dgm:pt>
    <dgm:pt modelId="{C76E2C72-2D12-4EFA-A492-4D962B257688}" type="sibTrans" cxnId="{E20D8F95-B59F-498D-AC1C-98404858B32D}">
      <dgm:prSet/>
      <dgm:spPr/>
      <dgm:t>
        <a:bodyPr/>
        <a:lstStyle/>
        <a:p>
          <a:endParaRPr lang="en-US"/>
        </a:p>
      </dgm:t>
    </dgm:pt>
    <dgm:pt modelId="{611340A1-269E-4567-81EB-431B62572E50}">
      <dgm:prSet phldrT="[Text]" custT="1"/>
      <dgm:spPr/>
      <dgm:t>
        <a:bodyPr/>
        <a:lstStyle/>
        <a:p>
          <a:pPr marL="0">
            <a:buNone/>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Aligned/assigned roles &amp; responsibilities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defined tasks and accountabilities</a:t>
          </a:r>
          <a:endParaRPr lang="en-US" sz="1800" dirty="0">
            <a:effectLst/>
            <a:latin typeface="Calibri" panose="020F0502020204030204" pitchFamily="34" charset="0"/>
            <a:ea typeface="Calibri" panose="020F0502020204030204" pitchFamily="34" charset="0"/>
          </a:endParaRPr>
        </a:p>
      </dgm:t>
    </dgm:pt>
    <dgm:pt modelId="{350B0E98-FD35-4292-9DC1-32A7646E3D89}" type="sibTrans" cxnId="{919B7468-E549-4005-ABB0-346F815E0AD2}">
      <dgm:prSet/>
      <dgm:spPr/>
      <dgm:t>
        <a:bodyPr/>
        <a:lstStyle/>
        <a:p>
          <a:endParaRPr lang="en-US"/>
        </a:p>
      </dgm:t>
    </dgm:pt>
    <dgm:pt modelId="{C3A69768-772D-4404-98DB-E3B2A8BA125E}" type="parTrans" cxnId="{919B7468-E549-4005-ABB0-346F815E0AD2}">
      <dgm:prSet/>
      <dgm:spPr/>
      <dgm:t>
        <a:bodyPr/>
        <a:lstStyle/>
        <a:p>
          <a:endParaRPr lang="en-US"/>
        </a:p>
      </dgm:t>
    </dgm:pt>
    <dgm:pt modelId="{2768D55F-97F3-4CD6-BADA-33404557CEBB}" type="pres">
      <dgm:prSet presAssocID="{988BB329-1FBF-4B9F-8AB2-92941CD59AEC}" presName="rootnode" presStyleCnt="0">
        <dgm:presLayoutVars>
          <dgm:chMax/>
          <dgm:chPref/>
          <dgm:dir/>
          <dgm:animLvl val="lvl"/>
        </dgm:presLayoutVars>
      </dgm:prSet>
      <dgm:spPr/>
    </dgm:pt>
    <dgm:pt modelId="{B25BD21E-4B52-4B5C-95E9-67F30C539ACA}" type="pres">
      <dgm:prSet presAssocID="{4CC2E9F4-788F-4958-9CEC-91EE1698F091}" presName="composite" presStyleCnt="0"/>
      <dgm:spPr/>
    </dgm:pt>
    <dgm:pt modelId="{C561E772-52D3-4C22-B7A8-900B21F375BB}" type="pres">
      <dgm:prSet presAssocID="{4CC2E9F4-788F-4958-9CEC-91EE1698F091}" presName="LShape" presStyleLbl="alignNode1" presStyleIdx="0" presStyleCnt="5"/>
      <dgm:spPr>
        <a:solidFill>
          <a:schemeClr val="accent3">
            <a:lumMod val="40000"/>
            <a:lumOff val="60000"/>
          </a:schemeClr>
        </a:solidFill>
        <a:ln>
          <a:solidFill>
            <a:schemeClr val="accent3">
              <a:lumMod val="60000"/>
              <a:lumOff val="40000"/>
            </a:schemeClr>
          </a:solidFill>
        </a:ln>
      </dgm:spPr>
    </dgm:pt>
    <dgm:pt modelId="{58074DF3-8202-4E2C-934A-4C4BAB972DB3}" type="pres">
      <dgm:prSet presAssocID="{4CC2E9F4-788F-4958-9CEC-91EE1698F091}" presName="ParentText" presStyleLbl="revTx" presStyleIdx="0" presStyleCnt="3">
        <dgm:presLayoutVars>
          <dgm:chMax val="0"/>
          <dgm:chPref val="0"/>
          <dgm:bulletEnabled val="1"/>
        </dgm:presLayoutVars>
      </dgm:prSet>
      <dgm:spPr/>
    </dgm:pt>
    <dgm:pt modelId="{36794F73-58B3-4E04-992F-2DAA8BFCBA12}" type="pres">
      <dgm:prSet presAssocID="{4CC2E9F4-788F-4958-9CEC-91EE1698F091}" presName="Triangle" presStyleLbl="alignNode1" presStyleIdx="1" presStyleCnt="5"/>
      <dgm:spPr>
        <a:solidFill>
          <a:schemeClr val="accent2">
            <a:lumMod val="40000"/>
            <a:lumOff val="60000"/>
          </a:schemeClr>
        </a:solidFill>
        <a:ln>
          <a:solidFill>
            <a:schemeClr val="accent2">
              <a:lumMod val="60000"/>
              <a:lumOff val="40000"/>
            </a:schemeClr>
          </a:solidFill>
        </a:ln>
      </dgm:spPr>
    </dgm:pt>
    <dgm:pt modelId="{FD12D1A4-0F88-41F2-809F-5DE4075CA069}" type="pres">
      <dgm:prSet presAssocID="{2E17F16C-26D4-4BE1-A21F-E92B0F9E2C4F}" presName="sibTrans" presStyleCnt="0"/>
      <dgm:spPr/>
    </dgm:pt>
    <dgm:pt modelId="{2B5F3834-A535-4601-93ED-4C52A1697DCB}" type="pres">
      <dgm:prSet presAssocID="{2E17F16C-26D4-4BE1-A21F-E92B0F9E2C4F}" presName="space" presStyleCnt="0"/>
      <dgm:spPr/>
    </dgm:pt>
    <dgm:pt modelId="{CA0DAAF0-5194-4E4F-B682-485562F4F979}" type="pres">
      <dgm:prSet presAssocID="{611340A1-269E-4567-81EB-431B62572E50}" presName="composite" presStyleCnt="0"/>
      <dgm:spPr/>
    </dgm:pt>
    <dgm:pt modelId="{BFEDAEF5-F080-4831-B210-DCA7D8B22670}" type="pres">
      <dgm:prSet presAssocID="{611340A1-269E-4567-81EB-431B62572E50}" presName="LShape" presStyleLbl="alignNode1" presStyleIdx="2" presStyleCnt="5"/>
      <dgm:spPr>
        <a:solidFill>
          <a:schemeClr val="accent6">
            <a:lumMod val="60000"/>
            <a:lumOff val="40000"/>
          </a:schemeClr>
        </a:solidFill>
        <a:ln>
          <a:solidFill>
            <a:schemeClr val="accent6">
              <a:lumMod val="60000"/>
              <a:lumOff val="40000"/>
            </a:schemeClr>
          </a:solidFill>
        </a:ln>
      </dgm:spPr>
    </dgm:pt>
    <dgm:pt modelId="{69FC84FB-8A4B-43F4-8FD3-04A4A7109E29}" type="pres">
      <dgm:prSet presAssocID="{611340A1-269E-4567-81EB-431B62572E50}" presName="ParentText" presStyleLbl="revTx" presStyleIdx="1" presStyleCnt="3">
        <dgm:presLayoutVars>
          <dgm:chMax val="0"/>
          <dgm:chPref val="0"/>
          <dgm:bulletEnabled val="1"/>
        </dgm:presLayoutVars>
      </dgm:prSet>
      <dgm:spPr/>
    </dgm:pt>
    <dgm:pt modelId="{547B3ECD-429B-470E-A41A-54F91EA3B8E5}" type="pres">
      <dgm:prSet presAssocID="{611340A1-269E-4567-81EB-431B62572E50}" presName="Triangle" presStyleLbl="alignNode1" presStyleIdx="3" presStyleCnt="5"/>
      <dgm:spPr>
        <a:solidFill>
          <a:schemeClr val="accent1">
            <a:lumMod val="60000"/>
            <a:lumOff val="40000"/>
          </a:schemeClr>
        </a:solidFill>
        <a:ln>
          <a:solidFill>
            <a:schemeClr val="accent1">
              <a:lumMod val="60000"/>
              <a:lumOff val="40000"/>
            </a:schemeClr>
          </a:solidFill>
        </a:ln>
      </dgm:spPr>
    </dgm:pt>
    <dgm:pt modelId="{95783ED4-F004-4675-BDE6-511A661E6AF8}" type="pres">
      <dgm:prSet presAssocID="{350B0E98-FD35-4292-9DC1-32A7646E3D89}" presName="sibTrans" presStyleCnt="0"/>
      <dgm:spPr/>
    </dgm:pt>
    <dgm:pt modelId="{C982FD4F-51FE-4830-8AD2-BBE22A5ADE6B}" type="pres">
      <dgm:prSet presAssocID="{350B0E98-FD35-4292-9DC1-32A7646E3D89}" presName="space" presStyleCnt="0"/>
      <dgm:spPr/>
    </dgm:pt>
    <dgm:pt modelId="{22237C5A-F9FE-42CA-A795-2B09F1844DB4}" type="pres">
      <dgm:prSet presAssocID="{A336053E-DE9E-4D46-BB73-60870412AF19}" presName="composite" presStyleCnt="0"/>
      <dgm:spPr/>
    </dgm:pt>
    <dgm:pt modelId="{FBEE140A-FFA9-44C9-A896-1872FC929085}" type="pres">
      <dgm:prSet presAssocID="{A336053E-DE9E-4D46-BB73-60870412AF19}" presName="LShape" presStyleLbl="alignNode1" presStyleIdx="4" presStyleCnt="5"/>
      <dgm:spPr>
        <a:solidFill>
          <a:schemeClr val="accent2">
            <a:lumMod val="75000"/>
          </a:schemeClr>
        </a:solidFill>
      </dgm:spPr>
    </dgm:pt>
    <dgm:pt modelId="{47295E78-2C8B-45A9-9834-6682871727A1}" type="pres">
      <dgm:prSet presAssocID="{A336053E-DE9E-4D46-BB73-60870412AF19}" presName="ParentText" presStyleLbl="revTx" presStyleIdx="2" presStyleCnt="3" custScaleX="118129" custLinFactNeighborX="11163" custLinFactNeighborY="210">
        <dgm:presLayoutVars>
          <dgm:chMax val="0"/>
          <dgm:chPref val="0"/>
          <dgm:bulletEnabled val="1"/>
        </dgm:presLayoutVars>
      </dgm:prSet>
      <dgm:spPr/>
    </dgm:pt>
  </dgm:ptLst>
  <dgm:cxnLst>
    <dgm:cxn modelId="{C693F95C-BA8C-4641-A79F-6233BB3ACDC6}" type="presOf" srcId="{611340A1-269E-4567-81EB-431B62572E50}" destId="{69FC84FB-8A4B-43F4-8FD3-04A4A7109E29}" srcOrd="0" destOrd="0" presId="urn:microsoft.com/office/officeart/2009/3/layout/StepUpProcess"/>
    <dgm:cxn modelId="{02002B68-A4A5-4B55-8822-4787805369E5}" srcId="{988BB329-1FBF-4B9F-8AB2-92941CD59AEC}" destId="{4CC2E9F4-788F-4958-9CEC-91EE1698F091}" srcOrd="0" destOrd="0" parTransId="{C4A3295B-12C3-42A6-A430-210D6CE0EB6B}" sibTransId="{2E17F16C-26D4-4BE1-A21F-E92B0F9E2C4F}"/>
    <dgm:cxn modelId="{919B7468-E549-4005-ABB0-346F815E0AD2}" srcId="{988BB329-1FBF-4B9F-8AB2-92941CD59AEC}" destId="{611340A1-269E-4567-81EB-431B62572E50}" srcOrd="1" destOrd="0" parTransId="{C3A69768-772D-4404-98DB-E3B2A8BA125E}" sibTransId="{350B0E98-FD35-4292-9DC1-32A7646E3D89}"/>
    <dgm:cxn modelId="{F6A43973-23B8-4108-A871-889F595EBCF4}" type="presOf" srcId="{988BB329-1FBF-4B9F-8AB2-92941CD59AEC}" destId="{2768D55F-97F3-4CD6-BADA-33404557CEBB}" srcOrd="0" destOrd="0" presId="urn:microsoft.com/office/officeart/2009/3/layout/StepUpProcess"/>
    <dgm:cxn modelId="{E20D8F95-B59F-498D-AC1C-98404858B32D}" srcId="{988BB329-1FBF-4B9F-8AB2-92941CD59AEC}" destId="{A336053E-DE9E-4D46-BB73-60870412AF19}" srcOrd="2" destOrd="0" parTransId="{2F8AC9BC-891A-4D35-91F1-B7C49F5AA0FD}" sibTransId="{C76E2C72-2D12-4EFA-A492-4D962B257688}"/>
    <dgm:cxn modelId="{DF1DCDAF-710C-4D9B-B89D-0C6490715399}" type="presOf" srcId="{4CC2E9F4-788F-4958-9CEC-91EE1698F091}" destId="{58074DF3-8202-4E2C-934A-4C4BAB972DB3}" srcOrd="0" destOrd="0" presId="urn:microsoft.com/office/officeart/2009/3/layout/StepUpProcess"/>
    <dgm:cxn modelId="{BC17FEF6-2909-4BEE-AA6A-B9FDF159E663}" type="presOf" srcId="{A336053E-DE9E-4D46-BB73-60870412AF19}" destId="{47295E78-2C8B-45A9-9834-6682871727A1}" srcOrd="0" destOrd="0" presId="urn:microsoft.com/office/officeart/2009/3/layout/StepUpProcess"/>
    <dgm:cxn modelId="{97A6662B-9255-4821-B2B8-F708D38D575D}" type="presParOf" srcId="{2768D55F-97F3-4CD6-BADA-33404557CEBB}" destId="{B25BD21E-4B52-4B5C-95E9-67F30C539ACA}" srcOrd="0" destOrd="0" presId="urn:microsoft.com/office/officeart/2009/3/layout/StepUpProcess"/>
    <dgm:cxn modelId="{90955AC8-9873-40A4-8A54-5F726F371F18}" type="presParOf" srcId="{B25BD21E-4B52-4B5C-95E9-67F30C539ACA}" destId="{C561E772-52D3-4C22-B7A8-900B21F375BB}" srcOrd="0" destOrd="0" presId="urn:microsoft.com/office/officeart/2009/3/layout/StepUpProcess"/>
    <dgm:cxn modelId="{EB8884CB-5E6D-446E-9913-540D99C0F8FA}" type="presParOf" srcId="{B25BD21E-4B52-4B5C-95E9-67F30C539ACA}" destId="{58074DF3-8202-4E2C-934A-4C4BAB972DB3}" srcOrd="1" destOrd="0" presId="urn:microsoft.com/office/officeart/2009/3/layout/StepUpProcess"/>
    <dgm:cxn modelId="{97DA9E43-F52B-4D96-8D65-AD2E472101B4}" type="presParOf" srcId="{B25BD21E-4B52-4B5C-95E9-67F30C539ACA}" destId="{36794F73-58B3-4E04-992F-2DAA8BFCBA12}" srcOrd="2" destOrd="0" presId="urn:microsoft.com/office/officeart/2009/3/layout/StepUpProcess"/>
    <dgm:cxn modelId="{2ECCF5AE-1CFA-4FCA-B2CB-796BF4682FDD}" type="presParOf" srcId="{2768D55F-97F3-4CD6-BADA-33404557CEBB}" destId="{FD12D1A4-0F88-41F2-809F-5DE4075CA069}" srcOrd="1" destOrd="0" presId="urn:microsoft.com/office/officeart/2009/3/layout/StepUpProcess"/>
    <dgm:cxn modelId="{196F8D2C-F1B1-4AF8-B734-548364E767A7}" type="presParOf" srcId="{FD12D1A4-0F88-41F2-809F-5DE4075CA069}" destId="{2B5F3834-A535-4601-93ED-4C52A1697DCB}" srcOrd="0" destOrd="0" presId="urn:microsoft.com/office/officeart/2009/3/layout/StepUpProcess"/>
    <dgm:cxn modelId="{B96E31A3-33FB-43D8-8994-A04C0F699E70}" type="presParOf" srcId="{2768D55F-97F3-4CD6-BADA-33404557CEBB}" destId="{CA0DAAF0-5194-4E4F-B682-485562F4F979}" srcOrd="2" destOrd="0" presId="urn:microsoft.com/office/officeart/2009/3/layout/StepUpProcess"/>
    <dgm:cxn modelId="{5A52605F-C529-4F43-9122-AF1313B1159A}" type="presParOf" srcId="{CA0DAAF0-5194-4E4F-B682-485562F4F979}" destId="{BFEDAEF5-F080-4831-B210-DCA7D8B22670}" srcOrd="0" destOrd="0" presId="urn:microsoft.com/office/officeart/2009/3/layout/StepUpProcess"/>
    <dgm:cxn modelId="{B12E93FA-D93F-4C4D-9D3A-78812AA69127}" type="presParOf" srcId="{CA0DAAF0-5194-4E4F-B682-485562F4F979}" destId="{69FC84FB-8A4B-43F4-8FD3-04A4A7109E29}" srcOrd="1" destOrd="0" presId="urn:microsoft.com/office/officeart/2009/3/layout/StepUpProcess"/>
    <dgm:cxn modelId="{7C00F770-9548-441C-B86F-A4B9ECABCA27}" type="presParOf" srcId="{CA0DAAF0-5194-4E4F-B682-485562F4F979}" destId="{547B3ECD-429B-470E-A41A-54F91EA3B8E5}" srcOrd="2" destOrd="0" presId="urn:microsoft.com/office/officeart/2009/3/layout/StepUpProcess"/>
    <dgm:cxn modelId="{A95CC46A-DFD6-4DFB-9471-B4EED348BF11}" type="presParOf" srcId="{2768D55F-97F3-4CD6-BADA-33404557CEBB}" destId="{95783ED4-F004-4675-BDE6-511A661E6AF8}" srcOrd="3" destOrd="0" presId="urn:microsoft.com/office/officeart/2009/3/layout/StepUpProcess"/>
    <dgm:cxn modelId="{3CB1D747-307F-4475-A8B3-936E20E45A53}" type="presParOf" srcId="{95783ED4-F004-4675-BDE6-511A661E6AF8}" destId="{C982FD4F-51FE-4830-8AD2-BBE22A5ADE6B}" srcOrd="0" destOrd="0" presId="urn:microsoft.com/office/officeart/2009/3/layout/StepUpProcess"/>
    <dgm:cxn modelId="{CD04C449-9B37-4FDD-BDCD-7BD364CA928A}" type="presParOf" srcId="{2768D55F-97F3-4CD6-BADA-33404557CEBB}" destId="{22237C5A-F9FE-42CA-A795-2B09F1844DB4}" srcOrd="4" destOrd="0" presId="urn:microsoft.com/office/officeart/2009/3/layout/StepUpProcess"/>
    <dgm:cxn modelId="{C32CC751-3971-4818-A12E-B13F7B7C4017}" type="presParOf" srcId="{22237C5A-F9FE-42CA-A795-2B09F1844DB4}" destId="{FBEE140A-FFA9-44C9-A896-1872FC929085}" srcOrd="0" destOrd="0" presId="urn:microsoft.com/office/officeart/2009/3/layout/StepUpProcess"/>
    <dgm:cxn modelId="{1D5A43E4-C619-42BD-9AEE-BDC6A2DC0C5F}" type="presParOf" srcId="{22237C5A-F9FE-42CA-A795-2B09F1844DB4}" destId="{47295E78-2C8B-45A9-9834-6682871727A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1E772-52D3-4C22-B7A8-900B21F375BB}">
      <dsp:nvSpPr>
        <dsp:cNvPr id="0" name=""/>
        <dsp:cNvSpPr/>
      </dsp:nvSpPr>
      <dsp:spPr>
        <a:xfrm rot="5400000">
          <a:off x="920785" y="1141448"/>
          <a:ext cx="1969616" cy="3277398"/>
        </a:xfrm>
        <a:prstGeom prst="corner">
          <a:avLst>
            <a:gd name="adj1" fmla="val 16120"/>
            <a:gd name="adj2" fmla="val 16110"/>
          </a:avLst>
        </a:prstGeom>
        <a:solidFill>
          <a:schemeClr val="accent3">
            <a:lumMod val="40000"/>
            <a:lumOff val="6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8074DF3-8202-4E2C-934A-4C4BAB972DB3}">
      <dsp:nvSpPr>
        <dsp:cNvPr id="0" name=""/>
        <dsp:cNvSpPr/>
      </dsp:nvSpPr>
      <dsp:spPr>
        <a:xfrm>
          <a:off x="592007" y="2120684"/>
          <a:ext cx="2958853"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Perpetual</a:t>
          </a:r>
          <a:r>
            <a:rPr lang="en-US" sz="1800" b="1"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inventory, items tracked from receiving to reordering, interfaces set up between relevant systems</a:t>
          </a:r>
        </a:p>
      </dsp:txBody>
      <dsp:txXfrm>
        <a:off x="592007" y="2120684"/>
        <a:ext cx="2958853" cy="2593608"/>
      </dsp:txXfrm>
    </dsp:sp>
    <dsp:sp modelId="{36794F73-58B3-4E04-992F-2DAA8BFCBA12}">
      <dsp:nvSpPr>
        <dsp:cNvPr id="0" name=""/>
        <dsp:cNvSpPr/>
      </dsp:nvSpPr>
      <dsp:spPr>
        <a:xfrm>
          <a:off x="2992587" y="900163"/>
          <a:ext cx="558274" cy="558274"/>
        </a:xfrm>
        <a:prstGeom prst="triangle">
          <a:avLst>
            <a:gd name="adj" fmla="val 100000"/>
          </a:avLst>
        </a:prstGeom>
        <a:solidFill>
          <a:schemeClr val="accent2">
            <a:lumMod val="40000"/>
            <a:lumOff val="6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BFEDAEF5-F080-4831-B210-DCA7D8B22670}">
      <dsp:nvSpPr>
        <dsp:cNvPr id="0" name=""/>
        <dsp:cNvSpPr/>
      </dsp:nvSpPr>
      <dsp:spPr>
        <a:xfrm rot="5400000">
          <a:off x="4543000" y="245128"/>
          <a:ext cx="1969616" cy="3277398"/>
        </a:xfrm>
        <a:prstGeom prst="corner">
          <a:avLst>
            <a:gd name="adj1" fmla="val 16120"/>
            <a:gd name="adj2" fmla="val 1611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69FC84FB-8A4B-43F4-8FD3-04A4A7109E29}">
      <dsp:nvSpPr>
        <dsp:cNvPr id="0" name=""/>
        <dsp:cNvSpPr/>
      </dsp:nvSpPr>
      <dsp:spPr>
        <a:xfrm>
          <a:off x="4214222" y="1224364"/>
          <a:ext cx="2958853"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Aligned/assigned roles &amp; responsibilities </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defined tasks and accountabilities</a:t>
          </a:r>
          <a:endParaRPr lang="en-US" sz="1800" kern="1200" dirty="0">
            <a:effectLst/>
            <a:latin typeface="Calibri" panose="020F0502020204030204" pitchFamily="34" charset="0"/>
            <a:ea typeface="Calibri" panose="020F0502020204030204" pitchFamily="34" charset="0"/>
          </a:endParaRPr>
        </a:p>
      </dsp:txBody>
      <dsp:txXfrm>
        <a:off x="4214222" y="1224364"/>
        <a:ext cx="2958853" cy="2593608"/>
      </dsp:txXfrm>
    </dsp:sp>
    <dsp:sp modelId="{547B3ECD-429B-470E-A41A-54F91EA3B8E5}">
      <dsp:nvSpPr>
        <dsp:cNvPr id="0" name=""/>
        <dsp:cNvSpPr/>
      </dsp:nvSpPr>
      <dsp:spPr>
        <a:xfrm>
          <a:off x="6614801" y="3842"/>
          <a:ext cx="558274" cy="558274"/>
        </a:xfrm>
        <a:prstGeom prst="triangle">
          <a:avLst>
            <a:gd name="adj" fmla="val 100000"/>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FBEE140A-FFA9-44C9-A896-1872FC929085}">
      <dsp:nvSpPr>
        <dsp:cNvPr id="0" name=""/>
        <dsp:cNvSpPr/>
      </dsp:nvSpPr>
      <dsp:spPr>
        <a:xfrm rot="5400000">
          <a:off x="8165215" y="-651192"/>
          <a:ext cx="1969616" cy="3277398"/>
        </a:xfrm>
        <a:prstGeom prst="corner">
          <a:avLst>
            <a:gd name="adj1" fmla="val 16120"/>
            <a:gd name="adj2" fmla="val 16110"/>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95E78-2C8B-45A9-9834-6682871727A1}">
      <dsp:nvSpPr>
        <dsp:cNvPr id="0" name=""/>
        <dsp:cNvSpPr/>
      </dsp:nvSpPr>
      <dsp:spPr>
        <a:xfrm>
          <a:off x="7835126" y="333490"/>
          <a:ext cx="3495264"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data and analytics to achieve meaningful and measurable improvements in operations &amp; costs</a:t>
          </a:r>
          <a:endParaRPr lang="en-US" sz="1800" kern="1200" dirty="0">
            <a:effectLst/>
            <a:latin typeface="Calibri" panose="020F0502020204030204" pitchFamily="34" charset="0"/>
            <a:ea typeface="Calibri" panose="020F0502020204030204" pitchFamily="34" charset="0"/>
          </a:endParaRPr>
        </a:p>
      </dsp:txBody>
      <dsp:txXfrm>
        <a:off x="7835126" y="333490"/>
        <a:ext cx="3495264" cy="2593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1E772-52D3-4C22-B7A8-900B21F375BB}">
      <dsp:nvSpPr>
        <dsp:cNvPr id="0" name=""/>
        <dsp:cNvSpPr/>
      </dsp:nvSpPr>
      <dsp:spPr>
        <a:xfrm rot="5400000">
          <a:off x="920785" y="1141448"/>
          <a:ext cx="1969616" cy="3277398"/>
        </a:xfrm>
        <a:prstGeom prst="corner">
          <a:avLst>
            <a:gd name="adj1" fmla="val 16120"/>
            <a:gd name="adj2" fmla="val 16110"/>
          </a:avLst>
        </a:prstGeom>
        <a:solidFill>
          <a:schemeClr val="accent3">
            <a:lumMod val="40000"/>
            <a:lumOff val="6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8074DF3-8202-4E2C-934A-4C4BAB972DB3}">
      <dsp:nvSpPr>
        <dsp:cNvPr id="0" name=""/>
        <dsp:cNvSpPr/>
      </dsp:nvSpPr>
      <dsp:spPr>
        <a:xfrm>
          <a:off x="592007" y="2120684"/>
          <a:ext cx="2958853"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Perpetual</a:t>
          </a:r>
          <a:r>
            <a:rPr lang="en-US" sz="1800" b="1"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inventory, items tracked from receiving to reordering, interfaces set up between relevant systems</a:t>
          </a:r>
        </a:p>
      </dsp:txBody>
      <dsp:txXfrm>
        <a:off x="592007" y="2120684"/>
        <a:ext cx="2958853" cy="2593608"/>
      </dsp:txXfrm>
    </dsp:sp>
    <dsp:sp modelId="{36794F73-58B3-4E04-992F-2DAA8BFCBA12}">
      <dsp:nvSpPr>
        <dsp:cNvPr id="0" name=""/>
        <dsp:cNvSpPr/>
      </dsp:nvSpPr>
      <dsp:spPr>
        <a:xfrm>
          <a:off x="2992587" y="900163"/>
          <a:ext cx="558274" cy="558274"/>
        </a:xfrm>
        <a:prstGeom prst="triangle">
          <a:avLst>
            <a:gd name="adj" fmla="val 100000"/>
          </a:avLst>
        </a:prstGeom>
        <a:solidFill>
          <a:schemeClr val="accent2">
            <a:lumMod val="40000"/>
            <a:lumOff val="6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BFEDAEF5-F080-4831-B210-DCA7D8B22670}">
      <dsp:nvSpPr>
        <dsp:cNvPr id="0" name=""/>
        <dsp:cNvSpPr/>
      </dsp:nvSpPr>
      <dsp:spPr>
        <a:xfrm rot="5400000">
          <a:off x="4543000" y="245128"/>
          <a:ext cx="1969616" cy="3277398"/>
        </a:xfrm>
        <a:prstGeom prst="corner">
          <a:avLst>
            <a:gd name="adj1" fmla="val 16120"/>
            <a:gd name="adj2" fmla="val 1611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69FC84FB-8A4B-43F4-8FD3-04A4A7109E29}">
      <dsp:nvSpPr>
        <dsp:cNvPr id="0" name=""/>
        <dsp:cNvSpPr/>
      </dsp:nvSpPr>
      <dsp:spPr>
        <a:xfrm>
          <a:off x="4214222" y="1224364"/>
          <a:ext cx="2958853"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Aligned/assigned roles &amp; responsibilities </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defined tasks and accountabilities</a:t>
          </a:r>
          <a:endParaRPr lang="en-US" sz="1800" kern="1200" dirty="0">
            <a:effectLst/>
            <a:latin typeface="Calibri" panose="020F0502020204030204" pitchFamily="34" charset="0"/>
            <a:ea typeface="Calibri" panose="020F0502020204030204" pitchFamily="34" charset="0"/>
          </a:endParaRPr>
        </a:p>
      </dsp:txBody>
      <dsp:txXfrm>
        <a:off x="4214222" y="1224364"/>
        <a:ext cx="2958853" cy="2593608"/>
      </dsp:txXfrm>
    </dsp:sp>
    <dsp:sp modelId="{547B3ECD-429B-470E-A41A-54F91EA3B8E5}">
      <dsp:nvSpPr>
        <dsp:cNvPr id="0" name=""/>
        <dsp:cNvSpPr/>
      </dsp:nvSpPr>
      <dsp:spPr>
        <a:xfrm>
          <a:off x="6614801" y="3842"/>
          <a:ext cx="558274" cy="558274"/>
        </a:xfrm>
        <a:prstGeom prst="triangle">
          <a:avLst>
            <a:gd name="adj" fmla="val 100000"/>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FBEE140A-FFA9-44C9-A896-1872FC929085}">
      <dsp:nvSpPr>
        <dsp:cNvPr id="0" name=""/>
        <dsp:cNvSpPr/>
      </dsp:nvSpPr>
      <dsp:spPr>
        <a:xfrm rot="5400000">
          <a:off x="8165215" y="-651192"/>
          <a:ext cx="1969616" cy="3277398"/>
        </a:xfrm>
        <a:prstGeom prst="corner">
          <a:avLst>
            <a:gd name="adj1" fmla="val 16120"/>
            <a:gd name="adj2" fmla="val 16110"/>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95E78-2C8B-45A9-9834-6682871727A1}">
      <dsp:nvSpPr>
        <dsp:cNvPr id="0" name=""/>
        <dsp:cNvSpPr/>
      </dsp:nvSpPr>
      <dsp:spPr>
        <a:xfrm>
          <a:off x="7835126" y="333490"/>
          <a:ext cx="3495264"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data and analytics to achieve meaningful and measurable improvements in operations &amp; costs</a:t>
          </a:r>
          <a:endParaRPr lang="en-US" sz="1800" kern="1200" dirty="0">
            <a:effectLst/>
            <a:latin typeface="Calibri" panose="020F0502020204030204" pitchFamily="34" charset="0"/>
            <a:ea typeface="Calibri" panose="020F0502020204030204" pitchFamily="34" charset="0"/>
          </a:endParaRPr>
        </a:p>
      </dsp:txBody>
      <dsp:txXfrm>
        <a:off x="7835126" y="333490"/>
        <a:ext cx="3495264" cy="2593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1E772-52D3-4C22-B7A8-900B21F375BB}">
      <dsp:nvSpPr>
        <dsp:cNvPr id="0" name=""/>
        <dsp:cNvSpPr/>
      </dsp:nvSpPr>
      <dsp:spPr>
        <a:xfrm rot="5400000">
          <a:off x="920785" y="1141448"/>
          <a:ext cx="1969616" cy="3277398"/>
        </a:xfrm>
        <a:prstGeom prst="corner">
          <a:avLst>
            <a:gd name="adj1" fmla="val 16120"/>
            <a:gd name="adj2" fmla="val 16110"/>
          </a:avLst>
        </a:prstGeom>
        <a:solidFill>
          <a:schemeClr val="accent3">
            <a:lumMod val="40000"/>
            <a:lumOff val="6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8074DF3-8202-4E2C-934A-4C4BAB972DB3}">
      <dsp:nvSpPr>
        <dsp:cNvPr id="0" name=""/>
        <dsp:cNvSpPr/>
      </dsp:nvSpPr>
      <dsp:spPr>
        <a:xfrm>
          <a:off x="592007" y="2120684"/>
          <a:ext cx="2958853"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Perpetual</a:t>
          </a:r>
          <a:r>
            <a:rPr lang="en-US" sz="1800" b="1"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inventory, items tracked from receiving to reordering, interfaces set up between relevant systems</a:t>
          </a:r>
        </a:p>
      </dsp:txBody>
      <dsp:txXfrm>
        <a:off x="592007" y="2120684"/>
        <a:ext cx="2958853" cy="2593608"/>
      </dsp:txXfrm>
    </dsp:sp>
    <dsp:sp modelId="{36794F73-58B3-4E04-992F-2DAA8BFCBA12}">
      <dsp:nvSpPr>
        <dsp:cNvPr id="0" name=""/>
        <dsp:cNvSpPr/>
      </dsp:nvSpPr>
      <dsp:spPr>
        <a:xfrm>
          <a:off x="2992587" y="900163"/>
          <a:ext cx="558274" cy="558274"/>
        </a:xfrm>
        <a:prstGeom prst="triangle">
          <a:avLst>
            <a:gd name="adj" fmla="val 100000"/>
          </a:avLst>
        </a:prstGeom>
        <a:solidFill>
          <a:schemeClr val="accent2">
            <a:lumMod val="40000"/>
            <a:lumOff val="6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BFEDAEF5-F080-4831-B210-DCA7D8B22670}">
      <dsp:nvSpPr>
        <dsp:cNvPr id="0" name=""/>
        <dsp:cNvSpPr/>
      </dsp:nvSpPr>
      <dsp:spPr>
        <a:xfrm rot="5400000">
          <a:off x="4543000" y="245128"/>
          <a:ext cx="1969616" cy="3277398"/>
        </a:xfrm>
        <a:prstGeom prst="corner">
          <a:avLst>
            <a:gd name="adj1" fmla="val 16120"/>
            <a:gd name="adj2" fmla="val 1611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69FC84FB-8A4B-43F4-8FD3-04A4A7109E29}">
      <dsp:nvSpPr>
        <dsp:cNvPr id="0" name=""/>
        <dsp:cNvSpPr/>
      </dsp:nvSpPr>
      <dsp:spPr>
        <a:xfrm>
          <a:off x="4214222" y="1224364"/>
          <a:ext cx="2958853"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Aligned/assigned roles &amp; responsibilities </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defined tasks and accountabilities</a:t>
          </a:r>
          <a:endParaRPr lang="en-US" sz="1800" kern="1200" dirty="0">
            <a:effectLst/>
            <a:latin typeface="Calibri" panose="020F0502020204030204" pitchFamily="34" charset="0"/>
            <a:ea typeface="Calibri" panose="020F0502020204030204" pitchFamily="34" charset="0"/>
          </a:endParaRPr>
        </a:p>
      </dsp:txBody>
      <dsp:txXfrm>
        <a:off x="4214222" y="1224364"/>
        <a:ext cx="2958853" cy="2593608"/>
      </dsp:txXfrm>
    </dsp:sp>
    <dsp:sp modelId="{547B3ECD-429B-470E-A41A-54F91EA3B8E5}">
      <dsp:nvSpPr>
        <dsp:cNvPr id="0" name=""/>
        <dsp:cNvSpPr/>
      </dsp:nvSpPr>
      <dsp:spPr>
        <a:xfrm>
          <a:off x="6614801" y="3842"/>
          <a:ext cx="558274" cy="558274"/>
        </a:xfrm>
        <a:prstGeom prst="triangle">
          <a:avLst>
            <a:gd name="adj" fmla="val 100000"/>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FBEE140A-FFA9-44C9-A896-1872FC929085}">
      <dsp:nvSpPr>
        <dsp:cNvPr id="0" name=""/>
        <dsp:cNvSpPr/>
      </dsp:nvSpPr>
      <dsp:spPr>
        <a:xfrm rot="5400000">
          <a:off x="8165215" y="-651192"/>
          <a:ext cx="1969616" cy="3277398"/>
        </a:xfrm>
        <a:prstGeom prst="corner">
          <a:avLst>
            <a:gd name="adj1" fmla="val 16120"/>
            <a:gd name="adj2" fmla="val 16110"/>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95E78-2C8B-45A9-9834-6682871727A1}">
      <dsp:nvSpPr>
        <dsp:cNvPr id="0" name=""/>
        <dsp:cNvSpPr/>
      </dsp:nvSpPr>
      <dsp:spPr>
        <a:xfrm>
          <a:off x="7835126" y="333490"/>
          <a:ext cx="3495264" cy="259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data and analytics to achieve meaningful and measurable improvements in operations &amp; costs</a:t>
          </a:r>
          <a:endParaRPr lang="en-US" sz="1800" kern="1200" dirty="0">
            <a:effectLst/>
            <a:latin typeface="Calibri" panose="020F0502020204030204" pitchFamily="34" charset="0"/>
            <a:ea typeface="Calibri" panose="020F0502020204030204" pitchFamily="34" charset="0"/>
          </a:endParaRPr>
        </a:p>
      </dsp:txBody>
      <dsp:txXfrm>
        <a:off x="7835126" y="333490"/>
        <a:ext cx="3495264" cy="25936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43" name="Google Shape;2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Lana</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If you look at it from the SC process perspective, from procure to pay cycle, you can see that it touches key aspects of clinical and financial workflows.  A clinician needs to be able to find an item when and where they expect to find it, they need to make sure it’s safe to use – not expired or recalled, they need to document it when used for the patient, and they need to make sure it’s charged for when billable.  Each of these functions resides in different systems, managed by different constituents, but they all require 3 things:  common references to an item, well functioning applications for managing the data, and ability to perform analytics for decision support.  So any inefficiencies in the user workflows, data access or lack of needed information, have significant impact on multiple functions.  And we know there are multiple impediments that exist in most organizations today causing these issues that need to be recognized and overcome. </a:t>
            </a:r>
            <a:endParaRPr/>
          </a:p>
          <a:p>
            <a:pPr marL="0" lvl="0" indent="0" algn="l" rtl="0">
              <a:spcBef>
                <a:spcPts val="0"/>
              </a:spcBef>
              <a:spcAft>
                <a:spcPts val="0"/>
              </a:spcAft>
              <a:buClr>
                <a:schemeClr val="dk1"/>
              </a:buClr>
              <a:buSzPts val="1200"/>
              <a:buFont typeface="Calibri"/>
              <a:buNone/>
            </a:pPr>
            <a:endParaRPr/>
          </a:p>
          <a:p>
            <a:pPr marL="0" lvl="0" indent="0" algn="r" rtl="0">
              <a:spcBef>
                <a:spcPts val="0"/>
              </a:spcBef>
              <a:spcAft>
                <a:spcPts val="0"/>
              </a:spcAft>
              <a:buClr>
                <a:schemeClr val="dk1"/>
              </a:buClr>
              <a:buSzPts val="1200"/>
              <a:buFont typeface="Calibri"/>
              <a:buNone/>
            </a:pPr>
            <a:endParaRPr/>
          </a:p>
          <a:p>
            <a:pPr marL="0" lvl="0" indent="0" algn="r" rtl="0">
              <a:spcBef>
                <a:spcPts val="0"/>
              </a:spcBef>
              <a:spcAft>
                <a:spcPts val="0"/>
              </a:spcAft>
              <a:buClr>
                <a:schemeClr val="dk1"/>
              </a:buClr>
              <a:buSzPts val="1200"/>
              <a:buFont typeface="Calibri"/>
              <a:buNone/>
            </a:pPr>
            <a:r>
              <a:rPr lang="en-US"/>
              <a:t>What success looks like:</a:t>
            </a:r>
            <a:endParaRPr/>
          </a:p>
          <a:p>
            <a:pPr marL="0" marR="0" lvl="0" indent="0" algn="r" rtl="0">
              <a:lnSpc>
                <a:spcPct val="100000"/>
              </a:lnSpc>
              <a:spcBef>
                <a:spcPts val="0"/>
              </a:spcBef>
              <a:spcAft>
                <a:spcPts val="0"/>
              </a:spcAft>
              <a:buClr>
                <a:schemeClr val="dk1"/>
              </a:buClr>
              <a:buSzPts val="1200"/>
              <a:buFont typeface="Calibri"/>
              <a:buNone/>
            </a:pPr>
            <a:r>
              <a:rPr lang="en-US" b="1" u="sng"/>
              <a:t>Efficient Workflow, Accurate data, and reliable decision support</a:t>
            </a:r>
            <a:endParaRPr/>
          </a:p>
          <a:p>
            <a:pPr marL="0" lvl="0" indent="0" algn="l" rtl="0">
              <a:spcBef>
                <a:spcPts val="0"/>
              </a:spcBef>
              <a:spcAft>
                <a:spcPts val="0"/>
              </a:spcAft>
              <a:buClr>
                <a:schemeClr val="dk1"/>
              </a:buClr>
              <a:buSzPts val="1200"/>
              <a:buFont typeface="Calibri"/>
              <a:buNone/>
            </a:pPr>
            <a:endParaRPr/>
          </a:p>
          <a:p>
            <a:pPr marL="0" lvl="0" indent="0" algn="r" rtl="0">
              <a:spcBef>
                <a:spcPts val="0"/>
              </a:spcBef>
              <a:spcAft>
                <a:spcPts val="0"/>
              </a:spcAft>
              <a:buClr>
                <a:schemeClr val="dk1"/>
              </a:buClr>
              <a:buSzPts val="1200"/>
              <a:buFont typeface="Calibri"/>
              <a:buNone/>
            </a:pPr>
            <a:r>
              <a:rPr lang="en-US"/>
              <a:t>Create an overlap between Supply Chain Data flow and Clinical Workflow – to show how supply chain piece needs to support the clinician in their workflow.  And also how SC impacts Financial (billing); and how it supports the analytics – cost per case per physician, clinical outcomes for different items usage</a:t>
            </a:r>
            <a:endParaRPr/>
          </a:p>
          <a:p>
            <a:pPr marL="0" lvl="0" indent="0" algn="l" rtl="0">
              <a:spcBef>
                <a:spcPts val="0"/>
              </a:spcBef>
              <a:spcAft>
                <a:spcPts val="0"/>
              </a:spcAft>
              <a:buClr>
                <a:schemeClr val="dk1"/>
              </a:buClr>
              <a:buSzPts val="1200"/>
              <a:buFont typeface="Calibri"/>
              <a:buNone/>
            </a:pPr>
            <a:endParaRPr/>
          </a:p>
        </p:txBody>
      </p:sp>
      <p:sp>
        <p:nvSpPr>
          <p:cNvPr id="409" name="Google Shape;40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9636E63A-5EF6-0247-090A-F293862A958A}"/>
            </a:ext>
          </a:extLst>
        </p:cNvPr>
        <p:cNvGrpSpPr/>
        <p:nvPr/>
      </p:nvGrpSpPr>
      <p:grpSpPr>
        <a:xfrm>
          <a:off x="0" y="0"/>
          <a:ext cx="0" cy="0"/>
          <a:chOff x="0" y="0"/>
          <a:chExt cx="0" cy="0"/>
        </a:xfrm>
      </p:grpSpPr>
      <p:sp>
        <p:nvSpPr>
          <p:cNvPr id="395" name="Google Shape;395;p11:notes">
            <a:extLst>
              <a:ext uri="{FF2B5EF4-FFF2-40B4-BE49-F238E27FC236}">
                <a16:creationId xmlns:a16="http://schemas.microsoft.com/office/drawing/2014/main" id="{C8964E19-F1A9-22F5-4311-99C6D31F7467}"/>
              </a:ext>
            </a:extLst>
          </p:cNvPr>
          <p:cNvSpPr txBox="1"/>
          <p:nvPr/>
        </p:nvSpPr>
        <p:spPr>
          <a:xfrm>
            <a:off x="3884414" y="8685894"/>
            <a:ext cx="2972098" cy="45659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396" name="Google Shape;396;p11:notes">
            <a:extLst>
              <a:ext uri="{FF2B5EF4-FFF2-40B4-BE49-F238E27FC236}">
                <a16:creationId xmlns:a16="http://schemas.microsoft.com/office/drawing/2014/main" id="{9AC27BDA-C069-32B5-443F-BE93F372AE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11:notes">
            <a:extLst>
              <a:ext uri="{FF2B5EF4-FFF2-40B4-BE49-F238E27FC236}">
                <a16:creationId xmlns:a16="http://schemas.microsoft.com/office/drawing/2014/main" id="{3EE43F6D-2D7F-808A-7C6C-81590F3C726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529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97A623B6-C652-0902-F2D7-A37F7511A13D}"/>
            </a:ext>
          </a:extLst>
        </p:cNvPr>
        <p:cNvGrpSpPr/>
        <p:nvPr/>
      </p:nvGrpSpPr>
      <p:grpSpPr>
        <a:xfrm>
          <a:off x="0" y="0"/>
          <a:ext cx="0" cy="0"/>
          <a:chOff x="0" y="0"/>
          <a:chExt cx="0" cy="0"/>
        </a:xfrm>
      </p:grpSpPr>
      <p:sp>
        <p:nvSpPr>
          <p:cNvPr id="395" name="Google Shape;395;p11:notes">
            <a:extLst>
              <a:ext uri="{FF2B5EF4-FFF2-40B4-BE49-F238E27FC236}">
                <a16:creationId xmlns:a16="http://schemas.microsoft.com/office/drawing/2014/main" id="{BFFFE1B0-0627-4454-C819-AECA3CD8F340}"/>
              </a:ext>
            </a:extLst>
          </p:cNvPr>
          <p:cNvSpPr txBox="1"/>
          <p:nvPr/>
        </p:nvSpPr>
        <p:spPr>
          <a:xfrm>
            <a:off x="3884414" y="8685894"/>
            <a:ext cx="2972098" cy="45659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396" name="Google Shape;396;p11:notes">
            <a:extLst>
              <a:ext uri="{FF2B5EF4-FFF2-40B4-BE49-F238E27FC236}">
                <a16:creationId xmlns:a16="http://schemas.microsoft.com/office/drawing/2014/main" id="{E0A6353E-FAAD-0F39-8973-36BAAC6CE1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11:notes">
            <a:extLst>
              <a:ext uri="{FF2B5EF4-FFF2-40B4-BE49-F238E27FC236}">
                <a16:creationId xmlns:a16="http://schemas.microsoft.com/office/drawing/2014/main" id="{56272B2F-03BF-281F-3AF7-A4F62FA956E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969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607EC4F7-BD02-D4EB-261D-04079C767533}"/>
            </a:ext>
          </a:extLst>
        </p:cNvPr>
        <p:cNvGrpSpPr/>
        <p:nvPr/>
      </p:nvGrpSpPr>
      <p:grpSpPr>
        <a:xfrm>
          <a:off x="0" y="0"/>
          <a:ext cx="0" cy="0"/>
          <a:chOff x="0" y="0"/>
          <a:chExt cx="0" cy="0"/>
        </a:xfrm>
      </p:grpSpPr>
      <p:sp>
        <p:nvSpPr>
          <p:cNvPr id="395" name="Google Shape;395;p11:notes">
            <a:extLst>
              <a:ext uri="{FF2B5EF4-FFF2-40B4-BE49-F238E27FC236}">
                <a16:creationId xmlns:a16="http://schemas.microsoft.com/office/drawing/2014/main" id="{AC9942A2-5AAB-0021-BE76-72953CEEB1A0}"/>
              </a:ext>
            </a:extLst>
          </p:cNvPr>
          <p:cNvSpPr txBox="1"/>
          <p:nvPr/>
        </p:nvSpPr>
        <p:spPr>
          <a:xfrm>
            <a:off x="3884414" y="8685894"/>
            <a:ext cx="2972098" cy="45659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
        <p:nvSpPr>
          <p:cNvPr id="396" name="Google Shape;396;p11:notes">
            <a:extLst>
              <a:ext uri="{FF2B5EF4-FFF2-40B4-BE49-F238E27FC236}">
                <a16:creationId xmlns:a16="http://schemas.microsoft.com/office/drawing/2014/main" id="{B9D01D42-D167-E854-A0C6-C9780D9D08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11:notes">
            <a:extLst>
              <a:ext uri="{FF2B5EF4-FFF2-40B4-BE49-F238E27FC236}">
                <a16:creationId xmlns:a16="http://schemas.microsoft.com/office/drawing/2014/main" id="{3A1790A1-09B8-A082-5A49-02F672DF6D5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730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4" name="Google Shape;62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0" name="Google Shape;70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6" name="Google Shape;72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A6CE-B117-42CB-81DC-EFD9E6F21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44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A6CE-B117-42CB-81DC-EFD9E6F21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33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44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10B1670-F990-4A72-8738-5B40727243A9}" type="slidenum">
              <a:rPr lang="en-US" smtClean="0"/>
              <a:t>23</a:t>
            </a:fld>
            <a:endParaRPr lang="en-US" dirty="0"/>
          </a:p>
        </p:txBody>
      </p:sp>
    </p:spTree>
    <p:extLst>
      <p:ext uri="{BB962C8B-B14F-4D97-AF65-F5344CB8AC3E}">
        <p14:creationId xmlns:p14="http://schemas.microsoft.com/office/powerpoint/2010/main" val="3978452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 </a:t>
            </a:r>
            <a:endParaRPr dirty="0"/>
          </a:p>
        </p:txBody>
      </p:sp>
      <p:sp>
        <p:nvSpPr>
          <p:cNvPr id="828" name="Google Shape;8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B1670-F990-4A72-8738-5B40727243A9}" type="slidenum">
              <a:rPr lang="en-US" smtClean="0"/>
              <a:t>25</a:t>
            </a:fld>
            <a:endParaRPr lang="en-US" dirty="0"/>
          </a:p>
        </p:txBody>
      </p:sp>
    </p:spTree>
    <p:extLst>
      <p:ext uri="{BB962C8B-B14F-4D97-AF65-F5344CB8AC3E}">
        <p14:creationId xmlns:p14="http://schemas.microsoft.com/office/powerpoint/2010/main" val="58870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9" name="Google Shape;66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0" name="Google Shape;8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4" name="Google Shape;87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9" name="Google Shape;89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6F084791-0EF1-C834-5B84-5AEB1D845BF9}"/>
            </a:ext>
          </a:extLst>
        </p:cNvPr>
        <p:cNvGrpSpPr/>
        <p:nvPr/>
      </p:nvGrpSpPr>
      <p:grpSpPr>
        <a:xfrm>
          <a:off x="0" y="0"/>
          <a:ext cx="0" cy="0"/>
          <a:chOff x="0" y="0"/>
          <a:chExt cx="0" cy="0"/>
        </a:xfrm>
      </p:grpSpPr>
      <p:sp>
        <p:nvSpPr>
          <p:cNvPr id="166" name="Google Shape;166;p4:notes">
            <a:extLst>
              <a:ext uri="{FF2B5EF4-FFF2-40B4-BE49-F238E27FC236}">
                <a16:creationId xmlns:a16="http://schemas.microsoft.com/office/drawing/2014/main" id="{390C9178-5890-6CBC-F970-34790B395EC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notes">
            <a:extLst>
              <a:ext uri="{FF2B5EF4-FFF2-40B4-BE49-F238E27FC236}">
                <a16:creationId xmlns:a16="http://schemas.microsoft.com/office/drawing/2014/main" id="{A0517EDE-8F77-559B-651E-9C8E8C667A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46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D9E-78BD-4C4E-B037-F792E5B37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0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D9E-78BD-4C4E-B037-F792E5B37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57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D9E-78BD-4C4E-B037-F792E5B37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20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BED9E-78BD-4C4E-B037-F792E5B37933}" type="slidenum">
              <a:rPr lang="en-US" smtClean="0"/>
              <a:t>9</a:t>
            </a:fld>
            <a:endParaRPr lang="en-US"/>
          </a:p>
        </p:txBody>
      </p:sp>
    </p:spTree>
    <p:extLst>
      <p:ext uri="{BB962C8B-B14F-4D97-AF65-F5344CB8AC3E}">
        <p14:creationId xmlns:p14="http://schemas.microsoft.com/office/powerpoint/2010/main" val="342142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Slide Number Placeholder 10">
            <a:extLst>
              <a:ext uri="{FF2B5EF4-FFF2-40B4-BE49-F238E27FC236}">
                <a16:creationId xmlns:a16="http://schemas.microsoft.com/office/drawing/2014/main" id="{6A61E62E-B390-4EBD-73B3-905B6F0B1987}"/>
              </a:ext>
            </a:extLst>
          </p:cNvPr>
          <p:cNvSpPr txBox="1">
            <a:spLocks/>
          </p:cNvSpPr>
          <p:nvPr userDrawn="1"/>
        </p:nvSpPr>
        <p:spPr>
          <a:xfrm>
            <a:off x="9117229" y="6356350"/>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pPr algn="r"/>
              <a:t>‹#›</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0"/>
          <p:cNvSpPr>
            <a:spLocks noGrp="1"/>
          </p:cNvSpPr>
          <p:nvPr>
            <p:ph type="pic" idx="2"/>
          </p:nvPr>
        </p:nvSpPr>
        <p:spPr>
          <a:xfrm>
            <a:off x="5183188" y="987425"/>
            <a:ext cx="6172200" cy="4873625"/>
          </a:xfrm>
          <a:prstGeom prst="rect">
            <a:avLst/>
          </a:prstGeom>
          <a:noFill/>
          <a:ln>
            <a:noFill/>
          </a:ln>
        </p:spPr>
      </p:sp>
      <p:sp>
        <p:nvSpPr>
          <p:cNvPr id="78" name="Google Shape;7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854699" y="1162796"/>
            <a:ext cx="9833429" cy="1028700"/>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Clr>
                <a:srgbClr val="1E22AA"/>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3"/>
          <p:cNvSpPr txBox="1">
            <a:spLocks noGrp="1"/>
          </p:cNvSpPr>
          <p:nvPr>
            <p:ph type="body" idx="1"/>
          </p:nvPr>
        </p:nvSpPr>
        <p:spPr>
          <a:xfrm>
            <a:off x="854699" y="2017946"/>
            <a:ext cx="9833429" cy="3429000"/>
          </a:xfrm>
          <a:prstGeom prst="rect">
            <a:avLst/>
          </a:prstGeom>
          <a:noFill/>
          <a:ln>
            <a:noFill/>
          </a:ln>
        </p:spPr>
        <p:txBody>
          <a:bodyPr spcFirstLastPara="1" wrap="square" lIns="0" tIns="0" rIns="0" bIns="0" anchor="t" anchorCtr="0">
            <a:normAutofit/>
          </a:bodyPr>
          <a:lstStyle>
            <a:lvl1pPr marL="457200" lvl="0" indent="-355600" algn="l">
              <a:lnSpc>
                <a:spcPct val="150000"/>
              </a:lnSpc>
              <a:spcBef>
                <a:spcPts val="1000"/>
              </a:spcBef>
              <a:spcAft>
                <a:spcPts val="0"/>
              </a:spcAft>
              <a:buClr>
                <a:srgbClr val="FF5A5A"/>
              </a:buClr>
              <a:buSzPts val="2000"/>
              <a:buFont typeface="Arial"/>
              <a:buChar char="•"/>
              <a:defRPr sz="2000">
                <a:latin typeface="Century Gothic"/>
                <a:ea typeface="Century Gothic"/>
                <a:cs typeface="Century Gothic"/>
                <a:sym typeface="Century Gothic"/>
              </a:defRPr>
            </a:lvl1pPr>
            <a:lvl2pPr marL="914400" lvl="1" indent="-342900" algn="l">
              <a:lnSpc>
                <a:spcPct val="100000"/>
              </a:lnSpc>
              <a:spcBef>
                <a:spcPts val="499"/>
              </a:spcBef>
              <a:spcAft>
                <a:spcPts val="0"/>
              </a:spcAft>
              <a:buClr>
                <a:srgbClr val="FF5A5A"/>
              </a:buClr>
              <a:buSzPts val="1800"/>
              <a:buFont typeface="Arial"/>
              <a:buChar char="•"/>
              <a:defRPr sz="1800" b="1" i="0">
                <a:solidFill>
                  <a:schemeClr val="accent2"/>
                </a:solidFill>
                <a:latin typeface="Century Gothic"/>
                <a:ea typeface="Century Gothic"/>
                <a:cs typeface="Century Gothic"/>
                <a:sym typeface="Century Gothic"/>
              </a:defRPr>
            </a:lvl2pPr>
            <a:lvl3pPr marL="1371600" lvl="2" indent="-330200" algn="l">
              <a:lnSpc>
                <a:spcPct val="100000"/>
              </a:lnSpc>
              <a:spcBef>
                <a:spcPts val="499"/>
              </a:spcBef>
              <a:spcAft>
                <a:spcPts val="0"/>
              </a:spcAft>
              <a:buClr>
                <a:srgbClr val="FF5A5A"/>
              </a:buClr>
              <a:buSzPts val="1600"/>
              <a:buFont typeface="Arial"/>
              <a:buChar char="•"/>
              <a:defRPr sz="1600">
                <a:latin typeface="Century Gothic"/>
                <a:ea typeface="Century Gothic"/>
                <a:cs typeface="Century Gothic"/>
                <a:sym typeface="Century Gothic"/>
              </a:defRPr>
            </a:lvl3pPr>
            <a:lvl4pPr marL="1828800" lvl="3" indent="-317500" algn="l">
              <a:lnSpc>
                <a:spcPct val="100000"/>
              </a:lnSpc>
              <a:spcBef>
                <a:spcPts val="499"/>
              </a:spcBef>
              <a:spcAft>
                <a:spcPts val="0"/>
              </a:spcAft>
              <a:buClr>
                <a:srgbClr val="FF5A5A"/>
              </a:buClr>
              <a:buSzPts val="1400"/>
              <a:buFont typeface="Arial"/>
              <a:buChar char="•"/>
              <a:defRPr sz="1400">
                <a:latin typeface="Century Gothic"/>
                <a:ea typeface="Century Gothic"/>
                <a:cs typeface="Century Gothic"/>
                <a:sym typeface="Century Gothic"/>
              </a:defRPr>
            </a:lvl4pPr>
            <a:lvl5pPr marL="2286000" lvl="4" indent="-304800" algn="l">
              <a:lnSpc>
                <a:spcPct val="150000"/>
              </a:lnSpc>
              <a:spcBef>
                <a:spcPts val="499"/>
              </a:spcBef>
              <a:spcAft>
                <a:spcPts val="0"/>
              </a:spcAft>
              <a:buClr>
                <a:srgbClr val="FF5A5A"/>
              </a:buClr>
              <a:buSzPts val="1200"/>
              <a:buFont typeface="Arial"/>
              <a:buChar char="•"/>
              <a:defRPr sz="1200">
                <a:latin typeface="Century Gothic"/>
                <a:ea typeface="Century Gothic"/>
                <a:cs typeface="Century Gothic"/>
                <a:sym typeface="Century Gothic"/>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35" name="Google Shape;35;p43"/>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
        <p:cNvGrpSpPr/>
        <p:nvPr/>
      </p:nvGrpSpPr>
      <p:grpSpPr>
        <a:xfrm>
          <a:off x="0" y="0"/>
          <a:ext cx="0" cy="0"/>
          <a:chOff x="0" y="0"/>
          <a:chExt cx="0" cy="0"/>
        </a:xfrm>
      </p:grpSpPr>
      <p:pic>
        <p:nvPicPr>
          <p:cNvPr id="46" name="Google Shape;46;p45"/>
          <p:cNvPicPr preferRelativeResize="0"/>
          <p:nvPr/>
        </p:nvPicPr>
        <p:blipFill rotWithShape="1">
          <a:blip r:embed="rId2">
            <a:alphaModFix/>
          </a:blip>
          <a:srcRect l="6915" t="6719" r="7599" b="8897"/>
          <a:stretch/>
        </p:blipFill>
        <p:spPr>
          <a:xfrm>
            <a:off x="9209314" y="89807"/>
            <a:ext cx="2473779" cy="438565"/>
          </a:xfrm>
          <a:prstGeom prst="rect">
            <a:avLst/>
          </a:prstGeom>
          <a:noFill/>
          <a:ln>
            <a:noFill/>
          </a:ln>
        </p:spPr>
      </p:pic>
      <p:sp>
        <p:nvSpPr>
          <p:cNvPr id="47" name="Google Shape;47;p45"/>
          <p:cNvSpPr txBox="1">
            <a:spLocks noGrp="1"/>
          </p:cNvSpPr>
          <p:nvPr>
            <p:ph type="ftr" idx="11"/>
          </p:nvPr>
        </p:nvSpPr>
        <p:spPr>
          <a:xfrm>
            <a:off x="2845168" y="6492875"/>
            <a:ext cx="5506896" cy="2998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9209314" y="6492875"/>
            <a:ext cx="2144486"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45"/>
          <p:cNvCxnSpPr/>
          <p:nvPr/>
        </p:nvCxnSpPr>
        <p:spPr>
          <a:xfrm rot="10800000" flipH="1">
            <a:off x="0" y="663245"/>
            <a:ext cx="12192000" cy="1"/>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9"/>
          <p:cNvSpPr txBox="1"/>
          <p:nvPr/>
        </p:nvSpPr>
        <p:spPr>
          <a:xfrm>
            <a:off x="113211" y="6542881"/>
            <a:ext cx="4391025" cy="6302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dirty="0" err="1">
                <a:solidFill>
                  <a:srgbClr val="7F7F7F"/>
                </a:solidFill>
                <a:latin typeface="Times New Roman"/>
                <a:ea typeface="Times New Roman"/>
                <a:cs typeface="Times New Roman"/>
                <a:sym typeface="Times New Roman"/>
              </a:rPr>
              <a:t>VueMed</a:t>
            </a:r>
            <a:r>
              <a:rPr lang="en-US" sz="1100" b="0" i="0" u="none" strike="noStrike" cap="none" dirty="0">
                <a:solidFill>
                  <a:srgbClr val="7F7F7F"/>
                </a:solidFill>
                <a:latin typeface="Times New Roman"/>
                <a:ea typeface="Times New Roman"/>
                <a:cs typeface="Times New Roman"/>
                <a:sym typeface="Times New Roman"/>
              </a:rPr>
              <a:t>, Inc.  All rights reserved.  2025. </a:t>
            </a:r>
            <a:endParaRPr sz="1100" b="0" i="0" u="none" strike="noStrike" cap="none" dirty="0">
              <a:solidFill>
                <a:srgbClr val="C00000"/>
              </a:solidFill>
              <a:latin typeface="Times New Roman"/>
              <a:ea typeface="Times New Roman"/>
              <a:cs typeface="Times New Roman"/>
              <a:sym typeface="Times New Roman"/>
            </a:endParaRPr>
          </a:p>
          <a:p>
            <a:pPr marL="0" marR="0" lvl="0" indent="0" algn="l" rtl="0">
              <a:spcBef>
                <a:spcPts val="0"/>
              </a:spcBef>
              <a:spcAft>
                <a:spcPts val="0"/>
              </a:spcAft>
              <a:buNone/>
            </a:pPr>
            <a:endParaRPr sz="2400" b="1" i="0" u="none" strike="noStrike" cap="none" dirty="0">
              <a:solidFill>
                <a:schemeClr val="dk1"/>
              </a:solidFill>
              <a:latin typeface="Times New Roman"/>
              <a:ea typeface="Times New Roman"/>
              <a:cs typeface="Times New Roman"/>
              <a:sym typeface="Times New Roman"/>
            </a:endParaRPr>
          </a:p>
        </p:txBody>
      </p:sp>
      <p:sp>
        <p:nvSpPr>
          <p:cNvPr id="3" name="Slide Number Placeholder 10">
            <a:extLst>
              <a:ext uri="{FF2B5EF4-FFF2-40B4-BE49-F238E27FC236}">
                <a16:creationId xmlns:a16="http://schemas.microsoft.com/office/drawing/2014/main" id="{F7BB4525-A9F0-03EA-6981-029FB154E7AB}"/>
              </a:ext>
            </a:extLst>
          </p:cNvPr>
          <p:cNvSpPr>
            <a:spLocks noGrp="1"/>
          </p:cNvSpPr>
          <p:nvPr>
            <p:ph type="sldNum" idx="4"/>
          </p:nvPr>
        </p:nvSpPr>
        <p:spPr>
          <a:xfrm>
            <a:off x="9117229"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lmakhanik@vuemed.com" TargetMode="External"/><Relationship Id="rId5" Type="http://schemas.openxmlformats.org/officeDocument/2006/relationships/hyperlink" Target="http://www.vuemed.com/" TargetMode="Externa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txBox="1">
            <a:spLocks noGrp="1"/>
          </p:cNvSpPr>
          <p:nvPr>
            <p:ph type="ctrTitle"/>
          </p:nvPr>
        </p:nvSpPr>
        <p:spPr>
          <a:xfrm>
            <a:off x="841247" y="1310983"/>
            <a:ext cx="10506456" cy="277788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5600"/>
              <a:buFont typeface="Calibri"/>
              <a:buNone/>
            </a:pPr>
            <a:r>
              <a:rPr lang="en-US" sz="4000" i="1" dirty="0">
                <a:solidFill>
                  <a:srgbClr val="0070C0"/>
                </a:solidFill>
              </a:rPr>
              <a:t>Building a Successful Clinical Inventory Optimization Program in Procedural Areas</a:t>
            </a:r>
            <a:endParaRPr sz="4000" dirty="0">
              <a:solidFill>
                <a:srgbClr val="0070C0"/>
              </a:solidFill>
            </a:endParaRPr>
          </a:p>
        </p:txBody>
      </p:sp>
      <p:sp>
        <p:nvSpPr>
          <p:cNvPr id="100" name="Google Shape;100;p1"/>
          <p:cNvSpPr txBox="1">
            <a:spLocks noGrp="1"/>
          </p:cNvSpPr>
          <p:nvPr>
            <p:ph type="subTitle" idx="1"/>
          </p:nvPr>
        </p:nvSpPr>
        <p:spPr>
          <a:xfrm>
            <a:off x="7400924" y="4508791"/>
            <a:ext cx="3946779" cy="103822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070C0"/>
              </a:buClr>
              <a:buSzPts val="3600"/>
              <a:buNone/>
            </a:pPr>
            <a:r>
              <a:rPr lang="en-US" sz="3600" i="1" dirty="0">
                <a:solidFill>
                  <a:srgbClr val="0070C0"/>
                </a:solidFill>
              </a:rPr>
              <a:t>WSHMMA</a:t>
            </a:r>
            <a:endParaRPr dirty="0"/>
          </a:p>
          <a:p>
            <a:pPr marL="0" lvl="0" indent="0" algn="ctr" rtl="0">
              <a:lnSpc>
                <a:spcPct val="90000"/>
              </a:lnSpc>
              <a:spcBef>
                <a:spcPts val="1000"/>
              </a:spcBef>
              <a:spcAft>
                <a:spcPts val="0"/>
              </a:spcAft>
              <a:buClr>
                <a:srgbClr val="0070C0"/>
              </a:buClr>
              <a:buSzPts val="2400"/>
              <a:buNone/>
            </a:pPr>
            <a:r>
              <a:rPr lang="en-US" sz="2400" dirty="0">
                <a:solidFill>
                  <a:srgbClr val="0070C0"/>
                </a:solidFill>
              </a:rPr>
              <a:t>September 2025</a:t>
            </a:r>
            <a:endParaRPr sz="2400" dirty="0">
              <a:solidFill>
                <a:srgbClr val="0070C0"/>
              </a:solidFill>
            </a:endParaRPr>
          </a:p>
          <a:p>
            <a:pPr marL="0" lvl="0" indent="0" algn="r" rtl="0">
              <a:lnSpc>
                <a:spcPct val="90000"/>
              </a:lnSpc>
              <a:spcBef>
                <a:spcPts val="1000"/>
              </a:spcBef>
              <a:spcAft>
                <a:spcPts val="0"/>
              </a:spcAft>
              <a:buClr>
                <a:schemeClr val="dk1"/>
              </a:buClr>
              <a:buSzPts val="2400"/>
              <a:buNone/>
            </a:pPr>
            <a:endParaRPr dirty="0">
              <a:solidFill>
                <a:srgbClr val="0070C0"/>
              </a:solidFill>
            </a:endParaRPr>
          </a:p>
        </p:txBody>
      </p:sp>
      <p:sp>
        <p:nvSpPr>
          <p:cNvPr id="101" name="Google Shape;101;p1"/>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1"/>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3" name="Google Shape;103;p1"/>
          <p:cNvPicPr preferRelativeResize="0"/>
          <p:nvPr/>
        </p:nvPicPr>
        <p:blipFill rotWithShape="1">
          <a:blip r:embed="rId3">
            <a:alphaModFix/>
          </a:blip>
          <a:srcRect/>
          <a:stretch/>
        </p:blipFill>
        <p:spPr>
          <a:xfrm>
            <a:off x="8868905" y="321867"/>
            <a:ext cx="2936035" cy="610695"/>
          </a:xfrm>
          <a:prstGeom prst="rect">
            <a:avLst/>
          </a:prstGeom>
          <a:noFill/>
          <a:ln>
            <a:noFill/>
          </a:ln>
        </p:spPr>
      </p:pic>
      <p:grpSp>
        <p:nvGrpSpPr>
          <p:cNvPr id="104" name="Google Shape;104;p1"/>
          <p:cNvGrpSpPr/>
          <p:nvPr/>
        </p:nvGrpSpPr>
        <p:grpSpPr>
          <a:xfrm>
            <a:off x="851524" y="4463905"/>
            <a:ext cx="2849162" cy="1524403"/>
            <a:chOff x="3053024" y="3801417"/>
            <a:chExt cx="6026146" cy="2857899"/>
          </a:xfrm>
        </p:grpSpPr>
        <p:pic>
          <p:nvPicPr>
            <p:cNvPr id="105" name="Google Shape;105;p1"/>
            <p:cNvPicPr preferRelativeResize="0"/>
            <p:nvPr/>
          </p:nvPicPr>
          <p:blipFill rotWithShape="1">
            <a:blip r:embed="rId4">
              <a:alphaModFix/>
            </a:blip>
            <a:srcRect/>
            <a:stretch/>
          </p:blipFill>
          <p:spPr>
            <a:xfrm>
              <a:off x="6247648" y="5738396"/>
              <a:ext cx="2831522" cy="479049"/>
            </a:xfrm>
            <a:prstGeom prst="rect">
              <a:avLst/>
            </a:prstGeom>
            <a:noFill/>
            <a:ln>
              <a:noFill/>
            </a:ln>
          </p:spPr>
        </p:pic>
        <p:pic>
          <p:nvPicPr>
            <p:cNvPr id="106" name="Google Shape;106;p1"/>
            <p:cNvPicPr preferRelativeResize="0"/>
            <p:nvPr/>
          </p:nvPicPr>
          <p:blipFill rotWithShape="1">
            <a:blip r:embed="rId5">
              <a:alphaModFix/>
            </a:blip>
            <a:srcRect/>
            <a:stretch/>
          </p:blipFill>
          <p:spPr>
            <a:xfrm>
              <a:off x="3644878" y="5078283"/>
              <a:ext cx="1935723" cy="1438713"/>
            </a:xfrm>
            <a:prstGeom prst="rect">
              <a:avLst/>
            </a:prstGeom>
            <a:noFill/>
            <a:ln>
              <a:noFill/>
            </a:ln>
          </p:spPr>
        </p:pic>
        <p:pic>
          <p:nvPicPr>
            <p:cNvPr id="107" name="Google Shape;107;p1"/>
            <p:cNvPicPr preferRelativeResize="0"/>
            <p:nvPr/>
          </p:nvPicPr>
          <p:blipFill rotWithShape="1">
            <a:blip r:embed="rId6">
              <a:alphaModFix/>
            </a:blip>
            <a:srcRect/>
            <a:stretch/>
          </p:blipFill>
          <p:spPr>
            <a:xfrm>
              <a:off x="3053024" y="3801417"/>
              <a:ext cx="1438476" cy="2857899"/>
            </a:xfrm>
            <a:prstGeom prst="rect">
              <a:avLst/>
            </a:prstGeom>
            <a:noFill/>
            <a:ln>
              <a:noFill/>
            </a:ln>
          </p:spPr>
        </p:pic>
        <p:pic>
          <p:nvPicPr>
            <p:cNvPr id="108" name="Google Shape;108;p1"/>
            <p:cNvPicPr preferRelativeResize="0"/>
            <p:nvPr/>
          </p:nvPicPr>
          <p:blipFill rotWithShape="1">
            <a:blip r:embed="rId7">
              <a:alphaModFix/>
            </a:blip>
            <a:srcRect/>
            <a:stretch/>
          </p:blipFill>
          <p:spPr>
            <a:xfrm>
              <a:off x="6546321" y="4757932"/>
              <a:ext cx="1855387" cy="944873"/>
            </a:xfrm>
            <a:prstGeom prst="rect">
              <a:avLst/>
            </a:prstGeom>
            <a:noFill/>
            <a:ln>
              <a:noFill/>
            </a:ln>
          </p:spPr>
        </p:pic>
        <p:pic>
          <p:nvPicPr>
            <p:cNvPr id="109" name="Google Shape;109;p1"/>
            <p:cNvPicPr preferRelativeResize="0"/>
            <p:nvPr/>
          </p:nvPicPr>
          <p:blipFill rotWithShape="1">
            <a:blip r:embed="rId8">
              <a:alphaModFix/>
            </a:blip>
            <a:srcRect/>
            <a:stretch/>
          </p:blipFill>
          <p:spPr>
            <a:xfrm>
              <a:off x="5391464" y="4397984"/>
              <a:ext cx="1642668" cy="1664767"/>
            </a:xfrm>
            <a:prstGeom prst="rect">
              <a:avLst/>
            </a:prstGeom>
            <a:noFill/>
            <a:ln>
              <a:noFill/>
            </a:ln>
          </p:spPr>
        </p:pic>
        <p:pic>
          <p:nvPicPr>
            <p:cNvPr id="110" name="Google Shape;110;p1"/>
            <p:cNvPicPr preferRelativeResize="0"/>
            <p:nvPr/>
          </p:nvPicPr>
          <p:blipFill rotWithShape="1">
            <a:blip r:embed="rId9">
              <a:alphaModFix/>
            </a:blip>
            <a:srcRect/>
            <a:stretch/>
          </p:blipFill>
          <p:spPr>
            <a:xfrm>
              <a:off x="4023888" y="4160127"/>
              <a:ext cx="2181516" cy="71051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cxnSp>
        <p:nvCxnSpPr>
          <p:cNvPr id="237" name="Google Shape;237;p7"/>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238" name="Google Shape;238;p7"/>
          <p:cNvSpPr txBox="1"/>
          <p:nvPr/>
        </p:nvSpPr>
        <p:spPr>
          <a:xfrm>
            <a:off x="152400" y="148097"/>
            <a:ext cx="845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From Supply Chain Perspective</a:t>
            </a:r>
            <a:endParaRPr/>
          </a:p>
        </p:txBody>
      </p:sp>
      <p:pic>
        <p:nvPicPr>
          <p:cNvPr id="239" name="Google Shape;239;p7"/>
          <p:cNvPicPr preferRelativeResize="0"/>
          <p:nvPr/>
        </p:nvPicPr>
        <p:blipFill rotWithShape="1">
          <a:blip r:embed="rId3">
            <a:alphaModFix/>
          </a:blip>
          <a:srcRect/>
          <a:stretch/>
        </p:blipFill>
        <p:spPr>
          <a:xfrm>
            <a:off x="10108504" y="158054"/>
            <a:ext cx="1790700" cy="403225"/>
          </a:xfrm>
          <a:prstGeom prst="rect">
            <a:avLst/>
          </a:prstGeom>
          <a:noFill/>
          <a:ln>
            <a:noFill/>
          </a:ln>
        </p:spPr>
      </p:pic>
      <p:sp>
        <p:nvSpPr>
          <p:cNvPr id="2" name="Rectangle: Folded Corner 1">
            <a:extLst>
              <a:ext uri="{FF2B5EF4-FFF2-40B4-BE49-F238E27FC236}">
                <a16:creationId xmlns:a16="http://schemas.microsoft.com/office/drawing/2014/main" id="{0D8E6A70-121A-9EFD-0E01-9E332EB7C4EE}"/>
              </a:ext>
            </a:extLst>
          </p:cNvPr>
          <p:cNvSpPr/>
          <p:nvPr/>
        </p:nvSpPr>
        <p:spPr>
          <a:xfrm>
            <a:off x="4620720" y="3782699"/>
            <a:ext cx="3207599" cy="1754501"/>
          </a:xfrm>
          <a:prstGeom prst="foldedCorner">
            <a:avLst>
              <a:gd name="adj" fmla="val 23616"/>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43451B-F78D-6CED-DF9B-BBDFDBAA3818}"/>
              </a:ext>
            </a:extLst>
          </p:cNvPr>
          <p:cNvSpPr/>
          <p:nvPr/>
        </p:nvSpPr>
        <p:spPr>
          <a:xfrm>
            <a:off x="8201084" y="1780905"/>
            <a:ext cx="1509918" cy="3523862"/>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11CE092-C626-1224-7D02-FBEB08CAA096}"/>
              </a:ext>
            </a:extLst>
          </p:cNvPr>
          <p:cNvSpPr/>
          <p:nvPr/>
        </p:nvSpPr>
        <p:spPr>
          <a:xfrm>
            <a:off x="2537563" y="1780905"/>
            <a:ext cx="1554960" cy="3520262"/>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AutoShape 65">
            <a:extLst>
              <a:ext uri="{FF2B5EF4-FFF2-40B4-BE49-F238E27FC236}">
                <a16:creationId xmlns:a16="http://schemas.microsoft.com/office/drawing/2014/main" id="{51F806FB-9E94-9F6A-835A-0851781AE755}"/>
              </a:ext>
            </a:extLst>
          </p:cNvPr>
          <p:cNvCxnSpPr>
            <a:cxnSpLocks noChangeShapeType="1"/>
            <a:endCxn id="24" idx="6"/>
          </p:cNvCxnSpPr>
          <p:nvPr/>
        </p:nvCxnSpPr>
        <p:spPr bwMode="auto">
          <a:xfrm flipV="1">
            <a:off x="9542097" y="3170874"/>
            <a:ext cx="315708" cy="9265"/>
          </a:xfrm>
          <a:prstGeom prst="straightConnector1">
            <a:avLst/>
          </a:prstGeom>
          <a:noFill/>
          <a:ln w="19050">
            <a:solidFill>
              <a:sysClr val="window" lastClr="FFFFFF">
                <a:lumMod val="5000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60">
            <a:extLst>
              <a:ext uri="{FF2B5EF4-FFF2-40B4-BE49-F238E27FC236}">
                <a16:creationId xmlns:a16="http://schemas.microsoft.com/office/drawing/2014/main" id="{B7EABFF2-6DF2-651B-BA4E-D53EBF870001}"/>
              </a:ext>
            </a:extLst>
          </p:cNvPr>
          <p:cNvCxnSpPr>
            <a:cxnSpLocks noChangeShapeType="1"/>
            <a:stCxn id="19" idx="2"/>
            <a:endCxn id="13" idx="3"/>
          </p:cNvCxnSpPr>
          <p:nvPr/>
        </p:nvCxnSpPr>
        <p:spPr bwMode="auto">
          <a:xfrm rot="5400000">
            <a:off x="2656971" y="2951170"/>
            <a:ext cx="378416" cy="930490"/>
          </a:xfrm>
          <a:prstGeom prst="bentConnector2">
            <a:avLst/>
          </a:prstGeom>
          <a:noFill/>
          <a:ln w="19050">
            <a:solidFill>
              <a:sysClr val="window" lastClr="FFFFFF">
                <a:lumMod val="50000"/>
              </a:sys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65">
            <a:extLst>
              <a:ext uri="{FF2B5EF4-FFF2-40B4-BE49-F238E27FC236}">
                <a16:creationId xmlns:a16="http://schemas.microsoft.com/office/drawing/2014/main" id="{71869223-9A71-EED4-8EAA-AD38BA21A421}"/>
              </a:ext>
            </a:extLst>
          </p:cNvPr>
          <p:cNvCxnSpPr>
            <a:cxnSpLocks noChangeShapeType="1"/>
            <a:endCxn id="23" idx="3"/>
          </p:cNvCxnSpPr>
          <p:nvPr/>
        </p:nvCxnSpPr>
        <p:spPr bwMode="auto">
          <a:xfrm flipH="1">
            <a:off x="2386321" y="3122989"/>
            <a:ext cx="280393" cy="0"/>
          </a:xfrm>
          <a:prstGeom prst="straightConnector1">
            <a:avLst/>
          </a:prstGeom>
          <a:noFill/>
          <a:ln w="19050">
            <a:solidFill>
              <a:sysClr val="window" lastClr="FFFFFF">
                <a:lumMod val="5000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65">
            <a:extLst>
              <a:ext uri="{FF2B5EF4-FFF2-40B4-BE49-F238E27FC236}">
                <a16:creationId xmlns:a16="http://schemas.microsoft.com/office/drawing/2014/main" id="{B9B7ADAF-6235-498E-B247-A97E88613E98}"/>
              </a:ext>
            </a:extLst>
          </p:cNvPr>
          <p:cNvCxnSpPr>
            <a:cxnSpLocks noChangeShapeType="1"/>
            <a:endCxn id="22" idx="3"/>
          </p:cNvCxnSpPr>
          <p:nvPr/>
        </p:nvCxnSpPr>
        <p:spPr bwMode="auto">
          <a:xfrm flipH="1">
            <a:off x="2386318" y="2585703"/>
            <a:ext cx="289137" cy="3390"/>
          </a:xfrm>
          <a:prstGeom prst="straightConnector1">
            <a:avLst/>
          </a:prstGeom>
          <a:noFill/>
          <a:ln w="19050">
            <a:solidFill>
              <a:sysClr val="window" lastClr="FFFFFF">
                <a:lumMod val="5000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65">
            <a:extLst>
              <a:ext uri="{FF2B5EF4-FFF2-40B4-BE49-F238E27FC236}">
                <a16:creationId xmlns:a16="http://schemas.microsoft.com/office/drawing/2014/main" id="{73EFE56D-0142-11DE-FD8B-BAC7A7340B53}"/>
              </a:ext>
            </a:extLst>
          </p:cNvPr>
          <p:cNvCxnSpPr>
            <a:cxnSpLocks noChangeShapeType="1"/>
            <a:endCxn id="17" idx="6"/>
          </p:cNvCxnSpPr>
          <p:nvPr/>
        </p:nvCxnSpPr>
        <p:spPr bwMode="auto">
          <a:xfrm>
            <a:off x="9619654" y="2650988"/>
            <a:ext cx="248190" cy="0"/>
          </a:xfrm>
          <a:prstGeom prst="straightConnector1">
            <a:avLst/>
          </a:prstGeom>
          <a:noFill/>
          <a:ln w="19050">
            <a:solidFill>
              <a:sysClr val="window" lastClr="FFFFFF">
                <a:lumMod val="5000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8">
            <a:extLst>
              <a:ext uri="{FF2B5EF4-FFF2-40B4-BE49-F238E27FC236}">
                <a16:creationId xmlns:a16="http://schemas.microsoft.com/office/drawing/2014/main" id="{85AF91BA-2BA9-3C9A-0088-A0363FD208A3}"/>
              </a:ext>
            </a:extLst>
          </p:cNvPr>
          <p:cNvSpPr>
            <a:spLocks noChangeArrowheads="1"/>
          </p:cNvSpPr>
          <p:nvPr/>
        </p:nvSpPr>
        <p:spPr bwMode="auto">
          <a:xfrm>
            <a:off x="8314942" y="2478352"/>
            <a:ext cx="1304712" cy="701787"/>
          </a:xfrm>
          <a:prstGeom prst="rect">
            <a:avLst/>
          </a:prstGeom>
          <a:solidFill>
            <a:sysClr val="window" lastClr="FFFFFF">
              <a:lumMod val="75000"/>
            </a:sysClr>
          </a:solidFill>
          <a:ln w="9525">
            <a:solidFill>
              <a:sysClr val="window" lastClr="FFFFFF">
                <a:lumMod val="75000"/>
              </a:sysClr>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2060"/>
                </a:solidFill>
                <a:effectLst/>
                <a:uLnTx/>
                <a:uFillTx/>
                <a:latin typeface="Trebuchet MS" panose="020B0603020202020204"/>
                <a:ea typeface="+mn-ea"/>
                <a:cs typeface="+mn-cs"/>
              </a:rPr>
              <a:t>Clinical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2060"/>
                </a:solidFill>
                <a:effectLst/>
                <a:uLnTx/>
                <a:uFillTx/>
                <a:latin typeface="Trebuchet MS" panose="020B0603020202020204"/>
                <a:ea typeface="+mn-ea"/>
                <a:cs typeface="+mn-cs"/>
              </a:rPr>
              <a:t> Documentation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2060"/>
                </a:solidFill>
                <a:effectLst/>
                <a:uLnTx/>
                <a:uFillTx/>
                <a:latin typeface="Trebuchet MS" panose="020B0603020202020204"/>
                <a:ea typeface="+mn-ea"/>
                <a:cs typeface="+mn-cs"/>
              </a:rPr>
              <a:t>Systems</a:t>
            </a:r>
          </a:p>
        </p:txBody>
      </p:sp>
      <p:sp>
        <p:nvSpPr>
          <p:cNvPr id="11" name="Rectangle 59">
            <a:extLst>
              <a:ext uri="{FF2B5EF4-FFF2-40B4-BE49-F238E27FC236}">
                <a16:creationId xmlns:a16="http://schemas.microsoft.com/office/drawing/2014/main" id="{6B5A2E3D-AD1C-0069-3960-8BFA5BB2176E}"/>
              </a:ext>
            </a:extLst>
          </p:cNvPr>
          <p:cNvSpPr>
            <a:spLocks noChangeArrowheads="1"/>
          </p:cNvSpPr>
          <p:nvPr/>
        </p:nvSpPr>
        <p:spPr bwMode="auto">
          <a:xfrm>
            <a:off x="1152465" y="1873148"/>
            <a:ext cx="1228468" cy="432612"/>
          </a:xfrm>
          <a:prstGeom prst="rect">
            <a:avLst/>
          </a:prstGeom>
          <a:solidFill>
            <a:sysClr val="window" lastClr="FFFFFF"/>
          </a:solidFill>
          <a:ln w="9525">
            <a:solidFill>
              <a:sysClr val="window" lastClr="FFFFFF">
                <a:lumMod val="50000"/>
              </a:sys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Purchasing</a:t>
            </a:r>
          </a:p>
        </p:txBody>
      </p:sp>
      <p:cxnSp>
        <p:nvCxnSpPr>
          <p:cNvPr id="12" name="AutoShape 60">
            <a:extLst>
              <a:ext uri="{FF2B5EF4-FFF2-40B4-BE49-F238E27FC236}">
                <a16:creationId xmlns:a16="http://schemas.microsoft.com/office/drawing/2014/main" id="{A7B521E2-BABA-18A0-DDF8-8C5484E60ABD}"/>
              </a:ext>
            </a:extLst>
          </p:cNvPr>
          <p:cNvCxnSpPr>
            <a:cxnSpLocks noChangeShapeType="1"/>
            <a:stCxn id="19" idx="0"/>
            <a:endCxn id="11" idx="3"/>
          </p:cNvCxnSpPr>
          <p:nvPr/>
        </p:nvCxnSpPr>
        <p:spPr bwMode="auto">
          <a:xfrm rot="16200000" flipV="1">
            <a:off x="2651730" y="1818657"/>
            <a:ext cx="388898" cy="930491"/>
          </a:xfrm>
          <a:prstGeom prst="bentConnector2">
            <a:avLst/>
          </a:prstGeom>
          <a:noFill/>
          <a:ln w="19050">
            <a:solidFill>
              <a:sysClr val="window" lastClr="FFFFFF">
                <a:lumMod val="50000"/>
              </a:sys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61">
            <a:extLst>
              <a:ext uri="{FF2B5EF4-FFF2-40B4-BE49-F238E27FC236}">
                <a16:creationId xmlns:a16="http://schemas.microsoft.com/office/drawing/2014/main" id="{5AF38F63-2C0D-6ABD-63C3-CD117BB0DC94}"/>
              </a:ext>
            </a:extLst>
          </p:cNvPr>
          <p:cNvSpPr>
            <a:spLocks noChangeArrowheads="1"/>
          </p:cNvSpPr>
          <p:nvPr/>
        </p:nvSpPr>
        <p:spPr bwMode="auto">
          <a:xfrm>
            <a:off x="1152465" y="3396475"/>
            <a:ext cx="1228469" cy="418295"/>
          </a:xfrm>
          <a:prstGeom prst="rect">
            <a:avLst/>
          </a:prstGeom>
          <a:solidFill>
            <a:sysClr val="window" lastClr="FFFFFF"/>
          </a:solidFill>
          <a:ln w="9525">
            <a:solidFill>
              <a:sysClr val="window" lastClr="FFFFFF">
                <a:lumMod val="50000"/>
              </a:sys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Value</a:t>
            </a:r>
            <a:r>
              <a:rPr kumimoji="0" lang="en-US" altLang="en-US" sz="1200" b="1" i="0" u="none" strike="noStrike" kern="0" cap="none" spc="0" normalizeH="0" baseline="0" noProof="0" dirty="0">
                <a:ln>
                  <a:noFill/>
                </a:ln>
                <a:solidFill>
                  <a:prstClr val="black"/>
                </a:solidFill>
                <a:effectLst/>
                <a:uLnTx/>
                <a:uFillTx/>
                <a:latin typeface="Trebuchet MS" panose="020B0603020202020204"/>
                <a:ea typeface="+mn-ea"/>
                <a:cs typeface="+mn-cs"/>
              </a:rPr>
              <a:t> </a:t>
            </a: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Analysis</a:t>
            </a:r>
          </a:p>
        </p:txBody>
      </p:sp>
      <p:sp>
        <p:nvSpPr>
          <p:cNvPr id="14" name="Oval 15">
            <a:extLst>
              <a:ext uri="{FF2B5EF4-FFF2-40B4-BE49-F238E27FC236}">
                <a16:creationId xmlns:a16="http://schemas.microsoft.com/office/drawing/2014/main" id="{16A99BAB-98A5-E1CC-0B6F-0F9A013DB929}"/>
              </a:ext>
            </a:extLst>
          </p:cNvPr>
          <p:cNvSpPr>
            <a:spLocks noChangeArrowheads="1"/>
          </p:cNvSpPr>
          <p:nvPr/>
        </p:nvSpPr>
        <p:spPr bwMode="auto">
          <a:xfrm flipH="1">
            <a:off x="9886380" y="3457354"/>
            <a:ext cx="1097302" cy="545641"/>
          </a:xfrm>
          <a:prstGeom prst="ellipse">
            <a:avLst/>
          </a:prstGeom>
          <a:solidFill>
            <a:sysClr val="window" lastClr="FFFFFF"/>
          </a:solidFill>
          <a:ln w="19050">
            <a:solidFill>
              <a:sysClr val="window" lastClr="FFFFFF">
                <a:lumMod val="50000"/>
              </a:sysClr>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Clinical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Analysis</a:t>
            </a:r>
          </a:p>
        </p:txBody>
      </p:sp>
      <p:sp>
        <p:nvSpPr>
          <p:cNvPr id="15" name="Oval 14">
            <a:extLst>
              <a:ext uri="{FF2B5EF4-FFF2-40B4-BE49-F238E27FC236}">
                <a16:creationId xmlns:a16="http://schemas.microsoft.com/office/drawing/2014/main" id="{F22F51C5-F22A-4077-7D9C-E38CE559B21B}"/>
              </a:ext>
            </a:extLst>
          </p:cNvPr>
          <p:cNvSpPr>
            <a:spLocks noChangeArrowheads="1"/>
          </p:cNvSpPr>
          <p:nvPr/>
        </p:nvSpPr>
        <p:spPr bwMode="auto">
          <a:xfrm flipH="1">
            <a:off x="9876104" y="1861388"/>
            <a:ext cx="1079005" cy="528603"/>
          </a:xfrm>
          <a:prstGeom prst="ellipse">
            <a:avLst/>
          </a:prstGeom>
          <a:solidFill>
            <a:sysClr val="window" lastClr="FFFFFF"/>
          </a:solidFill>
          <a:ln w="19050">
            <a:solidFill>
              <a:sysClr val="window" lastClr="FFFFFF">
                <a:lumMod val="50000"/>
              </a:sysClr>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EMR</a:t>
            </a:r>
          </a:p>
        </p:txBody>
      </p:sp>
      <p:cxnSp>
        <p:nvCxnSpPr>
          <p:cNvPr id="16" name="AutoShape 66">
            <a:extLst>
              <a:ext uri="{FF2B5EF4-FFF2-40B4-BE49-F238E27FC236}">
                <a16:creationId xmlns:a16="http://schemas.microsoft.com/office/drawing/2014/main" id="{1704D802-C5CB-703D-705F-297E5D30CAD8}"/>
              </a:ext>
            </a:extLst>
          </p:cNvPr>
          <p:cNvCxnSpPr>
            <a:cxnSpLocks noChangeShapeType="1"/>
            <a:endCxn id="15" idx="6"/>
          </p:cNvCxnSpPr>
          <p:nvPr/>
        </p:nvCxnSpPr>
        <p:spPr bwMode="auto">
          <a:xfrm flipV="1">
            <a:off x="8924517" y="2125690"/>
            <a:ext cx="951587" cy="393112"/>
          </a:xfrm>
          <a:prstGeom prst="bentConnector3">
            <a:avLst>
              <a:gd name="adj1" fmla="val -48"/>
            </a:avLst>
          </a:prstGeom>
          <a:noFill/>
          <a:ln w="19050">
            <a:solidFill>
              <a:sysClr val="window" lastClr="FFFFFF">
                <a:lumMod val="50000"/>
              </a:sys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5">
            <a:extLst>
              <a:ext uri="{FF2B5EF4-FFF2-40B4-BE49-F238E27FC236}">
                <a16:creationId xmlns:a16="http://schemas.microsoft.com/office/drawing/2014/main" id="{2C4CDB45-C9F9-978C-C9AB-CE08E52CC1B1}"/>
              </a:ext>
            </a:extLst>
          </p:cNvPr>
          <p:cNvSpPr>
            <a:spLocks noChangeArrowheads="1"/>
          </p:cNvSpPr>
          <p:nvPr/>
        </p:nvSpPr>
        <p:spPr bwMode="auto">
          <a:xfrm flipH="1">
            <a:off x="9867844" y="2386686"/>
            <a:ext cx="1115837" cy="528603"/>
          </a:xfrm>
          <a:prstGeom prst="ellipse">
            <a:avLst/>
          </a:prstGeom>
          <a:solidFill>
            <a:sysClr val="window" lastClr="FFFFFF"/>
          </a:solidFill>
          <a:ln w="19050">
            <a:solidFill>
              <a:sysClr val="window" lastClr="FFFFFF">
                <a:lumMod val="50000"/>
              </a:sysClr>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0" cap="none" spc="0" normalizeH="0" baseline="0" noProof="0" dirty="0">
              <a:ln>
                <a:noFill/>
              </a:ln>
              <a:solidFill>
                <a:srgbClr val="002060"/>
              </a:solidFill>
              <a:effectLst/>
              <a:uLnTx/>
              <a:uFillTx/>
              <a:latin typeface="Calibri"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Billing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0" cap="none" spc="0" normalizeH="0" baseline="0" noProof="0" dirty="0">
              <a:ln>
                <a:noFill/>
              </a:ln>
              <a:solidFill>
                <a:srgbClr val="002060"/>
              </a:solidFill>
              <a:effectLst/>
              <a:uLnTx/>
              <a:uFillTx/>
              <a:latin typeface="Calibri" pitchFamily="34" charset="0"/>
              <a:ea typeface="+mn-ea"/>
              <a:cs typeface="+mn-cs"/>
            </a:endParaRPr>
          </a:p>
        </p:txBody>
      </p:sp>
      <p:cxnSp>
        <p:nvCxnSpPr>
          <p:cNvPr id="18" name="AutoShape 68">
            <a:extLst>
              <a:ext uri="{FF2B5EF4-FFF2-40B4-BE49-F238E27FC236}">
                <a16:creationId xmlns:a16="http://schemas.microsoft.com/office/drawing/2014/main" id="{A7021B73-5D3B-B6AB-056B-E873F2A49876}"/>
              </a:ext>
            </a:extLst>
          </p:cNvPr>
          <p:cNvCxnSpPr>
            <a:cxnSpLocks noChangeShapeType="1"/>
            <a:stCxn id="10" idx="2"/>
            <a:endCxn id="14" idx="6"/>
          </p:cNvCxnSpPr>
          <p:nvPr/>
        </p:nvCxnSpPr>
        <p:spPr bwMode="auto">
          <a:xfrm rot="16200000" flipH="1">
            <a:off x="9151821" y="2995616"/>
            <a:ext cx="550036" cy="919082"/>
          </a:xfrm>
          <a:prstGeom prst="bentConnector2">
            <a:avLst/>
          </a:prstGeom>
          <a:noFill/>
          <a:ln w="19050">
            <a:solidFill>
              <a:sysClr val="window" lastClr="FFFFFF">
                <a:lumMod val="50000"/>
              </a:sys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7">
            <a:extLst>
              <a:ext uri="{FF2B5EF4-FFF2-40B4-BE49-F238E27FC236}">
                <a16:creationId xmlns:a16="http://schemas.microsoft.com/office/drawing/2014/main" id="{2CED10C0-BD21-E835-F2F2-A2C3B2B396B7}"/>
              </a:ext>
            </a:extLst>
          </p:cNvPr>
          <p:cNvSpPr>
            <a:spLocks noChangeArrowheads="1"/>
          </p:cNvSpPr>
          <p:nvPr/>
        </p:nvSpPr>
        <p:spPr bwMode="auto">
          <a:xfrm>
            <a:off x="2666714" y="2478352"/>
            <a:ext cx="1289420" cy="748855"/>
          </a:xfrm>
          <a:prstGeom prst="rect">
            <a:avLst/>
          </a:prstGeom>
          <a:solidFill>
            <a:sysClr val="window" lastClr="FFFFFF">
              <a:lumMod val="75000"/>
            </a:sysClr>
          </a:solidFill>
          <a:ln w="9525">
            <a:solidFill>
              <a:sysClr val="window" lastClr="FFFFFF">
                <a:lumMod val="75000"/>
              </a:sysClr>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2060"/>
                </a:solidFill>
                <a:effectLst/>
                <a:uLnTx/>
                <a:uFillTx/>
                <a:latin typeface="Trebuchet MS" panose="020B0603020202020204"/>
                <a:ea typeface="+mn-ea"/>
                <a:cs typeface="+mn-cs"/>
              </a:rPr>
              <a:t>Hospital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2060"/>
                </a:solidFill>
                <a:effectLst/>
                <a:uLnTx/>
                <a:uFillTx/>
                <a:latin typeface="Trebuchet MS" panose="020B0603020202020204"/>
                <a:ea typeface="+mn-ea"/>
                <a:cs typeface="+mn-cs"/>
              </a:rPr>
              <a:t>ERP</a:t>
            </a:r>
          </a:p>
        </p:txBody>
      </p:sp>
      <p:sp>
        <p:nvSpPr>
          <p:cNvPr id="20" name="Line 56">
            <a:extLst>
              <a:ext uri="{FF2B5EF4-FFF2-40B4-BE49-F238E27FC236}">
                <a16:creationId xmlns:a16="http://schemas.microsoft.com/office/drawing/2014/main" id="{32CB4096-F4C5-5004-8CCF-BD3DEA2478E0}"/>
              </a:ext>
            </a:extLst>
          </p:cNvPr>
          <p:cNvSpPr>
            <a:spLocks noChangeShapeType="1"/>
          </p:cNvSpPr>
          <p:nvPr/>
        </p:nvSpPr>
        <p:spPr bwMode="auto">
          <a:xfrm>
            <a:off x="3956134" y="2852776"/>
            <a:ext cx="4358808" cy="11353"/>
          </a:xfrm>
          <a:prstGeom prst="line">
            <a:avLst/>
          </a:prstGeom>
          <a:noFill/>
          <a:ln w="57150" cap="rnd">
            <a:solidFill>
              <a:srgbClr val="C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Box 71">
            <a:extLst>
              <a:ext uri="{FF2B5EF4-FFF2-40B4-BE49-F238E27FC236}">
                <a16:creationId xmlns:a16="http://schemas.microsoft.com/office/drawing/2014/main" id="{B0634FC9-772B-0113-60AE-35D27543D1D8}"/>
              </a:ext>
            </a:extLst>
          </p:cNvPr>
          <p:cNvSpPr txBox="1">
            <a:spLocks noChangeArrowheads="1"/>
          </p:cNvSpPr>
          <p:nvPr/>
        </p:nvSpPr>
        <p:spPr bwMode="auto">
          <a:xfrm>
            <a:off x="4042464" y="2144955"/>
            <a:ext cx="420196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srgbClr val="C00000"/>
                </a:solidFill>
                <a:effectLst/>
                <a:uLnTx/>
                <a:uFillTx/>
                <a:latin typeface="Calibri" pitchFamily="34" charset="0"/>
                <a:ea typeface="+mn-ea"/>
                <a:cs typeface="+mn-cs"/>
              </a:rPr>
              <a:t>The Data Gap</a:t>
            </a:r>
          </a:p>
        </p:txBody>
      </p:sp>
      <p:sp>
        <p:nvSpPr>
          <p:cNvPr id="22" name="Rectangle 59">
            <a:extLst>
              <a:ext uri="{FF2B5EF4-FFF2-40B4-BE49-F238E27FC236}">
                <a16:creationId xmlns:a16="http://schemas.microsoft.com/office/drawing/2014/main" id="{984BE0D1-718C-9A32-43D0-CB35518E749F}"/>
              </a:ext>
            </a:extLst>
          </p:cNvPr>
          <p:cNvSpPr>
            <a:spLocks noChangeArrowheads="1"/>
          </p:cNvSpPr>
          <p:nvPr/>
        </p:nvSpPr>
        <p:spPr bwMode="auto">
          <a:xfrm>
            <a:off x="1152099" y="2372787"/>
            <a:ext cx="1234219" cy="432612"/>
          </a:xfrm>
          <a:prstGeom prst="rect">
            <a:avLst/>
          </a:prstGeom>
          <a:solidFill>
            <a:sysClr val="window" lastClr="FFFFFF"/>
          </a:solidFill>
          <a:ln w="9525">
            <a:solidFill>
              <a:sysClr val="window" lastClr="FFFFFF">
                <a:lumMod val="50000"/>
              </a:sys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Contracting</a:t>
            </a:r>
          </a:p>
        </p:txBody>
      </p:sp>
      <p:sp>
        <p:nvSpPr>
          <p:cNvPr id="23" name="Rectangle 59">
            <a:extLst>
              <a:ext uri="{FF2B5EF4-FFF2-40B4-BE49-F238E27FC236}">
                <a16:creationId xmlns:a16="http://schemas.microsoft.com/office/drawing/2014/main" id="{CE4DA199-6EA7-95F3-5517-F182B3E63359}"/>
              </a:ext>
            </a:extLst>
          </p:cNvPr>
          <p:cNvSpPr>
            <a:spLocks noChangeArrowheads="1"/>
          </p:cNvSpPr>
          <p:nvPr/>
        </p:nvSpPr>
        <p:spPr bwMode="auto">
          <a:xfrm>
            <a:off x="1152101" y="2914870"/>
            <a:ext cx="1234220" cy="416238"/>
          </a:xfrm>
          <a:prstGeom prst="rect">
            <a:avLst/>
          </a:prstGeom>
          <a:solidFill>
            <a:sysClr val="window" lastClr="FFFFFF"/>
          </a:solidFill>
          <a:ln w="9525">
            <a:solidFill>
              <a:sysClr val="window" lastClr="FFFFFF">
                <a:lumMod val="50000"/>
              </a:sys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Distribution</a:t>
            </a:r>
          </a:p>
        </p:txBody>
      </p:sp>
      <p:sp>
        <p:nvSpPr>
          <p:cNvPr id="24" name="Oval 15">
            <a:extLst>
              <a:ext uri="{FF2B5EF4-FFF2-40B4-BE49-F238E27FC236}">
                <a16:creationId xmlns:a16="http://schemas.microsoft.com/office/drawing/2014/main" id="{95C5DC78-E8E1-4FD5-E103-4715EE659C4C}"/>
              </a:ext>
            </a:extLst>
          </p:cNvPr>
          <p:cNvSpPr>
            <a:spLocks noChangeArrowheads="1"/>
          </p:cNvSpPr>
          <p:nvPr/>
        </p:nvSpPr>
        <p:spPr bwMode="auto">
          <a:xfrm flipH="1">
            <a:off x="9857805" y="2913372"/>
            <a:ext cx="1097303" cy="515003"/>
          </a:xfrm>
          <a:prstGeom prst="ellipse">
            <a:avLst/>
          </a:prstGeom>
          <a:solidFill>
            <a:sysClr val="window" lastClr="FFFFFF"/>
          </a:solidFill>
          <a:ln w="19050">
            <a:solidFill>
              <a:sysClr val="window" lastClr="FFFFFF">
                <a:lumMod val="50000"/>
              </a:sysClr>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2060"/>
                </a:solidFill>
                <a:effectLst/>
                <a:uLnTx/>
                <a:uFillTx/>
                <a:latin typeface="Trebuchet MS" panose="020B0603020202020204"/>
                <a:ea typeface="+mn-ea"/>
                <a:cs typeface="+mn-cs"/>
              </a:rPr>
              <a:t>Procurement</a:t>
            </a:r>
          </a:p>
        </p:txBody>
      </p:sp>
      <p:pic>
        <p:nvPicPr>
          <p:cNvPr id="25" name="Picture 6" descr="D:\ICONS\work22.png">
            <a:extLst>
              <a:ext uri="{FF2B5EF4-FFF2-40B4-BE49-F238E27FC236}">
                <a16:creationId xmlns:a16="http://schemas.microsoft.com/office/drawing/2014/main" id="{7BC69AD0-0170-A5E2-7B6F-4B2AFF247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664" y="4486430"/>
            <a:ext cx="612394" cy="5906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D:\ICONS\hospital11.png">
            <a:extLst>
              <a:ext uri="{FF2B5EF4-FFF2-40B4-BE49-F238E27FC236}">
                <a16:creationId xmlns:a16="http://schemas.microsoft.com/office/drawing/2014/main" id="{C30393C6-CE35-2017-0ECC-4BF677D99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052" y="916774"/>
            <a:ext cx="959146" cy="9250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D:\ICONS\patient4.png">
            <a:extLst>
              <a:ext uri="{FF2B5EF4-FFF2-40B4-BE49-F238E27FC236}">
                <a16:creationId xmlns:a16="http://schemas.microsoft.com/office/drawing/2014/main" id="{3A8420F4-3306-40EA-B54C-B9D5B09E07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4317" y="4438954"/>
            <a:ext cx="681297" cy="657082"/>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Brace 27">
            <a:extLst>
              <a:ext uri="{FF2B5EF4-FFF2-40B4-BE49-F238E27FC236}">
                <a16:creationId xmlns:a16="http://schemas.microsoft.com/office/drawing/2014/main" id="{73190480-48D0-1A08-5F23-D3378EB92CC6}"/>
              </a:ext>
            </a:extLst>
          </p:cNvPr>
          <p:cNvSpPr/>
          <p:nvPr/>
        </p:nvSpPr>
        <p:spPr>
          <a:xfrm rot="16200000">
            <a:off x="5983243" y="-3267741"/>
            <a:ext cx="127853" cy="10079164"/>
          </a:xfrm>
          <a:prstGeom prst="rightBrace">
            <a:avLst>
              <a:gd name="adj1" fmla="val 0"/>
              <a:gd name="adj2" fmla="val 49498"/>
            </a:avLst>
          </a:prstGeom>
          <a:no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0223E17-DBED-9961-F067-6F876B3C1A63}"/>
              </a:ext>
            </a:extLst>
          </p:cNvPr>
          <p:cNvSpPr txBox="1"/>
          <p:nvPr/>
        </p:nvSpPr>
        <p:spPr>
          <a:xfrm>
            <a:off x="8112427" y="4051678"/>
            <a:ext cx="1644248" cy="3231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Trebuchet MS" panose="020B0603020202020204"/>
                <a:ea typeface="+mn-ea"/>
                <a:cs typeface="+mn-cs"/>
              </a:rPr>
              <a:t>Point</a:t>
            </a:r>
            <a:r>
              <a:rPr kumimoji="0" lang="en-US" sz="15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1500" b="1" i="0" u="none" strike="noStrike" kern="1200" cap="none" spc="0" normalizeH="0" baseline="0" noProof="0" dirty="0">
                <a:ln>
                  <a:noFill/>
                </a:ln>
                <a:solidFill>
                  <a:srgbClr val="002060"/>
                </a:solidFill>
                <a:effectLst/>
                <a:uLnTx/>
                <a:uFillTx/>
                <a:latin typeface="Trebuchet MS" panose="020B0603020202020204"/>
                <a:ea typeface="+mn-ea"/>
                <a:cs typeface="+mn-cs"/>
              </a:rPr>
              <a:t>of Care</a:t>
            </a:r>
          </a:p>
        </p:txBody>
      </p:sp>
      <p:sp>
        <p:nvSpPr>
          <p:cNvPr id="30" name="TextBox 29">
            <a:extLst>
              <a:ext uri="{FF2B5EF4-FFF2-40B4-BE49-F238E27FC236}">
                <a16:creationId xmlns:a16="http://schemas.microsoft.com/office/drawing/2014/main" id="{4689372B-E40E-0CC9-94ED-942048EDB0A6}"/>
              </a:ext>
            </a:extLst>
          </p:cNvPr>
          <p:cNvSpPr txBox="1"/>
          <p:nvPr/>
        </p:nvSpPr>
        <p:spPr>
          <a:xfrm>
            <a:off x="2376134" y="4042533"/>
            <a:ext cx="1875309" cy="3231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Trebuchet MS" panose="020B0603020202020204"/>
                <a:ea typeface="+mn-ea"/>
                <a:cs typeface="+mn-cs"/>
              </a:rPr>
              <a:t>Point of Delivery</a:t>
            </a:r>
          </a:p>
        </p:txBody>
      </p:sp>
      <p:sp>
        <p:nvSpPr>
          <p:cNvPr id="31" name="Text Box 71">
            <a:extLst>
              <a:ext uri="{FF2B5EF4-FFF2-40B4-BE49-F238E27FC236}">
                <a16:creationId xmlns:a16="http://schemas.microsoft.com/office/drawing/2014/main" id="{5FB3CEFA-97F5-8975-6046-5964C91A5E77}"/>
              </a:ext>
            </a:extLst>
          </p:cNvPr>
          <p:cNvSpPr txBox="1">
            <a:spLocks noChangeArrowheads="1"/>
          </p:cNvSpPr>
          <p:nvPr/>
        </p:nvSpPr>
        <p:spPr bwMode="auto">
          <a:xfrm>
            <a:off x="4076207" y="3040348"/>
            <a:ext cx="41106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en-US" sz="1800" b="1" i="1" u="none" strike="noStrike" kern="1200" cap="none" spc="0" normalizeH="0" baseline="0" noProof="0" dirty="0">
                <a:ln>
                  <a:noFill/>
                </a:ln>
                <a:solidFill>
                  <a:srgbClr val="002060"/>
                </a:solidFill>
                <a:effectLst/>
                <a:uLnTx/>
                <a:uFillTx/>
                <a:latin typeface="Trebuchet MS" panose="020B0603020202020204"/>
                <a:ea typeface="+mn-ea"/>
                <a:cs typeface="+mn-cs"/>
              </a:rPr>
              <a:t>Poor/No Inventory Visibility &amp; Traceability</a:t>
            </a:r>
          </a:p>
        </p:txBody>
      </p:sp>
      <p:sp>
        <p:nvSpPr>
          <p:cNvPr id="32" name="Text Box 71">
            <a:extLst>
              <a:ext uri="{FF2B5EF4-FFF2-40B4-BE49-F238E27FC236}">
                <a16:creationId xmlns:a16="http://schemas.microsoft.com/office/drawing/2014/main" id="{8BE26B84-3743-7F32-A8C9-EE8BDC18F7E1}"/>
              </a:ext>
            </a:extLst>
          </p:cNvPr>
          <p:cNvSpPr txBox="1">
            <a:spLocks noChangeArrowheads="1"/>
          </p:cNvSpPr>
          <p:nvPr/>
        </p:nvSpPr>
        <p:spPr bwMode="auto">
          <a:xfrm>
            <a:off x="4106781" y="3924493"/>
            <a:ext cx="4110619"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altLang="en-US" sz="1800" b="1" i="1" dirty="0">
                <a:solidFill>
                  <a:srgbClr val="002060"/>
                </a:solidFill>
                <a:latin typeface="Calibri" panose="020F0502020204030204" pitchFamily="34" charset="0"/>
                <a:ea typeface="Calibri" panose="020F0502020204030204" pitchFamily="34" charset="0"/>
                <a:cs typeface="Calibri" panose="020F0502020204030204" pitchFamily="34" charset="0"/>
              </a:rPr>
              <a:t>What’s on-hand?</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en-US" sz="1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Is it safe to use?</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altLang="en-US" sz="1800" b="1" i="1" dirty="0">
                <a:solidFill>
                  <a:srgbClr val="002060"/>
                </a:solidFill>
                <a:latin typeface="Calibri" panose="020F0502020204030204" pitchFamily="34" charset="0"/>
                <a:ea typeface="Calibri" panose="020F0502020204030204" pitchFamily="34" charset="0"/>
                <a:cs typeface="Calibri" panose="020F0502020204030204" pitchFamily="34" charset="0"/>
              </a:rPr>
              <a:t>What’s been used?</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en-US" sz="1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What needs replenishment?</a:t>
            </a:r>
          </a:p>
        </p:txBody>
      </p:sp>
      <p:sp>
        <p:nvSpPr>
          <p:cNvPr id="35" name="Slide Number Placeholder 10">
            <a:extLst>
              <a:ext uri="{FF2B5EF4-FFF2-40B4-BE49-F238E27FC236}">
                <a16:creationId xmlns:a16="http://schemas.microsoft.com/office/drawing/2014/main" id="{217A1732-878F-58CF-55A5-A2760E971C5C}"/>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10</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
          <p:cNvSpPr/>
          <p:nvPr/>
        </p:nvSpPr>
        <p:spPr>
          <a:xfrm>
            <a:off x="120480" y="1693009"/>
            <a:ext cx="5964596" cy="2701420"/>
          </a:xfrm>
          <a:prstGeom prst="rect">
            <a:avLst/>
          </a:prstGeom>
          <a:solidFill>
            <a:srgbClr val="92D05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p:nvPr/>
        </p:nvSpPr>
        <p:spPr>
          <a:xfrm>
            <a:off x="6237673" y="1689092"/>
            <a:ext cx="5859879" cy="2721109"/>
          </a:xfrm>
          <a:prstGeom prst="rect">
            <a:avLst/>
          </a:prstGeom>
          <a:solidFill>
            <a:srgbClr val="FFFF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7" name="Google Shape;247;p8" descr="D:\ICONS\hospital11.png"/>
          <p:cNvPicPr preferRelativeResize="0"/>
          <p:nvPr/>
        </p:nvPicPr>
        <p:blipFill rotWithShape="1">
          <a:blip r:embed="rId3">
            <a:alphaModFix/>
          </a:blip>
          <a:srcRect/>
          <a:stretch/>
        </p:blipFill>
        <p:spPr>
          <a:xfrm>
            <a:off x="5763330" y="1160582"/>
            <a:ext cx="788507" cy="880397"/>
          </a:xfrm>
          <a:prstGeom prst="rect">
            <a:avLst/>
          </a:prstGeom>
          <a:noFill/>
          <a:ln>
            <a:noFill/>
          </a:ln>
        </p:spPr>
      </p:pic>
      <p:sp>
        <p:nvSpPr>
          <p:cNvPr id="248" name="Google Shape;248;p8"/>
          <p:cNvSpPr/>
          <p:nvPr/>
        </p:nvSpPr>
        <p:spPr>
          <a:xfrm>
            <a:off x="6363656" y="2529135"/>
            <a:ext cx="1516145" cy="450512"/>
          </a:xfrm>
          <a:prstGeom prst="roundRect">
            <a:avLst>
              <a:gd name="adj" fmla="val 16667"/>
            </a:avLst>
          </a:prstGeom>
          <a:solidFill>
            <a:srgbClr val="33669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1400" b="1" i="0" u="none" strike="noStrike" cap="none">
                <a:solidFill>
                  <a:schemeClr val="lt1"/>
                </a:solidFill>
                <a:latin typeface="Calibri"/>
                <a:ea typeface="Calibri"/>
                <a:cs typeface="Calibri"/>
                <a:sym typeface="Calibri"/>
              </a:rPr>
              <a:t>AI Analytics</a:t>
            </a:r>
            <a:endParaRPr/>
          </a:p>
        </p:txBody>
      </p:sp>
      <p:sp>
        <p:nvSpPr>
          <p:cNvPr id="249" name="Google Shape;249;p8"/>
          <p:cNvSpPr/>
          <p:nvPr/>
        </p:nvSpPr>
        <p:spPr>
          <a:xfrm>
            <a:off x="2893751" y="2533726"/>
            <a:ext cx="1270856" cy="445574"/>
          </a:xfrm>
          <a:prstGeom prst="roundRect">
            <a:avLst>
              <a:gd name="adj" fmla="val 16667"/>
            </a:avLst>
          </a:prstGeom>
          <a:solidFill>
            <a:srgbClr val="938953"/>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FFFFF"/>
                </a:solidFill>
                <a:latin typeface="Calibri"/>
                <a:ea typeface="Calibri"/>
                <a:cs typeface="Calibri"/>
                <a:sym typeface="Calibri"/>
              </a:rPr>
              <a:t>EHR</a:t>
            </a:r>
            <a:endParaRPr sz="1400" b="1" i="0" u="none" strike="noStrike" cap="none">
              <a:solidFill>
                <a:srgbClr val="FFFFFF"/>
              </a:solidFill>
              <a:latin typeface="Calibri"/>
              <a:ea typeface="Calibri"/>
              <a:cs typeface="Calibri"/>
              <a:sym typeface="Calibri"/>
            </a:endParaRPr>
          </a:p>
        </p:txBody>
      </p:sp>
      <p:sp>
        <p:nvSpPr>
          <p:cNvPr id="250" name="Google Shape;250;p8"/>
          <p:cNvSpPr/>
          <p:nvPr/>
        </p:nvSpPr>
        <p:spPr>
          <a:xfrm>
            <a:off x="235302" y="2517855"/>
            <a:ext cx="1248963" cy="461445"/>
          </a:xfrm>
          <a:prstGeom prst="roundRect">
            <a:avLst>
              <a:gd name="adj" fmla="val 16667"/>
            </a:avLst>
          </a:prstGeom>
          <a:solidFill>
            <a:srgbClr val="938953"/>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Admitting/</a:t>
            </a:r>
            <a:br>
              <a:rPr lang="en-US" sz="1400" b="1" i="0" u="none" strike="noStrike" cap="none">
                <a:solidFill>
                  <a:srgbClr val="FFFFFF"/>
                </a:solidFill>
                <a:latin typeface="Calibri"/>
                <a:ea typeface="Calibri"/>
                <a:cs typeface="Calibri"/>
                <a:sym typeface="Calibri"/>
              </a:rPr>
            </a:br>
            <a:r>
              <a:rPr lang="en-US" sz="1400" b="1" i="0" u="none" strike="noStrike" cap="none">
                <a:solidFill>
                  <a:srgbClr val="FFFFFF"/>
                </a:solidFill>
                <a:latin typeface="Calibri"/>
                <a:ea typeface="Calibri"/>
                <a:cs typeface="Calibri"/>
                <a:sym typeface="Calibri"/>
              </a:rPr>
              <a:t>Scheduling</a:t>
            </a:r>
            <a:endParaRPr/>
          </a:p>
        </p:txBody>
      </p:sp>
      <p:sp>
        <p:nvSpPr>
          <p:cNvPr id="251" name="Google Shape;251;p8"/>
          <p:cNvSpPr/>
          <p:nvPr/>
        </p:nvSpPr>
        <p:spPr>
          <a:xfrm>
            <a:off x="1560404" y="2533726"/>
            <a:ext cx="1270856" cy="445574"/>
          </a:xfrm>
          <a:prstGeom prst="roundRect">
            <a:avLst>
              <a:gd name="adj" fmla="val 16667"/>
            </a:avLst>
          </a:prstGeom>
          <a:solidFill>
            <a:srgbClr val="938953"/>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Billing</a:t>
            </a:r>
            <a:endParaRPr/>
          </a:p>
        </p:txBody>
      </p:sp>
      <p:sp>
        <p:nvSpPr>
          <p:cNvPr id="252" name="Google Shape;252;p8"/>
          <p:cNvSpPr txBox="1"/>
          <p:nvPr/>
        </p:nvSpPr>
        <p:spPr>
          <a:xfrm>
            <a:off x="10753" y="1711806"/>
            <a:ext cx="595706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400"/>
              <a:buFont typeface="Calibri"/>
              <a:buNone/>
            </a:pPr>
            <a:r>
              <a:rPr lang="en-US" sz="1400" b="1" i="1" u="none" strike="noStrike" cap="none">
                <a:solidFill>
                  <a:srgbClr val="3F3F3F"/>
                </a:solidFill>
                <a:latin typeface="Calibri"/>
                <a:ea typeface="Calibri"/>
                <a:cs typeface="Calibri"/>
                <a:sym typeface="Calibri"/>
              </a:rPr>
              <a:t>Key Hospital Caregiver-Facing Systems</a:t>
            </a:r>
            <a:endParaRPr/>
          </a:p>
        </p:txBody>
      </p:sp>
      <p:sp>
        <p:nvSpPr>
          <p:cNvPr id="253" name="Google Shape;253;p8"/>
          <p:cNvSpPr txBox="1"/>
          <p:nvPr/>
        </p:nvSpPr>
        <p:spPr>
          <a:xfrm>
            <a:off x="6423608" y="1734478"/>
            <a:ext cx="562010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400"/>
              <a:buFont typeface="Calibri"/>
              <a:buNone/>
            </a:pPr>
            <a:r>
              <a:rPr lang="en-US" sz="1400" b="1" i="1" u="none" strike="noStrike" cap="none">
                <a:solidFill>
                  <a:srgbClr val="3F3F3F"/>
                </a:solidFill>
                <a:latin typeface="Calibri"/>
                <a:ea typeface="Calibri"/>
                <a:cs typeface="Calibri"/>
                <a:sym typeface="Calibri"/>
              </a:rPr>
              <a:t>Key Hospital Administrative Systems</a:t>
            </a:r>
            <a:endParaRPr/>
          </a:p>
        </p:txBody>
      </p:sp>
      <p:sp>
        <p:nvSpPr>
          <p:cNvPr id="254" name="Google Shape;254;p8"/>
          <p:cNvSpPr/>
          <p:nvPr/>
        </p:nvSpPr>
        <p:spPr>
          <a:xfrm>
            <a:off x="8072943" y="2533007"/>
            <a:ext cx="1148244" cy="450512"/>
          </a:xfrm>
          <a:prstGeom prst="roundRect">
            <a:avLst>
              <a:gd name="adj" fmla="val 16667"/>
            </a:avLst>
          </a:prstGeom>
          <a:solidFill>
            <a:srgbClr val="538CD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Supply Chain</a:t>
            </a:r>
            <a:endParaRPr/>
          </a:p>
        </p:txBody>
      </p:sp>
      <p:sp>
        <p:nvSpPr>
          <p:cNvPr id="255" name="Google Shape;255;p8"/>
          <p:cNvSpPr/>
          <p:nvPr/>
        </p:nvSpPr>
        <p:spPr>
          <a:xfrm>
            <a:off x="9280760" y="2533007"/>
            <a:ext cx="1069266" cy="450512"/>
          </a:xfrm>
          <a:prstGeom prst="roundRect">
            <a:avLst>
              <a:gd name="adj" fmla="val 16667"/>
            </a:avLst>
          </a:prstGeom>
          <a:solidFill>
            <a:srgbClr val="538CD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Finance</a:t>
            </a:r>
            <a:endParaRPr/>
          </a:p>
        </p:txBody>
      </p:sp>
      <p:sp>
        <p:nvSpPr>
          <p:cNvPr id="256" name="Google Shape;256;p8"/>
          <p:cNvSpPr/>
          <p:nvPr/>
        </p:nvSpPr>
        <p:spPr>
          <a:xfrm>
            <a:off x="10388524" y="2533007"/>
            <a:ext cx="818494" cy="450512"/>
          </a:xfrm>
          <a:prstGeom prst="roundRect">
            <a:avLst>
              <a:gd name="adj" fmla="val 16667"/>
            </a:avLst>
          </a:prstGeom>
          <a:solidFill>
            <a:srgbClr val="538CD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IT</a:t>
            </a:r>
            <a:endParaRPr/>
          </a:p>
        </p:txBody>
      </p:sp>
      <p:sp>
        <p:nvSpPr>
          <p:cNvPr id="257" name="Google Shape;257;p8"/>
          <p:cNvSpPr/>
          <p:nvPr/>
        </p:nvSpPr>
        <p:spPr>
          <a:xfrm>
            <a:off x="11259164" y="2533007"/>
            <a:ext cx="717733" cy="450512"/>
          </a:xfrm>
          <a:prstGeom prst="roundRect">
            <a:avLst>
              <a:gd name="adj" fmla="val 16667"/>
            </a:avLst>
          </a:prstGeom>
          <a:solidFill>
            <a:srgbClr val="538CD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HR</a:t>
            </a:r>
            <a:endParaRPr/>
          </a:p>
        </p:txBody>
      </p:sp>
      <p:cxnSp>
        <p:nvCxnSpPr>
          <p:cNvPr id="258" name="Google Shape;258;p8"/>
          <p:cNvCxnSpPr/>
          <p:nvPr/>
        </p:nvCxnSpPr>
        <p:spPr>
          <a:xfrm>
            <a:off x="172511" y="2067418"/>
            <a:ext cx="11925041" cy="9724"/>
          </a:xfrm>
          <a:prstGeom prst="straightConnector1">
            <a:avLst/>
          </a:prstGeom>
          <a:noFill/>
          <a:ln w="38100" cap="flat" cmpd="sng">
            <a:solidFill>
              <a:srgbClr val="0C0C0C"/>
            </a:solidFill>
            <a:prstDash val="solid"/>
            <a:miter lim="800000"/>
            <a:headEnd type="none" w="sm" len="sm"/>
            <a:tailEnd type="none" w="sm" len="sm"/>
          </a:ln>
        </p:spPr>
      </p:cxnSp>
      <p:sp>
        <p:nvSpPr>
          <p:cNvPr id="260" name="Google Shape;260;p8"/>
          <p:cNvSpPr/>
          <p:nvPr/>
        </p:nvSpPr>
        <p:spPr>
          <a:xfrm>
            <a:off x="4307099" y="3532971"/>
            <a:ext cx="45719" cy="70210"/>
          </a:xfrm>
          <a:prstGeom prst="ellipse">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8"/>
          <p:cNvSpPr/>
          <p:nvPr/>
        </p:nvSpPr>
        <p:spPr>
          <a:xfrm>
            <a:off x="4455605" y="2530606"/>
            <a:ext cx="1510827" cy="447570"/>
          </a:xfrm>
          <a:prstGeom prst="roundRect">
            <a:avLst>
              <a:gd name="adj" fmla="val 16667"/>
            </a:avLst>
          </a:prstGeom>
          <a:solidFill>
            <a:srgbClr val="336699"/>
          </a:solidFill>
          <a:ln w="9525" cap="flat" cmpd="sng">
            <a:solidFill>
              <a:schemeClr val="accent1"/>
            </a:solidFill>
            <a:prstDash val="solid"/>
            <a:miter lim="800000"/>
            <a:headEnd type="none" w="sm" len="sm"/>
            <a:tailEnd type="none" w="sm" len="sm"/>
          </a:ln>
        </p:spPr>
        <p:txBody>
          <a:bodyPr spcFirstLastPara="1" wrap="square" lIns="91425" tIns="0" rIns="91425" bIns="45700" anchor="b" anchorCtr="0">
            <a:noAutofit/>
          </a:bodyPr>
          <a:lstStyle/>
          <a:p>
            <a:pPr marL="0" marR="0" lvl="0" indent="0" algn="ctr" rtl="0">
              <a:lnSpc>
                <a:spcPct val="78571"/>
              </a:lnSpc>
              <a:spcBef>
                <a:spcPts val="0"/>
              </a:spcBef>
              <a:spcAft>
                <a:spcPts val="0"/>
              </a:spcAft>
              <a:buClr>
                <a:schemeClr val="lt1"/>
              </a:buClr>
              <a:buSzPts val="1400"/>
              <a:buFont typeface="Calibri"/>
              <a:buNone/>
            </a:pPr>
            <a:br>
              <a:rPr lang="en-US" sz="1400" b="1" i="0" u="none" strike="noStrike" cap="none" dirty="0">
                <a:solidFill>
                  <a:schemeClr val="lt1"/>
                </a:solidFill>
                <a:latin typeface="Calibri"/>
                <a:ea typeface="Calibri"/>
                <a:cs typeface="Calibri"/>
                <a:sym typeface="Calibri"/>
              </a:rPr>
            </a:br>
            <a:r>
              <a:rPr lang="en-US" sz="1400" b="1" i="0" u="none" strike="noStrike" cap="none" dirty="0">
                <a:solidFill>
                  <a:schemeClr val="lt1"/>
                </a:solidFill>
                <a:latin typeface="Calibri"/>
                <a:ea typeface="Calibri"/>
                <a:cs typeface="Calibri"/>
                <a:sym typeface="Calibri"/>
              </a:rPr>
              <a:t>Procedural Documentation</a:t>
            </a:r>
            <a:endParaRPr dirty="0"/>
          </a:p>
        </p:txBody>
      </p:sp>
      <p:cxnSp>
        <p:nvCxnSpPr>
          <p:cNvPr id="262" name="Google Shape;262;p8"/>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263" name="Google Shape;263;p8"/>
          <p:cNvSpPr/>
          <p:nvPr/>
        </p:nvSpPr>
        <p:spPr>
          <a:xfrm>
            <a:off x="2960017" y="3332781"/>
            <a:ext cx="1183761" cy="645645"/>
          </a:xfrm>
          <a:prstGeom prst="roundRect">
            <a:avLst>
              <a:gd name="adj" fmla="val 16667"/>
            </a:avLst>
          </a:prstGeom>
          <a:solidFill>
            <a:srgbClr val="FBD4B4"/>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dk1"/>
                </a:solidFill>
                <a:latin typeface="Calibri"/>
                <a:ea typeface="Calibri"/>
                <a:cs typeface="Calibri"/>
                <a:sym typeface="Calibri"/>
              </a:rPr>
              <a:t>EPIC</a:t>
            </a:r>
            <a:br>
              <a:rPr lang="en-US" sz="1300" b="1">
                <a:solidFill>
                  <a:schemeClr val="dk1"/>
                </a:solidFill>
                <a:latin typeface="Calibri"/>
                <a:ea typeface="Calibri"/>
                <a:cs typeface="Calibri"/>
                <a:sym typeface="Calibri"/>
              </a:rPr>
            </a:br>
            <a:r>
              <a:rPr lang="en-US" sz="1300" b="1">
                <a:solidFill>
                  <a:schemeClr val="dk1"/>
                </a:solidFill>
                <a:latin typeface="Calibri"/>
                <a:ea typeface="Calibri"/>
                <a:cs typeface="Calibri"/>
                <a:sym typeface="Calibri"/>
              </a:rPr>
              <a:t>CERNER</a:t>
            </a:r>
            <a:endParaRPr/>
          </a:p>
        </p:txBody>
      </p:sp>
      <p:sp>
        <p:nvSpPr>
          <p:cNvPr id="264" name="Google Shape;264;p8"/>
          <p:cNvSpPr/>
          <p:nvPr/>
        </p:nvSpPr>
        <p:spPr>
          <a:xfrm>
            <a:off x="4496949" y="3321895"/>
            <a:ext cx="1469483" cy="698249"/>
          </a:xfrm>
          <a:prstGeom prst="roundRect">
            <a:avLst>
              <a:gd name="adj" fmla="val 16667"/>
            </a:avLst>
          </a:prstGeom>
          <a:solidFill>
            <a:srgbClr val="CCC0D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GE </a:t>
            </a:r>
            <a:r>
              <a:rPr lang="en-US" sz="1000" b="1" dirty="0" err="1">
                <a:solidFill>
                  <a:schemeClr val="dk1"/>
                </a:solidFill>
                <a:latin typeface="Calibri"/>
                <a:ea typeface="Calibri"/>
                <a:cs typeface="Calibri"/>
                <a:sym typeface="Calibri"/>
              </a:rPr>
              <a:t>McLab</a:t>
            </a:r>
            <a:br>
              <a:rPr lang="en-US" sz="1000" b="1" dirty="0">
                <a:solidFill>
                  <a:schemeClr val="dk1"/>
                </a:solidFill>
                <a:latin typeface="Calibri"/>
                <a:ea typeface="Calibri"/>
                <a:cs typeface="Calibri"/>
                <a:sym typeface="Calibri"/>
              </a:rPr>
            </a:br>
            <a:r>
              <a:rPr lang="en-US" sz="1000" b="1" dirty="0" err="1">
                <a:solidFill>
                  <a:schemeClr val="dk1"/>
                </a:solidFill>
                <a:latin typeface="Calibri"/>
                <a:ea typeface="Calibri"/>
                <a:cs typeface="Calibri"/>
                <a:sym typeface="Calibri"/>
              </a:rPr>
              <a:t>Merative</a:t>
            </a:r>
            <a:r>
              <a:rPr lang="en-US" sz="1000" b="1" dirty="0">
                <a:solidFill>
                  <a:schemeClr val="dk1"/>
                </a:solidFill>
                <a:latin typeface="Calibri"/>
                <a:ea typeface="Calibri"/>
                <a:cs typeface="Calibri"/>
                <a:sym typeface="Calibri"/>
              </a:rPr>
              <a:t> Merge</a:t>
            </a:r>
            <a:endParaRPr dirty="0"/>
          </a:p>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McKesson Horizon</a:t>
            </a:r>
            <a:endParaRPr dirty="0"/>
          </a:p>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Philips </a:t>
            </a:r>
            <a:r>
              <a:rPr lang="en-US" sz="1000" b="1" dirty="0" err="1">
                <a:solidFill>
                  <a:schemeClr val="dk1"/>
                </a:solidFill>
                <a:latin typeface="Calibri"/>
                <a:ea typeface="Calibri"/>
                <a:cs typeface="Calibri"/>
                <a:sym typeface="Calibri"/>
              </a:rPr>
              <a:t>Xper</a:t>
            </a:r>
            <a:endParaRPr sz="1000" b="1" dirty="0">
              <a:solidFill>
                <a:schemeClr val="dk1"/>
              </a:solidFill>
              <a:latin typeface="Calibri"/>
              <a:ea typeface="Calibri"/>
              <a:cs typeface="Calibri"/>
              <a:sym typeface="Calibri"/>
            </a:endParaRPr>
          </a:p>
        </p:txBody>
      </p:sp>
      <p:sp>
        <p:nvSpPr>
          <p:cNvPr id="265" name="Google Shape;265;p8"/>
          <p:cNvSpPr/>
          <p:nvPr/>
        </p:nvSpPr>
        <p:spPr>
          <a:xfrm>
            <a:off x="215103" y="3336617"/>
            <a:ext cx="1206910" cy="665600"/>
          </a:xfrm>
          <a:prstGeom prst="roundRect">
            <a:avLst>
              <a:gd name="adj" fmla="val 16667"/>
            </a:avLst>
          </a:prstGeom>
          <a:solidFill>
            <a:srgbClr val="D99593"/>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dk1"/>
                </a:solidFill>
                <a:latin typeface="Calibri"/>
                <a:ea typeface="Calibri"/>
                <a:cs typeface="Calibri"/>
                <a:sym typeface="Calibri"/>
              </a:rPr>
              <a:t>EPIC</a:t>
            </a:r>
            <a:endParaRPr dirty="0"/>
          </a:p>
          <a:p>
            <a:pPr marL="0" marR="0" lvl="0" indent="0" algn="ctr" rtl="0">
              <a:spcBef>
                <a:spcPts val="0"/>
              </a:spcBef>
              <a:spcAft>
                <a:spcPts val="0"/>
              </a:spcAft>
              <a:buNone/>
            </a:pPr>
            <a:r>
              <a:rPr lang="en-US" sz="1300" b="1" dirty="0">
                <a:solidFill>
                  <a:schemeClr val="dk1"/>
                </a:solidFill>
                <a:latin typeface="Calibri"/>
                <a:ea typeface="Calibri"/>
                <a:cs typeface="Calibri"/>
                <a:sym typeface="Calibri"/>
              </a:rPr>
              <a:t>CERNER</a:t>
            </a:r>
            <a:endParaRPr dirty="0"/>
          </a:p>
        </p:txBody>
      </p:sp>
      <p:sp>
        <p:nvSpPr>
          <p:cNvPr id="266" name="Google Shape;266;p8"/>
          <p:cNvSpPr/>
          <p:nvPr/>
        </p:nvSpPr>
        <p:spPr>
          <a:xfrm>
            <a:off x="1601865" y="3336616"/>
            <a:ext cx="1183761" cy="645645"/>
          </a:xfrm>
          <a:prstGeom prst="roundRect">
            <a:avLst>
              <a:gd name="adj" fmla="val 16667"/>
            </a:avLst>
          </a:prstGeom>
          <a:solidFill>
            <a:srgbClr val="DDD9C3"/>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Siemens A2K</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EPIC</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CERNER</a:t>
            </a:r>
            <a:endParaRPr/>
          </a:p>
        </p:txBody>
      </p:sp>
      <p:sp>
        <p:nvSpPr>
          <p:cNvPr id="267" name="Google Shape;267;p8"/>
          <p:cNvSpPr txBox="1"/>
          <p:nvPr/>
        </p:nvSpPr>
        <p:spPr>
          <a:xfrm>
            <a:off x="169467" y="3100058"/>
            <a:ext cx="15580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3F3F3F"/>
                </a:solidFill>
                <a:latin typeface="Calibri"/>
                <a:ea typeface="Calibri"/>
                <a:cs typeface="Calibri"/>
                <a:sym typeface="Calibri"/>
              </a:rPr>
              <a:t>Examples:</a:t>
            </a:r>
            <a:endParaRPr/>
          </a:p>
        </p:txBody>
      </p:sp>
      <p:sp>
        <p:nvSpPr>
          <p:cNvPr id="268" name="Google Shape;268;p8"/>
          <p:cNvSpPr/>
          <p:nvPr/>
        </p:nvSpPr>
        <p:spPr>
          <a:xfrm>
            <a:off x="6423608" y="3308763"/>
            <a:ext cx="1469483" cy="698249"/>
          </a:xfrm>
          <a:prstGeom prst="roundRect">
            <a:avLst>
              <a:gd name="adj" fmla="val 16667"/>
            </a:avLst>
          </a:prstGeom>
          <a:solidFill>
            <a:srgbClr val="00B0F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Microsoft</a:t>
            </a:r>
            <a:endParaRPr dirty="0"/>
          </a:p>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Google</a:t>
            </a:r>
            <a:endParaRPr dirty="0"/>
          </a:p>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Apple</a:t>
            </a:r>
            <a:endParaRPr dirty="0"/>
          </a:p>
        </p:txBody>
      </p:sp>
      <p:sp>
        <p:nvSpPr>
          <p:cNvPr id="269" name="Google Shape;269;p8"/>
          <p:cNvSpPr/>
          <p:nvPr/>
        </p:nvSpPr>
        <p:spPr>
          <a:xfrm>
            <a:off x="8072943" y="3308030"/>
            <a:ext cx="3903954" cy="674231"/>
          </a:xfrm>
          <a:prstGeom prst="roundRect">
            <a:avLst>
              <a:gd name="adj" fmla="val 16667"/>
            </a:avLst>
          </a:prstGeom>
          <a:solidFill>
            <a:srgbClr val="E5B8B7"/>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dk1"/>
                </a:solidFill>
                <a:latin typeface="Calibri"/>
                <a:ea typeface="Calibri"/>
                <a:cs typeface="Calibri"/>
                <a:sym typeface="Calibri"/>
              </a:rPr>
              <a:t>Oracle</a:t>
            </a:r>
            <a:endParaRPr/>
          </a:p>
          <a:p>
            <a:pPr marL="0" marR="0" lvl="0" indent="0" algn="ctr" rtl="0">
              <a:spcBef>
                <a:spcPts val="0"/>
              </a:spcBef>
              <a:spcAft>
                <a:spcPts val="0"/>
              </a:spcAft>
              <a:buNone/>
            </a:pPr>
            <a:r>
              <a:rPr lang="en-US" sz="1300" b="1">
                <a:solidFill>
                  <a:schemeClr val="dk1"/>
                </a:solidFill>
                <a:latin typeface="Calibri"/>
                <a:ea typeface="Calibri"/>
                <a:cs typeface="Calibri"/>
                <a:sym typeface="Calibri"/>
              </a:rPr>
              <a:t>Infor</a:t>
            </a:r>
            <a:endParaRPr/>
          </a:p>
          <a:p>
            <a:pPr marL="0" marR="0" lvl="0" indent="0" algn="ctr" rtl="0">
              <a:spcBef>
                <a:spcPts val="0"/>
              </a:spcBef>
              <a:spcAft>
                <a:spcPts val="0"/>
              </a:spcAft>
              <a:buNone/>
            </a:pPr>
            <a:r>
              <a:rPr lang="en-US" sz="1300" b="1">
                <a:solidFill>
                  <a:schemeClr val="dk1"/>
                </a:solidFill>
                <a:latin typeface="Calibri"/>
                <a:ea typeface="Calibri"/>
                <a:cs typeface="Calibri"/>
                <a:sym typeface="Calibri"/>
              </a:rPr>
              <a:t>Workday</a:t>
            </a:r>
            <a:endParaRPr/>
          </a:p>
        </p:txBody>
      </p:sp>
      <p:sp>
        <p:nvSpPr>
          <p:cNvPr id="270" name="Google Shape;270;p8"/>
          <p:cNvSpPr txBox="1"/>
          <p:nvPr/>
        </p:nvSpPr>
        <p:spPr>
          <a:xfrm>
            <a:off x="2969285" y="4433194"/>
            <a:ext cx="1218043"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rgbClr val="3F3F3F"/>
                </a:solidFill>
                <a:latin typeface="Calibri"/>
                <a:ea typeface="Calibri"/>
                <a:cs typeface="Calibri"/>
                <a:sym typeface="Calibri"/>
              </a:rPr>
              <a:t>Patient charting/</a:t>
            </a:r>
            <a:endParaRPr/>
          </a:p>
          <a:p>
            <a:pPr marL="0" marR="0" lvl="0" indent="0" algn="ctr" rtl="0">
              <a:spcBef>
                <a:spcPts val="0"/>
              </a:spcBef>
              <a:spcAft>
                <a:spcPts val="0"/>
              </a:spcAft>
              <a:buNone/>
            </a:pPr>
            <a:r>
              <a:rPr lang="en-US" sz="1400" i="1">
                <a:solidFill>
                  <a:srgbClr val="3F3F3F"/>
                </a:solidFill>
                <a:latin typeface="Calibri"/>
                <a:ea typeface="Calibri"/>
                <a:cs typeface="Calibri"/>
                <a:sym typeface="Calibri"/>
              </a:rPr>
              <a:t>record repository</a:t>
            </a:r>
            <a:endParaRPr/>
          </a:p>
          <a:p>
            <a:pPr marL="0" marR="0" lvl="0" indent="0" algn="ctr" rtl="0">
              <a:spcBef>
                <a:spcPts val="0"/>
              </a:spcBef>
              <a:spcAft>
                <a:spcPts val="0"/>
              </a:spcAft>
              <a:buNone/>
            </a:pPr>
            <a:endParaRPr sz="1400" i="1">
              <a:solidFill>
                <a:srgbClr val="3F3F3F"/>
              </a:solidFill>
              <a:latin typeface="Calibri"/>
              <a:ea typeface="Calibri"/>
              <a:cs typeface="Calibri"/>
              <a:sym typeface="Calibri"/>
            </a:endParaRPr>
          </a:p>
        </p:txBody>
      </p:sp>
      <p:sp>
        <p:nvSpPr>
          <p:cNvPr id="271" name="Google Shape;271;p8"/>
          <p:cNvSpPr txBox="1"/>
          <p:nvPr/>
        </p:nvSpPr>
        <p:spPr>
          <a:xfrm>
            <a:off x="215103" y="4414612"/>
            <a:ext cx="1229028"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dirty="0">
                <a:solidFill>
                  <a:srgbClr val="3F3F3F"/>
                </a:solidFill>
                <a:latin typeface="Calibri"/>
                <a:ea typeface="Calibri"/>
                <a:cs typeface="Calibri"/>
                <a:sym typeface="Calibri"/>
              </a:rPr>
              <a:t>Patient scheduling</a:t>
            </a:r>
            <a:endParaRPr dirty="0"/>
          </a:p>
          <a:p>
            <a:pPr marL="0" marR="0" lvl="0" indent="0" algn="ctr" rtl="0">
              <a:spcBef>
                <a:spcPts val="0"/>
              </a:spcBef>
              <a:spcAft>
                <a:spcPts val="0"/>
              </a:spcAft>
              <a:buNone/>
            </a:pPr>
            <a:endParaRPr sz="1400" i="1" dirty="0">
              <a:solidFill>
                <a:srgbClr val="3F3F3F"/>
              </a:solidFill>
              <a:latin typeface="Calibri"/>
              <a:ea typeface="Calibri"/>
              <a:cs typeface="Calibri"/>
              <a:sym typeface="Calibri"/>
            </a:endParaRPr>
          </a:p>
        </p:txBody>
      </p:sp>
      <p:sp>
        <p:nvSpPr>
          <p:cNvPr id="272" name="Google Shape;272;p8"/>
          <p:cNvSpPr txBox="1"/>
          <p:nvPr/>
        </p:nvSpPr>
        <p:spPr>
          <a:xfrm>
            <a:off x="1601865" y="4455058"/>
            <a:ext cx="120968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rgbClr val="3F3F3F"/>
                </a:solidFill>
                <a:latin typeface="Calibri"/>
                <a:ea typeface="Calibri"/>
                <a:cs typeface="Calibri"/>
                <a:sym typeface="Calibri"/>
              </a:rPr>
              <a:t>Patient billing</a:t>
            </a:r>
            <a:endParaRPr/>
          </a:p>
          <a:p>
            <a:pPr marL="0" marR="0" lvl="0" indent="0" algn="ctr" rtl="0">
              <a:spcBef>
                <a:spcPts val="0"/>
              </a:spcBef>
              <a:spcAft>
                <a:spcPts val="0"/>
              </a:spcAft>
              <a:buNone/>
            </a:pPr>
            <a:endParaRPr sz="1400" i="1">
              <a:solidFill>
                <a:srgbClr val="3F3F3F"/>
              </a:solidFill>
              <a:latin typeface="Calibri"/>
              <a:ea typeface="Calibri"/>
              <a:cs typeface="Calibri"/>
              <a:sym typeface="Calibri"/>
            </a:endParaRPr>
          </a:p>
        </p:txBody>
      </p:sp>
      <p:sp>
        <p:nvSpPr>
          <p:cNvPr id="273" name="Google Shape;273;p8"/>
          <p:cNvSpPr txBox="1"/>
          <p:nvPr/>
        </p:nvSpPr>
        <p:spPr>
          <a:xfrm>
            <a:off x="4541615" y="4433194"/>
            <a:ext cx="1424817"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dirty="0">
                <a:solidFill>
                  <a:srgbClr val="3F3F3F"/>
                </a:solidFill>
                <a:latin typeface="Calibri"/>
                <a:ea typeface="Calibri"/>
                <a:cs typeface="Calibri"/>
                <a:sym typeface="Calibri"/>
              </a:rPr>
              <a:t>Patient documentation for specific procedures</a:t>
            </a:r>
            <a:endParaRPr dirty="0"/>
          </a:p>
          <a:p>
            <a:pPr marL="0" marR="0" lvl="0" indent="0" algn="ctr" rtl="0">
              <a:spcBef>
                <a:spcPts val="0"/>
              </a:spcBef>
              <a:spcAft>
                <a:spcPts val="0"/>
              </a:spcAft>
              <a:buNone/>
            </a:pPr>
            <a:endParaRPr sz="1400" i="1" dirty="0">
              <a:solidFill>
                <a:srgbClr val="3F3F3F"/>
              </a:solidFill>
              <a:latin typeface="Calibri"/>
              <a:ea typeface="Calibri"/>
              <a:cs typeface="Calibri"/>
              <a:sym typeface="Calibri"/>
            </a:endParaRPr>
          </a:p>
        </p:txBody>
      </p:sp>
      <p:sp>
        <p:nvSpPr>
          <p:cNvPr id="274" name="Google Shape;274;p8"/>
          <p:cNvSpPr txBox="1"/>
          <p:nvPr/>
        </p:nvSpPr>
        <p:spPr>
          <a:xfrm>
            <a:off x="6386694" y="4455058"/>
            <a:ext cx="1733998" cy="954107"/>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rgbClr val="3F3F3F"/>
              </a:buClr>
              <a:buSzPts val="1400"/>
              <a:buFont typeface="Arial"/>
              <a:buChar char="•"/>
            </a:pPr>
            <a:r>
              <a:rPr lang="en-US" sz="1400" i="1">
                <a:solidFill>
                  <a:srgbClr val="3F3F3F"/>
                </a:solidFill>
                <a:latin typeface="Calibri"/>
                <a:ea typeface="Calibri"/>
                <a:cs typeface="Calibri"/>
                <a:sym typeface="Calibri"/>
              </a:rPr>
              <a:t>Health Outcomes</a:t>
            </a:r>
            <a:endParaRPr/>
          </a:p>
          <a:p>
            <a:pPr marL="114300" marR="0" lvl="0" indent="-114300" algn="l" rtl="0">
              <a:spcBef>
                <a:spcPts val="0"/>
              </a:spcBef>
              <a:spcAft>
                <a:spcPts val="0"/>
              </a:spcAft>
              <a:buClr>
                <a:srgbClr val="3F3F3F"/>
              </a:buClr>
              <a:buSzPts val="1400"/>
              <a:buFont typeface="Arial"/>
              <a:buChar char="•"/>
            </a:pPr>
            <a:r>
              <a:rPr lang="en-US" sz="1400" i="1">
                <a:solidFill>
                  <a:srgbClr val="3F3F3F"/>
                </a:solidFill>
                <a:latin typeface="Calibri"/>
                <a:ea typeface="Calibri"/>
                <a:cs typeface="Calibri"/>
                <a:sym typeface="Calibri"/>
              </a:rPr>
              <a:t>Population health</a:t>
            </a:r>
            <a:endParaRPr/>
          </a:p>
          <a:p>
            <a:pPr marL="114300" marR="0" lvl="0" indent="-114300" algn="l" rtl="0">
              <a:spcBef>
                <a:spcPts val="0"/>
              </a:spcBef>
              <a:spcAft>
                <a:spcPts val="0"/>
              </a:spcAft>
              <a:buClr>
                <a:srgbClr val="3F3F3F"/>
              </a:buClr>
              <a:buSzPts val="1400"/>
              <a:buFont typeface="Arial"/>
              <a:buChar char="•"/>
            </a:pPr>
            <a:r>
              <a:rPr lang="en-US" sz="1400" i="1">
                <a:solidFill>
                  <a:srgbClr val="3F3F3F"/>
                </a:solidFill>
                <a:latin typeface="Calibri"/>
                <a:ea typeface="Calibri"/>
                <a:cs typeface="Calibri"/>
                <a:sym typeface="Calibri"/>
              </a:rPr>
              <a:t>Decision Support</a:t>
            </a:r>
            <a:endParaRPr/>
          </a:p>
          <a:p>
            <a:pPr marL="0" marR="0" lvl="0" indent="0" algn="l" rtl="0">
              <a:spcBef>
                <a:spcPts val="0"/>
              </a:spcBef>
              <a:spcAft>
                <a:spcPts val="0"/>
              </a:spcAft>
              <a:buNone/>
            </a:pPr>
            <a:endParaRPr sz="1400" i="1">
              <a:solidFill>
                <a:srgbClr val="3F3F3F"/>
              </a:solidFill>
              <a:latin typeface="Calibri"/>
              <a:ea typeface="Calibri"/>
              <a:cs typeface="Calibri"/>
              <a:sym typeface="Calibri"/>
            </a:endParaRPr>
          </a:p>
        </p:txBody>
      </p:sp>
      <p:sp>
        <p:nvSpPr>
          <p:cNvPr id="275" name="Google Shape;275;p8"/>
          <p:cNvSpPr txBox="1"/>
          <p:nvPr/>
        </p:nvSpPr>
        <p:spPr>
          <a:xfrm>
            <a:off x="8072943" y="4447098"/>
            <a:ext cx="39039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rgbClr val="3F3F3F"/>
                </a:solidFill>
                <a:latin typeface="Calibri"/>
                <a:ea typeface="Calibri"/>
                <a:cs typeface="Calibri"/>
                <a:sym typeface="Calibri"/>
              </a:rPr>
              <a:t>Enterprise Resource Planning</a:t>
            </a:r>
            <a:endParaRPr/>
          </a:p>
          <a:p>
            <a:pPr marL="0" marR="0" lvl="0" indent="0" algn="ctr" rtl="0">
              <a:spcBef>
                <a:spcPts val="0"/>
              </a:spcBef>
              <a:spcAft>
                <a:spcPts val="0"/>
              </a:spcAft>
              <a:buNone/>
            </a:pPr>
            <a:endParaRPr sz="1400" i="1">
              <a:solidFill>
                <a:srgbClr val="3F3F3F"/>
              </a:solidFill>
              <a:latin typeface="Calibri"/>
              <a:ea typeface="Calibri"/>
              <a:cs typeface="Calibri"/>
              <a:sym typeface="Calibri"/>
            </a:endParaRPr>
          </a:p>
        </p:txBody>
      </p:sp>
      <p:sp>
        <p:nvSpPr>
          <p:cNvPr id="276" name="Google Shape;276;p8"/>
          <p:cNvSpPr txBox="1"/>
          <p:nvPr/>
        </p:nvSpPr>
        <p:spPr>
          <a:xfrm>
            <a:off x="152400" y="148097"/>
            <a:ext cx="845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From IT/Information Management Perspective</a:t>
            </a:r>
            <a:endParaRPr/>
          </a:p>
        </p:txBody>
      </p:sp>
      <p:sp>
        <p:nvSpPr>
          <p:cNvPr id="277" name="Google Shape;277;p8"/>
          <p:cNvSpPr/>
          <p:nvPr/>
        </p:nvSpPr>
        <p:spPr>
          <a:xfrm>
            <a:off x="235302" y="5482489"/>
            <a:ext cx="11741595" cy="690808"/>
          </a:xfrm>
          <a:prstGeom prst="leftRightArrow">
            <a:avLst>
              <a:gd name="adj1" fmla="val 50000"/>
              <a:gd name="adj2" fmla="val 50000"/>
            </a:avLst>
          </a:prstGeom>
          <a:solidFill>
            <a:srgbClr val="00206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Supply Chain Data Required </a:t>
            </a:r>
            <a:endParaRPr/>
          </a:p>
        </p:txBody>
      </p:sp>
      <p:sp>
        <p:nvSpPr>
          <p:cNvPr id="278" name="Google Shape;278;p8"/>
          <p:cNvSpPr txBox="1"/>
          <p:nvPr/>
        </p:nvSpPr>
        <p:spPr>
          <a:xfrm>
            <a:off x="873760" y="620007"/>
            <a:ext cx="1102544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Verdana"/>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Data Gaps Exacerbated by Multiple Complex Systems</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pic>
        <p:nvPicPr>
          <p:cNvPr id="279" name="Google Shape;279;p8"/>
          <p:cNvPicPr preferRelativeResize="0"/>
          <p:nvPr/>
        </p:nvPicPr>
        <p:blipFill rotWithShape="1">
          <a:blip r:embed="rId4">
            <a:alphaModFix/>
          </a:blip>
          <a:srcRect/>
          <a:stretch/>
        </p:blipFill>
        <p:spPr>
          <a:xfrm>
            <a:off x="10108504" y="158054"/>
            <a:ext cx="1790700" cy="403225"/>
          </a:xfrm>
          <a:prstGeom prst="rect">
            <a:avLst/>
          </a:prstGeom>
          <a:noFill/>
          <a:ln>
            <a:noFill/>
          </a:ln>
        </p:spPr>
      </p:pic>
      <p:sp>
        <p:nvSpPr>
          <p:cNvPr id="3" name="Slide Number Placeholder 10">
            <a:extLst>
              <a:ext uri="{FF2B5EF4-FFF2-40B4-BE49-F238E27FC236}">
                <a16:creationId xmlns:a16="http://schemas.microsoft.com/office/drawing/2014/main" id="{C3864316-47C4-0C55-D325-6F86A5E20168}"/>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11</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2"/>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3"/>
              <a:buFont typeface="Open Sans"/>
              <a:buNone/>
            </a:pPr>
            <a:fld id="{00000000-1234-1234-1234-123412341234}" type="slidenum">
              <a:rPr lang="en-US" sz="803" b="0" i="0" u="none" strike="noStrike" cap="none">
                <a:solidFill>
                  <a:srgbClr val="FFFFFF"/>
                </a:solidFill>
                <a:latin typeface="Open Sans"/>
                <a:ea typeface="Open Sans"/>
                <a:cs typeface="Open Sans"/>
                <a:sym typeface="Open Sans"/>
              </a:rPr>
              <a:t>12</a:t>
            </a:fld>
            <a:endParaRPr sz="803" b="0" i="0" u="none" strike="noStrike" cap="none">
              <a:solidFill>
                <a:srgbClr val="FFFFFF"/>
              </a:solidFill>
              <a:latin typeface="Open Sans"/>
              <a:ea typeface="Open Sans"/>
              <a:cs typeface="Open Sans"/>
              <a:sym typeface="Open Sans"/>
            </a:endParaRPr>
          </a:p>
        </p:txBody>
      </p:sp>
      <p:grpSp>
        <p:nvGrpSpPr>
          <p:cNvPr id="412" name="Google Shape;412;p12"/>
          <p:cNvGrpSpPr/>
          <p:nvPr/>
        </p:nvGrpSpPr>
        <p:grpSpPr>
          <a:xfrm>
            <a:off x="561030" y="587337"/>
            <a:ext cx="11227256" cy="5646601"/>
            <a:chOff x="851142" y="1297943"/>
            <a:chExt cx="11023111" cy="5161363"/>
          </a:xfrm>
        </p:grpSpPr>
        <p:sp>
          <p:nvSpPr>
            <p:cNvPr id="413" name="Google Shape;413;p12"/>
            <p:cNvSpPr/>
            <p:nvPr/>
          </p:nvSpPr>
          <p:spPr>
            <a:xfrm>
              <a:off x="6549463" y="2547110"/>
              <a:ext cx="1631846" cy="338907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14" name="Google Shape;414;p12"/>
            <p:cNvSpPr/>
            <p:nvPr/>
          </p:nvSpPr>
          <p:spPr>
            <a:xfrm>
              <a:off x="8270360" y="2547110"/>
              <a:ext cx="1631846" cy="338907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15" name="Google Shape;415;p12"/>
            <p:cNvSpPr/>
            <p:nvPr/>
          </p:nvSpPr>
          <p:spPr>
            <a:xfrm>
              <a:off x="9991259" y="2547110"/>
              <a:ext cx="1631846" cy="338907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16" name="Google Shape;416;p12"/>
            <p:cNvSpPr/>
            <p:nvPr/>
          </p:nvSpPr>
          <p:spPr>
            <a:xfrm>
              <a:off x="7757160" y="1943000"/>
              <a:ext cx="3804121" cy="3026392"/>
            </a:xfrm>
            <a:prstGeom prst="ellipse">
              <a:avLst/>
            </a:prstGeom>
            <a:solidFill>
              <a:srgbClr val="89E5CE"/>
            </a:solidFill>
            <a:ln w="12700" cap="flat" cmpd="sng">
              <a:solidFill>
                <a:srgbClr val="E0A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17" name="Google Shape;417;p12"/>
            <p:cNvSpPr txBox="1"/>
            <p:nvPr/>
          </p:nvSpPr>
          <p:spPr>
            <a:xfrm>
              <a:off x="1334219" y="1297943"/>
              <a:ext cx="10540034" cy="518027"/>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rgbClr val="FF5A5A"/>
                </a:buClr>
                <a:buSzPct val="57142"/>
                <a:buFont typeface="Arial"/>
                <a:buNone/>
              </a:pPr>
              <a:r>
                <a:rPr lang="en-US" sz="3000" i="1" u="none" strike="noStrike" cap="none" dirty="0">
                  <a:solidFill>
                    <a:srgbClr val="1E22AA"/>
                  </a:solidFill>
                  <a:latin typeface="Verdana" panose="020B0604030504040204" pitchFamily="34" charset="0"/>
                  <a:ea typeface="Verdana" panose="020B0604030504040204" pitchFamily="34" charset="0"/>
                  <a:cs typeface="Calibri"/>
                  <a:sym typeface="Calibri"/>
                </a:rPr>
                <a:t>Supply Chain Data Flow</a:t>
              </a:r>
              <a:endParaRPr sz="3000" i="1" u="none" strike="noStrike" cap="none" dirty="0">
                <a:solidFill>
                  <a:srgbClr val="1E22AA"/>
                </a:solidFill>
                <a:latin typeface="Verdana" panose="020B0604030504040204" pitchFamily="34" charset="0"/>
                <a:ea typeface="Verdana" panose="020B0604030504040204" pitchFamily="34" charset="0"/>
                <a:cs typeface="Calibri"/>
                <a:sym typeface="Calibri"/>
              </a:endParaRPr>
            </a:p>
            <a:p>
              <a:pPr marL="517525" marR="0" lvl="1" indent="-53975" algn="ctr" rtl="0">
                <a:lnSpc>
                  <a:spcPct val="100000"/>
                </a:lnSpc>
                <a:spcBef>
                  <a:spcPts val="499"/>
                </a:spcBef>
                <a:spcAft>
                  <a:spcPts val="0"/>
                </a:spcAft>
                <a:buClr>
                  <a:srgbClr val="FF5A5A"/>
                </a:buClr>
                <a:buSzPct val="100000"/>
                <a:buFont typeface="Arial"/>
                <a:buNone/>
              </a:pPr>
              <a:endParaRPr sz="3000" i="1" u="none" strike="noStrike" cap="none" dirty="0">
                <a:solidFill>
                  <a:srgbClr val="1E22AA"/>
                </a:solidFill>
                <a:latin typeface="Calibri"/>
                <a:ea typeface="Calibri"/>
                <a:cs typeface="Calibri"/>
                <a:sym typeface="Calibri"/>
              </a:endParaRPr>
            </a:p>
          </p:txBody>
        </p:sp>
        <p:sp>
          <p:nvSpPr>
            <p:cNvPr id="418" name="Google Shape;418;p12"/>
            <p:cNvSpPr txBox="1"/>
            <p:nvPr/>
          </p:nvSpPr>
          <p:spPr>
            <a:xfrm rot="-5400000">
              <a:off x="-179483" y="3513262"/>
              <a:ext cx="2590808" cy="529557"/>
            </a:xfrm>
            <a:prstGeom prst="rect">
              <a:avLst/>
            </a:prstGeom>
            <a:noFill/>
            <a:ln>
              <a:noFill/>
            </a:ln>
          </p:spPr>
          <p:txBody>
            <a:bodyPr spcFirstLastPara="1" wrap="square" lIns="0" tIns="0" rIns="0" bIns="0" anchor="t" anchorCtr="0">
              <a:normAutofit/>
            </a:bodyPr>
            <a:lstStyle/>
            <a:p>
              <a:pPr marL="0" marR="0" lvl="0" indent="0" algn="ctr" rtl="0">
                <a:lnSpc>
                  <a:spcPct val="150000"/>
                </a:lnSpc>
                <a:spcBef>
                  <a:spcPts val="0"/>
                </a:spcBef>
                <a:spcAft>
                  <a:spcPts val="0"/>
                </a:spcAft>
                <a:buClr>
                  <a:srgbClr val="FF5A5A"/>
                </a:buClr>
                <a:buSzPts val="1800"/>
                <a:buFont typeface="Arial"/>
                <a:buNone/>
              </a:pPr>
              <a:r>
                <a:rPr lang="en-US" sz="1800" b="1" i="1" u="none" strike="noStrike" cap="none">
                  <a:solidFill>
                    <a:srgbClr val="000000"/>
                  </a:solidFill>
                  <a:latin typeface="Century Gothic"/>
                  <a:ea typeface="Century Gothic"/>
                  <a:cs typeface="Century Gothic"/>
                  <a:sym typeface="Century Gothic"/>
                </a:rPr>
                <a:t>Tasks/Objectives</a:t>
              </a:r>
              <a:endParaRPr sz="1800" b="1" i="1" u="none" strike="noStrike" cap="none">
                <a:solidFill>
                  <a:srgbClr val="55C1E9"/>
                </a:solidFill>
                <a:latin typeface="Century Gothic"/>
                <a:ea typeface="Century Gothic"/>
                <a:cs typeface="Century Gothic"/>
                <a:sym typeface="Century Gothic"/>
              </a:endParaRPr>
            </a:p>
            <a:p>
              <a:pPr marL="517525" marR="0" lvl="1" indent="-53975" algn="ctr" rtl="0">
                <a:lnSpc>
                  <a:spcPct val="100000"/>
                </a:lnSpc>
                <a:spcBef>
                  <a:spcPts val="499"/>
                </a:spcBef>
                <a:spcAft>
                  <a:spcPts val="0"/>
                </a:spcAft>
                <a:buClr>
                  <a:srgbClr val="FF5A5A"/>
                </a:buClr>
                <a:buSzPts val="1800"/>
                <a:buFont typeface="Arial"/>
                <a:buNone/>
              </a:pPr>
              <a:endParaRPr sz="1800" b="1" i="1" u="none" strike="noStrike" cap="none">
                <a:solidFill>
                  <a:srgbClr val="55C1E9"/>
                </a:solidFill>
                <a:latin typeface="Century Gothic"/>
                <a:ea typeface="Century Gothic"/>
                <a:cs typeface="Century Gothic"/>
                <a:sym typeface="Century Gothic"/>
              </a:endParaRPr>
            </a:p>
          </p:txBody>
        </p:sp>
        <p:sp>
          <p:nvSpPr>
            <p:cNvPr id="419" name="Google Shape;419;p12"/>
            <p:cNvSpPr/>
            <p:nvPr/>
          </p:nvSpPr>
          <p:spPr>
            <a:xfrm>
              <a:off x="1431985" y="2547110"/>
              <a:ext cx="1596409" cy="338907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spcBef>
                  <a:spcPts val="0"/>
                </a:spcBef>
                <a:spcAft>
                  <a:spcPts val="0"/>
                </a:spcAft>
                <a:buClr>
                  <a:schemeClr val="dk1"/>
                </a:buClr>
                <a:buSzPts val="1400"/>
                <a:buFont typeface="Arial"/>
                <a:buNone/>
              </a:pPr>
              <a:endParaRPr sz="1400">
                <a:solidFill>
                  <a:schemeClr val="dk1"/>
                </a:solidFill>
                <a:latin typeface="Trebuchet MS"/>
                <a:ea typeface="Trebuchet MS"/>
                <a:cs typeface="Trebuchet MS"/>
                <a:sym typeface="Trebuchet MS"/>
              </a:endParaRPr>
            </a:p>
          </p:txBody>
        </p:sp>
        <p:sp>
          <p:nvSpPr>
            <p:cNvPr id="420" name="Google Shape;420;p12"/>
            <p:cNvSpPr/>
            <p:nvPr/>
          </p:nvSpPr>
          <p:spPr>
            <a:xfrm>
              <a:off x="3117445" y="2547110"/>
              <a:ext cx="1622070" cy="338907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21" name="Google Shape;421;p12"/>
            <p:cNvSpPr/>
            <p:nvPr/>
          </p:nvSpPr>
          <p:spPr>
            <a:xfrm>
              <a:off x="4828566" y="2547110"/>
              <a:ext cx="1631846" cy="3389076"/>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22" name="Google Shape;422;p12"/>
            <p:cNvSpPr txBox="1"/>
            <p:nvPr/>
          </p:nvSpPr>
          <p:spPr>
            <a:xfrm>
              <a:off x="1465076" y="2722622"/>
              <a:ext cx="1508199" cy="2031325"/>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Ensure item is set up in item master w/relevant details and pricing according to contract terms</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23" name="Google Shape;423;p12"/>
            <p:cNvSpPr txBox="1"/>
            <p:nvPr/>
          </p:nvSpPr>
          <p:spPr>
            <a:xfrm>
              <a:off x="3152841" y="2722622"/>
              <a:ext cx="1586672" cy="2246769"/>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Manage item receipts, put-away, and other transactions</a:t>
              </a:r>
              <a:endParaRPr sz="1800">
                <a:solidFill>
                  <a:schemeClr val="dk1"/>
                </a:solidFill>
                <a:latin typeface="Calibri"/>
                <a:ea typeface="Calibri"/>
                <a:cs typeface="Calibri"/>
                <a:sym typeface="Calibri"/>
              </a:endParaRPr>
            </a:p>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Ensure item is available and safe to use (not expired or recalled)</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24" name="Google Shape;424;p12"/>
            <p:cNvSpPr txBox="1"/>
            <p:nvPr/>
          </p:nvSpPr>
          <p:spPr>
            <a:xfrm>
              <a:off x="8343958" y="2722619"/>
              <a:ext cx="1508199" cy="1384995"/>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Determine reorder needs and place or submit item requisition</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25" name="Google Shape;425;p12"/>
            <p:cNvSpPr txBox="1"/>
            <p:nvPr/>
          </p:nvSpPr>
          <p:spPr>
            <a:xfrm>
              <a:off x="10053082" y="2728710"/>
              <a:ext cx="1508199" cy="1384995"/>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Issue PO, process invoice, and pay for item received</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26" name="Google Shape;426;p12"/>
            <p:cNvSpPr/>
            <p:nvPr/>
          </p:nvSpPr>
          <p:spPr>
            <a:xfrm>
              <a:off x="1465075" y="4915000"/>
              <a:ext cx="10158029" cy="626361"/>
            </a:xfrm>
            <a:prstGeom prst="leftRightArrow">
              <a:avLst>
                <a:gd name="adj1" fmla="val 50000"/>
                <a:gd name="adj2" fmla="val 50000"/>
              </a:avLst>
            </a:prstGeom>
            <a:solidFill>
              <a:srgbClr val="B9E6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800"/>
                <a:buFont typeface="Calibri"/>
                <a:buNone/>
              </a:pPr>
              <a:r>
                <a:rPr lang="en-US" sz="1800" b="1" i="0" u="none" strike="noStrike" cap="none">
                  <a:solidFill>
                    <a:srgbClr val="002060"/>
                  </a:solidFill>
                  <a:latin typeface="Calibri"/>
                  <a:ea typeface="Calibri"/>
                  <a:cs typeface="Calibri"/>
                  <a:sym typeface="Calibri"/>
                </a:rPr>
                <a:t>Item Data Management</a:t>
              </a:r>
              <a:endParaRPr sz="1800">
                <a:solidFill>
                  <a:schemeClr val="dk1"/>
                </a:solidFill>
                <a:latin typeface="Calibri"/>
                <a:ea typeface="Calibri"/>
                <a:cs typeface="Calibri"/>
                <a:sym typeface="Calibri"/>
              </a:endParaRPr>
            </a:p>
          </p:txBody>
        </p:sp>
        <p:sp>
          <p:nvSpPr>
            <p:cNvPr id="427" name="Google Shape;427;p12"/>
            <p:cNvSpPr/>
            <p:nvPr/>
          </p:nvSpPr>
          <p:spPr>
            <a:xfrm>
              <a:off x="4692056" y="1949956"/>
              <a:ext cx="3712804" cy="2958089"/>
            </a:xfrm>
            <a:prstGeom prst="ellipse">
              <a:avLst/>
            </a:prstGeom>
            <a:solidFill>
              <a:srgbClr val="FFE8AA"/>
            </a:solidFill>
            <a:ln w="12700" cap="flat" cmpd="sng">
              <a:solidFill>
                <a:srgbClr val="E0A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Trebuchet MS"/>
                <a:ea typeface="Trebuchet MS"/>
                <a:cs typeface="Trebuchet MS"/>
                <a:sym typeface="Trebuchet MS"/>
              </a:endParaRPr>
            </a:p>
          </p:txBody>
        </p:sp>
        <p:sp>
          <p:nvSpPr>
            <p:cNvPr id="428" name="Google Shape;428;p12"/>
            <p:cNvSpPr/>
            <p:nvPr/>
          </p:nvSpPr>
          <p:spPr>
            <a:xfrm>
              <a:off x="1553021" y="5339980"/>
              <a:ext cx="10008260" cy="626361"/>
            </a:xfrm>
            <a:prstGeom prst="leftRightArrow">
              <a:avLst>
                <a:gd name="adj1" fmla="val 50000"/>
                <a:gd name="adj2" fmla="val 50000"/>
              </a:avLst>
            </a:prstGeom>
            <a:solidFill>
              <a:srgbClr val="D6F6E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800"/>
                <a:buFont typeface="Calibri"/>
                <a:buNone/>
              </a:pPr>
              <a:r>
                <a:rPr lang="en-US" sz="1800" b="1" i="0" u="none" strike="noStrike" cap="none">
                  <a:solidFill>
                    <a:srgbClr val="002060"/>
                  </a:solidFill>
                  <a:latin typeface="Calibri"/>
                  <a:ea typeface="Calibri"/>
                  <a:cs typeface="Calibri"/>
                  <a:sym typeface="Calibri"/>
                </a:rPr>
                <a:t>Application Support (ERP, EHR, Billing systems)</a:t>
              </a:r>
              <a:endParaRPr sz="1800">
                <a:solidFill>
                  <a:schemeClr val="dk1"/>
                </a:solidFill>
                <a:latin typeface="Calibri"/>
                <a:ea typeface="Calibri"/>
                <a:cs typeface="Calibri"/>
                <a:sym typeface="Calibri"/>
              </a:endParaRPr>
            </a:p>
          </p:txBody>
        </p:sp>
        <p:sp>
          <p:nvSpPr>
            <p:cNvPr id="429" name="Google Shape;429;p12"/>
            <p:cNvSpPr txBox="1"/>
            <p:nvPr/>
          </p:nvSpPr>
          <p:spPr>
            <a:xfrm>
              <a:off x="4864511" y="2722621"/>
              <a:ext cx="1595897" cy="1069045"/>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Find/Get/</a:t>
              </a:r>
              <a:br>
                <a:rPr lang="en-US" sz="1400">
                  <a:solidFill>
                    <a:schemeClr val="dk1"/>
                  </a:solidFill>
                  <a:latin typeface="Trebuchet MS"/>
                  <a:ea typeface="Trebuchet MS"/>
                  <a:cs typeface="Trebuchet MS"/>
                  <a:sym typeface="Trebuchet MS"/>
                </a:rPr>
              </a:br>
              <a:r>
                <a:rPr lang="en-US" sz="1400">
                  <a:solidFill>
                    <a:schemeClr val="dk1"/>
                  </a:solidFill>
                  <a:latin typeface="Trebuchet MS"/>
                  <a:ea typeface="Trebuchet MS"/>
                  <a:cs typeface="Trebuchet MS"/>
                  <a:sym typeface="Trebuchet MS"/>
                </a:rPr>
                <a:t>Document item used in patient record</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30" name="Google Shape;430;p12"/>
            <p:cNvSpPr txBox="1"/>
            <p:nvPr/>
          </p:nvSpPr>
          <p:spPr>
            <a:xfrm>
              <a:off x="6604235" y="2722620"/>
              <a:ext cx="1508199" cy="1169551"/>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Clr>
                  <a:schemeClr val="dk1"/>
                </a:buClr>
                <a:buSzPts val="1400"/>
                <a:buFont typeface="Arial"/>
                <a:buChar char="•"/>
              </a:pPr>
              <a:r>
                <a:rPr lang="en-US" sz="1400">
                  <a:solidFill>
                    <a:schemeClr val="dk1"/>
                  </a:solidFill>
                  <a:latin typeface="Trebuchet MS"/>
                  <a:ea typeface="Trebuchet MS"/>
                  <a:cs typeface="Trebuchet MS"/>
                  <a:sym typeface="Trebuchet MS"/>
                </a:rPr>
                <a:t>Charge for item used for a patient when billable</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grpSp>
          <p:nvGrpSpPr>
            <p:cNvPr id="431" name="Google Shape;431;p12"/>
            <p:cNvGrpSpPr/>
            <p:nvPr/>
          </p:nvGrpSpPr>
          <p:grpSpPr>
            <a:xfrm>
              <a:off x="1334219" y="2040585"/>
              <a:ext cx="10540033" cy="442052"/>
              <a:chOff x="3605842" y="1553520"/>
              <a:chExt cx="7682069" cy="442052"/>
            </a:xfrm>
          </p:grpSpPr>
          <p:sp>
            <p:nvSpPr>
              <p:cNvPr id="432" name="Google Shape;432;p12"/>
              <p:cNvSpPr/>
              <p:nvPr/>
            </p:nvSpPr>
            <p:spPr>
              <a:xfrm>
                <a:off x="3605842" y="1553520"/>
                <a:ext cx="7682069" cy="442052"/>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endParaRPr sz="2000">
                  <a:solidFill>
                    <a:schemeClr val="lt1"/>
                  </a:solidFill>
                  <a:latin typeface="Trebuchet MS"/>
                  <a:ea typeface="Trebuchet MS"/>
                  <a:cs typeface="Trebuchet MS"/>
                  <a:sym typeface="Trebuchet MS"/>
                </a:endParaRPr>
              </a:p>
            </p:txBody>
          </p:sp>
          <p:grpSp>
            <p:nvGrpSpPr>
              <p:cNvPr id="433" name="Google Shape;433;p12"/>
              <p:cNvGrpSpPr/>
              <p:nvPr/>
            </p:nvGrpSpPr>
            <p:grpSpPr>
              <a:xfrm>
                <a:off x="3701217" y="1635218"/>
                <a:ext cx="7502375" cy="293662"/>
                <a:chOff x="3701217" y="1635218"/>
                <a:chExt cx="7502375" cy="293662"/>
              </a:xfrm>
            </p:grpSpPr>
            <p:sp>
              <p:nvSpPr>
                <p:cNvPr id="434" name="Google Shape;434;p12"/>
                <p:cNvSpPr/>
                <p:nvPr/>
              </p:nvSpPr>
              <p:spPr>
                <a:xfrm>
                  <a:off x="3701217" y="1651881"/>
                  <a:ext cx="1181336" cy="276999"/>
                </a:xfrm>
                <a:prstGeom prst="homePlate">
                  <a:avLst>
                    <a:gd name="adj" fmla="val 50000"/>
                  </a:avLst>
                </a:prstGeom>
                <a:solidFill>
                  <a:srgbClr val="4472C4"/>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0" i="0" u="none" strike="noStrike" cap="none" dirty="0">
                      <a:solidFill>
                        <a:srgbClr val="FFFFFF"/>
                      </a:solidFill>
                      <a:latin typeface="Calibri"/>
                      <a:ea typeface="Calibri"/>
                      <a:cs typeface="Calibri"/>
                      <a:sym typeface="Calibri"/>
                    </a:rPr>
                    <a:t>Procure</a:t>
                  </a:r>
                  <a:endParaRPr sz="1800" dirty="0">
                    <a:solidFill>
                      <a:schemeClr val="dk1"/>
                    </a:solidFill>
                    <a:latin typeface="Calibri"/>
                    <a:ea typeface="Calibri"/>
                    <a:cs typeface="Calibri"/>
                    <a:sym typeface="Calibri"/>
                  </a:endParaRPr>
                </a:p>
              </p:txBody>
            </p:sp>
            <p:sp>
              <p:nvSpPr>
                <p:cNvPr id="435" name="Google Shape;435;p12"/>
                <p:cNvSpPr/>
                <p:nvPr/>
              </p:nvSpPr>
              <p:spPr>
                <a:xfrm>
                  <a:off x="4840696" y="1635218"/>
                  <a:ext cx="1317645" cy="276999"/>
                </a:xfrm>
                <a:prstGeom prst="chevron">
                  <a:avLst>
                    <a:gd name="adj" fmla="val 50000"/>
                  </a:avLst>
                </a:prstGeom>
                <a:solidFill>
                  <a:srgbClr val="4472C4"/>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Manage</a:t>
                  </a:r>
                  <a:endParaRPr sz="1800">
                    <a:solidFill>
                      <a:schemeClr val="dk1"/>
                    </a:solidFill>
                    <a:latin typeface="Calibri"/>
                    <a:ea typeface="Calibri"/>
                    <a:cs typeface="Calibri"/>
                    <a:sym typeface="Calibri"/>
                  </a:endParaRPr>
                </a:p>
              </p:txBody>
            </p:sp>
            <p:sp>
              <p:nvSpPr>
                <p:cNvPr id="436" name="Google Shape;436;p12"/>
                <p:cNvSpPr/>
                <p:nvPr/>
              </p:nvSpPr>
              <p:spPr>
                <a:xfrm>
                  <a:off x="6094135" y="1635219"/>
                  <a:ext cx="1317645" cy="276999"/>
                </a:xfrm>
                <a:prstGeom prst="chevron">
                  <a:avLst>
                    <a:gd name="adj" fmla="val 50000"/>
                  </a:avLst>
                </a:prstGeom>
                <a:solidFill>
                  <a:srgbClr val="4472C4"/>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Use</a:t>
                  </a:r>
                  <a:endParaRPr sz="1800">
                    <a:solidFill>
                      <a:schemeClr val="dk1"/>
                    </a:solidFill>
                    <a:latin typeface="Calibri"/>
                    <a:ea typeface="Calibri"/>
                    <a:cs typeface="Calibri"/>
                    <a:sym typeface="Calibri"/>
                  </a:endParaRPr>
                </a:p>
              </p:txBody>
            </p:sp>
            <p:sp>
              <p:nvSpPr>
                <p:cNvPr id="437" name="Google Shape;437;p12"/>
                <p:cNvSpPr/>
                <p:nvPr/>
              </p:nvSpPr>
              <p:spPr>
                <a:xfrm>
                  <a:off x="7370896" y="1644012"/>
                  <a:ext cx="1317645" cy="276999"/>
                </a:xfrm>
                <a:prstGeom prst="chevron">
                  <a:avLst>
                    <a:gd name="adj" fmla="val 50000"/>
                  </a:avLst>
                </a:prstGeom>
                <a:solidFill>
                  <a:srgbClr val="4472C4"/>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Bill</a:t>
                  </a:r>
                  <a:endParaRPr sz="1800">
                    <a:solidFill>
                      <a:schemeClr val="dk1"/>
                    </a:solidFill>
                    <a:latin typeface="Calibri"/>
                    <a:ea typeface="Calibri"/>
                    <a:cs typeface="Calibri"/>
                    <a:sym typeface="Calibri"/>
                  </a:endParaRPr>
                </a:p>
              </p:txBody>
            </p:sp>
            <p:sp>
              <p:nvSpPr>
                <p:cNvPr id="438" name="Google Shape;438;p12"/>
                <p:cNvSpPr/>
                <p:nvPr/>
              </p:nvSpPr>
              <p:spPr>
                <a:xfrm>
                  <a:off x="8624335" y="1635218"/>
                  <a:ext cx="1317645" cy="276999"/>
                </a:xfrm>
                <a:prstGeom prst="chevron">
                  <a:avLst>
                    <a:gd name="adj" fmla="val 50000"/>
                  </a:avLst>
                </a:prstGeom>
                <a:solidFill>
                  <a:srgbClr val="4472C4"/>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Order</a:t>
                  </a:r>
                  <a:endParaRPr sz="1800">
                    <a:solidFill>
                      <a:schemeClr val="dk1"/>
                    </a:solidFill>
                    <a:latin typeface="Calibri"/>
                    <a:ea typeface="Calibri"/>
                    <a:cs typeface="Calibri"/>
                    <a:sym typeface="Calibri"/>
                  </a:endParaRPr>
                </a:p>
              </p:txBody>
            </p:sp>
            <p:sp>
              <p:nvSpPr>
                <p:cNvPr id="439" name="Google Shape;439;p12"/>
                <p:cNvSpPr/>
                <p:nvPr/>
              </p:nvSpPr>
              <p:spPr>
                <a:xfrm>
                  <a:off x="9885948" y="1645622"/>
                  <a:ext cx="1317645" cy="276999"/>
                </a:xfrm>
                <a:prstGeom prst="chevron">
                  <a:avLst>
                    <a:gd name="adj" fmla="val 50000"/>
                  </a:avLst>
                </a:prstGeom>
                <a:solidFill>
                  <a:srgbClr val="4472C4"/>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Pay</a:t>
                  </a:r>
                  <a:endParaRPr sz="1800">
                    <a:solidFill>
                      <a:schemeClr val="dk1"/>
                    </a:solidFill>
                    <a:latin typeface="Calibri"/>
                    <a:ea typeface="Calibri"/>
                    <a:cs typeface="Calibri"/>
                    <a:sym typeface="Calibri"/>
                  </a:endParaRPr>
                </a:p>
              </p:txBody>
            </p:sp>
          </p:grpSp>
        </p:grpSp>
        <p:sp>
          <p:nvSpPr>
            <p:cNvPr id="440" name="Google Shape;440;p12"/>
            <p:cNvSpPr txBox="1"/>
            <p:nvPr/>
          </p:nvSpPr>
          <p:spPr>
            <a:xfrm>
              <a:off x="5243880" y="4262760"/>
              <a:ext cx="261116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Trebuchet MS"/>
                <a:buNone/>
              </a:pPr>
              <a:r>
                <a:rPr lang="en-US" sz="1400" b="1" i="1">
                  <a:solidFill>
                    <a:schemeClr val="dk1"/>
                  </a:solidFill>
                  <a:latin typeface="Trebuchet MS"/>
                  <a:ea typeface="Trebuchet MS"/>
                  <a:cs typeface="Trebuchet MS"/>
                  <a:sym typeface="Trebuchet MS"/>
                </a:rPr>
                <a:t>Part of Clinical Workflow</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41" name="Google Shape;441;p12"/>
            <p:cNvSpPr txBox="1"/>
            <p:nvPr/>
          </p:nvSpPr>
          <p:spPr>
            <a:xfrm>
              <a:off x="8443966" y="4234286"/>
              <a:ext cx="261116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Trebuchet MS"/>
                <a:buNone/>
              </a:pPr>
              <a:r>
                <a:rPr lang="en-US" sz="1400" b="1" i="1">
                  <a:solidFill>
                    <a:schemeClr val="dk1"/>
                  </a:solidFill>
                  <a:latin typeface="Trebuchet MS"/>
                  <a:ea typeface="Trebuchet MS"/>
                  <a:cs typeface="Trebuchet MS"/>
                  <a:sym typeface="Trebuchet MS"/>
                </a:rPr>
                <a:t>Part of Financial Workflow</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endParaRPr sz="1400">
                <a:solidFill>
                  <a:schemeClr val="dk1"/>
                </a:solidFill>
                <a:latin typeface="Trebuchet MS"/>
                <a:ea typeface="Trebuchet MS"/>
                <a:cs typeface="Trebuchet MS"/>
                <a:sym typeface="Trebuchet MS"/>
              </a:endParaRPr>
            </a:p>
          </p:txBody>
        </p:sp>
        <p:sp>
          <p:nvSpPr>
            <p:cNvPr id="442" name="Google Shape;442;p12"/>
            <p:cNvSpPr/>
            <p:nvPr/>
          </p:nvSpPr>
          <p:spPr>
            <a:xfrm>
              <a:off x="1583933" y="5832945"/>
              <a:ext cx="10008260" cy="626361"/>
            </a:xfrm>
            <a:prstGeom prst="leftRightArrow">
              <a:avLst>
                <a:gd name="adj1" fmla="val 50000"/>
                <a:gd name="adj2" fmla="val 50000"/>
              </a:avLst>
            </a:prstGeom>
            <a:solidFill>
              <a:srgbClr val="C8C9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800"/>
                <a:buFont typeface="Calibri"/>
                <a:buNone/>
              </a:pPr>
              <a:r>
                <a:rPr lang="en-US" sz="1800" b="1" i="0" u="none" strike="noStrike" cap="none">
                  <a:solidFill>
                    <a:srgbClr val="002060"/>
                  </a:solidFill>
                  <a:latin typeface="Calibri"/>
                  <a:ea typeface="Calibri"/>
                  <a:cs typeface="Calibri"/>
                  <a:sym typeface="Calibri"/>
                </a:rPr>
                <a:t>Analytics &amp; Decision Support</a:t>
              </a:r>
              <a:endParaRPr sz="1800">
                <a:solidFill>
                  <a:schemeClr val="dk1"/>
                </a:solidFill>
                <a:latin typeface="Calibri"/>
                <a:ea typeface="Calibri"/>
                <a:cs typeface="Calibri"/>
                <a:sym typeface="Calibri"/>
              </a:endParaRPr>
            </a:p>
          </p:txBody>
        </p:sp>
      </p:grpSp>
      <p:cxnSp>
        <p:nvCxnSpPr>
          <p:cNvPr id="443" name="Google Shape;443;p12"/>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444" name="Google Shape;444;p12"/>
          <p:cNvSpPr txBox="1"/>
          <p:nvPr/>
        </p:nvSpPr>
        <p:spPr>
          <a:xfrm>
            <a:off x="113210" y="130629"/>
            <a:ext cx="77816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7F7F7F"/>
                </a:solidFill>
                <a:latin typeface="Verdana"/>
                <a:ea typeface="Verdana"/>
                <a:cs typeface="Verdana"/>
                <a:sym typeface="Verdana"/>
              </a:rPr>
              <a:t>Supply Chain Role in Clinical &amp; Financial Workflows</a:t>
            </a:r>
            <a:endParaRPr/>
          </a:p>
        </p:txBody>
      </p:sp>
      <p:pic>
        <p:nvPicPr>
          <p:cNvPr id="445" name="Google Shape;445;p12"/>
          <p:cNvPicPr preferRelativeResize="0"/>
          <p:nvPr/>
        </p:nvPicPr>
        <p:blipFill rotWithShape="1">
          <a:blip r:embed="rId3">
            <a:alphaModFix/>
          </a:blip>
          <a:srcRect/>
          <a:stretch/>
        </p:blipFill>
        <p:spPr>
          <a:xfrm>
            <a:off x="10108504" y="158054"/>
            <a:ext cx="1790700" cy="403225"/>
          </a:xfrm>
          <a:prstGeom prst="rect">
            <a:avLst/>
          </a:prstGeom>
          <a:noFill/>
          <a:ln>
            <a:noFill/>
          </a:ln>
        </p:spPr>
      </p:pic>
      <p:sp>
        <p:nvSpPr>
          <p:cNvPr id="3" name="Slide Number Placeholder 10">
            <a:extLst>
              <a:ext uri="{FF2B5EF4-FFF2-40B4-BE49-F238E27FC236}">
                <a16:creationId xmlns:a16="http://schemas.microsoft.com/office/drawing/2014/main" id="{484F60D0-48C8-2C0F-9D1B-8DCC90A867C5}"/>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12</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a:extLst>
            <a:ext uri="{FF2B5EF4-FFF2-40B4-BE49-F238E27FC236}">
              <a16:creationId xmlns:a16="http://schemas.microsoft.com/office/drawing/2014/main" id="{CDCEEA5D-D852-01C5-33D0-610DB89F0BBA}"/>
            </a:ext>
          </a:extLst>
        </p:cNvPr>
        <p:cNvGrpSpPr/>
        <p:nvPr/>
      </p:nvGrpSpPr>
      <p:grpSpPr>
        <a:xfrm>
          <a:off x="0" y="0"/>
          <a:ext cx="0" cy="0"/>
          <a:chOff x="0" y="0"/>
          <a:chExt cx="0" cy="0"/>
        </a:xfrm>
      </p:grpSpPr>
      <p:sp>
        <p:nvSpPr>
          <p:cNvPr id="399" name="Google Shape;399;p11">
            <a:extLst>
              <a:ext uri="{FF2B5EF4-FFF2-40B4-BE49-F238E27FC236}">
                <a16:creationId xmlns:a16="http://schemas.microsoft.com/office/drawing/2014/main" id="{0B22B5FF-4282-6B7F-F689-AF2DCEF96FCB}"/>
              </a:ext>
            </a:extLst>
          </p:cNvPr>
          <p:cNvSpPr txBox="1"/>
          <p:nvPr/>
        </p:nvSpPr>
        <p:spPr>
          <a:xfrm>
            <a:off x="3048000" y="762000"/>
            <a:ext cx="3657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01" name="Google Shape;401;p11">
            <a:extLst>
              <a:ext uri="{FF2B5EF4-FFF2-40B4-BE49-F238E27FC236}">
                <a16:creationId xmlns:a16="http://schemas.microsoft.com/office/drawing/2014/main" id="{D1564265-622F-89E7-A2C0-6EDD1D224AD3}"/>
              </a:ext>
            </a:extLst>
          </p:cNvPr>
          <p:cNvSpPr txBox="1"/>
          <p:nvPr/>
        </p:nvSpPr>
        <p:spPr>
          <a:xfrm>
            <a:off x="70885" y="122392"/>
            <a:ext cx="904506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dirty="0">
                <a:solidFill>
                  <a:srgbClr val="7F7F7F"/>
                </a:solidFill>
                <a:latin typeface="Verdana"/>
                <a:ea typeface="Verdana"/>
                <a:cs typeface="Verdana"/>
                <a:sym typeface="Verdana"/>
              </a:rPr>
              <a:t>Framework for Building a Clinical Inventory Optimization Program</a:t>
            </a:r>
            <a:endParaRPr dirty="0"/>
          </a:p>
        </p:txBody>
      </p:sp>
      <p:cxnSp>
        <p:nvCxnSpPr>
          <p:cNvPr id="402" name="Google Shape;402;p11">
            <a:extLst>
              <a:ext uri="{FF2B5EF4-FFF2-40B4-BE49-F238E27FC236}">
                <a16:creationId xmlns:a16="http://schemas.microsoft.com/office/drawing/2014/main" id="{77376A6C-7273-9555-7E6D-6F620B71DCF1}"/>
              </a:ext>
            </a:extLst>
          </p:cNvPr>
          <p:cNvCxnSpPr/>
          <p:nvPr/>
        </p:nvCxnSpPr>
        <p:spPr>
          <a:xfrm>
            <a:off x="0" y="609600"/>
            <a:ext cx="12192000" cy="0"/>
          </a:xfrm>
          <a:prstGeom prst="straightConnector1">
            <a:avLst/>
          </a:prstGeom>
          <a:noFill/>
          <a:ln w="12700" cap="flat" cmpd="sng">
            <a:solidFill>
              <a:srgbClr val="686868"/>
            </a:solidFill>
            <a:prstDash val="solid"/>
            <a:miter lim="800000"/>
            <a:headEnd type="none" w="sm" len="sm"/>
            <a:tailEnd type="none" w="sm" len="sm"/>
          </a:ln>
        </p:spPr>
      </p:cxnSp>
      <p:pic>
        <p:nvPicPr>
          <p:cNvPr id="405" name="Google Shape;405;p11">
            <a:extLst>
              <a:ext uri="{FF2B5EF4-FFF2-40B4-BE49-F238E27FC236}">
                <a16:creationId xmlns:a16="http://schemas.microsoft.com/office/drawing/2014/main" id="{87775FF9-EDB1-A989-CA15-C8B66D5D67A4}"/>
              </a:ext>
            </a:extLst>
          </p:cNvPr>
          <p:cNvPicPr preferRelativeResize="0"/>
          <p:nvPr/>
        </p:nvPicPr>
        <p:blipFill rotWithShape="1">
          <a:blip r:embed="rId3">
            <a:alphaModFix/>
          </a:blip>
          <a:srcRect/>
          <a:stretch/>
        </p:blipFill>
        <p:spPr>
          <a:xfrm>
            <a:off x="10108504" y="158054"/>
            <a:ext cx="1790700" cy="403225"/>
          </a:xfrm>
          <a:prstGeom prst="rect">
            <a:avLst/>
          </a:prstGeom>
          <a:noFill/>
          <a:ln>
            <a:noFill/>
          </a:ln>
        </p:spPr>
      </p:pic>
      <p:graphicFrame>
        <p:nvGraphicFramePr>
          <p:cNvPr id="2" name="Diagram 1">
            <a:extLst>
              <a:ext uri="{FF2B5EF4-FFF2-40B4-BE49-F238E27FC236}">
                <a16:creationId xmlns:a16="http://schemas.microsoft.com/office/drawing/2014/main" id="{6C7D131F-930E-A5E8-6D1F-21604CFB6768}"/>
              </a:ext>
            </a:extLst>
          </p:cNvPr>
          <p:cNvGraphicFramePr/>
          <p:nvPr>
            <p:extLst>
              <p:ext uri="{D42A27DB-BD31-4B8C-83A1-F6EECF244321}">
                <p14:modId xmlns:p14="http://schemas.microsoft.com/office/powerpoint/2010/main" val="3851516442"/>
              </p:ext>
            </p:extLst>
          </p:nvPr>
        </p:nvGraphicFramePr>
        <p:xfrm>
          <a:off x="325121" y="1861071"/>
          <a:ext cx="11330391" cy="471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F879E39B-2857-8DFD-B6AB-BA1E5F2F1F36}"/>
              </a:ext>
            </a:extLst>
          </p:cNvPr>
          <p:cNvSpPr txBox="1"/>
          <p:nvPr/>
        </p:nvSpPr>
        <p:spPr>
          <a:xfrm>
            <a:off x="4593417" y="4109417"/>
            <a:ext cx="3286760" cy="1384995"/>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Daily/weekly/monthly inventory management protocols</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Standardized operations workflows across multiple areas</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Regular oversight from management</a:t>
            </a:r>
          </a:p>
          <a:p>
            <a:pPr marL="285750" lvl="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93EFA26-28FA-9D0E-8807-32B38CCBA7EA}"/>
              </a:ext>
            </a:extLst>
          </p:cNvPr>
          <p:cNvSpPr txBox="1"/>
          <p:nvPr/>
        </p:nvSpPr>
        <p:spPr>
          <a:xfrm>
            <a:off x="924560" y="5141893"/>
            <a:ext cx="3286760" cy="1169551"/>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POC capture to EMR to billing</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Item data management</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Reordering/replenishment</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Waste/expiration management</a:t>
            </a:r>
          </a:p>
          <a:p>
            <a:pPr marL="28575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63C7D1D-5A47-FA61-465C-1F224971C824}"/>
              </a:ext>
            </a:extLst>
          </p:cNvPr>
          <p:cNvSpPr txBox="1"/>
          <p:nvPr/>
        </p:nvSpPr>
        <p:spPr>
          <a:xfrm>
            <a:off x="8227460" y="3143635"/>
            <a:ext cx="3387411" cy="1815882"/>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Optimization of inventory (par levels, unused, wasted)</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Use of same data for multiple constituents’ decision support (value analysis, finance, IT)</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Improved contracts with suppliers (e.g., consignment agreements)</a:t>
            </a:r>
          </a:p>
          <a:p>
            <a:pPr marL="28575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AC568BA-65AC-CD7D-12A0-5B632C3136BF}"/>
              </a:ext>
            </a:extLst>
          </p:cNvPr>
          <p:cNvSpPr txBox="1"/>
          <p:nvPr/>
        </p:nvSpPr>
        <p:spPr>
          <a:xfrm>
            <a:off x="4143289" y="2390945"/>
            <a:ext cx="3657600"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2:  Organizational Alignment</a:t>
            </a:r>
          </a:p>
        </p:txBody>
      </p:sp>
      <p:sp>
        <p:nvSpPr>
          <p:cNvPr id="14" name="TextBox 13">
            <a:extLst>
              <a:ext uri="{FF2B5EF4-FFF2-40B4-BE49-F238E27FC236}">
                <a16:creationId xmlns:a16="http://schemas.microsoft.com/office/drawing/2014/main" id="{F9300ECB-3F1A-FA9E-0A3B-533F8360034B}"/>
              </a:ext>
            </a:extLst>
          </p:cNvPr>
          <p:cNvSpPr txBox="1"/>
          <p:nvPr/>
        </p:nvSpPr>
        <p:spPr>
          <a:xfrm>
            <a:off x="577129" y="3295189"/>
            <a:ext cx="2694391"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1:  Full Automation</a:t>
            </a:r>
          </a:p>
        </p:txBody>
      </p:sp>
      <p:sp>
        <p:nvSpPr>
          <p:cNvPr id="15" name="TextBox 14">
            <a:extLst>
              <a:ext uri="{FF2B5EF4-FFF2-40B4-BE49-F238E27FC236}">
                <a16:creationId xmlns:a16="http://schemas.microsoft.com/office/drawing/2014/main" id="{87400510-6EF8-DE90-7DDB-C4B905A5E96A}"/>
              </a:ext>
            </a:extLst>
          </p:cNvPr>
          <p:cNvSpPr txBox="1"/>
          <p:nvPr/>
        </p:nvSpPr>
        <p:spPr>
          <a:xfrm>
            <a:off x="7853680" y="1489220"/>
            <a:ext cx="3423921"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3:  Analytics &amp; Optimization</a:t>
            </a:r>
          </a:p>
        </p:txBody>
      </p:sp>
      <p:sp>
        <p:nvSpPr>
          <p:cNvPr id="20" name="Google Shape;286;p9">
            <a:extLst>
              <a:ext uri="{FF2B5EF4-FFF2-40B4-BE49-F238E27FC236}">
                <a16:creationId xmlns:a16="http://schemas.microsoft.com/office/drawing/2014/main" id="{7BDC213F-3D19-16BF-6773-B2B26A7CF05B}"/>
              </a:ext>
            </a:extLst>
          </p:cNvPr>
          <p:cNvSpPr txBox="1"/>
          <p:nvPr/>
        </p:nvSpPr>
        <p:spPr>
          <a:xfrm>
            <a:off x="780765" y="688401"/>
            <a:ext cx="1038264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A 3-Stage Program:</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Slide Number Placeholder 10">
            <a:extLst>
              <a:ext uri="{FF2B5EF4-FFF2-40B4-BE49-F238E27FC236}">
                <a16:creationId xmlns:a16="http://schemas.microsoft.com/office/drawing/2014/main" id="{D9998E90-9CE8-C96C-7682-6781F1226A45}"/>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13</a:t>
            </a:fld>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 name="Arrow: Pentagon 22">
            <a:extLst>
              <a:ext uri="{FF2B5EF4-FFF2-40B4-BE49-F238E27FC236}">
                <a16:creationId xmlns:a16="http://schemas.microsoft.com/office/drawing/2014/main" id="{A877060C-2846-B847-5517-98298BFF1B5D}"/>
              </a:ext>
            </a:extLst>
          </p:cNvPr>
          <p:cNvSpPr/>
          <p:nvPr/>
        </p:nvSpPr>
        <p:spPr>
          <a:xfrm rot="20870362">
            <a:off x="3485110" y="6022884"/>
            <a:ext cx="2281789" cy="366743"/>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4" name="Arrow: Chevron 23">
            <a:extLst>
              <a:ext uri="{FF2B5EF4-FFF2-40B4-BE49-F238E27FC236}">
                <a16:creationId xmlns:a16="http://schemas.microsoft.com/office/drawing/2014/main" id="{8722F8AE-C57D-AB64-143C-325BDB48CC35}"/>
              </a:ext>
            </a:extLst>
          </p:cNvPr>
          <p:cNvSpPr/>
          <p:nvPr/>
        </p:nvSpPr>
        <p:spPr>
          <a:xfrm rot="20866558">
            <a:off x="5881424" y="5523311"/>
            <a:ext cx="2491010" cy="32261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 name="Arrow: Chevron 24">
            <a:extLst>
              <a:ext uri="{FF2B5EF4-FFF2-40B4-BE49-F238E27FC236}">
                <a16:creationId xmlns:a16="http://schemas.microsoft.com/office/drawing/2014/main" id="{93B3D46C-A477-1D09-71B8-FDC87070C82C}"/>
              </a:ext>
            </a:extLst>
          </p:cNvPr>
          <p:cNvSpPr/>
          <p:nvPr/>
        </p:nvSpPr>
        <p:spPr>
          <a:xfrm rot="20856366">
            <a:off x="8451450" y="5007630"/>
            <a:ext cx="2209843" cy="32261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 name="Rectangle 25">
            <a:extLst>
              <a:ext uri="{FF2B5EF4-FFF2-40B4-BE49-F238E27FC236}">
                <a16:creationId xmlns:a16="http://schemas.microsoft.com/office/drawing/2014/main" id="{74E027B3-C4DD-98F9-7EE6-A84252D42177}"/>
              </a:ext>
            </a:extLst>
          </p:cNvPr>
          <p:cNvSpPr/>
          <p:nvPr/>
        </p:nvSpPr>
        <p:spPr>
          <a:xfrm>
            <a:off x="4068149" y="1573763"/>
            <a:ext cx="3696423" cy="3740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DCB8A61-E50C-1E73-E9AA-C91D004FC4EC}"/>
              </a:ext>
            </a:extLst>
          </p:cNvPr>
          <p:cNvSpPr/>
          <p:nvPr/>
        </p:nvSpPr>
        <p:spPr>
          <a:xfrm>
            <a:off x="7810118" y="965960"/>
            <a:ext cx="3804753" cy="3740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05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a:extLst>
            <a:ext uri="{FF2B5EF4-FFF2-40B4-BE49-F238E27FC236}">
              <a16:creationId xmlns:a16="http://schemas.microsoft.com/office/drawing/2014/main" id="{DB444C10-4FEE-18D1-5BED-ADAD1F285B72}"/>
            </a:ext>
          </a:extLst>
        </p:cNvPr>
        <p:cNvGrpSpPr/>
        <p:nvPr/>
      </p:nvGrpSpPr>
      <p:grpSpPr>
        <a:xfrm>
          <a:off x="0" y="0"/>
          <a:ext cx="0" cy="0"/>
          <a:chOff x="0" y="0"/>
          <a:chExt cx="0" cy="0"/>
        </a:xfrm>
      </p:grpSpPr>
      <p:sp>
        <p:nvSpPr>
          <p:cNvPr id="399" name="Google Shape;399;p11">
            <a:extLst>
              <a:ext uri="{FF2B5EF4-FFF2-40B4-BE49-F238E27FC236}">
                <a16:creationId xmlns:a16="http://schemas.microsoft.com/office/drawing/2014/main" id="{3A1FF961-7B31-E142-9756-5FF2A7F746FB}"/>
              </a:ext>
            </a:extLst>
          </p:cNvPr>
          <p:cNvSpPr txBox="1"/>
          <p:nvPr/>
        </p:nvSpPr>
        <p:spPr>
          <a:xfrm>
            <a:off x="3048000" y="762000"/>
            <a:ext cx="3657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01" name="Google Shape;401;p11">
            <a:extLst>
              <a:ext uri="{FF2B5EF4-FFF2-40B4-BE49-F238E27FC236}">
                <a16:creationId xmlns:a16="http://schemas.microsoft.com/office/drawing/2014/main" id="{4B67046E-6553-7EBA-2824-4575E9C39235}"/>
              </a:ext>
            </a:extLst>
          </p:cNvPr>
          <p:cNvSpPr txBox="1"/>
          <p:nvPr/>
        </p:nvSpPr>
        <p:spPr>
          <a:xfrm>
            <a:off x="70885" y="122392"/>
            <a:ext cx="904506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dirty="0">
                <a:solidFill>
                  <a:srgbClr val="7F7F7F"/>
                </a:solidFill>
                <a:latin typeface="Verdana"/>
                <a:ea typeface="Verdana"/>
                <a:cs typeface="Verdana"/>
                <a:sym typeface="Verdana"/>
              </a:rPr>
              <a:t>Framework for Building a Clinical Inventory Optimization Program</a:t>
            </a:r>
            <a:endParaRPr dirty="0"/>
          </a:p>
        </p:txBody>
      </p:sp>
      <p:cxnSp>
        <p:nvCxnSpPr>
          <p:cNvPr id="402" name="Google Shape;402;p11">
            <a:extLst>
              <a:ext uri="{FF2B5EF4-FFF2-40B4-BE49-F238E27FC236}">
                <a16:creationId xmlns:a16="http://schemas.microsoft.com/office/drawing/2014/main" id="{875CA693-86F7-1A3D-BC26-A9FBE4855AAA}"/>
              </a:ext>
            </a:extLst>
          </p:cNvPr>
          <p:cNvCxnSpPr/>
          <p:nvPr/>
        </p:nvCxnSpPr>
        <p:spPr>
          <a:xfrm>
            <a:off x="0" y="609600"/>
            <a:ext cx="12192000" cy="0"/>
          </a:xfrm>
          <a:prstGeom prst="straightConnector1">
            <a:avLst/>
          </a:prstGeom>
          <a:noFill/>
          <a:ln w="12700" cap="flat" cmpd="sng">
            <a:solidFill>
              <a:srgbClr val="686868"/>
            </a:solidFill>
            <a:prstDash val="solid"/>
            <a:miter lim="800000"/>
            <a:headEnd type="none" w="sm" len="sm"/>
            <a:tailEnd type="none" w="sm" len="sm"/>
          </a:ln>
        </p:spPr>
      </p:cxnSp>
      <p:pic>
        <p:nvPicPr>
          <p:cNvPr id="405" name="Google Shape;405;p11">
            <a:extLst>
              <a:ext uri="{FF2B5EF4-FFF2-40B4-BE49-F238E27FC236}">
                <a16:creationId xmlns:a16="http://schemas.microsoft.com/office/drawing/2014/main" id="{9C2BE930-0550-7032-C183-9CA15C0160CD}"/>
              </a:ext>
            </a:extLst>
          </p:cNvPr>
          <p:cNvPicPr preferRelativeResize="0"/>
          <p:nvPr/>
        </p:nvPicPr>
        <p:blipFill rotWithShape="1">
          <a:blip r:embed="rId3">
            <a:alphaModFix/>
          </a:blip>
          <a:srcRect/>
          <a:stretch/>
        </p:blipFill>
        <p:spPr>
          <a:xfrm>
            <a:off x="10108504" y="158054"/>
            <a:ext cx="1790700" cy="403225"/>
          </a:xfrm>
          <a:prstGeom prst="rect">
            <a:avLst/>
          </a:prstGeom>
          <a:noFill/>
          <a:ln>
            <a:noFill/>
          </a:ln>
        </p:spPr>
      </p:pic>
      <p:graphicFrame>
        <p:nvGraphicFramePr>
          <p:cNvPr id="2" name="Diagram 1">
            <a:extLst>
              <a:ext uri="{FF2B5EF4-FFF2-40B4-BE49-F238E27FC236}">
                <a16:creationId xmlns:a16="http://schemas.microsoft.com/office/drawing/2014/main" id="{03F13460-34BE-EE07-FE41-F87ED38C3138}"/>
              </a:ext>
            </a:extLst>
          </p:cNvPr>
          <p:cNvGraphicFramePr/>
          <p:nvPr/>
        </p:nvGraphicFramePr>
        <p:xfrm>
          <a:off x="325121" y="1861071"/>
          <a:ext cx="11330391" cy="471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B282D0C9-839E-3A8D-2023-7DCA5F6CD3DD}"/>
              </a:ext>
            </a:extLst>
          </p:cNvPr>
          <p:cNvSpPr txBox="1"/>
          <p:nvPr/>
        </p:nvSpPr>
        <p:spPr>
          <a:xfrm>
            <a:off x="4593417" y="4109417"/>
            <a:ext cx="3286760" cy="1384995"/>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Daily/weekly/monthly inventory management protocols</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Standardized operations workflows across multiple areas</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Regular oversight from management</a:t>
            </a:r>
          </a:p>
          <a:p>
            <a:pPr marL="285750" lvl="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7B3A975-9E07-CCEF-E77B-E39BB9A38E73}"/>
              </a:ext>
            </a:extLst>
          </p:cNvPr>
          <p:cNvSpPr txBox="1"/>
          <p:nvPr/>
        </p:nvSpPr>
        <p:spPr>
          <a:xfrm>
            <a:off x="924560" y="5141893"/>
            <a:ext cx="3286760" cy="1169551"/>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POC capture to EMR to billing</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Item data management</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Reordering/replenishment</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Waste/expiration management</a:t>
            </a:r>
          </a:p>
          <a:p>
            <a:pPr marL="28575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EEF664B-01CF-4BE1-30BE-1B4992574554}"/>
              </a:ext>
            </a:extLst>
          </p:cNvPr>
          <p:cNvSpPr txBox="1"/>
          <p:nvPr/>
        </p:nvSpPr>
        <p:spPr>
          <a:xfrm>
            <a:off x="8227460" y="3143635"/>
            <a:ext cx="3387411" cy="1815882"/>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Optimization of inventory (par levels, unused, wasted)</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Use of same data for multiple constituents’ decision support (value analysis, finance, IT)</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Improved contracts with suppliers (e.g., consignment agreements)</a:t>
            </a:r>
          </a:p>
          <a:p>
            <a:pPr marL="28575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6695B6D-2718-6634-77DD-F1C1B583E8D1}"/>
              </a:ext>
            </a:extLst>
          </p:cNvPr>
          <p:cNvSpPr txBox="1"/>
          <p:nvPr/>
        </p:nvSpPr>
        <p:spPr>
          <a:xfrm>
            <a:off x="4143289" y="2390945"/>
            <a:ext cx="3657600"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2:  Organizational Alignment</a:t>
            </a:r>
          </a:p>
        </p:txBody>
      </p:sp>
      <p:sp>
        <p:nvSpPr>
          <p:cNvPr id="14" name="TextBox 13">
            <a:extLst>
              <a:ext uri="{FF2B5EF4-FFF2-40B4-BE49-F238E27FC236}">
                <a16:creationId xmlns:a16="http://schemas.microsoft.com/office/drawing/2014/main" id="{D8FE73A6-A60C-5BF5-2D98-29C4C5FA18B0}"/>
              </a:ext>
            </a:extLst>
          </p:cNvPr>
          <p:cNvSpPr txBox="1"/>
          <p:nvPr/>
        </p:nvSpPr>
        <p:spPr>
          <a:xfrm>
            <a:off x="577129" y="3295189"/>
            <a:ext cx="2694391"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1:  Full Automation</a:t>
            </a:r>
          </a:p>
        </p:txBody>
      </p:sp>
      <p:sp>
        <p:nvSpPr>
          <p:cNvPr id="15" name="TextBox 14">
            <a:extLst>
              <a:ext uri="{FF2B5EF4-FFF2-40B4-BE49-F238E27FC236}">
                <a16:creationId xmlns:a16="http://schemas.microsoft.com/office/drawing/2014/main" id="{414781D0-525E-8E09-330F-7AA388ABBABE}"/>
              </a:ext>
            </a:extLst>
          </p:cNvPr>
          <p:cNvSpPr txBox="1"/>
          <p:nvPr/>
        </p:nvSpPr>
        <p:spPr>
          <a:xfrm>
            <a:off x="7853680" y="1489220"/>
            <a:ext cx="3423921"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3:  Analytics &amp; Optimization</a:t>
            </a:r>
          </a:p>
        </p:txBody>
      </p:sp>
      <p:sp>
        <p:nvSpPr>
          <p:cNvPr id="20" name="Google Shape;286;p9">
            <a:extLst>
              <a:ext uri="{FF2B5EF4-FFF2-40B4-BE49-F238E27FC236}">
                <a16:creationId xmlns:a16="http://schemas.microsoft.com/office/drawing/2014/main" id="{E2548ACA-42FC-D0A8-457F-0059A38E300D}"/>
              </a:ext>
            </a:extLst>
          </p:cNvPr>
          <p:cNvSpPr txBox="1"/>
          <p:nvPr/>
        </p:nvSpPr>
        <p:spPr>
          <a:xfrm>
            <a:off x="780765" y="688401"/>
            <a:ext cx="1038264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A 3-Stage Program:</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Slide Number Placeholder 10">
            <a:extLst>
              <a:ext uri="{FF2B5EF4-FFF2-40B4-BE49-F238E27FC236}">
                <a16:creationId xmlns:a16="http://schemas.microsoft.com/office/drawing/2014/main" id="{73F55B7C-7485-6B91-557D-CE323A31AB1A}"/>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14</a:t>
            </a:fld>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 name="Arrow: Pentagon 22">
            <a:extLst>
              <a:ext uri="{FF2B5EF4-FFF2-40B4-BE49-F238E27FC236}">
                <a16:creationId xmlns:a16="http://schemas.microsoft.com/office/drawing/2014/main" id="{0F90DF77-3AEB-0DBB-BB30-F5CD020459C9}"/>
              </a:ext>
            </a:extLst>
          </p:cNvPr>
          <p:cNvSpPr/>
          <p:nvPr/>
        </p:nvSpPr>
        <p:spPr>
          <a:xfrm rot="20870362">
            <a:off x="3485110" y="6022884"/>
            <a:ext cx="2281789" cy="366743"/>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4" name="Arrow: Chevron 23">
            <a:extLst>
              <a:ext uri="{FF2B5EF4-FFF2-40B4-BE49-F238E27FC236}">
                <a16:creationId xmlns:a16="http://schemas.microsoft.com/office/drawing/2014/main" id="{788DBC18-AEE7-0E82-A3FA-40BFD81DF80F}"/>
              </a:ext>
            </a:extLst>
          </p:cNvPr>
          <p:cNvSpPr/>
          <p:nvPr/>
        </p:nvSpPr>
        <p:spPr>
          <a:xfrm rot="20866558">
            <a:off x="5881424" y="5523311"/>
            <a:ext cx="2491010" cy="32261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 name="Arrow: Chevron 24">
            <a:extLst>
              <a:ext uri="{FF2B5EF4-FFF2-40B4-BE49-F238E27FC236}">
                <a16:creationId xmlns:a16="http://schemas.microsoft.com/office/drawing/2014/main" id="{BA10D02E-D5D2-782F-532B-0F0C88709454}"/>
              </a:ext>
            </a:extLst>
          </p:cNvPr>
          <p:cNvSpPr/>
          <p:nvPr/>
        </p:nvSpPr>
        <p:spPr>
          <a:xfrm rot="20856366">
            <a:off x="8451450" y="5007630"/>
            <a:ext cx="2209843" cy="32261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 name="Rectangle 26">
            <a:extLst>
              <a:ext uri="{FF2B5EF4-FFF2-40B4-BE49-F238E27FC236}">
                <a16:creationId xmlns:a16="http://schemas.microsoft.com/office/drawing/2014/main" id="{AE9DBAEE-C93E-CCA2-79F8-10AC7FC4BD29}"/>
              </a:ext>
            </a:extLst>
          </p:cNvPr>
          <p:cNvSpPr/>
          <p:nvPr/>
        </p:nvSpPr>
        <p:spPr>
          <a:xfrm>
            <a:off x="7810118" y="965960"/>
            <a:ext cx="3804753" cy="3740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95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a:extLst>
            <a:ext uri="{FF2B5EF4-FFF2-40B4-BE49-F238E27FC236}">
              <a16:creationId xmlns:a16="http://schemas.microsoft.com/office/drawing/2014/main" id="{BFF24DB7-958A-B250-CE34-405DA5ABF12C}"/>
            </a:ext>
          </a:extLst>
        </p:cNvPr>
        <p:cNvGrpSpPr/>
        <p:nvPr/>
      </p:nvGrpSpPr>
      <p:grpSpPr>
        <a:xfrm>
          <a:off x="0" y="0"/>
          <a:ext cx="0" cy="0"/>
          <a:chOff x="0" y="0"/>
          <a:chExt cx="0" cy="0"/>
        </a:xfrm>
      </p:grpSpPr>
      <p:sp>
        <p:nvSpPr>
          <p:cNvPr id="399" name="Google Shape;399;p11">
            <a:extLst>
              <a:ext uri="{FF2B5EF4-FFF2-40B4-BE49-F238E27FC236}">
                <a16:creationId xmlns:a16="http://schemas.microsoft.com/office/drawing/2014/main" id="{CAFCA4F5-D367-0FAA-0E10-3C43C9568CBD}"/>
              </a:ext>
            </a:extLst>
          </p:cNvPr>
          <p:cNvSpPr txBox="1"/>
          <p:nvPr/>
        </p:nvSpPr>
        <p:spPr>
          <a:xfrm>
            <a:off x="3048000" y="762000"/>
            <a:ext cx="3657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01" name="Google Shape;401;p11">
            <a:extLst>
              <a:ext uri="{FF2B5EF4-FFF2-40B4-BE49-F238E27FC236}">
                <a16:creationId xmlns:a16="http://schemas.microsoft.com/office/drawing/2014/main" id="{D9E6A782-B9F4-AF18-4A85-E63BD17DC814}"/>
              </a:ext>
            </a:extLst>
          </p:cNvPr>
          <p:cNvSpPr txBox="1"/>
          <p:nvPr/>
        </p:nvSpPr>
        <p:spPr>
          <a:xfrm>
            <a:off x="70885" y="122392"/>
            <a:ext cx="904506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dirty="0">
                <a:solidFill>
                  <a:srgbClr val="7F7F7F"/>
                </a:solidFill>
                <a:latin typeface="Verdana"/>
                <a:ea typeface="Verdana"/>
                <a:cs typeface="Verdana"/>
                <a:sym typeface="Verdana"/>
              </a:rPr>
              <a:t>Framework for Building a Clinical Inventory Optimization Program</a:t>
            </a:r>
            <a:endParaRPr dirty="0"/>
          </a:p>
        </p:txBody>
      </p:sp>
      <p:cxnSp>
        <p:nvCxnSpPr>
          <p:cNvPr id="402" name="Google Shape;402;p11">
            <a:extLst>
              <a:ext uri="{FF2B5EF4-FFF2-40B4-BE49-F238E27FC236}">
                <a16:creationId xmlns:a16="http://schemas.microsoft.com/office/drawing/2014/main" id="{433293EA-139E-9DE2-8F32-9BFA35AA4650}"/>
              </a:ext>
            </a:extLst>
          </p:cNvPr>
          <p:cNvCxnSpPr/>
          <p:nvPr/>
        </p:nvCxnSpPr>
        <p:spPr>
          <a:xfrm>
            <a:off x="0" y="609600"/>
            <a:ext cx="12192000" cy="0"/>
          </a:xfrm>
          <a:prstGeom prst="straightConnector1">
            <a:avLst/>
          </a:prstGeom>
          <a:noFill/>
          <a:ln w="12700" cap="flat" cmpd="sng">
            <a:solidFill>
              <a:srgbClr val="686868"/>
            </a:solidFill>
            <a:prstDash val="solid"/>
            <a:miter lim="800000"/>
            <a:headEnd type="none" w="sm" len="sm"/>
            <a:tailEnd type="none" w="sm" len="sm"/>
          </a:ln>
        </p:spPr>
      </p:cxnSp>
      <p:pic>
        <p:nvPicPr>
          <p:cNvPr id="405" name="Google Shape;405;p11">
            <a:extLst>
              <a:ext uri="{FF2B5EF4-FFF2-40B4-BE49-F238E27FC236}">
                <a16:creationId xmlns:a16="http://schemas.microsoft.com/office/drawing/2014/main" id="{B767BD56-4DE6-A536-A6A6-FD0F397BC6B3}"/>
              </a:ext>
            </a:extLst>
          </p:cNvPr>
          <p:cNvPicPr preferRelativeResize="0"/>
          <p:nvPr/>
        </p:nvPicPr>
        <p:blipFill rotWithShape="1">
          <a:blip r:embed="rId3">
            <a:alphaModFix/>
          </a:blip>
          <a:srcRect/>
          <a:stretch/>
        </p:blipFill>
        <p:spPr>
          <a:xfrm>
            <a:off x="10108504" y="158054"/>
            <a:ext cx="1790700" cy="403225"/>
          </a:xfrm>
          <a:prstGeom prst="rect">
            <a:avLst/>
          </a:prstGeom>
          <a:noFill/>
          <a:ln>
            <a:noFill/>
          </a:ln>
        </p:spPr>
      </p:pic>
      <p:graphicFrame>
        <p:nvGraphicFramePr>
          <p:cNvPr id="2" name="Diagram 1">
            <a:extLst>
              <a:ext uri="{FF2B5EF4-FFF2-40B4-BE49-F238E27FC236}">
                <a16:creationId xmlns:a16="http://schemas.microsoft.com/office/drawing/2014/main" id="{1EE23BDC-22BD-9BDF-246B-7CE1810D5953}"/>
              </a:ext>
            </a:extLst>
          </p:cNvPr>
          <p:cNvGraphicFramePr/>
          <p:nvPr/>
        </p:nvGraphicFramePr>
        <p:xfrm>
          <a:off x="325121" y="1861071"/>
          <a:ext cx="11330391" cy="471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8D039FA-A2D2-5A9A-7484-A4EAF4FDFAD1}"/>
              </a:ext>
            </a:extLst>
          </p:cNvPr>
          <p:cNvSpPr txBox="1"/>
          <p:nvPr/>
        </p:nvSpPr>
        <p:spPr>
          <a:xfrm>
            <a:off x="4593417" y="4109417"/>
            <a:ext cx="3286760" cy="1384995"/>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Daily/weekly/monthly inventory management protocols</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Standardized operations workflows across multiple areas</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Regular oversight from management</a:t>
            </a:r>
          </a:p>
          <a:p>
            <a:pPr marL="285750" lvl="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57B296E-61C8-5FBC-5F73-2E60D44D62D9}"/>
              </a:ext>
            </a:extLst>
          </p:cNvPr>
          <p:cNvSpPr txBox="1"/>
          <p:nvPr/>
        </p:nvSpPr>
        <p:spPr>
          <a:xfrm>
            <a:off x="924560" y="5141893"/>
            <a:ext cx="3286760" cy="1169551"/>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POC capture to EMR to billing</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Item data management</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Reordering/replenishment</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Waste/expiration management</a:t>
            </a:r>
          </a:p>
          <a:p>
            <a:pPr marL="28575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C0980A9-28A2-DF3D-1E49-557862280491}"/>
              </a:ext>
            </a:extLst>
          </p:cNvPr>
          <p:cNvSpPr txBox="1"/>
          <p:nvPr/>
        </p:nvSpPr>
        <p:spPr>
          <a:xfrm>
            <a:off x="8227460" y="3143635"/>
            <a:ext cx="3387411" cy="1815882"/>
          </a:xfrm>
          <a:prstGeom prst="rect">
            <a:avLst/>
          </a:prstGeom>
          <a:noFill/>
        </p:spPr>
        <p:txBody>
          <a:bodyPr wrap="square" rtlCol="0">
            <a:spAutoFit/>
          </a:bodyPr>
          <a:lstStyle/>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Optimization of inventory (par levels, unused, wasted)</a:t>
            </a:r>
          </a:p>
          <a:p>
            <a:pPr marL="285750" lvl="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Use of same data for multiple constituents’ decision support (value analysis, finance, IT)</a:t>
            </a:r>
          </a:p>
          <a:p>
            <a:pPr marL="285750" indent="-285750">
              <a:buClr>
                <a:srgbClr val="00B050"/>
              </a:buClr>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Improved contracts with suppliers (e.g., consignment agreements)</a:t>
            </a:r>
          </a:p>
          <a:p>
            <a:pPr marL="285750" indent="-285750">
              <a:buClr>
                <a:srgbClr val="00B050"/>
              </a:buClr>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65B48BF-5014-72E3-DD95-E124B5623D95}"/>
              </a:ext>
            </a:extLst>
          </p:cNvPr>
          <p:cNvSpPr txBox="1"/>
          <p:nvPr/>
        </p:nvSpPr>
        <p:spPr>
          <a:xfrm>
            <a:off x="4143289" y="2390945"/>
            <a:ext cx="3657600"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2:  Organizational Alignment</a:t>
            </a:r>
          </a:p>
        </p:txBody>
      </p:sp>
      <p:sp>
        <p:nvSpPr>
          <p:cNvPr id="14" name="TextBox 13">
            <a:extLst>
              <a:ext uri="{FF2B5EF4-FFF2-40B4-BE49-F238E27FC236}">
                <a16:creationId xmlns:a16="http://schemas.microsoft.com/office/drawing/2014/main" id="{EA746678-9B1E-FBDD-E2FD-75CEB9A0D691}"/>
              </a:ext>
            </a:extLst>
          </p:cNvPr>
          <p:cNvSpPr txBox="1"/>
          <p:nvPr/>
        </p:nvSpPr>
        <p:spPr>
          <a:xfrm>
            <a:off x="577129" y="3295189"/>
            <a:ext cx="2694391"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1:  Full Automation</a:t>
            </a:r>
          </a:p>
        </p:txBody>
      </p:sp>
      <p:sp>
        <p:nvSpPr>
          <p:cNvPr id="15" name="TextBox 14">
            <a:extLst>
              <a:ext uri="{FF2B5EF4-FFF2-40B4-BE49-F238E27FC236}">
                <a16:creationId xmlns:a16="http://schemas.microsoft.com/office/drawing/2014/main" id="{6532507E-3444-2C68-88F3-B4077F56BD8E}"/>
              </a:ext>
            </a:extLst>
          </p:cNvPr>
          <p:cNvSpPr txBox="1"/>
          <p:nvPr/>
        </p:nvSpPr>
        <p:spPr>
          <a:xfrm>
            <a:off x="7853680" y="1489220"/>
            <a:ext cx="3423921" cy="369332"/>
          </a:xfrm>
          <a:prstGeom prst="rect">
            <a:avLst/>
          </a:prstGeom>
          <a:noFill/>
        </p:spPr>
        <p:txBody>
          <a:bodyPr wrap="square" rtlCol="0">
            <a:spAutoFit/>
          </a:bodyPr>
          <a:lstStyle/>
          <a:p>
            <a:r>
              <a:rPr lang="en-US" sz="1800" b="1" i="1" dirty="0">
                <a:solidFill>
                  <a:srgbClr val="1E22AA"/>
                </a:solidFill>
                <a:latin typeface="Calibri" panose="020F0502020204030204" pitchFamily="34" charset="0"/>
                <a:ea typeface="Calibri" panose="020F0502020204030204" pitchFamily="34" charset="0"/>
                <a:cs typeface="Calibri" panose="020F0502020204030204" pitchFamily="34" charset="0"/>
              </a:rPr>
              <a:t>Stage 3:  Analytics &amp; Optimization</a:t>
            </a:r>
          </a:p>
        </p:txBody>
      </p:sp>
      <p:sp>
        <p:nvSpPr>
          <p:cNvPr id="20" name="Google Shape;286;p9">
            <a:extLst>
              <a:ext uri="{FF2B5EF4-FFF2-40B4-BE49-F238E27FC236}">
                <a16:creationId xmlns:a16="http://schemas.microsoft.com/office/drawing/2014/main" id="{B6AD0737-8714-4286-8350-EC7B8A249A44}"/>
              </a:ext>
            </a:extLst>
          </p:cNvPr>
          <p:cNvSpPr txBox="1"/>
          <p:nvPr/>
        </p:nvSpPr>
        <p:spPr>
          <a:xfrm>
            <a:off x="780765" y="688401"/>
            <a:ext cx="1038264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A 3-Stage Program:</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Slide Number Placeholder 10">
            <a:extLst>
              <a:ext uri="{FF2B5EF4-FFF2-40B4-BE49-F238E27FC236}">
                <a16:creationId xmlns:a16="http://schemas.microsoft.com/office/drawing/2014/main" id="{F2B9A771-82EC-D5B0-EDA5-BA2BFE769084}"/>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15</a:t>
            </a:fld>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 name="Arrow: Pentagon 22">
            <a:extLst>
              <a:ext uri="{FF2B5EF4-FFF2-40B4-BE49-F238E27FC236}">
                <a16:creationId xmlns:a16="http://schemas.microsoft.com/office/drawing/2014/main" id="{85A615C4-0717-E8CF-A180-AC258E8B634C}"/>
              </a:ext>
            </a:extLst>
          </p:cNvPr>
          <p:cNvSpPr/>
          <p:nvPr/>
        </p:nvSpPr>
        <p:spPr>
          <a:xfrm rot="20870362">
            <a:off x="3485110" y="6022884"/>
            <a:ext cx="2281789" cy="366743"/>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4" name="Arrow: Chevron 23">
            <a:extLst>
              <a:ext uri="{FF2B5EF4-FFF2-40B4-BE49-F238E27FC236}">
                <a16:creationId xmlns:a16="http://schemas.microsoft.com/office/drawing/2014/main" id="{7A15C805-713D-40FB-A20B-1D1DAFACAEFB}"/>
              </a:ext>
            </a:extLst>
          </p:cNvPr>
          <p:cNvSpPr/>
          <p:nvPr/>
        </p:nvSpPr>
        <p:spPr>
          <a:xfrm rot="20866558">
            <a:off x="5881424" y="5523311"/>
            <a:ext cx="2491010" cy="32261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 name="Arrow: Chevron 24">
            <a:extLst>
              <a:ext uri="{FF2B5EF4-FFF2-40B4-BE49-F238E27FC236}">
                <a16:creationId xmlns:a16="http://schemas.microsoft.com/office/drawing/2014/main" id="{1B1C11B7-3768-EB5F-8491-B9DE86A66270}"/>
              </a:ext>
            </a:extLst>
          </p:cNvPr>
          <p:cNvSpPr/>
          <p:nvPr/>
        </p:nvSpPr>
        <p:spPr>
          <a:xfrm rot="20856366">
            <a:off x="8451450" y="5007630"/>
            <a:ext cx="2209843" cy="32261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847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cxnSp>
        <p:nvCxnSpPr>
          <p:cNvPr id="626" name="Google Shape;626;p20"/>
          <p:cNvCxnSpPr/>
          <p:nvPr/>
        </p:nvCxnSpPr>
        <p:spPr>
          <a:xfrm>
            <a:off x="0" y="587045"/>
            <a:ext cx="12192000" cy="0"/>
          </a:xfrm>
          <a:prstGeom prst="straightConnector1">
            <a:avLst/>
          </a:prstGeom>
          <a:noFill/>
          <a:ln w="12700" cap="flat" cmpd="sng">
            <a:solidFill>
              <a:srgbClr val="686868"/>
            </a:solidFill>
            <a:prstDash val="solid"/>
            <a:miter lim="800000"/>
            <a:headEnd type="none" w="sm" len="sm"/>
            <a:tailEnd type="none" w="sm" len="sm"/>
          </a:ln>
        </p:spPr>
      </p:cxnSp>
      <p:sp>
        <p:nvSpPr>
          <p:cNvPr id="627" name="Google Shape;627;p20"/>
          <p:cNvSpPr txBox="1"/>
          <p:nvPr/>
        </p:nvSpPr>
        <p:spPr>
          <a:xfrm>
            <a:off x="109961" y="150981"/>
            <a:ext cx="845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Item Data Efficiently Captured &amp; Disseminated</a:t>
            </a:r>
            <a:endParaRPr/>
          </a:p>
        </p:txBody>
      </p:sp>
      <p:sp>
        <p:nvSpPr>
          <p:cNvPr id="628" name="Google Shape;628;p20" descr="Displaying RF_logo_rgb-01.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0" name="Google Shape;630;p20"/>
          <p:cNvGrpSpPr/>
          <p:nvPr/>
        </p:nvGrpSpPr>
        <p:grpSpPr>
          <a:xfrm>
            <a:off x="1232453" y="684030"/>
            <a:ext cx="9479675" cy="5489939"/>
            <a:chOff x="1824158" y="1070190"/>
            <a:chExt cx="8131264" cy="4535067"/>
          </a:xfrm>
        </p:grpSpPr>
        <p:sp>
          <p:nvSpPr>
            <p:cNvPr id="631" name="Google Shape;631;p20"/>
            <p:cNvSpPr txBox="1"/>
            <p:nvPr/>
          </p:nvSpPr>
          <p:spPr>
            <a:xfrm>
              <a:off x="8029080" y="1668591"/>
              <a:ext cx="141246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Point of Care</a:t>
              </a:r>
              <a:endParaRPr/>
            </a:p>
          </p:txBody>
        </p:sp>
        <p:sp>
          <p:nvSpPr>
            <p:cNvPr id="632" name="Google Shape;632;p20"/>
            <p:cNvSpPr txBox="1"/>
            <p:nvPr/>
          </p:nvSpPr>
          <p:spPr>
            <a:xfrm>
              <a:off x="2516245" y="1642275"/>
              <a:ext cx="178058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Point of Delivery</a:t>
              </a:r>
              <a:endParaRPr/>
            </a:p>
          </p:txBody>
        </p:sp>
        <p:sp>
          <p:nvSpPr>
            <p:cNvPr id="633" name="Google Shape;633;p20"/>
            <p:cNvSpPr txBox="1"/>
            <p:nvPr/>
          </p:nvSpPr>
          <p:spPr>
            <a:xfrm>
              <a:off x="7566024" y="2014463"/>
              <a:ext cx="181889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i="1">
                  <a:solidFill>
                    <a:srgbClr val="595959"/>
                  </a:solidFill>
                  <a:latin typeface="Calibri"/>
                  <a:ea typeface="Calibri"/>
                  <a:cs typeface="Calibri"/>
                  <a:sym typeface="Calibri"/>
                </a:rPr>
                <a:t>Procedure Room</a:t>
              </a:r>
              <a:endParaRPr/>
            </a:p>
          </p:txBody>
        </p:sp>
        <p:grpSp>
          <p:nvGrpSpPr>
            <p:cNvPr id="634" name="Google Shape;634;p20"/>
            <p:cNvGrpSpPr/>
            <p:nvPr/>
          </p:nvGrpSpPr>
          <p:grpSpPr>
            <a:xfrm>
              <a:off x="2848537" y="3314848"/>
              <a:ext cx="6502860" cy="430970"/>
              <a:chOff x="2847509" y="3774960"/>
              <a:chExt cx="6502860" cy="430970"/>
            </a:xfrm>
          </p:grpSpPr>
          <p:pic>
            <p:nvPicPr>
              <p:cNvPr id="635" name="Google Shape;635;p20" descr="D:\ICONS\work22.png"/>
              <p:cNvPicPr preferRelativeResize="0"/>
              <p:nvPr/>
            </p:nvPicPr>
            <p:blipFill rotWithShape="1">
              <a:blip r:embed="rId3">
                <a:alphaModFix/>
              </a:blip>
              <a:srcRect/>
              <a:stretch/>
            </p:blipFill>
            <p:spPr>
              <a:xfrm>
                <a:off x="2847509" y="3820996"/>
                <a:ext cx="401088" cy="384934"/>
              </a:xfrm>
              <a:prstGeom prst="rect">
                <a:avLst/>
              </a:prstGeom>
              <a:noFill/>
              <a:ln>
                <a:noFill/>
              </a:ln>
            </p:spPr>
          </p:pic>
          <p:pic>
            <p:nvPicPr>
              <p:cNvPr id="636" name="Google Shape;636;p20" descr="D:\ICONS\patient4.png"/>
              <p:cNvPicPr preferRelativeResize="0"/>
              <p:nvPr/>
            </p:nvPicPr>
            <p:blipFill rotWithShape="1">
              <a:blip r:embed="rId4">
                <a:alphaModFix/>
              </a:blip>
              <a:srcRect/>
              <a:stretch/>
            </p:blipFill>
            <p:spPr>
              <a:xfrm>
                <a:off x="8904153" y="3774960"/>
                <a:ext cx="446216" cy="428245"/>
              </a:xfrm>
              <a:prstGeom prst="rect">
                <a:avLst/>
              </a:prstGeom>
              <a:noFill/>
              <a:ln>
                <a:noFill/>
              </a:ln>
            </p:spPr>
          </p:pic>
          <p:cxnSp>
            <p:nvCxnSpPr>
              <p:cNvPr id="637" name="Google Shape;637;p20"/>
              <p:cNvCxnSpPr/>
              <p:nvPr/>
            </p:nvCxnSpPr>
            <p:spPr>
              <a:xfrm>
                <a:off x="3271664" y="4025028"/>
                <a:ext cx="5632488" cy="3114"/>
              </a:xfrm>
              <a:prstGeom prst="straightConnector1">
                <a:avLst/>
              </a:prstGeom>
              <a:noFill/>
              <a:ln w="28575" cap="flat" cmpd="sng">
                <a:solidFill>
                  <a:schemeClr val="dk1"/>
                </a:solidFill>
                <a:prstDash val="dot"/>
                <a:miter lim="800000"/>
                <a:headEnd type="none" w="sm" len="sm"/>
                <a:tailEnd type="stealth" w="med" len="med"/>
              </a:ln>
            </p:spPr>
          </p:cxnSp>
          <p:sp>
            <p:nvSpPr>
              <p:cNvPr id="638" name="Google Shape;638;p20"/>
              <p:cNvSpPr txBox="1"/>
              <p:nvPr/>
            </p:nvSpPr>
            <p:spPr>
              <a:xfrm>
                <a:off x="4197902" y="3779756"/>
                <a:ext cx="3576895" cy="30777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Flow of Medical Products and Devices</a:t>
                </a:r>
                <a:endParaRPr/>
              </a:p>
            </p:txBody>
          </p:sp>
        </p:grpSp>
        <p:pic>
          <p:nvPicPr>
            <p:cNvPr id="639" name="Google Shape;639;p20"/>
            <p:cNvPicPr preferRelativeResize="0"/>
            <p:nvPr/>
          </p:nvPicPr>
          <p:blipFill rotWithShape="1">
            <a:blip r:embed="rId5">
              <a:alphaModFix/>
            </a:blip>
            <a:srcRect/>
            <a:stretch/>
          </p:blipFill>
          <p:spPr>
            <a:xfrm>
              <a:off x="5403901" y="2303607"/>
              <a:ext cx="1279681" cy="841420"/>
            </a:xfrm>
            <a:prstGeom prst="rect">
              <a:avLst/>
            </a:prstGeom>
            <a:noFill/>
            <a:ln>
              <a:noFill/>
            </a:ln>
          </p:spPr>
        </p:pic>
        <p:pic>
          <p:nvPicPr>
            <p:cNvPr id="640" name="Google Shape;640;p20"/>
            <p:cNvPicPr preferRelativeResize="0"/>
            <p:nvPr/>
          </p:nvPicPr>
          <p:blipFill rotWithShape="1">
            <a:blip r:embed="rId6">
              <a:alphaModFix/>
            </a:blip>
            <a:srcRect/>
            <a:stretch/>
          </p:blipFill>
          <p:spPr>
            <a:xfrm>
              <a:off x="7961143" y="2319816"/>
              <a:ext cx="1270878" cy="835632"/>
            </a:xfrm>
            <a:prstGeom prst="rect">
              <a:avLst/>
            </a:prstGeom>
            <a:noFill/>
            <a:ln>
              <a:noFill/>
            </a:ln>
          </p:spPr>
        </p:pic>
        <p:sp>
          <p:nvSpPr>
            <p:cNvPr id="641" name="Google Shape;641;p20"/>
            <p:cNvSpPr txBox="1"/>
            <p:nvPr/>
          </p:nvSpPr>
          <p:spPr>
            <a:xfrm>
              <a:off x="5389039" y="2015600"/>
              <a:ext cx="129454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rgbClr val="595959"/>
                  </a:solidFill>
                  <a:latin typeface="Calibri"/>
                  <a:ea typeface="Calibri"/>
                  <a:cs typeface="Calibri"/>
                  <a:sym typeface="Calibri"/>
                </a:rPr>
                <a:t>Supply Room</a:t>
              </a:r>
              <a:endParaRPr/>
            </a:p>
          </p:txBody>
        </p:sp>
        <p:sp>
          <p:nvSpPr>
            <p:cNvPr id="642" name="Google Shape;642;p20"/>
            <p:cNvSpPr txBox="1"/>
            <p:nvPr/>
          </p:nvSpPr>
          <p:spPr>
            <a:xfrm>
              <a:off x="2383828" y="2002511"/>
              <a:ext cx="291221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rgbClr val="595959"/>
                  </a:solidFill>
                  <a:latin typeface="Calibri"/>
                  <a:ea typeface="Calibri"/>
                  <a:cs typeface="Calibri"/>
                  <a:sym typeface="Calibri"/>
                </a:rPr>
                <a:t>Delivery Area/Dock &amp; Disposal </a:t>
              </a:r>
              <a:endParaRPr/>
            </a:p>
          </p:txBody>
        </p:sp>
        <p:grpSp>
          <p:nvGrpSpPr>
            <p:cNvPr id="643" name="Google Shape;643;p20"/>
            <p:cNvGrpSpPr/>
            <p:nvPr/>
          </p:nvGrpSpPr>
          <p:grpSpPr>
            <a:xfrm>
              <a:off x="2728700" y="3774734"/>
              <a:ext cx="6587477" cy="599622"/>
              <a:chOff x="2727672" y="4234846"/>
              <a:chExt cx="6587477" cy="599622"/>
            </a:xfrm>
          </p:grpSpPr>
          <p:sp>
            <p:nvSpPr>
              <p:cNvPr id="644" name="Google Shape;644;p20"/>
              <p:cNvSpPr txBox="1"/>
              <p:nvPr/>
            </p:nvSpPr>
            <p:spPr>
              <a:xfrm>
                <a:off x="4172025" y="4248004"/>
                <a:ext cx="35448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Calibri"/>
                    <a:ea typeface="Calibri"/>
                    <a:cs typeface="Calibri"/>
                    <a:sym typeface="Calibri"/>
                  </a:rPr>
                  <a:t>Data Capture &amp; Feed</a:t>
                </a:r>
                <a:endParaRPr/>
              </a:p>
            </p:txBody>
          </p:sp>
          <p:grpSp>
            <p:nvGrpSpPr>
              <p:cNvPr id="645" name="Google Shape;645;p20"/>
              <p:cNvGrpSpPr/>
              <p:nvPr/>
            </p:nvGrpSpPr>
            <p:grpSpPr>
              <a:xfrm>
                <a:off x="2727672" y="4234846"/>
                <a:ext cx="6587477" cy="599622"/>
                <a:chOff x="2727672" y="4234846"/>
                <a:chExt cx="6587477" cy="599622"/>
              </a:xfrm>
            </p:grpSpPr>
            <p:sp>
              <p:nvSpPr>
                <p:cNvPr id="646" name="Google Shape;646;p20"/>
                <p:cNvSpPr/>
                <p:nvPr/>
              </p:nvSpPr>
              <p:spPr>
                <a:xfrm rot="10800000" flipH="1">
                  <a:off x="2727672" y="4234846"/>
                  <a:ext cx="6587477" cy="542846"/>
                </a:xfrm>
                <a:prstGeom prst="triangle">
                  <a:avLst>
                    <a:gd name="adj" fmla="val 48982"/>
                  </a:avLst>
                </a:prstGeom>
                <a:solidFill>
                  <a:srgbClr val="31859B">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Calibri"/>
                    <a:ea typeface="Calibri"/>
                    <a:cs typeface="Calibri"/>
                    <a:sym typeface="Calibri"/>
                  </a:endParaRPr>
                </a:p>
              </p:txBody>
            </p:sp>
            <p:sp>
              <p:nvSpPr>
                <p:cNvPr id="647" name="Google Shape;647;p20"/>
                <p:cNvSpPr/>
                <p:nvPr/>
              </p:nvSpPr>
              <p:spPr>
                <a:xfrm rot="10800000">
                  <a:off x="5178804" y="4654015"/>
                  <a:ext cx="1434450" cy="180453"/>
                </a:xfrm>
                <a:prstGeom prst="triangle">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grpSp>
        <p:sp>
          <p:nvSpPr>
            <p:cNvPr id="648" name="Google Shape;648;p20"/>
            <p:cNvSpPr/>
            <p:nvPr/>
          </p:nvSpPr>
          <p:spPr>
            <a:xfrm>
              <a:off x="2807727" y="1827707"/>
              <a:ext cx="6377546" cy="160828"/>
            </a:xfrm>
            <a:prstGeom prst="triangle">
              <a:avLst>
                <a:gd name="adj" fmla="val 50000"/>
              </a:avLst>
            </a:prstGeom>
            <a:solidFill>
              <a:srgbClr val="36609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9" name="Google Shape;649;p20"/>
            <p:cNvSpPr/>
            <p:nvPr/>
          </p:nvSpPr>
          <p:spPr>
            <a:xfrm>
              <a:off x="6878910" y="2455532"/>
              <a:ext cx="353342" cy="301214"/>
            </a:xfrm>
            <a:prstGeom prst="stripedRightArrow">
              <a:avLst>
                <a:gd name="adj1" fmla="val 50000"/>
                <a:gd name="adj2" fmla="val 50000"/>
              </a:avLst>
            </a:prstGeom>
            <a:solidFill>
              <a:srgbClr val="36609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50" name="Google Shape;650;p20"/>
            <p:cNvSpPr/>
            <p:nvPr/>
          </p:nvSpPr>
          <p:spPr>
            <a:xfrm flipH="1">
              <a:off x="7443448" y="2657281"/>
              <a:ext cx="306499" cy="301214"/>
            </a:xfrm>
            <a:prstGeom prst="stripedRightArrow">
              <a:avLst>
                <a:gd name="adj1" fmla="val 50000"/>
                <a:gd name="adj2" fmla="val 50000"/>
              </a:avLst>
            </a:prstGeom>
            <a:solidFill>
              <a:srgbClr val="36609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51" name="Google Shape;651;p20"/>
            <p:cNvSpPr/>
            <p:nvPr/>
          </p:nvSpPr>
          <p:spPr>
            <a:xfrm>
              <a:off x="4308798" y="2480631"/>
              <a:ext cx="353342" cy="301214"/>
            </a:xfrm>
            <a:prstGeom prst="stripedRightArrow">
              <a:avLst>
                <a:gd name="adj1" fmla="val 50000"/>
                <a:gd name="adj2" fmla="val 50000"/>
              </a:avLst>
            </a:prstGeom>
            <a:solidFill>
              <a:srgbClr val="36609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52" name="Google Shape;652;p20"/>
            <p:cNvSpPr/>
            <p:nvPr/>
          </p:nvSpPr>
          <p:spPr>
            <a:xfrm flipH="1">
              <a:off x="4873336" y="2682380"/>
              <a:ext cx="306499" cy="301214"/>
            </a:xfrm>
            <a:prstGeom prst="stripedRightArrow">
              <a:avLst>
                <a:gd name="adj1" fmla="val 50000"/>
                <a:gd name="adj2" fmla="val 50000"/>
              </a:avLst>
            </a:prstGeom>
            <a:solidFill>
              <a:srgbClr val="36609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653" name="Google Shape;653;p20"/>
            <p:cNvPicPr preferRelativeResize="0"/>
            <p:nvPr/>
          </p:nvPicPr>
          <p:blipFill rotWithShape="1">
            <a:blip r:embed="rId7">
              <a:alphaModFix/>
            </a:blip>
            <a:srcRect b="24089"/>
            <a:stretch/>
          </p:blipFill>
          <p:spPr>
            <a:xfrm>
              <a:off x="2813876" y="2312701"/>
              <a:ext cx="1425041" cy="836157"/>
            </a:xfrm>
            <a:prstGeom prst="rect">
              <a:avLst/>
            </a:prstGeom>
            <a:noFill/>
            <a:ln>
              <a:noFill/>
            </a:ln>
          </p:spPr>
        </p:pic>
        <p:pic>
          <p:nvPicPr>
            <p:cNvPr id="654" name="Google Shape;654;p20" descr="D:\ICONS\hospital11.png"/>
            <p:cNvPicPr preferRelativeResize="0"/>
            <p:nvPr/>
          </p:nvPicPr>
          <p:blipFill rotWithShape="1">
            <a:blip r:embed="rId8">
              <a:alphaModFix/>
            </a:blip>
            <a:srcRect/>
            <a:stretch/>
          </p:blipFill>
          <p:spPr>
            <a:xfrm>
              <a:off x="5703719" y="1070190"/>
              <a:ext cx="784561" cy="784561"/>
            </a:xfrm>
            <a:prstGeom prst="rect">
              <a:avLst/>
            </a:prstGeom>
            <a:noFill/>
            <a:ln>
              <a:noFill/>
            </a:ln>
          </p:spPr>
        </p:pic>
        <p:grpSp>
          <p:nvGrpSpPr>
            <p:cNvPr id="655" name="Google Shape;655;p20"/>
            <p:cNvGrpSpPr/>
            <p:nvPr/>
          </p:nvGrpSpPr>
          <p:grpSpPr>
            <a:xfrm>
              <a:off x="2744564" y="4573937"/>
              <a:ext cx="6571613" cy="841547"/>
              <a:chOff x="3280275" y="5076174"/>
              <a:chExt cx="5574772" cy="490613"/>
            </a:xfrm>
          </p:grpSpPr>
          <p:sp>
            <p:nvSpPr>
              <p:cNvPr id="656" name="Google Shape;656;p20"/>
              <p:cNvSpPr/>
              <p:nvPr/>
            </p:nvSpPr>
            <p:spPr>
              <a:xfrm>
                <a:off x="7957627" y="5078731"/>
                <a:ext cx="897420" cy="488056"/>
              </a:xfrm>
              <a:prstGeom prst="rect">
                <a:avLst/>
              </a:prstGeom>
              <a:solidFill>
                <a:srgbClr val="BFBFB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3F3F3F"/>
                    </a:solidFill>
                    <a:latin typeface="Calibri"/>
                    <a:ea typeface="Calibri"/>
                    <a:cs typeface="Calibri"/>
                    <a:sym typeface="Calibri"/>
                  </a:rPr>
                  <a:t>Clinical </a:t>
                </a:r>
                <a:endParaRPr/>
              </a:p>
              <a:p>
                <a:pPr marL="0" marR="0" lvl="0" indent="0" algn="ctr" rtl="0">
                  <a:spcBef>
                    <a:spcPts val="0"/>
                  </a:spcBef>
                  <a:spcAft>
                    <a:spcPts val="0"/>
                  </a:spcAft>
                  <a:buNone/>
                </a:pPr>
                <a:r>
                  <a:rPr lang="en-US" sz="1200" b="1">
                    <a:solidFill>
                      <a:srgbClr val="3F3F3F"/>
                    </a:solidFill>
                    <a:latin typeface="Calibri"/>
                    <a:ea typeface="Calibri"/>
                    <a:cs typeface="Calibri"/>
                    <a:sym typeface="Calibri"/>
                  </a:rPr>
                  <a:t>Documentation </a:t>
                </a:r>
                <a:endParaRPr/>
              </a:p>
              <a:p>
                <a:pPr marL="0" marR="0" lvl="0" indent="0" algn="ctr" rtl="0">
                  <a:spcBef>
                    <a:spcPts val="0"/>
                  </a:spcBef>
                  <a:spcAft>
                    <a:spcPts val="0"/>
                  </a:spcAft>
                  <a:buNone/>
                </a:pPr>
                <a:r>
                  <a:rPr lang="en-US" sz="1200" b="1">
                    <a:solidFill>
                      <a:srgbClr val="3F3F3F"/>
                    </a:solidFill>
                    <a:latin typeface="Calibri"/>
                    <a:ea typeface="Calibri"/>
                    <a:cs typeface="Calibri"/>
                    <a:sym typeface="Calibri"/>
                  </a:rPr>
                  <a:t>Systems</a:t>
                </a:r>
                <a:endParaRPr/>
              </a:p>
            </p:txBody>
          </p:sp>
          <p:cxnSp>
            <p:nvCxnSpPr>
              <p:cNvPr id="657" name="Google Shape;657;p20"/>
              <p:cNvCxnSpPr>
                <a:stCxn id="658" idx="3"/>
                <a:endCxn id="656" idx="1"/>
              </p:cNvCxnSpPr>
              <p:nvPr/>
            </p:nvCxnSpPr>
            <p:spPr>
              <a:xfrm>
                <a:off x="4058038" y="5320202"/>
                <a:ext cx="3899700" cy="2700"/>
              </a:xfrm>
              <a:prstGeom prst="bentConnector3">
                <a:avLst>
                  <a:gd name="adj1" fmla="val 51044"/>
                </a:avLst>
              </a:prstGeom>
              <a:noFill/>
              <a:ln w="38100" cap="flat" cmpd="sng">
                <a:solidFill>
                  <a:srgbClr val="C00000"/>
                </a:solidFill>
                <a:prstDash val="solid"/>
                <a:miter lim="800000"/>
                <a:headEnd type="triangle" w="med" len="med"/>
                <a:tailEnd type="triangle" w="med" len="med"/>
              </a:ln>
            </p:spPr>
          </p:cxnSp>
          <p:sp>
            <p:nvSpPr>
              <p:cNvPr id="658" name="Google Shape;658;p20"/>
              <p:cNvSpPr/>
              <p:nvPr/>
            </p:nvSpPr>
            <p:spPr>
              <a:xfrm>
                <a:off x="3280275" y="5076174"/>
                <a:ext cx="777763" cy="488057"/>
              </a:xfrm>
              <a:prstGeom prst="rect">
                <a:avLst/>
              </a:prstGeom>
              <a:solidFill>
                <a:srgbClr val="BFBFB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3F3F3F"/>
                    </a:solidFill>
                    <a:latin typeface="Calibri"/>
                    <a:ea typeface="Calibri"/>
                    <a:cs typeface="Calibri"/>
                    <a:sym typeface="Calibri"/>
                  </a:rPr>
                  <a:t>Hospital</a:t>
                </a:r>
                <a:endParaRPr/>
              </a:p>
              <a:p>
                <a:pPr marL="0" marR="0" lvl="0" indent="0" algn="ctr" rtl="0">
                  <a:spcBef>
                    <a:spcPts val="0"/>
                  </a:spcBef>
                  <a:spcAft>
                    <a:spcPts val="0"/>
                  </a:spcAft>
                  <a:buNone/>
                </a:pPr>
                <a:r>
                  <a:rPr lang="en-US" sz="1200" b="1">
                    <a:solidFill>
                      <a:srgbClr val="3F3F3F"/>
                    </a:solidFill>
                    <a:latin typeface="Calibri"/>
                    <a:ea typeface="Calibri"/>
                    <a:cs typeface="Calibri"/>
                    <a:sym typeface="Calibri"/>
                  </a:rPr>
                  <a:t>ERP</a:t>
                </a:r>
                <a:endParaRPr/>
              </a:p>
              <a:p>
                <a:pPr marL="0" marR="0" lvl="0" indent="0" algn="ctr" rtl="0">
                  <a:spcBef>
                    <a:spcPts val="0"/>
                  </a:spcBef>
                  <a:spcAft>
                    <a:spcPts val="0"/>
                  </a:spcAft>
                  <a:buNone/>
                </a:pPr>
                <a:r>
                  <a:rPr lang="en-US" sz="1200" b="1">
                    <a:solidFill>
                      <a:srgbClr val="3F3F3F"/>
                    </a:solidFill>
                    <a:latin typeface="Calibri"/>
                    <a:ea typeface="Calibri"/>
                    <a:cs typeface="Calibri"/>
                    <a:sym typeface="Calibri"/>
                  </a:rPr>
                  <a:t>System</a:t>
                </a:r>
                <a:endParaRPr/>
              </a:p>
            </p:txBody>
          </p:sp>
        </p:grpSp>
        <p:grpSp>
          <p:nvGrpSpPr>
            <p:cNvPr id="659" name="Google Shape;659;p20"/>
            <p:cNvGrpSpPr/>
            <p:nvPr/>
          </p:nvGrpSpPr>
          <p:grpSpPr>
            <a:xfrm>
              <a:off x="5114746" y="4443079"/>
              <a:ext cx="1676336" cy="1162178"/>
              <a:chOff x="5326628" y="4945283"/>
              <a:chExt cx="1289439" cy="752942"/>
            </a:xfrm>
          </p:grpSpPr>
          <p:pic>
            <p:nvPicPr>
              <p:cNvPr id="660" name="Google Shape;660;p20"/>
              <p:cNvPicPr preferRelativeResize="0"/>
              <p:nvPr/>
            </p:nvPicPr>
            <p:blipFill rotWithShape="1">
              <a:blip r:embed="rId9">
                <a:alphaModFix/>
              </a:blip>
              <a:srcRect/>
              <a:stretch/>
            </p:blipFill>
            <p:spPr>
              <a:xfrm>
                <a:off x="5326628" y="4945283"/>
                <a:ext cx="1289439" cy="752942"/>
              </a:xfrm>
              <a:prstGeom prst="rect">
                <a:avLst/>
              </a:prstGeom>
              <a:noFill/>
              <a:ln>
                <a:noFill/>
              </a:ln>
            </p:spPr>
          </p:pic>
          <p:sp>
            <p:nvSpPr>
              <p:cNvPr id="661" name="Google Shape;661;p20"/>
              <p:cNvSpPr txBox="1"/>
              <p:nvPr/>
            </p:nvSpPr>
            <p:spPr>
              <a:xfrm>
                <a:off x="5402837" y="5259443"/>
                <a:ext cx="1103382" cy="299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66092"/>
                    </a:solidFill>
                    <a:latin typeface="Verdana"/>
                    <a:ea typeface="Verdana"/>
                    <a:cs typeface="Verdana"/>
                    <a:sym typeface="Verdana"/>
                  </a:rPr>
                  <a:t>Cloud Reporting &amp; Analytics</a:t>
                </a:r>
                <a:endParaRPr/>
              </a:p>
            </p:txBody>
          </p:sp>
        </p:grpSp>
        <p:pic>
          <p:nvPicPr>
            <p:cNvPr id="662" name="Google Shape;662;p20" descr="D:\ICONS\patient1.png"/>
            <p:cNvPicPr preferRelativeResize="0"/>
            <p:nvPr/>
          </p:nvPicPr>
          <p:blipFill rotWithShape="1">
            <a:blip r:embed="rId10">
              <a:alphaModFix/>
            </a:blip>
            <a:srcRect/>
            <a:stretch/>
          </p:blipFill>
          <p:spPr>
            <a:xfrm>
              <a:off x="9431197" y="4572168"/>
              <a:ext cx="524225" cy="585317"/>
            </a:xfrm>
            <a:prstGeom prst="rect">
              <a:avLst/>
            </a:prstGeom>
            <a:noFill/>
            <a:ln>
              <a:noFill/>
            </a:ln>
          </p:spPr>
        </p:pic>
        <p:pic>
          <p:nvPicPr>
            <p:cNvPr id="663" name="Google Shape;663;p20" descr="D:\ICONS\work22.png"/>
            <p:cNvPicPr preferRelativeResize="0"/>
            <p:nvPr/>
          </p:nvPicPr>
          <p:blipFill rotWithShape="1">
            <a:blip r:embed="rId3">
              <a:alphaModFix/>
            </a:blip>
            <a:srcRect/>
            <a:stretch/>
          </p:blipFill>
          <p:spPr>
            <a:xfrm>
              <a:off x="1824158" y="4583670"/>
              <a:ext cx="485058" cy="541585"/>
            </a:xfrm>
            <a:prstGeom prst="rect">
              <a:avLst/>
            </a:prstGeom>
            <a:noFill/>
            <a:ln>
              <a:noFill/>
            </a:ln>
          </p:spPr>
        </p:pic>
        <p:pic>
          <p:nvPicPr>
            <p:cNvPr id="664" name="Google Shape;664;p20" descr="D:\ICONS\shelf1.png"/>
            <p:cNvPicPr preferRelativeResize="0"/>
            <p:nvPr/>
          </p:nvPicPr>
          <p:blipFill rotWithShape="1">
            <a:blip r:embed="rId11">
              <a:alphaModFix/>
            </a:blip>
            <a:srcRect/>
            <a:stretch/>
          </p:blipFill>
          <p:spPr>
            <a:xfrm>
              <a:off x="2259506" y="4645901"/>
              <a:ext cx="418777" cy="467580"/>
            </a:xfrm>
            <a:prstGeom prst="rect">
              <a:avLst/>
            </a:prstGeom>
            <a:noFill/>
            <a:ln>
              <a:noFill/>
            </a:ln>
          </p:spPr>
        </p:pic>
      </p:grpSp>
      <p:pic>
        <p:nvPicPr>
          <p:cNvPr id="665" name="Google Shape;665;p20"/>
          <p:cNvPicPr preferRelativeResize="0"/>
          <p:nvPr/>
        </p:nvPicPr>
        <p:blipFill rotWithShape="1">
          <a:blip r:embed="rId12">
            <a:alphaModFix/>
          </a:blip>
          <a:srcRect/>
          <a:stretch/>
        </p:blipFill>
        <p:spPr>
          <a:xfrm>
            <a:off x="10108504" y="158054"/>
            <a:ext cx="1790700" cy="403225"/>
          </a:xfrm>
          <a:prstGeom prst="rect">
            <a:avLst/>
          </a:prstGeom>
          <a:noFill/>
          <a:ln>
            <a:noFill/>
          </a:ln>
        </p:spPr>
      </p:pic>
      <p:sp>
        <p:nvSpPr>
          <p:cNvPr id="3" name="Slide Number Placeholder 10">
            <a:extLst>
              <a:ext uri="{FF2B5EF4-FFF2-40B4-BE49-F238E27FC236}">
                <a16:creationId xmlns:a16="http://schemas.microsoft.com/office/drawing/2014/main" id="{D4E27CA5-5D4A-8793-9C2A-D655D822502E}"/>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16</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23"/>
          <p:cNvSpPr/>
          <p:nvPr/>
        </p:nvSpPr>
        <p:spPr>
          <a:xfrm>
            <a:off x="324431" y="796778"/>
            <a:ext cx="10504929" cy="5533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8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Calibri"/>
              </a:rPr>
              <a:t>Process realignment &amp; defining roles &amp; responsibilities</a:t>
            </a:r>
            <a:endParaRPr sz="28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03" name="Google Shape;703;p23"/>
          <p:cNvSpPr/>
          <p:nvPr/>
        </p:nvSpPr>
        <p:spPr>
          <a:xfrm>
            <a:off x="634600" y="1381469"/>
            <a:ext cx="10504929" cy="37661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7000"/>
              </a:lnSpc>
              <a:spcBef>
                <a:spcPts val="0"/>
              </a:spcBef>
              <a:spcAft>
                <a:spcPts val="0"/>
              </a:spcAft>
              <a:buClr>
                <a:srgbClr val="C00000"/>
              </a:buClr>
              <a:buSzPts val="2200"/>
              <a:buFont typeface="Noto Sans Symbols"/>
              <a:buChar char="⮚"/>
            </a:pPr>
            <a:r>
              <a:rPr lang="en-US" sz="2200" i="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Set up clearly defined daily/weekly/monthly protocols for all inventory-related activities: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Auditing &amp; Reordering</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Receiving &amp; restocking</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Expiration management</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Item data management</a:t>
            </a:r>
            <a:endParaRPr dirty="0">
              <a:latin typeface="Calibri" panose="020F0502020204030204" pitchFamily="34" charset="0"/>
              <a:ea typeface="Calibri" panose="020F0502020204030204" pitchFamily="34" charset="0"/>
              <a:cs typeface="Calibri" panose="020F0502020204030204" pitchFamily="34" charset="0"/>
            </a:endParaRPr>
          </a:p>
          <a:p>
            <a:pPr marL="742950" marR="0" lvl="1" indent="-158750" algn="l" rtl="0">
              <a:lnSpc>
                <a:spcPct val="107000"/>
              </a:lnSpc>
              <a:spcBef>
                <a:spcPts val="0"/>
              </a:spcBef>
              <a:spcAft>
                <a:spcPts val="0"/>
              </a:spcAft>
              <a:buClr>
                <a:srgbClr val="C00000"/>
              </a:buClr>
              <a:buSzPts val="2000"/>
              <a:buFont typeface="Noto Sans Symbols"/>
              <a:buNone/>
            </a:pPr>
            <a:endParaRPr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marL="285750" marR="0" lvl="0" indent="-285750" algn="l" rtl="0">
              <a:lnSpc>
                <a:spcPct val="107000"/>
              </a:lnSpc>
              <a:spcBef>
                <a:spcPts val="0"/>
              </a:spcBef>
              <a:spcAft>
                <a:spcPts val="0"/>
              </a:spcAft>
              <a:buClr>
                <a:srgbClr val="C00000"/>
              </a:buClr>
              <a:buSzPts val="2200"/>
              <a:buFont typeface="Noto Sans Symbols"/>
              <a:buChar char="⮚"/>
            </a:pPr>
            <a:r>
              <a:rPr lang="en-US" sz="2200" i="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Set up close collaboration &amp; coordination with multiple constituents: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Supply Chain</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IT</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07000"/>
              </a:lnSpc>
              <a:spcBef>
                <a:spcPts val="0"/>
              </a:spcBef>
              <a:spcAft>
                <a:spcPts val="0"/>
              </a:spcAft>
              <a:buClr>
                <a:srgbClr val="C00000"/>
              </a:buClr>
              <a:buSzPts val="2000"/>
              <a:buFont typeface="Noto Sans Symbols"/>
              <a:buChar char="✔"/>
            </a:pPr>
            <a:r>
              <a:rPr lang="en-US"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Finance</a:t>
            </a:r>
            <a:endParaRPr dirty="0">
              <a:latin typeface="Calibri" panose="020F0502020204030204" pitchFamily="34" charset="0"/>
              <a:ea typeface="Calibri" panose="020F0502020204030204" pitchFamily="34" charset="0"/>
              <a:cs typeface="Calibri" panose="020F0502020204030204" pitchFamily="34" charset="0"/>
            </a:endParaRPr>
          </a:p>
          <a:p>
            <a:pPr marL="457200" marR="0" lvl="1" indent="0" algn="l" rtl="0">
              <a:lnSpc>
                <a:spcPct val="107000"/>
              </a:lnSpc>
              <a:spcBef>
                <a:spcPts val="0"/>
              </a:spcBef>
              <a:spcAft>
                <a:spcPts val="0"/>
              </a:spcAft>
              <a:buNone/>
            </a:pPr>
            <a:endParaRPr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04" name="Google Shape;704;p23"/>
          <p:cNvSpPr/>
          <p:nvPr/>
        </p:nvSpPr>
        <p:spPr>
          <a:xfrm>
            <a:off x="476104" y="4912628"/>
            <a:ext cx="10504929" cy="5533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800" i="1">
                <a:solidFill>
                  <a:srgbClr val="1E22AA"/>
                </a:solidFill>
                <a:latin typeface="Calibri" panose="020F0502020204030204" pitchFamily="34" charset="0"/>
                <a:ea typeface="Calibri" panose="020F0502020204030204" pitchFamily="34" charset="0"/>
                <a:cs typeface="Calibri" panose="020F0502020204030204" pitchFamily="34" charset="0"/>
                <a:sym typeface="Calibri"/>
              </a:rPr>
              <a:t>Leadership oversight</a:t>
            </a:r>
            <a:endParaRPr sz="2800" i="1">
              <a:solidFill>
                <a:srgbClr val="1E22AA"/>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05" name="Google Shape;705;p23"/>
          <p:cNvSpPr/>
          <p:nvPr/>
        </p:nvSpPr>
        <p:spPr>
          <a:xfrm>
            <a:off x="1103726" y="5382628"/>
            <a:ext cx="10504929" cy="108025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C00000"/>
              </a:buClr>
              <a:buSzPts val="2000"/>
              <a:buFont typeface="Noto Sans Symbols"/>
              <a:buChar char="✔"/>
            </a:pPr>
            <a:r>
              <a:rPr lang="en-US" sz="2000" i="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Agree on a set of monthly KPIs for performance monitoring</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07000"/>
              </a:lnSpc>
              <a:spcBef>
                <a:spcPts val="0"/>
              </a:spcBef>
              <a:spcAft>
                <a:spcPts val="0"/>
              </a:spcAft>
              <a:buClr>
                <a:srgbClr val="C00000"/>
              </a:buClr>
              <a:buSzPts val="2000"/>
              <a:buFont typeface="Noto Sans Symbols"/>
              <a:buChar char="✔"/>
            </a:pPr>
            <a:r>
              <a:rPr lang="en-US" sz="2000" i="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Establish accountability for following through on desired objectives</a:t>
            </a:r>
            <a:endParaRPr dirty="0">
              <a:latin typeface="Calibri" panose="020F0502020204030204" pitchFamily="34" charset="0"/>
              <a:ea typeface="Calibri" panose="020F0502020204030204" pitchFamily="34" charset="0"/>
              <a:cs typeface="Calibri" panose="020F0502020204030204" pitchFamily="34" charset="0"/>
            </a:endParaRPr>
          </a:p>
          <a:p>
            <a:pPr marL="457200" marR="0" lvl="1" indent="0" algn="l" rtl="0">
              <a:lnSpc>
                <a:spcPct val="107000"/>
              </a:lnSpc>
              <a:spcBef>
                <a:spcPts val="0"/>
              </a:spcBef>
              <a:spcAft>
                <a:spcPts val="0"/>
              </a:spcAft>
              <a:buNone/>
            </a:pPr>
            <a:endParaRPr sz="2000" b="0" i="1"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06" name="Google Shape;706;p23"/>
          <p:cNvSpPr txBox="1"/>
          <p:nvPr/>
        </p:nvSpPr>
        <p:spPr>
          <a:xfrm>
            <a:off x="86784" y="130375"/>
            <a:ext cx="90487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7F7F7F"/>
                </a:solidFill>
                <a:latin typeface="Verdana"/>
                <a:ea typeface="Verdana"/>
                <a:cs typeface="Verdana"/>
                <a:sym typeface="Verdana"/>
              </a:rPr>
              <a:t>Organizational and Process Realignment</a:t>
            </a:r>
            <a:endParaRPr/>
          </a:p>
        </p:txBody>
      </p:sp>
      <p:cxnSp>
        <p:nvCxnSpPr>
          <p:cNvPr id="707" name="Google Shape;707;p23"/>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pic>
        <p:nvPicPr>
          <p:cNvPr id="708" name="Google Shape;708;p23"/>
          <p:cNvPicPr preferRelativeResize="0"/>
          <p:nvPr/>
        </p:nvPicPr>
        <p:blipFill rotWithShape="1">
          <a:blip r:embed="rId3">
            <a:alphaModFix/>
          </a:blip>
          <a:srcRect/>
          <a:stretch/>
        </p:blipFill>
        <p:spPr>
          <a:xfrm>
            <a:off x="10108504" y="158054"/>
            <a:ext cx="1790700" cy="403225"/>
          </a:xfrm>
          <a:prstGeom prst="rect">
            <a:avLst/>
          </a:prstGeom>
          <a:noFill/>
          <a:ln>
            <a:noFill/>
          </a:ln>
        </p:spPr>
      </p:pic>
      <p:sp>
        <p:nvSpPr>
          <p:cNvPr id="4" name="Slide Number Placeholder 10">
            <a:extLst>
              <a:ext uri="{FF2B5EF4-FFF2-40B4-BE49-F238E27FC236}">
                <a16:creationId xmlns:a16="http://schemas.microsoft.com/office/drawing/2014/main" id="{0EA3EC6D-26D2-3428-F149-5E7B5C9B7FE7}"/>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17</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25"/>
          <p:cNvSpPr txBox="1">
            <a:spLocks noGrp="1"/>
          </p:cNvSpPr>
          <p:nvPr>
            <p:ph type="title"/>
          </p:nvPr>
        </p:nvSpPr>
        <p:spPr>
          <a:xfrm>
            <a:off x="93241" y="179004"/>
            <a:ext cx="10178290" cy="3197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Results Maintained with Actionable KPIs</a:t>
            </a:r>
            <a:endParaRPr/>
          </a:p>
        </p:txBody>
      </p:sp>
      <p:sp>
        <p:nvSpPr>
          <p:cNvPr id="729" name="Google Shape;729;p25"/>
          <p:cNvSpPr/>
          <p:nvPr/>
        </p:nvSpPr>
        <p:spPr>
          <a:xfrm>
            <a:off x="5182386" y="4860866"/>
            <a:ext cx="6341857" cy="788248"/>
          </a:xfrm>
          <a:prstGeom prst="rect">
            <a:avLst/>
          </a:prstGeom>
          <a:solidFill>
            <a:srgbClr val="EAF1DD"/>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Verdana"/>
              <a:ea typeface="Verdana"/>
              <a:cs typeface="Verdana"/>
              <a:sym typeface="Verdana"/>
            </a:endParaRPr>
          </a:p>
        </p:txBody>
      </p:sp>
      <p:sp>
        <p:nvSpPr>
          <p:cNvPr id="730" name="Google Shape;730;p25"/>
          <p:cNvSpPr/>
          <p:nvPr/>
        </p:nvSpPr>
        <p:spPr>
          <a:xfrm>
            <a:off x="5160673" y="3093289"/>
            <a:ext cx="6341857" cy="762001"/>
          </a:xfrm>
          <a:prstGeom prst="rect">
            <a:avLst/>
          </a:prstGeom>
          <a:solidFill>
            <a:srgbClr val="EAF1DD"/>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Verdana"/>
              <a:ea typeface="Verdana"/>
              <a:cs typeface="Verdana"/>
              <a:sym typeface="Verdana"/>
            </a:endParaRPr>
          </a:p>
        </p:txBody>
      </p:sp>
      <p:sp>
        <p:nvSpPr>
          <p:cNvPr id="731" name="Google Shape;731;p25"/>
          <p:cNvSpPr/>
          <p:nvPr/>
        </p:nvSpPr>
        <p:spPr>
          <a:xfrm>
            <a:off x="5160673" y="3974200"/>
            <a:ext cx="6357717" cy="771504"/>
          </a:xfrm>
          <a:prstGeom prst="rect">
            <a:avLst/>
          </a:prstGeom>
          <a:solidFill>
            <a:srgbClr val="EAF1DD"/>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Verdana"/>
              <a:ea typeface="Verdana"/>
              <a:cs typeface="Verdana"/>
              <a:sym typeface="Verdana"/>
            </a:endParaRPr>
          </a:p>
        </p:txBody>
      </p:sp>
      <p:sp>
        <p:nvSpPr>
          <p:cNvPr id="732" name="Google Shape;732;p25"/>
          <p:cNvSpPr/>
          <p:nvPr/>
        </p:nvSpPr>
        <p:spPr>
          <a:xfrm>
            <a:off x="689469" y="3089036"/>
            <a:ext cx="4221967" cy="764822"/>
          </a:xfrm>
          <a:prstGeom prst="rect">
            <a:avLst/>
          </a:prstGeom>
          <a:solidFill>
            <a:srgbClr val="CFE2F3"/>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3" name="Google Shape;733;p25"/>
          <p:cNvSpPr/>
          <p:nvPr/>
        </p:nvSpPr>
        <p:spPr>
          <a:xfrm>
            <a:off x="689470" y="3980550"/>
            <a:ext cx="4221966" cy="764822"/>
          </a:xfrm>
          <a:prstGeom prst="rect">
            <a:avLst/>
          </a:prstGeom>
          <a:solidFill>
            <a:srgbClr val="CFE2F3"/>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25"/>
          <p:cNvSpPr/>
          <p:nvPr/>
        </p:nvSpPr>
        <p:spPr>
          <a:xfrm>
            <a:off x="5160673" y="2220164"/>
            <a:ext cx="6357717" cy="762000"/>
          </a:xfrm>
          <a:prstGeom prst="rect">
            <a:avLst/>
          </a:prstGeom>
          <a:solidFill>
            <a:srgbClr val="EAF1DD"/>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Verdana"/>
              <a:ea typeface="Verdana"/>
              <a:cs typeface="Verdana"/>
              <a:sym typeface="Verdana"/>
            </a:endParaRPr>
          </a:p>
        </p:txBody>
      </p:sp>
      <p:sp>
        <p:nvSpPr>
          <p:cNvPr id="735" name="Google Shape;735;p25"/>
          <p:cNvSpPr/>
          <p:nvPr/>
        </p:nvSpPr>
        <p:spPr>
          <a:xfrm>
            <a:off x="689469" y="2220162"/>
            <a:ext cx="4221967" cy="763984"/>
          </a:xfrm>
          <a:prstGeom prst="rect">
            <a:avLst/>
          </a:prstGeom>
          <a:solidFill>
            <a:srgbClr val="CFE2F3"/>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6" name="Google Shape;736;p25"/>
          <p:cNvSpPr txBox="1"/>
          <p:nvPr/>
        </p:nvSpPr>
        <p:spPr>
          <a:xfrm>
            <a:off x="689469" y="1754450"/>
            <a:ext cx="3614700" cy="3141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2060"/>
              </a:buClr>
              <a:buSzPts val="1800"/>
              <a:buFont typeface="Verdana"/>
              <a:buNone/>
            </a:pPr>
            <a:r>
              <a:rPr lang="en-US" sz="1800" u="sng">
                <a:solidFill>
                  <a:srgbClr val="002060"/>
                </a:solidFill>
                <a:latin typeface="Verdana"/>
                <a:ea typeface="Verdana"/>
                <a:cs typeface="Verdana"/>
                <a:sym typeface="Verdana"/>
              </a:rPr>
              <a:t>Typical Sources of Savings:</a:t>
            </a:r>
            <a:endParaRPr/>
          </a:p>
        </p:txBody>
      </p:sp>
      <p:sp>
        <p:nvSpPr>
          <p:cNvPr id="737" name="Google Shape;737;p25"/>
          <p:cNvSpPr txBox="1"/>
          <p:nvPr/>
        </p:nvSpPr>
        <p:spPr>
          <a:xfrm>
            <a:off x="5160673" y="1759457"/>
            <a:ext cx="4221900" cy="3141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2060"/>
              </a:buClr>
              <a:buSzPts val="1800"/>
              <a:buFont typeface="Verdana"/>
              <a:buNone/>
            </a:pPr>
            <a:r>
              <a:rPr lang="en-US" sz="1800" u="sng">
                <a:solidFill>
                  <a:srgbClr val="002060"/>
                </a:solidFill>
                <a:latin typeface="Verdana"/>
                <a:ea typeface="Verdana"/>
                <a:cs typeface="Verdana"/>
                <a:sym typeface="Verdana"/>
              </a:rPr>
              <a:t>Examples of KPIs Used include:</a:t>
            </a:r>
            <a:endParaRPr/>
          </a:p>
        </p:txBody>
      </p:sp>
      <p:sp>
        <p:nvSpPr>
          <p:cNvPr id="738" name="Google Shape;738;p25"/>
          <p:cNvSpPr txBox="1"/>
          <p:nvPr/>
        </p:nvSpPr>
        <p:spPr>
          <a:xfrm>
            <a:off x="5200418" y="2395209"/>
            <a:ext cx="5086967" cy="52322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800000"/>
              </a:buClr>
              <a:buSzPts val="1400"/>
              <a:buFont typeface="Verdana"/>
              <a:buChar char="•"/>
            </a:pPr>
            <a:r>
              <a:rPr lang="en-US" sz="1400" i="1">
                <a:solidFill>
                  <a:srgbClr val="000066"/>
                </a:solidFill>
                <a:latin typeface="Verdana"/>
                <a:ea typeface="Verdana"/>
                <a:cs typeface="Verdana"/>
                <a:sym typeface="Verdana"/>
              </a:rPr>
              <a:t>Expiring as % of total on-hand inventory:  SKUs, Units, Value</a:t>
            </a:r>
            <a:endParaRPr/>
          </a:p>
        </p:txBody>
      </p:sp>
      <p:sp>
        <p:nvSpPr>
          <p:cNvPr id="739" name="Google Shape;739;p25"/>
          <p:cNvSpPr/>
          <p:nvPr/>
        </p:nvSpPr>
        <p:spPr>
          <a:xfrm>
            <a:off x="4682836" y="2448764"/>
            <a:ext cx="457200" cy="352425"/>
          </a:xfrm>
          <a:prstGeom prst="rightArrow">
            <a:avLst>
              <a:gd name="adj1" fmla="val 50000"/>
              <a:gd name="adj2" fmla="val 37502"/>
            </a:avLst>
          </a:prstGeom>
          <a:solidFill>
            <a:srgbClr val="80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0" name="Google Shape;740;p25"/>
          <p:cNvSpPr/>
          <p:nvPr/>
        </p:nvSpPr>
        <p:spPr>
          <a:xfrm>
            <a:off x="4682836" y="3278882"/>
            <a:ext cx="457200" cy="352425"/>
          </a:xfrm>
          <a:prstGeom prst="rightArrow">
            <a:avLst>
              <a:gd name="adj1" fmla="val 50000"/>
              <a:gd name="adj2" fmla="val 37502"/>
            </a:avLst>
          </a:prstGeom>
          <a:solidFill>
            <a:srgbClr val="8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b="1" i="1">
              <a:solidFill>
                <a:schemeClr val="dk1"/>
              </a:solidFill>
              <a:latin typeface="Times New Roman"/>
              <a:ea typeface="Times New Roman"/>
              <a:cs typeface="Times New Roman"/>
              <a:sym typeface="Times New Roman"/>
            </a:endParaRPr>
          </a:p>
        </p:txBody>
      </p:sp>
      <p:sp>
        <p:nvSpPr>
          <p:cNvPr id="741" name="Google Shape;741;p25"/>
          <p:cNvSpPr txBox="1"/>
          <p:nvPr/>
        </p:nvSpPr>
        <p:spPr>
          <a:xfrm>
            <a:off x="5200418" y="3228685"/>
            <a:ext cx="4944300" cy="609600"/>
          </a:xfrm>
          <a:prstGeom prst="rect">
            <a:avLst/>
          </a:prstGeom>
          <a:noFill/>
          <a:ln>
            <a:noFill/>
          </a:ln>
        </p:spPr>
        <p:txBody>
          <a:bodyPr spcFirstLastPara="1" wrap="square" lIns="91425" tIns="45700" rIns="91425" bIns="45700" anchor="t" anchorCtr="0">
            <a:spAutoFit/>
          </a:bodyPr>
          <a:lstStyle/>
          <a:p>
            <a:pPr marL="228600" marR="0" lvl="0" indent="-228600" algn="l" rtl="0">
              <a:lnSpc>
                <a:spcPct val="80000"/>
              </a:lnSpc>
              <a:spcBef>
                <a:spcPts val="0"/>
              </a:spcBef>
              <a:spcAft>
                <a:spcPts val="0"/>
              </a:spcAft>
              <a:buClr>
                <a:srgbClr val="800000"/>
              </a:buClr>
              <a:buSzPts val="1400"/>
              <a:buFont typeface="Verdana"/>
              <a:buChar char="•"/>
            </a:pPr>
            <a:r>
              <a:rPr lang="en-US" sz="1400" i="1">
                <a:solidFill>
                  <a:srgbClr val="000066"/>
                </a:solidFill>
                <a:latin typeface="Verdana"/>
                <a:ea typeface="Verdana"/>
                <a:cs typeface="Verdana"/>
                <a:sym typeface="Verdana"/>
              </a:rPr>
              <a:t>Unused or infrequently used in the last 12 months as % of total on-hand inventory:  SKUs, Units, Value</a:t>
            </a:r>
            <a:endParaRPr/>
          </a:p>
        </p:txBody>
      </p:sp>
      <p:sp>
        <p:nvSpPr>
          <p:cNvPr id="742" name="Google Shape;742;p25"/>
          <p:cNvSpPr txBox="1"/>
          <p:nvPr/>
        </p:nvSpPr>
        <p:spPr>
          <a:xfrm>
            <a:off x="5200418" y="4178350"/>
            <a:ext cx="4944300" cy="437100"/>
          </a:xfrm>
          <a:prstGeom prst="rect">
            <a:avLst/>
          </a:prstGeom>
          <a:noFill/>
          <a:ln>
            <a:noFill/>
          </a:ln>
        </p:spPr>
        <p:txBody>
          <a:bodyPr spcFirstLastPara="1" wrap="square" lIns="91425" tIns="45700" rIns="91425" bIns="45700" anchor="t" anchorCtr="0">
            <a:spAutoFit/>
          </a:bodyPr>
          <a:lstStyle/>
          <a:p>
            <a:pPr marL="228600" marR="0" lvl="0" indent="-228600" algn="l" rtl="0">
              <a:lnSpc>
                <a:spcPct val="80000"/>
              </a:lnSpc>
              <a:spcBef>
                <a:spcPts val="0"/>
              </a:spcBef>
              <a:spcAft>
                <a:spcPts val="0"/>
              </a:spcAft>
              <a:buClr>
                <a:srgbClr val="800000"/>
              </a:buClr>
              <a:buSzPts val="1400"/>
              <a:buFont typeface="Verdana"/>
              <a:buChar char="•"/>
            </a:pPr>
            <a:r>
              <a:rPr lang="en-US" sz="1400" i="1">
                <a:solidFill>
                  <a:srgbClr val="000066"/>
                </a:solidFill>
                <a:latin typeface="Verdana"/>
                <a:ea typeface="Verdana"/>
                <a:cs typeface="Verdana"/>
                <a:sym typeface="Verdana"/>
              </a:rPr>
              <a:t>Purchased vs. consumed in relation to case volume:  SKUs, Units, Value</a:t>
            </a:r>
            <a:endParaRPr/>
          </a:p>
        </p:txBody>
      </p:sp>
      <p:sp>
        <p:nvSpPr>
          <p:cNvPr id="743" name="Google Shape;743;p25"/>
          <p:cNvSpPr txBox="1"/>
          <p:nvPr/>
        </p:nvSpPr>
        <p:spPr>
          <a:xfrm>
            <a:off x="10080879" y="1735327"/>
            <a:ext cx="1563600" cy="3141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2060"/>
              </a:buClr>
              <a:buSzPts val="1800"/>
              <a:buFont typeface="Verdana"/>
              <a:buNone/>
            </a:pPr>
            <a:r>
              <a:rPr lang="en-US" sz="1800" u="sng">
                <a:solidFill>
                  <a:srgbClr val="002060"/>
                </a:solidFill>
                <a:latin typeface="Verdana"/>
                <a:ea typeface="Verdana"/>
                <a:cs typeface="Verdana"/>
                <a:sym typeface="Verdana"/>
              </a:rPr>
              <a:t>Frequency</a:t>
            </a:r>
            <a:endParaRPr/>
          </a:p>
        </p:txBody>
      </p:sp>
      <p:sp>
        <p:nvSpPr>
          <p:cNvPr id="744" name="Google Shape;744;p25"/>
          <p:cNvSpPr txBox="1"/>
          <p:nvPr/>
        </p:nvSpPr>
        <p:spPr>
          <a:xfrm>
            <a:off x="10348800" y="2497676"/>
            <a:ext cx="1143000" cy="264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800000"/>
              </a:buClr>
              <a:buSzPts val="1400"/>
              <a:buFont typeface="Verdana"/>
              <a:buNone/>
            </a:pPr>
            <a:r>
              <a:rPr lang="en-US" sz="1400">
                <a:solidFill>
                  <a:srgbClr val="000066"/>
                </a:solidFill>
                <a:latin typeface="Verdana"/>
                <a:ea typeface="Verdana"/>
                <a:cs typeface="Verdana"/>
                <a:sym typeface="Verdana"/>
              </a:rPr>
              <a:t>Monthly</a:t>
            </a:r>
            <a:endParaRPr/>
          </a:p>
        </p:txBody>
      </p:sp>
      <p:sp>
        <p:nvSpPr>
          <p:cNvPr id="745" name="Google Shape;745;p25"/>
          <p:cNvSpPr txBox="1"/>
          <p:nvPr/>
        </p:nvSpPr>
        <p:spPr>
          <a:xfrm>
            <a:off x="10348800" y="3387981"/>
            <a:ext cx="1143000" cy="264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800000"/>
              </a:buClr>
              <a:buSzPts val="1400"/>
              <a:buFont typeface="Verdana"/>
              <a:buNone/>
            </a:pPr>
            <a:r>
              <a:rPr lang="en-US" sz="1400">
                <a:solidFill>
                  <a:srgbClr val="000066"/>
                </a:solidFill>
                <a:latin typeface="Verdana"/>
                <a:ea typeface="Verdana"/>
                <a:cs typeface="Verdana"/>
                <a:sym typeface="Verdana"/>
              </a:rPr>
              <a:t>Quarterly</a:t>
            </a:r>
            <a:endParaRPr/>
          </a:p>
        </p:txBody>
      </p:sp>
      <p:sp>
        <p:nvSpPr>
          <p:cNvPr id="746" name="Google Shape;746;p25"/>
          <p:cNvSpPr txBox="1"/>
          <p:nvPr/>
        </p:nvSpPr>
        <p:spPr>
          <a:xfrm>
            <a:off x="10348800" y="4264074"/>
            <a:ext cx="1143000" cy="264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800000"/>
              </a:buClr>
              <a:buSzPts val="1400"/>
              <a:buFont typeface="Verdana"/>
              <a:buNone/>
            </a:pPr>
            <a:r>
              <a:rPr lang="en-US" sz="1400">
                <a:solidFill>
                  <a:srgbClr val="000066"/>
                </a:solidFill>
                <a:latin typeface="Verdana"/>
                <a:ea typeface="Verdana"/>
                <a:cs typeface="Verdana"/>
                <a:sym typeface="Verdana"/>
              </a:rPr>
              <a:t>Monthly</a:t>
            </a:r>
            <a:endParaRPr/>
          </a:p>
        </p:txBody>
      </p:sp>
      <p:sp>
        <p:nvSpPr>
          <p:cNvPr id="747" name="Google Shape;747;p25"/>
          <p:cNvSpPr txBox="1"/>
          <p:nvPr/>
        </p:nvSpPr>
        <p:spPr>
          <a:xfrm>
            <a:off x="689469" y="2432159"/>
            <a:ext cx="4221967" cy="33855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800000"/>
              </a:buClr>
              <a:buSzPts val="1600"/>
              <a:buFont typeface="Noto Sans Symbols"/>
              <a:buChar char="⮚"/>
            </a:pPr>
            <a:r>
              <a:rPr lang="en-US" sz="1600" dirty="0">
                <a:solidFill>
                  <a:srgbClr val="002060"/>
                </a:solidFill>
                <a:latin typeface="Verdana"/>
                <a:ea typeface="Verdana"/>
                <a:cs typeface="Verdana"/>
                <a:sym typeface="Verdana"/>
              </a:rPr>
              <a:t>Waste control</a:t>
            </a:r>
            <a:endParaRPr sz="1400" i="1" dirty="0">
              <a:solidFill>
                <a:srgbClr val="003399"/>
              </a:solidFill>
              <a:latin typeface="Verdana"/>
              <a:ea typeface="Verdana"/>
              <a:cs typeface="Verdana"/>
              <a:sym typeface="Verdana"/>
            </a:endParaRPr>
          </a:p>
        </p:txBody>
      </p:sp>
      <p:sp>
        <p:nvSpPr>
          <p:cNvPr id="748" name="Google Shape;748;p25"/>
          <p:cNvSpPr txBox="1"/>
          <p:nvPr/>
        </p:nvSpPr>
        <p:spPr>
          <a:xfrm>
            <a:off x="689469" y="3297582"/>
            <a:ext cx="4221967" cy="33855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800000"/>
              </a:buClr>
              <a:buSzPts val="1600"/>
              <a:buFont typeface="Noto Sans Symbols"/>
              <a:buChar char="⮚"/>
            </a:pPr>
            <a:r>
              <a:rPr lang="en-US" sz="1600">
                <a:solidFill>
                  <a:srgbClr val="002060"/>
                </a:solidFill>
                <a:latin typeface="Verdana"/>
                <a:ea typeface="Verdana"/>
                <a:cs typeface="Verdana"/>
                <a:sym typeface="Verdana"/>
              </a:rPr>
              <a:t>Inventory size reduction</a:t>
            </a:r>
            <a:endParaRPr sz="1600" i="1">
              <a:solidFill>
                <a:srgbClr val="002060"/>
              </a:solidFill>
              <a:latin typeface="Verdana"/>
              <a:ea typeface="Verdana"/>
              <a:cs typeface="Verdana"/>
              <a:sym typeface="Verdana"/>
            </a:endParaRPr>
          </a:p>
        </p:txBody>
      </p:sp>
      <p:sp>
        <p:nvSpPr>
          <p:cNvPr id="749" name="Google Shape;749;p25"/>
          <p:cNvSpPr txBox="1"/>
          <p:nvPr/>
        </p:nvSpPr>
        <p:spPr>
          <a:xfrm>
            <a:off x="689469" y="4174922"/>
            <a:ext cx="4221967" cy="33855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800000"/>
              </a:buClr>
              <a:buSzPts val="1600"/>
              <a:buFont typeface="Noto Sans Symbols"/>
              <a:buChar char="⮚"/>
            </a:pPr>
            <a:r>
              <a:rPr lang="en-US" sz="1600">
                <a:solidFill>
                  <a:srgbClr val="002060"/>
                </a:solidFill>
                <a:latin typeface="Verdana"/>
                <a:ea typeface="Verdana"/>
                <a:cs typeface="Verdana"/>
                <a:sym typeface="Verdana"/>
              </a:rPr>
              <a:t>Product purchase rationalization</a:t>
            </a:r>
            <a:endParaRPr sz="1600" i="1">
              <a:solidFill>
                <a:srgbClr val="002060"/>
              </a:solidFill>
              <a:latin typeface="Verdana"/>
              <a:ea typeface="Verdana"/>
              <a:cs typeface="Verdana"/>
              <a:sym typeface="Verdana"/>
            </a:endParaRPr>
          </a:p>
        </p:txBody>
      </p:sp>
      <p:sp>
        <p:nvSpPr>
          <p:cNvPr id="750" name="Google Shape;750;p25"/>
          <p:cNvSpPr/>
          <p:nvPr/>
        </p:nvSpPr>
        <p:spPr>
          <a:xfrm>
            <a:off x="689470" y="4884291"/>
            <a:ext cx="4221966" cy="764823"/>
          </a:xfrm>
          <a:prstGeom prst="rect">
            <a:avLst/>
          </a:prstGeom>
          <a:solidFill>
            <a:srgbClr val="CFE2F3"/>
          </a:solidFill>
          <a:ln>
            <a:noFill/>
          </a:ln>
          <a:effectLst>
            <a:outerShdw dist="35921" dir="2700000" algn="ctr" rotWithShape="0">
              <a:schemeClr val="lt2"/>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1" name="Google Shape;751;p25"/>
          <p:cNvSpPr txBox="1"/>
          <p:nvPr/>
        </p:nvSpPr>
        <p:spPr>
          <a:xfrm>
            <a:off x="677757" y="5077563"/>
            <a:ext cx="4221967" cy="33855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800000"/>
              </a:buClr>
              <a:buSzPts val="1600"/>
              <a:buFont typeface="Noto Sans Symbols"/>
              <a:buChar char="⮚"/>
            </a:pPr>
            <a:r>
              <a:rPr lang="en-US" sz="1600">
                <a:solidFill>
                  <a:srgbClr val="002060"/>
                </a:solidFill>
                <a:latin typeface="Verdana"/>
                <a:ea typeface="Verdana"/>
                <a:cs typeface="Verdana"/>
                <a:sym typeface="Verdana"/>
              </a:rPr>
              <a:t>Clinical utilization management</a:t>
            </a:r>
            <a:endParaRPr sz="1600" i="1">
              <a:solidFill>
                <a:srgbClr val="002060"/>
              </a:solidFill>
              <a:latin typeface="Verdana"/>
              <a:ea typeface="Verdana"/>
              <a:cs typeface="Verdana"/>
              <a:sym typeface="Verdana"/>
            </a:endParaRPr>
          </a:p>
        </p:txBody>
      </p:sp>
      <p:sp>
        <p:nvSpPr>
          <p:cNvPr id="752" name="Google Shape;752;p25"/>
          <p:cNvSpPr/>
          <p:nvPr/>
        </p:nvSpPr>
        <p:spPr>
          <a:xfrm>
            <a:off x="4684236" y="5078777"/>
            <a:ext cx="457200" cy="352425"/>
          </a:xfrm>
          <a:prstGeom prst="rightArrow">
            <a:avLst>
              <a:gd name="adj1" fmla="val 50000"/>
              <a:gd name="adj2" fmla="val 37502"/>
            </a:avLst>
          </a:prstGeom>
          <a:solidFill>
            <a:srgbClr val="8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b="1" i="1">
              <a:solidFill>
                <a:schemeClr val="dk1"/>
              </a:solidFill>
              <a:latin typeface="Times New Roman"/>
              <a:ea typeface="Times New Roman"/>
              <a:cs typeface="Times New Roman"/>
              <a:sym typeface="Times New Roman"/>
            </a:endParaRPr>
          </a:p>
        </p:txBody>
      </p:sp>
      <p:sp>
        <p:nvSpPr>
          <p:cNvPr id="753" name="Google Shape;753;p25"/>
          <p:cNvSpPr txBox="1"/>
          <p:nvPr/>
        </p:nvSpPr>
        <p:spPr>
          <a:xfrm>
            <a:off x="5209690" y="5122432"/>
            <a:ext cx="5087100" cy="264600"/>
          </a:xfrm>
          <a:prstGeom prst="rect">
            <a:avLst/>
          </a:prstGeom>
          <a:noFill/>
          <a:ln>
            <a:noFill/>
          </a:ln>
        </p:spPr>
        <p:txBody>
          <a:bodyPr spcFirstLastPara="1" wrap="square" lIns="91425" tIns="45700" rIns="91425" bIns="45700" anchor="t" anchorCtr="0">
            <a:spAutoFit/>
          </a:bodyPr>
          <a:lstStyle/>
          <a:p>
            <a:pPr marL="228600" marR="0" lvl="0" indent="-228600" algn="l" rtl="0">
              <a:lnSpc>
                <a:spcPct val="80000"/>
              </a:lnSpc>
              <a:spcBef>
                <a:spcPts val="0"/>
              </a:spcBef>
              <a:spcAft>
                <a:spcPts val="0"/>
              </a:spcAft>
              <a:buClr>
                <a:srgbClr val="800000"/>
              </a:buClr>
              <a:buSzPts val="1400"/>
              <a:buFont typeface="Verdana"/>
              <a:buChar char="•"/>
            </a:pPr>
            <a:r>
              <a:rPr lang="en-US" sz="1400" i="1">
                <a:solidFill>
                  <a:srgbClr val="000066"/>
                </a:solidFill>
                <a:latin typeface="Verdana"/>
                <a:ea typeface="Verdana"/>
                <a:cs typeface="Verdana"/>
                <a:sym typeface="Verdana"/>
              </a:rPr>
              <a:t>Cost per each type of case per physician</a:t>
            </a:r>
            <a:endParaRPr/>
          </a:p>
        </p:txBody>
      </p:sp>
      <p:sp>
        <p:nvSpPr>
          <p:cNvPr id="754" name="Google Shape;754;p25"/>
          <p:cNvSpPr txBox="1"/>
          <p:nvPr/>
        </p:nvSpPr>
        <p:spPr>
          <a:xfrm>
            <a:off x="10348800" y="5125812"/>
            <a:ext cx="1143000" cy="264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800000"/>
              </a:buClr>
              <a:buSzPts val="1400"/>
              <a:buFont typeface="Verdana"/>
              <a:buNone/>
            </a:pPr>
            <a:r>
              <a:rPr lang="en-US" sz="1400">
                <a:solidFill>
                  <a:srgbClr val="000066"/>
                </a:solidFill>
                <a:latin typeface="Verdana"/>
                <a:ea typeface="Verdana"/>
                <a:cs typeface="Verdana"/>
                <a:sym typeface="Verdana"/>
              </a:rPr>
              <a:t>Monthly</a:t>
            </a:r>
            <a:endParaRPr/>
          </a:p>
        </p:txBody>
      </p:sp>
      <p:cxnSp>
        <p:nvCxnSpPr>
          <p:cNvPr id="755" name="Google Shape;755;p25"/>
          <p:cNvCxnSpPr/>
          <p:nvPr/>
        </p:nvCxnSpPr>
        <p:spPr>
          <a:xfrm>
            <a:off x="10359530" y="2453842"/>
            <a:ext cx="7830" cy="4089039"/>
          </a:xfrm>
          <a:prstGeom prst="straightConnector1">
            <a:avLst/>
          </a:prstGeom>
          <a:noFill/>
          <a:ln w="57150" cap="flat" cmpd="sng">
            <a:solidFill>
              <a:schemeClr val="lt1"/>
            </a:solidFill>
            <a:prstDash val="solid"/>
            <a:miter lim="800000"/>
            <a:headEnd type="none" w="sm" len="sm"/>
            <a:tailEnd type="none" w="sm" len="sm"/>
          </a:ln>
        </p:spPr>
      </p:cxnSp>
      <p:cxnSp>
        <p:nvCxnSpPr>
          <p:cNvPr id="756" name="Google Shape;756;p25"/>
          <p:cNvCxnSpPr/>
          <p:nvPr/>
        </p:nvCxnSpPr>
        <p:spPr>
          <a:xfrm>
            <a:off x="0" y="587045"/>
            <a:ext cx="12192000" cy="0"/>
          </a:xfrm>
          <a:prstGeom prst="straightConnector1">
            <a:avLst/>
          </a:prstGeom>
          <a:noFill/>
          <a:ln w="12700" cap="flat" cmpd="sng">
            <a:solidFill>
              <a:srgbClr val="686868"/>
            </a:solidFill>
            <a:prstDash val="solid"/>
            <a:miter lim="800000"/>
            <a:headEnd type="none" w="sm" len="sm"/>
            <a:tailEnd type="none" w="sm" len="sm"/>
          </a:ln>
        </p:spPr>
      </p:cxnSp>
      <p:sp>
        <p:nvSpPr>
          <p:cNvPr id="758" name="Google Shape;758;p25"/>
          <p:cNvSpPr txBox="1"/>
          <p:nvPr/>
        </p:nvSpPr>
        <p:spPr>
          <a:xfrm>
            <a:off x="52601" y="833975"/>
            <a:ext cx="1219200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44061"/>
              </a:buClr>
              <a:buSzPts val="2400"/>
              <a:buFont typeface="Calibri"/>
              <a:buNone/>
            </a:pPr>
            <a:r>
              <a:rPr lang="en-US" sz="28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Calibri"/>
              </a:rPr>
              <a:t>KPIs guide improvement opportunities, monitor performance, and measure savings</a:t>
            </a:r>
            <a:endParaRPr sz="28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sp>
        <p:nvSpPr>
          <p:cNvPr id="759" name="Google Shape;759;p25"/>
          <p:cNvSpPr/>
          <p:nvPr/>
        </p:nvSpPr>
        <p:spPr>
          <a:xfrm>
            <a:off x="4712352" y="4150036"/>
            <a:ext cx="457200" cy="352425"/>
          </a:xfrm>
          <a:prstGeom prst="rightArrow">
            <a:avLst>
              <a:gd name="adj1" fmla="val 50000"/>
              <a:gd name="adj2" fmla="val 37502"/>
            </a:avLst>
          </a:prstGeom>
          <a:solidFill>
            <a:srgbClr val="8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endParaRPr sz="2400" b="1" i="1">
              <a:solidFill>
                <a:schemeClr val="dk1"/>
              </a:solidFill>
              <a:latin typeface="Times New Roman"/>
              <a:ea typeface="Times New Roman"/>
              <a:cs typeface="Times New Roman"/>
              <a:sym typeface="Times New Roman"/>
            </a:endParaRPr>
          </a:p>
        </p:txBody>
      </p:sp>
      <p:pic>
        <p:nvPicPr>
          <p:cNvPr id="760" name="Google Shape;760;p25"/>
          <p:cNvPicPr preferRelativeResize="0"/>
          <p:nvPr/>
        </p:nvPicPr>
        <p:blipFill rotWithShape="1">
          <a:blip r:embed="rId3">
            <a:alphaModFix/>
          </a:blip>
          <a:srcRect/>
          <a:stretch/>
        </p:blipFill>
        <p:spPr>
          <a:xfrm>
            <a:off x="10108504" y="158054"/>
            <a:ext cx="1790700" cy="403225"/>
          </a:xfrm>
          <a:prstGeom prst="rect">
            <a:avLst/>
          </a:prstGeom>
          <a:noFill/>
          <a:ln>
            <a:noFill/>
          </a:ln>
        </p:spPr>
      </p:pic>
      <p:sp>
        <p:nvSpPr>
          <p:cNvPr id="3" name="Slide Number Placeholder 10">
            <a:extLst>
              <a:ext uri="{FF2B5EF4-FFF2-40B4-BE49-F238E27FC236}">
                <a16:creationId xmlns:a16="http://schemas.microsoft.com/office/drawing/2014/main" id="{B1CF84BB-6969-6FB8-E493-4F8B449F4100}"/>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18</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319767"/>
          </a:xfrm>
        </p:spPr>
        <p:txBody>
          <a:bodyPr>
            <a:noAutofit/>
          </a:bodyPr>
          <a:lstStyle/>
          <a:p>
            <a:r>
              <a:rPr lang="en-US" sz="2000" i="1" dirty="0">
                <a:solidFill>
                  <a:schemeClr val="tx1">
                    <a:lumMod val="50000"/>
                    <a:lumOff val="50000"/>
                  </a:schemeClr>
                </a:solidFill>
                <a:latin typeface="Verdana" panose="020B0604030504040204" pitchFamily="34" charset="0"/>
                <a:ea typeface="Verdana" panose="020B0604030504040204" pitchFamily="34" charset="0"/>
              </a:rPr>
              <a:t>Building Actionable Key Performance Indicators (KPIs)</a:t>
            </a:r>
          </a:p>
        </p:txBody>
      </p:sp>
      <p:cxnSp>
        <p:nvCxnSpPr>
          <p:cNvPr id="39" name="Straight Connector 38">
            <a:extLst>
              <a:ext uri="{FF2B5EF4-FFF2-40B4-BE49-F238E27FC236}">
                <a16:creationId xmlns:a16="http://schemas.microsoft.com/office/drawing/2014/main" id="{5F66E16A-AEFC-4C4D-82DA-C3D73566635B}"/>
              </a:ext>
            </a:extLst>
          </p:cNvPr>
          <p:cNvCxnSpPr>
            <a:cxnSpLocks/>
          </p:cNvCxnSpPr>
          <p:nvPr/>
        </p:nvCxnSpPr>
        <p:spPr>
          <a:xfrm>
            <a:off x="0" y="587045"/>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pic>
        <p:nvPicPr>
          <p:cNvPr id="43" name="Picture 15">
            <a:extLst>
              <a:ext uri="{FF2B5EF4-FFF2-40B4-BE49-F238E27FC236}">
                <a16:creationId xmlns:a16="http://schemas.microsoft.com/office/drawing/2014/main" id="{D8AE86BD-84D9-41D3-A0CF-D9722D4AF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504" y="158054"/>
            <a:ext cx="17907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708688">
                      <a:alpha val="74998"/>
                    </a:srgbClr>
                  </a:outerShdw>
                </a:effectLst>
              </a14:hiddenEffects>
            </a:ext>
          </a:extLst>
        </p:spPr>
      </p:pic>
      <p:grpSp>
        <p:nvGrpSpPr>
          <p:cNvPr id="3" name="Group 2">
            <a:extLst>
              <a:ext uri="{FF2B5EF4-FFF2-40B4-BE49-F238E27FC236}">
                <a16:creationId xmlns:a16="http://schemas.microsoft.com/office/drawing/2014/main" id="{EA20CDD6-0AE1-C85C-54FA-4EFFE5602878}"/>
              </a:ext>
            </a:extLst>
          </p:cNvPr>
          <p:cNvGrpSpPr/>
          <p:nvPr/>
        </p:nvGrpSpPr>
        <p:grpSpPr>
          <a:xfrm>
            <a:off x="295653" y="884351"/>
            <a:ext cx="11272893" cy="5496700"/>
            <a:chOff x="295653" y="1089157"/>
            <a:chExt cx="11272893" cy="5496700"/>
          </a:xfrm>
        </p:grpSpPr>
        <p:sp>
          <p:nvSpPr>
            <p:cNvPr id="5" name="Rectangle 4">
              <a:extLst>
                <a:ext uri="{FF2B5EF4-FFF2-40B4-BE49-F238E27FC236}">
                  <a16:creationId xmlns:a16="http://schemas.microsoft.com/office/drawing/2014/main" id="{61A791F7-842B-4D61-86AC-CAE1BA2E2742}"/>
                </a:ext>
              </a:extLst>
            </p:cNvPr>
            <p:cNvSpPr/>
            <p:nvPr/>
          </p:nvSpPr>
          <p:spPr>
            <a:xfrm>
              <a:off x="6003474" y="1090935"/>
              <a:ext cx="5562230" cy="27895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Box 4">
              <a:extLst>
                <a:ext uri="{FF2B5EF4-FFF2-40B4-BE49-F238E27FC236}">
                  <a16:creationId xmlns:a16="http://schemas.microsoft.com/office/drawing/2014/main" id="{88B7D125-63C9-4B30-B7B7-EE758188FA43}"/>
                </a:ext>
              </a:extLst>
            </p:cNvPr>
            <p:cNvSpPr txBox="1">
              <a:spLocks noChangeArrowheads="1"/>
            </p:cNvSpPr>
            <p:nvPr/>
          </p:nvSpPr>
          <p:spPr bwMode="auto">
            <a:xfrm>
              <a:off x="303697" y="1121725"/>
              <a:ext cx="5562231" cy="240066"/>
            </a:xfrm>
            <a:prstGeom prst="rect">
              <a:avLst/>
            </a:prstGeom>
            <a:solidFill>
              <a:schemeClr val="bg1">
                <a:lumMod val="95000"/>
              </a:schemeClr>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8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Verdana" pitchFamily="34" charset="0"/>
                  <a:ea typeface="+mn-ea"/>
                  <a:cs typeface="+mn-cs"/>
                </a:rPr>
                <a:t>Expiration Management</a:t>
              </a:r>
            </a:p>
          </p:txBody>
        </p:sp>
        <p:pic>
          <p:nvPicPr>
            <p:cNvPr id="35" name="Picture 34">
              <a:extLst>
                <a:ext uri="{FF2B5EF4-FFF2-40B4-BE49-F238E27FC236}">
                  <a16:creationId xmlns:a16="http://schemas.microsoft.com/office/drawing/2014/main" id="{A743EA3B-D53B-4222-A84A-28B973B8D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35" y="1464465"/>
              <a:ext cx="5097018" cy="2209600"/>
            </a:xfrm>
            <a:prstGeom prst="rect">
              <a:avLst/>
            </a:prstGeom>
          </p:spPr>
        </p:pic>
        <p:sp>
          <p:nvSpPr>
            <p:cNvPr id="36" name="Text Box 4">
              <a:extLst>
                <a:ext uri="{FF2B5EF4-FFF2-40B4-BE49-F238E27FC236}">
                  <a16:creationId xmlns:a16="http://schemas.microsoft.com/office/drawing/2014/main" id="{70157A97-923F-457E-AEAE-CB11617F971A}"/>
                </a:ext>
              </a:extLst>
            </p:cNvPr>
            <p:cNvSpPr txBox="1">
              <a:spLocks noChangeArrowheads="1"/>
            </p:cNvSpPr>
            <p:nvPr/>
          </p:nvSpPr>
          <p:spPr bwMode="auto">
            <a:xfrm>
              <a:off x="6003473" y="1121725"/>
              <a:ext cx="5562230" cy="246198"/>
            </a:xfrm>
            <a:prstGeom prst="rect">
              <a:avLst/>
            </a:prstGeom>
            <a:solidFill>
              <a:schemeClr val="bg1">
                <a:lumMod val="95000"/>
              </a:schemeClr>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8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Verdana" pitchFamily="34" charset="0"/>
                  <a:ea typeface="+mn-ea"/>
                  <a:cs typeface="+mn-cs"/>
                </a:rPr>
                <a:t>Unused Inventory Reduction</a:t>
              </a:r>
            </a:p>
          </p:txBody>
        </p:sp>
        <p:pic>
          <p:nvPicPr>
            <p:cNvPr id="37" name="Picture 36" descr="A close up of a map&#10;&#10;Description automatically generated">
              <a:extLst>
                <a:ext uri="{FF2B5EF4-FFF2-40B4-BE49-F238E27FC236}">
                  <a16:creationId xmlns:a16="http://schemas.microsoft.com/office/drawing/2014/main" id="{96C7EE9D-26AB-416D-8A6A-A514ED8AC6E1}"/>
                </a:ext>
              </a:extLst>
            </p:cNvPr>
            <p:cNvPicPr>
              <a:picLocks noChangeAspect="1"/>
            </p:cNvPicPr>
            <p:nvPr/>
          </p:nvPicPr>
          <p:blipFill>
            <a:blip r:embed="rId6"/>
            <a:stretch>
              <a:fillRect/>
            </a:stretch>
          </p:blipFill>
          <p:spPr>
            <a:xfrm>
              <a:off x="6394943" y="1411467"/>
              <a:ext cx="4497537" cy="2387647"/>
            </a:xfrm>
            <a:prstGeom prst="rect">
              <a:avLst/>
            </a:prstGeom>
          </p:spPr>
        </p:pic>
        <p:sp>
          <p:nvSpPr>
            <p:cNvPr id="38" name="Text Box 4">
              <a:extLst>
                <a:ext uri="{FF2B5EF4-FFF2-40B4-BE49-F238E27FC236}">
                  <a16:creationId xmlns:a16="http://schemas.microsoft.com/office/drawing/2014/main" id="{BC75CEA3-7CC4-400E-B6DC-5A2DBCA8C987}"/>
                </a:ext>
              </a:extLst>
            </p:cNvPr>
            <p:cNvSpPr txBox="1">
              <a:spLocks noChangeArrowheads="1"/>
            </p:cNvSpPr>
            <p:nvPr/>
          </p:nvSpPr>
          <p:spPr bwMode="auto">
            <a:xfrm>
              <a:off x="295653" y="3963945"/>
              <a:ext cx="5570275" cy="240066"/>
            </a:xfrm>
            <a:prstGeom prst="rect">
              <a:avLst/>
            </a:prstGeom>
            <a:solidFill>
              <a:schemeClr val="bg1">
                <a:lumMod val="95000"/>
              </a:schemeClr>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8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Verdana" pitchFamily="34" charset="0"/>
                  <a:ea typeface="+mn-ea"/>
                  <a:cs typeface="+mn-cs"/>
                </a:rPr>
                <a:t>Alignment of Purchased and Consumed Inventory</a:t>
              </a:r>
            </a:p>
          </p:txBody>
        </p:sp>
        <p:pic>
          <p:nvPicPr>
            <p:cNvPr id="41" name="Picture 40">
              <a:extLst>
                <a:ext uri="{FF2B5EF4-FFF2-40B4-BE49-F238E27FC236}">
                  <a16:creationId xmlns:a16="http://schemas.microsoft.com/office/drawing/2014/main" id="{A35B0C75-3633-4F44-A3B1-FCE59534F6FC}"/>
                </a:ext>
              </a:extLst>
            </p:cNvPr>
            <p:cNvPicPr>
              <a:picLocks noChangeAspect="1"/>
            </p:cNvPicPr>
            <p:nvPr/>
          </p:nvPicPr>
          <p:blipFill>
            <a:blip r:embed="rId7"/>
            <a:stretch>
              <a:fillRect/>
            </a:stretch>
          </p:blipFill>
          <p:spPr>
            <a:xfrm>
              <a:off x="529235" y="4263936"/>
              <a:ext cx="4423765" cy="2258095"/>
            </a:xfrm>
            <a:prstGeom prst="rect">
              <a:avLst/>
            </a:prstGeom>
          </p:spPr>
        </p:pic>
        <p:sp>
          <p:nvSpPr>
            <p:cNvPr id="56" name="TextBox 55">
              <a:extLst>
                <a:ext uri="{FF2B5EF4-FFF2-40B4-BE49-F238E27FC236}">
                  <a16:creationId xmlns:a16="http://schemas.microsoft.com/office/drawing/2014/main" id="{493C3561-0657-46D8-939B-41CF3C0B1BA6}"/>
                </a:ext>
              </a:extLst>
            </p:cNvPr>
            <p:cNvSpPr txBox="1"/>
            <p:nvPr/>
          </p:nvSpPr>
          <p:spPr>
            <a:xfrm>
              <a:off x="6003473" y="3963945"/>
              <a:ext cx="556223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66AC">
                      <a:lumMod val="75000"/>
                    </a:srgbClr>
                  </a:solidFill>
                  <a:effectLst/>
                  <a:uLnTx/>
                  <a:uFillTx/>
                  <a:latin typeface="Verdana" panose="020B0604030504040204" pitchFamily="34" charset="0"/>
                  <a:ea typeface="Verdana" panose="020B0604030504040204" pitchFamily="34" charset="0"/>
                  <a:cs typeface="+mn-cs"/>
                </a:rPr>
                <a:t>Clinical Utilization – Opened Not Used Items</a:t>
              </a:r>
            </a:p>
          </p:txBody>
        </p:sp>
        <p:grpSp>
          <p:nvGrpSpPr>
            <p:cNvPr id="58" name="Group 57">
              <a:extLst>
                <a:ext uri="{FF2B5EF4-FFF2-40B4-BE49-F238E27FC236}">
                  <a16:creationId xmlns:a16="http://schemas.microsoft.com/office/drawing/2014/main" id="{B3495566-DAF8-42B1-A5D2-1D471AD65F0F}"/>
                </a:ext>
              </a:extLst>
            </p:cNvPr>
            <p:cNvGrpSpPr/>
            <p:nvPr/>
          </p:nvGrpSpPr>
          <p:grpSpPr>
            <a:xfrm>
              <a:off x="6449373" y="4359793"/>
              <a:ext cx="4605071" cy="2016436"/>
              <a:chOff x="346483" y="1354619"/>
              <a:chExt cx="10355972" cy="5059517"/>
            </a:xfrm>
          </p:grpSpPr>
          <p:grpSp>
            <p:nvGrpSpPr>
              <p:cNvPr id="59" name="Group 58">
                <a:extLst>
                  <a:ext uri="{FF2B5EF4-FFF2-40B4-BE49-F238E27FC236}">
                    <a16:creationId xmlns:a16="http://schemas.microsoft.com/office/drawing/2014/main" id="{321F0796-4B21-4C0A-BCE0-9B75E67FEADE}"/>
                  </a:ext>
                </a:extLst>
              </p:cNvPr>
              <p:cNvGrpSpPr/>
              <p:nvPr/>
            </p:nvGrpSpPr>
            <p:grpSpPr>
              <a:xfrm>
                <a:off x="346483" y="1354619"/>
                <a:ext cx="10355972" cy="5059517"/>
                <a:chOff x="346483" y="1354619"/>
                <a:chExt cx="10355972" cy="5059517"/>
              </a:xfrm>
            </p:grpSpPr>
            <p:pic>
              <p:nvPicPr>
                <p:cNvPr id="68" name="Picture 67">
                  <a:extLst>
                    <a:ext uri="{FF2B5EF4-FFF2-40B4-BE49-F238E27FC236}">
                      <a16:creationId xmlns:a16="http://schemas.microsoft.com/office/drawing/2014/main" id="{ED52458A-5569-4424-B687-538B7E9FAA8A}"/>
                    </a:ext>
                  </a:extLst>
                </p:cNvPr>
                <p:cNvPicPr>
                  <a:picLocks noChangeAspect="1"/>
                </p:cNvPicPr>
                <p:nvPr/>
              </p:nvPicPr>
              <p:blipFill>
                <a:blip r:embed="rId8"/>
                <a:stretch>
                  <a:fillRect/>
                </a:stretch>
              </p:blipFill>
              <p:spPr>
                <a:xfrm>
                  <a:off x="346483" y="1354619"/>
                  <a:ext cx="10355972" cy="5059517"/>
                </a:xfrm>
                <a:prstGeom prst="rect">
                  <a:avLst/>
                </a:prstGeom>
              </p:spPr>
            </p:pic>
            <p:sp>
              <p:nvSpPr>
                <p:cNvPr id="70" name="Rectangle 69">
                  <a:extLst>
                    <a:ext uri="{FF2B5EF4-FFF2-40B4-BE49-F238E27FC236}">
                      <a16:creationId xmlns:a16="http://schemas.microsoft.com/office/drawing/2014/main" id="{747E84E0-A7A9-4331-B51E-77DDB0F33B6D}"/>
                    </a:ext>
                  </a:extLst>
                </p:cNvPr>
                <p:cNvSpPr/>
                <p:nvPr/>
              </p:nvSpPr>
              <p:spPr>
                <a:xfrm>
                  <a:off x="5959549" y="4587949"/>
                  <a:ext cx="370402" cy="297711"/>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0000"/>
                    </a:highligh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F9CC58DD-44FC-4DF8-B744-111D2985F284}"/>
                    </a:ext>
                  </a:extLst>
                </p:cNvPr>
                <p:cNvSpPr/>
                <p:nvPr/>
              </p:nvSpPr>
              <p:spPr>
                <a:xfrm>
                  <a:off x="5943601" y="4086709"/>
                  <a:ext cx="419986" cy="297711"/>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0000"/>
                    </a:highlight>
                    <a:uLnTx/>
                    <a:uFillTx/>
                    <a:latin typeface="Calibri" panose="020F0502020204030204"/>
                    <a:ea typeface="+mn-ea"/>
                    <a:cs typeface="+mn-cs"/>
                  </a:endParaRPr>
                </a:p>
              </p:txBody>
            </p:sp>
          </p:grpSp>
          <p:pic>
            <p:nvPicPr>
              <p:cNvPr id="67" name="Picture 66">
                <a:extLst>
                  <a:ext uri="{FF2B5EF4-FFF2-40B4-BE49-F238E27FC236}">
                    <a16:creationId xmlns:a16="http://schemas.microsoft.com/office/drawing/2014/main" id="{89753F6C-9D03-478E-A947-0AA87DF4B840}"/>
                  </a:ext>
                </a:extLst>
              </p:cNvPr>
              <p:cNvPicPr>
                <a:picLocks noChangeAspect="1"/>
              </p:cNvPicPr>
              <p:nvPr/>
            </p:nvPicPr>
            <p:blipFill>
              <a:blip r:embed="rId9"/>
              <a:stretch>
                <a:fillRect/>
              </a:stretch>
            </p:blipFill>
            <p:spPr>
              <a:xfrm>
                <a:off x="7363989" y="1839605"/>
                <a:ext cx="1232760" cy="482384"/>
              </a:xfrm>
              <a:prstGeom prst="rect">
                <a:avLst/>
              </a:prstGeom>
            </p:spPr>
          </p:pic>
        </p:grpSp>
        <p:sp>
          <p:nvSpPr>
            <p:cNvPr id="73" name="Rectangle 72">
              <a:extLst>
                <a:ext uri="{FF2B5EF4-FFF2-40B4-BE49-F238E27FC236}">
                  <a16:creationId xmlns:a16="http://schemas.microsoft.com/office/drawing/2014/main" id="{21C462B4-CC68-4A07-A9C8-270DBD5B8DBE}"/>
                </a:ext>
              </a:extLst>
            </p:cNvPr>
            <p:cNvSpPr/>
            <p:nvPr/>
          </p:nvSpPr>
          <p:spPr>
            <a:xfrm>
              <a:off x="6006316" y="3961551"/>
              <a:ext cx="5562230" cy="262430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566A990E-2904-448D-852D-D421FC704C42}"/>
                </a:ext>
              </a:extLst>
            </p:cNvPr>
            <p:cNvSpPr/>
            <p:nvPr/>
          </p:nvSpPr>
          <p:spPr>
            <a:xfrm>
              <a:off x="303698" y="3951264"/>
              <a:ext cx="5562230" cy="262430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7C92E4B-BA62-44E2-8B2C-8AF1189FBE54}"/>
                </a:ext>
              </a:extLst>
            </p:cNvPr>
            <p:cNvSpPr/>
            <p:nvPr/>
          </p:nvSpPr>
          <p:spPr>
            <a:xfrm>
              <a:off x="303698" y="1089157"/>
              <a:ext cx="5562230" cy="27895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Slide Number Placeholder 10">
            <a:extLst>
              <a:ext uri="{FF2B5EF4-FFF2-40B4-BE49-F238E27FC236}">
                <a16:creationId xmlns:a16="http://schemas.microsoft.com/office/drawing/2014/main" id="{1CA9CE3B-8BBE-C695-9DEB-27D5B80E3B05}"/>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19</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8160915"/>
      </p:ext>
    </p:extLst>
  </p:cSld>
  <p:clrMapOvr>
    <a:masterClrMapping/>
  </p:clrMapOvr>
  <mc:AlternateContent xmlns:mc="http://schemas.openxmlformats.org/markup-compatibility/2006" xmlns:p14="http://schemas.microsoft.com/office/powerpoint/2010/main">
    <mc:Choice Requires="p14">
      <p:transition p14:dur="0" advTm="54139"/>
    </mc:Choice>
    <mc:Fallback xmlns="">
      <p:transition advTm="541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6A589D-703A-4DAB-7677-9FF8EB3D2203}"/>
              </a:ext>
            </a:extLst>
          </p:cNvPr>
          <p:cNvSpPr/>
          <p:nvPr/>
        </p:nvSpPr>
        <p:spPr>
          <a:xfrm>
            <a:off x="518160" y="1415389"/>
            <a:ext cx="11155680" cy="26790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67C54C17-379A-4B27-97C6-83761C45F317}"/>
              </a:ext>
            </a:extLst>
          </p:cNvPr>
          <p:cNvCxnSpPr>
            <a:cxnSpLocks/>
          </p:cNvCxnSpPr>
          <p:nvPr/>
        </p:nvCxnSpPr>
        <p:spPr>
          <a:xfrm>
            <a:off x="1834426" y="637455"/>
            <a:ext cx="8676821"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sp>
        <p:nvSpPr>
          <p:cNvPr id="39" name="AutoShape 13" descr="Displaying RF_logo_rgb-01.jpg">
            <a:extLst>
              <a:ext uri="{FF2B5EF4-FFF2-40B4-BE49-F238E27FC236}">
                <a16:creationId xmlns:a16="http://schemas.microsoft.com/office/drawing/2014/main" id="{F98F72E2-1239-44A5-8710-60EF2414D4A2}"/>
              </a:ext>
            </a:extLst>
          </p:cNvPr>
          <p:cNvSpPr>
            <a:spLocks noChangeAspect="1" noChangeArrowheads="1"/>
          </p:cNvSpPr>
          <p:nvPr/>
        </p:nvSpPr>
        <p:spPr bwMode="auto">
          <a:xfrm>
            <a:off x="2126666" y="0"/>
            <a:ext cx="289227" cy="322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3743ED23-2F6A-4CA1-B35D-ADC7ABC7DCC7}"/>
              </a:ext>
            </a:extLst>
          </p:cNvPr>
          <p:cNvCxnSpPr>
            <a:cxnSpLocks/>
          </p:cNvCxnSpPr>
          <p:nvPr/>
        </p:nvCxnSpPr>
        <p:spPr>
          <a:xfrm>
            <a:off x="-27733" y="637455"/>
            <a:ext cx="12280693"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9468542F-534A-4E8C-B0F2-FC0BEEF0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929" y="38086"/>
            <a:ext cx="2381859" cy="54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708688">
                      <a:alpha val="74998"/>
                    </a:srgbClr>
                  </a:outerShdw>
                </a:effectLst>
              </a14:hiddenEffects>
            </a:ext>
          </a:extLst>
        </p:spPr>
      </p:pic>
      <p:grpSp>
        <p:nvGrpSpPr>
          <p:cNvPr id="10" name="Group 9">
            <a:extLst>
              <a:ext uri="{FF2B5EF4-FFF2-40B4-BE49-F238E27FC236}">
                <a16:creationId xmlns:a16="http://schemas.microsoft.com/office/drawing/2014/main" id="{42A26C98-77D3-D16D-97DD-31BF65EB3044}"/>
              </a:ext>
            </a:extLst>
          </p:cNvPr>
          <p:cNvGrpSpPr/>
          <p:nvPr/>
        </p:nvGrpSpPr>
        <p:grpSpPr>
          <a:xfrm>
            <a:off x="518160" y="1648503"/>
            <a:ext cx="11064240" cy="2052309"/>
            <a:chOff x="258202" y="1645486"/>
            <a:chExt cx="11820586" cy="2148583"/>
          </a:xfrm>
        </p:grpSpPr>
        <p:cxnSp>
          <p:nvCxnSpPr>
            <p:cNvPr id="52" name="Straight Arrow Connector 51">
              <a:extLst>
                <a:ext uri="{FF2B5EF4-FFF2-40B4-BE49-F238E27FC236}">
                  <a16:creationId xmlns:a16="http://schemas.microsoft.com/office/drawing/2014/main" id="{0F1F7F3C-D20A-49F8-A568-AF12FD087DCE}"/>
                </a:ext>
              </a:extLst>
            </p:cNvPr>
            <p:cNvCxnSpPr>
              <a:cxnSpLocks/>
            </p:cNvCxnSpPr>
            <p:nvPr/>
          </p:nvCxnSpPr>
          <p:spPr>
            <a:xfrm flipV="1">
              <a:off x="1346092" y="3474627"/>
              <a:ext cx="10039773" cy="29909"/>
            </a:xfrm>
            <a:prstGeom prst="straightConnector1">
              <a:avLst/>
            </a:prstGeom>
            <a:ln w="2857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4" name="Picture 48">
              <a:extLst>
                <a:ext uri="{FF2B5EF4-FFF2-40B4-BE49-F238E27FC236}">
                  <a16:creationId xmlns:a16="http://schemas.microsoft.com/office/drawing/2014/main" id="{1F72DC14-7790-4544-A195-D49E0180F7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7944" y="3286160"/>
              <a:ext cx="2438399" cy="50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ICONS\scalpel3.png">
              <a:extLst>
                <a:ext uri="{FF2B5EF4-FFF2-40B4-BE49-F238E27FC236}">
                  <a16:creationId xmlns:a16="http://schemas.microsoft.com/office/drawing/2014/main" id="{A902082C-E86B-462C-8B91-01E5FC4ED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166" y="2724823"/>
              <a:ext cx="358106" cy="48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ICONS\hospital33.png">
              <a:extLst>
                <a:ext uri="{FF2B5EF4-FFF2-40B4-BE49-F238E27FC236}">
                  <a16:creationId xmlns:a16="http://schemas.microsoft.com/office/drawing/2014/main" id="{A409BC2D-6A7C-4F04-8170-BCF0F4C83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71" y="2755828"/>
              <a:ext cx="294334" cy="3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D:\ICONS\work22.png">
              <a:extLst>
                <a:ext uri="{FF2B5EF4-FFF2-40B4-BE49-F238E27FC236}">
                  <a16:creationId xmlns:a16="http://schemas.microsoft.com/office/drawing/2014/main" id="{7B979F80-53CD-4CC5-B6DE-78F2BA2E6F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536" y="2603506"/>
              <a:ext cx="526530" cy="71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D:\ICONS\shelf1.png">
              <a:extLst>
                <a:ext uri="{FF2B5EF4-FFF2-40B4-BE49-F238E27FC236}">
                  <a16:creationId xmlns:a16="http://schemas.microsoft.com/office/drawing/2014/main" id="{743F50CD-89DF-4196-8D92-E7F47F87FE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9106" y="2685448"/>
              <a:ext cx="454582" cy="61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D:\ICONS\hospital11.png">
              <a:extLst>
                <a:ext uri="{FF2B5EF4-FFF2-40B4-BE49-F238E27FC236}">
                  <a16:creationId xmlns:a16="http://schemas.microsoft.com/office/drawing/2014/main" id="{D2E973F4-4B7F-473B-92AD-2F72445711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3131" y="1645486"/>
              <a:ext cx="824135" cy="9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D:\ICONS\patient1.png">
              <a:extLst>
                <a:ext uri="{FF2B5EF4-FFF2-40B4-BE49-F238E27FC236}">
                  <a16:creationId xmlns:a16="http://schemas.microsoft.com/office/drawing/2014/main" id="{C2EC4830-762D-4B83-8139-4FF64FEE7E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1955" y="2507752"/>
              <a:ext cx="569046" cy="77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0" descr="D:\ICONS\patient4.png">
              <a:extLst>
                <a:ext uri="{FF2B5EF4-FFF2-40B4-BE49-F238E27FC236}">
                  <a16:creationId xmlns:a16="http://schemas.microsoft.com/office/drawing/2014/main" id="{55F13DF3-58B9-436F-96E6-BE16FB06C2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93287" y="2544564"/>
              <a:ext cx="539039" cy="73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TextBox 112">
              <a:extLst>
                <a:ext uri="{FF2B5EF4-FFF2-40B4-BE49-F238E27FC236}">
                  <a16:creationId xmlns:a16="http://schemas.microsoft.com/office/drawing/2014/main" id="{5E7A75F9-12B3-4418-BE61-B8136B9485CC}"/>
                </a:ext>
              </a:extLst>
            </p:cNvPr>
            <p:cNvSpPr txBox="1"/>
            <p:nvPr/>
          </p:nvSpPr>
          <p:spPr>
            <a:xfrm>
              <a:off x="258202" y="3249231"/>
              <a:ext cx="129993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Medical Devices &amp; Supplies</a:t>
              </a:r>
            </a:p>
          </p:txBody>
        </p:sp>
        <p:sp>
          <p:nvSpPr>
            <p:cNvPr id="115" name="TextBox 114">
              <a:extLst>
                <a:ext uri="{FF2B5EF4-FFF2-40B4-BE49-F238E27FC236}">
                  <a16:creationId xmlns:a16="http://schemas.microsoft.com/office/drawing/2014/main" id="{BE7B0C9C-3B68-4698-8073-21A40254D202}"/>
                </a:ext>
              </a:extLst>
            </p:cNvPr>
            <p:cNvSpPr txBox="1"/>
            <p:nvPr/>
          </p:nvSpPr>
          <p:spPr>
            <a:xfrm>
              <a:off x="1626494" y="2246291"/>
              <a:ext cx="1653173" cy="3705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70C0"/>
                  </a:solidFill>
                  <a:effectLst/>
                  <a:uLnTx/>
                  <a:uFillTx/>
                  <a:latin typeface="Calibri" panose="020F0502020204030204"/>
                  <a:ea typeface="+mn-ea"/>
                  <a:cs typeface="+mn-cs"/>
                </a:rPr>
                <a:t>Supply Chain</a:t>
              </a:r>
            </a:p>
          </p:txBody>
        </p:sp>
        <p:sp>
          <p:nvSpPr>
            <p:cNvPr id="117" name="TextBox 116">
              <a:extLst>
                <a:ext uri="{FF2B5EF4-FFF2-40B4-BE49-F238E27FC236}">
                  <a16:creationId xmlns:a16="http://schemas.microsoft.com/office/drawing/2014/main" id="{0CE5ECD2-34F8-4375-9331-04353458B2D3}"/>
                </a:ext>
              </a:extLst>
            </p:cNvPr>
            <p:cNvSpPr txBox="1"/>
            <p:nvPr/>
          </p:nvSpPr>
          <p:spPr>
            <a:xfrm>
              <a:off x="10986247" y="2219400"/>
              <a:ext cx="1092541" cy="370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70C0"/>
                  </a:solidFill>
                  <a:effectLst/>
                  <a:uLnTx/>
                  <a:uFillTx/>
                  <a:latin typeface="Calibri" panose="020F0502020204030204"/>
                  <a:ea typeface="+mn-ea"/>
                  <a:cs typeface="+mn-cs"/>
                </a:rPr>
                <a:t>Patients</a:t>
              </a:r>
            </a:p>
          </p:txBody>
        </p:sp>
        <p:sp>
          <p:nvSpPr>
            <p:cNvPr id="54" name="TextBox 53">
              <a:extLst>
                <a:ext uri="{FF2B5EF4-FFF2-40B4-BE49-F238E27FC236}">
                  <a16:creationId xmlns:a16="http://schemas.microsoft.com/office/drawing/2014/main" id="{F5E93937-1E97-4134-9ECD-E06A7A2B9D82}"/>
                </a:ext>
              </a:extLst>
            </p:cNvPr>
            <p:cNvSpPr txBox="1"/>
            <p:nvPr/>
          </p:nvSpPr>
          <p:spPr>
            <a:xfrm>
              <a:off x="9315835" y="2219400"/>
              <a:ext cx="1653173" cy="370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70C0"/>
                  </a:solidFill>
                  <a:effectLst/>
                  <a:uLnTx/>
                  <a:uFillTx/>
                  <a:latin typeface="Calibri" panose="020F0502020204030204"/>
                  <a:ea typeface="+mn-ea"/>
                  <a:cs typeface="+mn-cs"/>
                </a:rPr>
                <a:t>Clinicians</a:t>
              </a:r>
            </a:p>
          </p:txBody>
        </p:sp>
        <p:sp>
          <p:nvSpPr>
            <p:cNvPr id="59" name="TextBox 58">
              <a:extLst>
                <a:ext uri="{FF2B5EF4-FFF2-40B4-BE49-F238E27FC236}">
                  <a16:creationId xmlns:a16="http://schemas.microsoft.com/office/drawing/2014/main" id="{FDB07BB8-6465-4DBF-9E31-469FD64FF1D8}"/>
                </a:ext>
              </a:extLst>
            </p:cNvPr>
            <p:cNvSpPr txBox="1"/>
            <p:nvPr/>
          </p:nvSpPr>
          <p:spPr>
            <a:xfrm>
              <a:off x="5346263" y="2474170"/>
              <a:ext cx="13108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with</a:t>
              </a:r>
            </a:p>
          </p:txBody>
        </p:sp>
      </p:grpSp>
      <p:sp>
        <p:nvSpPr>
          <p:cNvPr id="25" name="Text Box 10">
            <a:extLst>
              <a:ext uri="{FF2B5EF4-FFF2-40B4-BE49-F238E27FC236}">
                <a16:creationId xmlns:a16="http://schemas.microsoft.com/office/drawing/2014/main" id="{088BC07B-1CD8-4204-80B9-82364E360301}"/>
              </a:ext>
            </a:extLst>
          </p:cNvPr>
          <p:cNvSpPr txBox="1">
            <a:spLocks noChangeArrowheads="1"/>
          </p:cNvSpPr>
          <p:nvPr/>
        </p:nvSpPr>
        <p:spPr bwMode="auto">
          <a:xfrm>
            <a:off x="365761" y="841757"/>
            <a:ext cx="11542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Solving Key Pain Points for Supply Chain and Clinicians</a:t>
            </a:r>
            <a:endParaRPr kumimoji="0" lang="en-US" altLang="en-US" sz="1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B41B48B8-F2C9-7A20-CFAA-E2DE5FA564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98492" y="4801964"/>
            <a:ext cx="1977892" cy="572167"/>
          </a:xfrm>
          <a:prstGeom prst="rect">
            <a:avLst/>
          </a:prstGeom>
        </p:spPr>
      </p:pic>
      <p:pic>
        <p:nvPicPr>
          <p:cNvPr id="3" name="Picture 1">
            <a:extLst>
              <a:ext uri="{FF2B5EF4-FFF2-40B4-BE49-F238E27FC236}">
                <a16:creationId xmlns:a16="http://schemas.microsoft.com/office/drawing/2014/main" id="{9BE6928C-239F-C94F-03C3-6BC26410911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86692" y="5012700"/>
            <a:ext cx="1650484" cy="3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3CE8C72A-0CE9-A661-3717-04169C193E29}"/>
              </a:ext>
            </a:extLst>
          </p:cNvPr>
          <p:cNvSpPr/>
          <p:nvPr/>
        </p:nvSpPr>
        <p:spPr>
          <a:xfrm>
            <a:off x="4856743" y="4274448"/>
            <a:ext cx="2438399" cy="63711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RAIN RFID</a:t>
            </a:r>
          </a:p>
        </p:txBody>
      </p:sp>
      <p:sp>
        <p:nvSpPr>
          <p:cNvPr id="6" name="Rectangle 5">
            <a:extLst>
              <a:ext uri="{FF2B5EF4-FFF2-40B4-BE49-F238E27FC236}">
                <a16:creationId xmlns:a16="http://schemas.microsoft.com/office/drawing/2014/main" id="{59641BB4-736D-57EB-3F00-FE2E63D69BD4}"/>
              </a:ext>
            </a:extLst>
          </p:cNvPr>
          <p:cNvSpPr/>
          <p:nvPr/>
        </p:nvSpPr>
        <p:spPr>
          <a:xfrm>
            <a:off x="1756251" y="4280020"/>
            <a:ext cx="2438399" cy="62596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Barcode Scanning</a:t>
            </a:r>
          </a:p>
        </p:txBody>
      </p:sp>
      <p:sp>
        <p:nvSpPr>
          <p:cNvPr id="7" name="Text Box 1027">
            <a:extLst>
              <a:ext uri="{FF2B5EF4-FFF2-40B4-BE49-F238E27FC236}">
                <a16:creationId xmlns:a16="http://schemas.microsoft.com/office/drawing/2014/main" id="{EA59BE04-5EC2-9142-E850-C151BBA1B217}"/>
              </a:ext>
            </a:extLst>
          </p:cNvPr>
          <p:cNvSpPr txBox="1">
            <a:spLocks noChangeArrowheads="1"/>
          </p:cNvSpPr>
          <p:nvPr/>
        </p:nvSpPr>
        <p:spPr bwMode="auto">
          <a:xfrm>
            <a:off x="41935" y="171314"/>
            <a:ext cx="9446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prstClr val="black">
                    <a:lumMod val="50000"/>
                    <a:lumOff val="50000"/>
                  </a:prstClr>
                </a:solidFill>
                <a:effectLst/>
                <a:uLnTx/>
                <a:uFillTx/>
                <a:latin typeface="Verdana" pitchFamily="34" charset="0"/>
                <a:ea typeface="MS PGothic" pitchFamily="34" charset="-128"/>
                <a:cs typeface="+mn-cs"/>
              </a:rPr>
              <a:t>Our Mission:  Trackability, Visibility &amp; Accurate Documentation</a:t>
            </a:r>
          </a:p>
        </p:txBody>
      </p:sp>
      <p:pic>
        <p:nvPicPr>
          <p:cNvPr id="8" name="Picture 7">
            <a:extLst>
              <a:ext uri="{FF2B5EF4-FFF2-40B4-BE49-F238E27FC236}">
                <a16:creationId xmlns:a16="http://schemas.microsoft.com/office/drawing/2014/main" id="{F4194CE4-63B7-4000-E673-531C764F77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00902" y="4926308"/>
            <a:ext cx="1754018" cy="367879"/>
          </a:xfrm>
          <a:prstGeom prst="rect">
            <a:avLst/>
          </a:prstGeom>
        </p:spPr>
      </p:pic>
      <p:sp>
        <p:nvSpPr>
          <p:cNvPr id="9" name="Rectangle 8">
            <a:extLst>
              <a:ext uri="{FF2B5EF4-FFF2-40B4-BE49-F238E27FC236}">
                <a16:creationId xmlns:a16="http://schemas.microsoft.com/office/drawing/2014/main" id="{104D55E3-BFDF-BB1E-231E-B942B94564EB}"/>
              </a:ext>
            </a:extLst>
          </p:cNvPr>
          <p:cNvSpPr/>
          <p:nvPr/>
        </p:nvSpPr>
        <p:spPr>
          <a:xfrm>
            <a:off x="7887448" y="4280020"/>
            <a:ext cx="2438399" cy="62596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Electronic Shelf Labels</a:t>
            </a:r>
          </a:p>
        </p:txBody>
      </p:sp>
    </p:spTree>
    <p:extLst>
      <p:ext uri="{BB962C8B-B14F-4D97-AF65-F5344CB8AC3E}">
        <p14:creationId xmlns:p14="http://schemas.microsoft.com/office/powerpoint/2010/main" val="385809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56330-36A2-A048-B7F3-E353DBBAFB4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FD9BABD-82D1-6742-508D-F360BF516A07}"/>
              </a:ext>
            </a:extLst>
          </p:cNvPr>
          <p:cNvPicPr>
            <a:picLocks noChangeAspect="1"/>
          </p:cNvPicPr>
          <p:nvPr/>
        </p:nvPicPr>
        <p:blipFill>
          <a:blip r:embed="rId3"/>
          <a:stretch>
            <a:fillRect/>
          </a:stretch>
        </p:blipFill>
        <p:spPr>
          <a:xfrm>
            <a:off x="391889" y="3958534"/>
            <a:ext cx="10580911" cy="2666122"/>
          </a:xfrm>
          <a:prstGeom prst="rect">
            <a:avLst/>
          </a:prstGeom>
        </p:spPr>
      </p:pic>
      <p:sp>
        <p:nvSpPr>
          <p:cNvPr id="6" name="AutoShape 13" descr="Displaying RF_logo_rgb-01.jpg">
            <a:extLst>
              <a:ext uri="{FF2B5EF4-FFF2-40B4-BE49-F238E27FC236}">
                <a16:creationId xmlns:a16="http://schemas.microsoft.com/office/drawing/2014/main" id="{D5C3238B-43E5-5320-3EFD-C32FD3C3A976}"/>
              </a:ext>
            </a:extLst>
          </p:cNvPr>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a:extLst>
              <a:ext uri="{FF2B5EF4-FFF2-40B4-BE49-F238E27FC236}">
                <a16:creationId xmlns:a16="http://schemas.microsoft.com/office/drawing/2014/main" id="{AAEB2624-F587-78A9-7C17-A155B339FE16}"/>
              </a:ext>
            </a:extLst>
          </p:cNvPr>
          <p:cNvCxnSpPr>
            <a:cxnSpLocks/>
          </p:cNvCxnSpPr>
          <p:nvPr/>
        </p:nvCxnSpPr>
        <p:spPr>
          <a:xfrm>
            <a:off x="0" y="609600"/>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8ADDAF-B7A2-F88B-DCDA-6AEB83B83053}"/>
              </a:ext>
            </a:extLst>
          </p:cNvPr>
          <p:cNvCxnSpPr>
            <a:cxnSpLocks/>
          </p:cNvCxnSpPr>
          <p:nvPr/>
        </p:nvCxnSpPr>
        <p:spPr>
          <a:xfrm>
            <a:off x="10863747" y="1767184"/>
            <a:ext cx="0" cy="46021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4">
            <a:extLst>
              <a:ext uri="{FF2B5EF4-FFF2-40B4-BE49-F238E27FC236}">
                <a16:creationId xmlns:a16="http://schemas.microsoft.com/office/drawing/2014/main" id="{BEBFC3C8-C895-02CE-1D03-A202DAD6CB49}"/>
              </a:ext>
            </a:extLst>
          </p:cNvPr>
          <p:cNvSpPr txBox="1">
            <a:spLocks noChangeArrowheads="1"/>
          </p:cNvSpPr>
          <p:nvPr/>
        </p:nvSpPr>
        <p:spPr bwMode="auto">
          <a:xfrm>
            <a:off x="2860629" y="791860"/>
            <a:ext cx="5638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Case Volume &amp; Inventory On-Hand Value</a:t>
            </a:r>
          </a:p>
        </p:txBody>
      </p:sp>
      <p:sp>
        <p:nvSpPr>
          <p:cNvPr id="13" name="Text Box 1027">
            <a:extLst>
              <a:ext uri="{FF2B5EF4-FFF2-40B4-BE49-F238E27FC236}">
                <a16:creationId xmlns:a16="http://schemas.microsoft.com/office/drawing/2014/main" id="{FB329C25-EA27-C0C5-95D8-819CF6B16B5C}"/>
              </a:ext>
            </a:extLst>
          </p:cNvPr>
          <p:cNvSpPr txBox="1">
            <a:spLocks noChangeArrowheads="1"/>
          </p:cNvSpPr>
          <p:nvPr/>
        </p:nvSpPr>
        <p:spPr bwMode="auto">
          <a:xfrm>
            <a:off x="109958" y="151359"/>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defRPr/>
            </a:pPr>
            <a:r>
              <a:rPr lang="en-US" altLang="en-US" sz="2000" i="1" dirty="0">
                <a:solidFill>
                  <a:schemeClr val="tx1">
                    <a:lumMod val="50000"/>
                    <a:lumOff val="50000"/>
                  </a:schemeClr>
                </a:solidFill>
                <a:latin typeface="Verdana" pitchFamily="34" charset="0"/>
              </a:rPr>
              <a:t>Inventory Optimization Program KPIs	</a:t>
            </a:r>
          </a:p>
        </p:txBody>
      </p:sp>
      <p:pic>
        <p:nvPicPr>
          <p:cNvPr id="15" name="Picture 15">
            <a:extLst>
              <a:ext uri="{FF2B5EF4-FFF2-40B4-BE49-F238E27FC236}">
                <a16:creationId xmlns:a16="http://schemas.microsoft.com/office/drawing/2014/main" id="{039FDD01-3B59-2AB7-DE1E-7933E8924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504" y="158054"/>
            <a:ext cx="17907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708688">
                      <a:alpha val="74998"/>
                    </a:srgbClr>
                  </a:outerShdw>
                </a:effectLst>
              </a14:hiddenEffects>
            </a:ext>
          </a:extLst>
        </p:spPr>
      </p:pic>
      <p:sp>
        <p:nvSpPr>
          <p:cNvPr id="4" name="Text Box 4">
            <a:extLst>
              <a:ext uri="{FF2B5EF4-FFF2-40B4-BE49-F238E27FC236}">
                <a16:creationId xmlns:a16="http://schemas.microsoft.com/office/drawing/2014/main" id="{39F26084-5EF1-FDAC-7FA5-50E4ABA8953B}"/>
              </a:ext>
            </a:extLst>
          </p:cNvPr>
          <p:cNvSpPr txBox="1">
            <a:spLocks noChangeArrowheads="1"/>
          </p:cNvSpPr>
          <p:nvPr/>
        </p:nvSpPr>
        <p:spPr bwMode="auto">
          <a:xfrm>
            <a:off x="2929358" y="3988382"/>
            <a:ext cx="5638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Cost Per Case Trends</a:t>
            </a:r>
          </a:p>
        </p:txBody>
      </p:sp>
      <p:pic>
        <p:nvPicPr>
          <p:cNvPr id="7" name="Picture 6">
            <a:extLst>
              <a:ext uri="{FF2B5EF4-FFF2-40B4-BE49-F238E27FC236}">
                <a16:creationId xmlns:a16="http://schemas.microsoft.com/office/drawing/2014/main" id="{8F912C20-3D01-C5B2-1591-4C1935F277F5}"/>
              </a:ext>
            </a:extLst>
          </p:cNvPr>
          <p:cNvPicPr>
            <a:picLocks noChangeAspect="1"/>
          </p:cNvPicPr>
          <p:nvPr/>
        </p:nvPicPr>
        <p:blipFill>
          <a:blip r:embed="rId5"/>
          <a:stretch>
            <a:fillRect/>
          </a:stretch>
        </p:blipFill>
        <p:spPr>
          <a:xfrm>
            <a:off x="339630" y="1100662"/>
            <a:ext cx="11382105" cy="2777883"/>
          </a:xfrm>
          <a:prstGeom prst="rect">
            <a:avLst/>
          </a:prstGeom>
        </p:spPr>
      </p:pic>
      <p:sp>
        <p:nvSpPr>
          <p:cNvPr id="3" name="Slide Number Placeholder 10">
            <a:extLst>
              <a:ext uri="{FF2B5EF4-FFF2-40B4-BE49-F238E27FC236}">
                <a16:creationId xmlns:a16="http://schemas.microsoft.com/office/drawing/2014/main" id="{985E9465-6DE1-F44D-922B-6CB5F5790DB0}"/>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20</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03415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3" descr="Displaying RF_logo_rgb-01.jpg">
            <a:extLst>
              <a:ext uri="{FF2B5EF4-FFF2-40B4-BE49-F238E27FC236}">
                <a16:creationId xmlns:a16="http://schemas.microsoft.com/office/drawing/2014/main" id="{6DFC2937-001E-462D-B650-6B10B19AAEAC}"/>
              </a:ext>
            </a:extLst>
          </p:cNvPr>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a:extLst>
              <a:ext uri="{FF2B5EF4-FFF2-40B4-BE49-F238E27FC236}">
                <a16:creationId xmlns:a16="http://schemas.microsoft.com/office/drawing/2014/main" id="{45C92BCD-08B6-4971-B447-6F416C195D03}"/>
              </a:ext>
            </a:extLst>
          </p:cNvPr>
          <p:cNvCxnSpPr>
            <a:cxnSpLocks/>
          </p:cNvCxnSpPr>
          <p:nvPr/>
        </p:nvCxnSpPr>
        <p:spPr>
          <a:xfrm>
            <a:off x="0" y="609600"/>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DCD9CF4-42EB-4CC8-B758-901BBF3BAB4A}"/>
              </a:ext>
            </a:extLst>
          </p:cNvPr>
          <p:cNvCxnSpPr>
            <a:cxnSpLocks/>
          </p:cNvCxnSpPr>
          <p:nvPr/>
        </p:nvCxnSpPr>
        <p:spPr>
          <a:xfrm>
            <a:off x="10863747" y="1767184"/>
            <a:ext cx="0" cy="46021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4">
            <a:extLst>
              <a:ext uri="{FF2B5EF4-FFF2-40B4-BE49-F238E27FC236}">
                <a16:creationId xmlns:a16="http://schemas.microsoft.com/office/drawing/2014/main" id="{DEC65F33-C2D6-4868-983C-00A1D11AE1B3}"/>
              </a:ext>
            </a:extLst>
          </p:cNvPr>
          <p:cNvSpPr txBox="1">
            <a:spLocks noChangeArrowheads="1"/>
          </p:cNvSpPr>
          <p:nvPr/>
        </p:nvSpPr>
        <p:spPr bwMode="auto">
          <a:xfrm>
            <a:off x="2860629" y="791860"/>
            <a:ext cx="5638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Expiration Management</a:t>
            </a:r>
          </a:p>
        </p:txBody>
      </p:sp>
      <p:sp>
        <p:nvSpPr>
          <p:cNvPr id="13" name="Text Box 1027">
            <a:extLst>
              <a:ext uri="{FF2B5EF4-FFF2-40B4-BE49-F238E27FC236}">
                <a16:creationId xmlns:a16="http://schemas.microsoft.com/office/drawing/2014/main" id="{496FC31A-638B-456C-B8FD-B0AEE52F2619}"/>
              </a:ext>
            </a:extLst>
          </p:cNvPr>
          <p:cNvSpPr txBox="1">
            <a:spLocks noChangeArrowheads="1"/>
          </p:cNvSpPr>
          <p:nvPr/>
        </p:nvSpPr>
        <p:spPr bwMode="auto">
          <a:xfrm>
            <a:off x="109958" y="151359"/>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defRPr/>
            </a:pPr>
            <a:r>
              <a:rPr lang="en-US" altLang="en-US" sz="2000" i="1" dirty="0">
                <a:solidFill>
                  <a:schemeClr val="tx1">
                    <a:lumMod val="50000"/>
                    <a:lumOff val="50000"/>
                  </a:schemeClr>
                </a:solidFill>
                <a:latin typeface="Verdana" pitchFamily="34" charset="0"/>
              </a:rPr>
              <a:t>Inventory Optimization Program KPIs	</a:t>
            </a:r>
          </a:p>
        </p:txBody>
      </p:sp>
      <p:pic>
        <p:nvPicPr>
          <p:cNvPr id="15" name="Picture 15">
            <a:extLst>
              <a:ext uri="{FF2B5EF4-FFF2-40B4-BE49-F238E27FC236}">
                <a16:creationId xmlns:a16="http://schemas.microsoft.com/office/drawing/2014/main" id="{AACD24F2-9267-4DF9-BC05-9AE885F0A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504" y="158054"/>
            <a:ext cx="17907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708688">
                      <a:alpha val="74998"/>
                    </a:srgbClr>
                  </a:outerShdw>
                </a:effectLst>
              </a14:hiddenEffects>
            </a:ext>
          </a:extLst>
        </p:spPr>
      </p:pic>
      <p:pic>
        <p:nvPicPr>
          <p:cNvPr id="3" name="Picture 2">
            <a:extLst>
              <a:ext uri="{FF2B5EF4-FFF2-40B4-BE49-F238E27FC236}">
                <a16:creationId xmlns:a16="http://schemas.microsoft.com/office/drawing/2014/main" id="{E29FB2CC-9551-3145-23B6-D6A901870E84}"/>
              </a:ext>
            </a:extLst>
          </p:cNvPr>
          <p:cNvPicPr>
            <a:picLocks noChangeAspect="1"/>
          </p:cNvPicPr>
          <p:nvPr/>
        </p:nvPicPr>
        <p:blipFill>
          <a:blip r:embed="rId3"/>
          <a:stretch>
            <a:fillRect/>
          </a:stretch>
        </p:blipFill>
        <p:spPr>
          <a:xfrm>
            <a:off x="392415" y="1079670"/>
            <a:ext cx="11407170" cy="2707398"/>
          </a:xfrm>
          <a:prstGeom prst="rect">
            <a:avLst/>
          </a:prstGeom>
        </p:spPr>
      </p:pic>
      <p:pic>
        <p:nvPicPr>
          <p:cNvPr id="5" name="Picture 4">
            <a:extLst>
              <a:ext uri="{FF2B5EF4-FFF2-40B4-BE49-F238E27FC236}">
                <a16:creationId xmlns:a16="http://schemas.microsoft.com/office/drawing/2014/main" id="{A0395830-805C-501B-A711-5F4C8D99352F}"/>
              </a:ext>
            </a:extLst>
          </p:cNvPr>
          <p:cNvPicPr>
            <a:picLocks noChangeAspect="1"/>
          </p:cNvPicPr>
          <p:nvPr/>
        </p:nvPicPr>
        <p:blipFill>
          <a:blip r:embed="rId4"/>
          <a:stretch>
            <a:fillRect/>
          </a:stretch>
        </p:blipFill>
        <p:spPr>
          <a:xfrm>
            <a:off x="391884" y="3827564"/>
            <a:ext cx="11695611" cy="2775857"/>
          </a:xfrm>
          <a:prstGeom prst="rect">
            <a:avLst/>
          </a:prstGeom>
        </p:spPr>
      </p:pic>
      <p:sp>
        <p:nvSpPr>
          <p:cNvPr id="4" name="Text Box 4">
            <a:extLst>
              <a:ext uri="{FF2B5EF4-FFF2-40B4-BE49-F238E27FC236}">
                <a16:creationId xmlns:a16="http://schemas.microsoft.com/office/drawing/2014/main" id="{00DD0F10-2566-F7C4-95FC-44FC2CE95A38}"/>
              </a:ext>
            </a:extLst>
          </p:cNvPr>
          <p:cNvSpPr txBox="1">
            <a:spLocks noChangeArrowheads="1"/>
          </p:cNvSpPr>
          <p:nvPr/>
        </p:nvSpPr>
        <p:spPr bwMode="auto">
          <a:xfrm>
            <a:off x="2929358" y="3754333"/>
            <a:ext cx="5638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Inventory Size Optimization</a:t>
            </a:r>
          </a:p>
        </p:txBody>
      </p:sp>
      <p:sp>
        <p:nvSpPr>
          <p:cNvPr id="7" name="Slide Number Placeholder 10">
            <a:extLst>
              <a:ext uri="{FF2B5EF4-FFF2-40B4-BE49-F238E27FC236}">
                <a16:creationId xmlns:a16="http://schemas.microsoft.com/office/drawing/2014/main" id="{BDE8ADFA-F586-B740-C979-1BE059BA5F4A}"/>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21</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5610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CCC8-54C9-4D99-78B0-5AC42D6EAF5F}"/>
            </a:ext>
          </a:extLst>
        </p:cNvPr>
        <p:cNvGrpSpPr/>
        <p:nvPr/>
      </p:nvGrpSpPr>
      <p:grpSpPr>
        <a:xfrm>
          <a:off x="0" y="0"/>
          <a:ext cx="0" cy="0"/>
          <a:chOff x="0" y="0"/>
          <a:chExt cx="0" cy="0"/>
        </a:xfrm>
      </p:grpSpPr>
      <p:pic>
        <p:nvPicPr>
          <p:cNvPr id="10" name="Picture 9" descr="A graph with lines and numbers&#10;&#10;AI-generated content may be incorrect.">
            <a:extLst>
              <a:ext uri="{FF2B5EF4-FFF2-40B4-BE49-F238E27FC236}">
                <a16:creationId xmlns:a16="http://schemas.microsoft.com/office/drawing/2014/main" id="{8954C602-34B3-8F31-2E27-29B72D8CBFB8}"/>
              </a:ext>
            </a:extLst>
          </p:cNvPr>
          <p:cNvPicPr>
            <a:picLocks noChangeAspect="1"/>
          </p:cNvPicPr>
          <p:nvPr/>
        </p:nvPicPr>
        <p:blipFill>
          <a:blip r:embed="rId2">
            <a:extLst>
              <a:ext uri="{28A0092B-C50C-407E-A947-70E740481C1C}">
                <a14:useLocalDpi xmlns:a14="http://schemas.microsoft.com/office/drawing/2010/main" val="0"/>
              </a:ext>
            </a:extLst>
          </a:blip>
          <a:srcRect t="3301"/>
          <a:stretch>
            <a:fillRect/>
          </a:stretch>
        </p:blipFill>
        <p:spPr>
          <a:xfrm>
            <a:off x="331570" y="1742251"/>
            <a:ext cx="11860429" cy="4621428"/>
          </a:xfrm>
          <a:prstGeom prst="rect">
            <a:avLst/>
          </a:prstGeom>
        </p:spPr>
      </p:pic>
      <p:sp>
        <p:nvSpPr>
          <p:cNvPr id="3" name="Text Box 1027">
            <a:extLst>
              <a:ext uri="{FF2B5EF4-FFF2-40B4-BE49-F238E27FC236}">
                <a16:creationId xmlns:a16="http://schemas.microsoft.com/office/drawing/2014/main" id="{F7ABF649-5E8A-9DA6-035D-254B17A0340E}"/>
              </a:ext>
            </a:extLst>
          </p:cNvPr>
          <p:cNvSpPr txBox="1">
            <a:spLocks noChangeArrowheads="1"/>
          </p:cNvSpPr>
          <p:nvPr/>
        </p:nvSpPr>
        <p:spPr bwMode="auto">
          <a:xfrm>
            <a:off x="109958" y="151359"/>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defRPr/>
            </a:pPr>
            <a:r>
              <a:rPr lang="en-US" altLang="en-US" sz="2000" i="1" dirty="0">
                <a:solidFill>
                  <a:schemeClr val="tx1">
                    <a:lumMod val="50000"/>
                    <a:lumOff val="50000"/>
                  </a:schemeClr>
                </a:solidFill>
                <a:latin typeface="Verdana" pitchFamily="34" charset="0"/>
              </a:rPr>
              <a:t>Inventory Optimization Program KPIs	</a:t>
            </a:r>
          </a:p>
        </p:txBody>
      </p:sp>
      <p:sp>
        <p:nvSpPr>
          <p:cNvPr id="7" name="Text Box 4">
            <a:extLst>
              <a:ext uri="{FF2B5EF4-FFF2-40B4-BE49-F238E27FC236}">
                <a16:creationId xmlns:a16="http://schemas.microsoft.com/office/drawing/2014/main" id="{0A59C7C1-4591-4FED-A0EE-23DC8E69A7F8}"/>
              </a:ext>
            </a:extLst>
          </p:cNvPr>
          <p:cNvSpPr txBox="1">
            <a:spLocks noChangeArrowheads="1"/>
          </p:cNvSpPr>
          <p:nvPr/>
        </p:nvSpPr>
        <p:spPr bwMode="auto">
          <a:xfrm>
            <a:off x="1345053" y="898048"/>
            <a:ext cx="863665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At Risk of Expiration at 90 Days vs. Expired Removed</a:t>
            </a:r>
          </a:p>
        </p:txBody>
      </p:sp>
      <p:sp>
        <p:nvSpPr>
          <p:cNvPr id="8" name="Slide Number Placeholder 10">
            <a:extLst>
              <a:ext uri="{FF2B5EF4-FFF2-40B4-BE49-F238E27FC236}">
                <a16:creationId xmlns:a16="http://schemas.microsoft.com/office/drawing/2014/main" id="{E0FC7FFD-70C3-F858-5E08-74745C8C3B2A}"/>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22</a:t>
            </a:fld>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542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DEBC4-0FE0-94BC-5C53-222171F9042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F4119A-FFB7-7486-8CB2-6981D60B61B8}"/>
              </a:ext>
            </a:extLst>
          </p:cNvPr>
          <p:cNvSpPr txBox="1"/>
          <p:nvPr/>
        </p:nvSpPr>
        <p:spPr>
          <a:xfrm>
            <a:off x="271081" y="269254"/>
            <a:ext cx="5204686" cy="461665"/>
          </a:xfrm>
          <a:prstGeom prst="rect">
            <a:avLst/>
          </a:prstGeom>
          <a:noFill/>
        </p:spPr>
        <p:txBody>
          <a:bodyPr wrap="square" rtlCol="0">
            <a:spAutoFit/>
          </a:bodyPr>
          <a:lstStyle/>
          <a:p>
            <a:r>
              <a:rPr lang="en-US" sz="2400" b="1" dirty="0">
                <a:solidFill>
                  <a:schemeClr val="bg1">
                    <a:lumMod val="50000"/>
                  </a:schemeClr>
                </a:solidFill>
              </a:rPr>
              <a:t>Inventory Excess - Unused Items</a:t>
            </a:r>
          </a:p>
        </p:txBody>
      </p:sp>
      <p:pic>
        <p:nvPicPr>
          <p:cNvPr id="9" name="Picture 8" descr="A graph with a red line&#10;&#10;AI-generated content may be incorrect.">
            <a:extLst>
              <a:ext uri="{FF2B5EF4-FFF2-40B4-BE49-F238E27FC236}">
                <a16:creationId xmlns:a16="http://schemas.microsoft.com/office/drawing/2014/main" id="{E3D6F56F-3CF7-CE08-8533-E2CE2E3A646D}"/>
              </a:ext>
            </a:extLst>
          </p:cNvPr>
          <p:cNvPicPr>
            <a:picLocks noChangeAspect="1"/>
          </p:cNvPicPr>
          <p:nvPr/>
        </p:nvPicPr>
        <p:blipFill>
          <a:blip r:embed="rId3">
            <a:extLst>
              <a:ext uri="{28A0092B-C50C-407E-A947-70E740481C1C}">
                <a14:useLocalDpi xmlns:a14="http://schemas.microsoft.com/office/drawing/2010/main" val="0"/>
              </a:ext>
            </a:extLst>
          </a:blip>
          <a:srcRect t="5959" b="12355"/>
          <a:stretch/>
        </p:blipFill>
        <p:spPr>
          <a:xfrm>
            <a:off x="537828" y="1280433"/>
            <a:ext cx="11195144" cy="2410563"/>
          </a:xfrm>
          <a:prstGeom prst="rect">
            <a:avLst/>
          </a:prstGeom>
        </p:spPr>
      </p:pic>
      <p:pic>
        <p:nvPicPr>
          <p:cNvPr id="13" name="Picture 12" descr="A graph showing the growth of the stock market&#10;&#10;AI-generated content may be incorrect.">
            <a:extLst>
              <a:ext uri="{FF2B5EF4-FFF2-40B4-BE49-F238E27FC236}">
                <a16:creationId xmlns:a16="http://schemas.microsoft.com/office/drawing/2014/main" id="{D22D6423-AE6A-74EB-F5F8-FA69CBAAA384}"/>
              </a:ext>
            </a:extLst>
          </p:cNvPr>
          <p:cNvPicPr>
            <a:picLocks noChangeAspect="1"/>
          </p:cNvPicPr>
          <p:nvPr/>
        </p:nvPicPr>
        <p:blipFill>
          <a:blip r:embed="rId4">
            <a:extLst>
              <a:ext uri="{28A0092B-C50C-407E-A947-70E740481C1C}">
                <a14:useLocalDpi xmlns:a14="http://schemas.microsoft.com/office/drawing/2010/main" val="0"/>
              </a:ext>
            </a:extLst>
          </a:blip>
          <a:srcRect t="5678" b="13012"/>
          <a:stretch/>
        </p:blipFill>
        <p:spPr>
          <a:xfrm>
            <a:off x="459028" y="3690996"/>
            <a:ext cx="10735124" cy="2526027"/>
          </a:xfrm>
          <a:prstGeom prst="rect">
            <a:avLst/>
          </a:prstGeom>
        </p:spPr>
      </p:pic>
      <p:sp>
        <p:nvSpPr>
          <p:cNvPr id="7" name="Text Box 4">
            <a:extLst>
              <a:ext uri="{FF2B5EF4-FFF2-40B4-BE49-F238E27FC236}">
                <a16:creationId xmlns:a16="http://schemas.microsoft.com/office/drawing/2014/main" id="{8F26CAE0-9D70-9BFB-1CF5-D875F355D92E}"/>
              </a:ext>
            </a:extLst>
          </p:cNvPr>
          <p:cNvSpPr txBox="1">
            <a:spLocks noChangeArrowheads="1"/>
          </p:cNvSpPr>
          <p:nvPr/>
        </p:nvSpPr>
        <p:spPr bwMode="auto">
          <a:xfrm>
            <a:off x="2860629" y="791860"/>
            <a:ext cx="5638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Unused Items</a:t>
            </a:r>
          </a:p>
        </p:txBody>
      </p:sp>
      <p:sp>
        <p:nvSpPr>
          <p:cNvPr id="8" name="Slide Number Placeholder 10">
            <a:extLst>
              <a:ext uri="{FF2B5EF4-FFF2-40B4-BE49-F238E27FC236}">
                <a16:creationId xmlns:a16="http://schemas.microsoft.com/office/drawing/2014/main" id="{9519F698-5997-D59E-681E-2731E9B2275B}"/>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23</a:t>
            </a:fld>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6805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830" name="Google Shape;830;p32"/>
          <p:cNvPicPr preferRelativeResize="0"/>
          <p:nvPr/>
        </p:nvPicPr>
        <p:blipFill rotWithShape="1">
          <a:blip r:embed="rId3">
            <a:alphaModFix/>
          </a:blip>
          <a:srcRect/>
          <a:stretch/>
        </p:blipFill>
        <p:spPr>
          <a:xfrm>
            <a:off x="263636" y="773862"/>
            <a:ext cx="11400821" cy="5436585"/>
          </a:xfrm>
          <a:prstGeom prst="rect">
            <a:avLst/>
          </a:prstGeom>
          <a:noFill/>
          <a:ln>
            <a:noFill/>
          </a:ln>
        </p:spPr>
      </p:pic>
      <p:graphicFrame>
        <p:nvGraphicFramePr>
          <p:cNvPr id="832" name="Google Shape;832;p32"/>
          <p:cNvGraphicFramePr/>
          <p:nvPr/>
        </p:nvGraphicFramePr>
        <p:xfrm>
          <a:off x="4482314" y="4177839"/>
          <a:ext cx="1062725" cy="1140200"/>
        </p:xfrm>
        <a:graphic>
          <a:graphicData uri="http://schemas.openxmlformats.org/drawingml/2006/table">
            <a:tbl>
              <a:tblPr firstRow="1" firstCol="1" bandRow="1">
                <a:noFill/>
                <a:tableStyleId>{5FF1FBBD-DCE6-44D0-8FAD-599A69237D48}</a:tableStyleId>
              </a:tblPr>
              <a:tblGrid>
                <a:gridCol w="1062725">
                  <a:extLst>
                    <a:ext uri="{9D8B030D-6E8A-4147-A177-3AD203B41FA5}">
                      <a16:colId xmlns:a16="http://schemas.microsoft.com/office/drawing/2014/main" val="20000"/>
                    </a:ext>
                  </a:extLst>
                </a:gridCol>
              </a:tblGrid>
              <a:tr h="142525">
                <a:tc>
                  <a:txBody>
                    <a:bodyPr/>
                    <a:lstStyle/>
                    <a:p>
                      <a:pPr marL="0" marR="0" lvl="0" indent="0" algn="l" rtl="0">
                        <a:lnSpc>
                          <a:spcPct val="107000"/>
                        </a:lnSpc>
                        <a:spcBef>
                          <a:spcPts val="0"/>
                        </a:spcBef>
                        <a:spcAft>
                          <a:spcPts val="0"/>
                        </a:spcAft>
                        <a:buNone/>
                      </a:pPr>
                      <a:r>
                        <a:rPr lang="en-US" sz="800" u="none" strike="noStrike" cap="none"/>
                        <a:t>Mftr’s name</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0"/>
                  </a:ext>
                </a:extLst>
              </a:tr>
              <a:tr h="142525">
                <a:tc>
                  <a:txBody>
                    <a:bodyPr/>
                    <a:lstStyle/>
                    <a:p>
                      <a:pPr marL="0" marR="0" lvl="0" indent="0" algn="l" rtl="0">
                        <a:lnSpc>
                          <a:spcPct val="107000"/>
                        </a:lnSpc>
                        <a:spcBef>
                          <a:spcPts val="0"/>
                        </a:spcBef>
                        <a:spcAft>
                          <a:spcPts val="0"/>
                        </a:spcAft>
                        <a:buNone/>
                      </a:pPr>
                      <a:r>
                        <a:rPr lang="en-US" sz="800" u="none" strike="noStrike" cap="none">
                          <a:latin typeface="Calibri"/>
                          <a:ea typeface="Calibri"/>
                          <a:cs typeface="Calibri"/>
                          <a:sym typeface="Calibri"/>
                        </a:rPr>
                        <a:t>Category</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1"/>
                  </a:ext>
                </a:extLst>
              </a:tr>
              <a:tr h="142525">
                <a:tc>
                  <a:txBody>
                    <a:bodyPr/>
                    <a:lstStyle/>
                    <a:p>
                      <a:pPr marL="0" marR="0" lvl="0" indent="0" algn="l" rtl="0">
                        <a:lnSpc>
                          <a:spcPct val="107000"/>
                        </a:lnSpc>
                        <a:spcBef>
                          <a:spcPts val="0"/>
                        </a:spcBef>
                        <a:spcAft>
                          <a:spcPts val="0"/>
                        </a:spcAft>
                        <a:buNone/>
                      </a:pPr>
                      <a:r>
                        <a:rPr lang="en-US" sz="800" u="none" strike="noStrike" cap="none"/>
                        <a:t>Product ID</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2"/>
                  </a:ext>
                </a:extLst>
              </a:tr>
              <a:tr h="142525">
                <a:tc>
                  <a:txBody>
                    <a:bodyPr/>
                    <a:lstStyle/>
                    <a:p>
                      <a:pPr marL="0" marR="0" lvl="0" indent="0" algn="l" rtl="0">
                        <a:lnSpc>
                          <a:spcPct val="107000"/>
                        </a:lnSpc>
                        <a:spcBef>
                          <a:spcPts val="0"/>
                        </a:spcBef>
                        <a:spcAft>
                          <a:spcPts val="0"/>
                        </a:spcAft>
                        <a:buNone/>
                      </a:pPr>
                      <a:r>
                        <a:rPr lang="en-US" sz="800" u="none" strike="noStrike" cap="none"/>
                        <a:t>Product’s name</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3"/>
                  </a:ext>
                </a:extLst>
              </a:tr>
              <a:tr h="142525">
                <a:tc>
                  <a:txBody>
                    <a:bodyPr/>
                    <a:lstStyle/>
                    <a:p>
                      <a:pPr marL="0" marR="0" lvl="0" indent="0" algn="l" rtl="0">
                        <a:lnSpc>
                          <a:spcPct val="107000"/>
                        </a:lnSpc>
                        <a:spcBef>
                          <a:spcPts val="0"/>
                        </a:spcBef>
                        <a:spcAft>
                          <a:spcPts val="0"/>
                        </a:spcAft>
                        <a:buNone/>
                      </a:pPr>
                      <a:r>
                        <a:rPr lang="en-US" sz="800" u="none" strike="noStrike" cap="none"/>
                        <a:t>Diameter</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4"/>
                  </a:ext>
                </a:extLst>
              </a:tr>
              <a:tr h="142525">
                <a:tc>
                  <a:txBody>
                    <a:bodyPr/>
                    <a:lstStyle/>
                    <a:p>
                      <a:pPr marL="0" marR="0" lvl="0" indent="0" algn="l" rtl="0">
                        <a:lnSpc>
                          <a:spcPct val="107000"/>
                        </a:lnSpc>
                        <a:spcBef>
                          <a:spcPts val="0"/>
                        </a:spcBef>
                        <a:spcAft>
                          <a:spcPts val="0"/>
                        </a:spcAft>
                        <a:buNone/>
                      </a:pPr>
                      <a:r>
                        <a:rPr lang="en-US" sz="800" u="none" strike="noStrike" cap="none">
                          <a:latin typeface="Calibri"/>
                          <a:ea typeface="Calibri"/>
                          <a:cs typeface="Calibri"/>
                          <a:sym typeface="Calibri"/>
                        </a:rPr>
                        <a:t>Length</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5"/>
                  </a:ext>
                </a:extLst>
              </a:tr>
              <a:tr h="142525">
                <a:tc>
                  <a:txBody>
                    <a:bodyPr/>
                    <a:lstStyle/>
                    <a:p>
                      <a:pPr marL="0" marR="0" lvl="0" indent="0" algn="l" rtl="0">
                        <a:lnSpc>
                          <a:spcPct val="107000"/>
                        </a:lnSpc>
                        <a:spcBef>
                          <a:spcPts val="0"/>
                        </a:spcBef>
                        <a:spcAft>
                          <a:spcPts val="0"/>
                        </a:spcAft>
                        <a:buNone/>
                      </a:pPr>
                      <a:r>
                        <a:rPr lang="en-US" sz="800" u="none" strike="noStrike" cap="none"/>
                        <a:t>Feature</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6"/>
                  </a:ext>
                </a:extLst>
              </a:tr>
              <a:tr h="142525">
                <a:tc>
                  <a:txBody>
                    <a:bodyPr/>
                    <a:lstStyle/>
                    <a:p>
                      <a:pPr marL="0" marR="0" lvl="0" indent="0" algn="l" rtl="0">
                        <a:lnSpc>
                          <a:spcPct val="107000"/>
                        </a:lnSpc>
                        <a:spcBef>
                          <a:spcPts val="0"/>
                        </a:spcBef>
                        <a:spcAft>
                          <a:spcPts val="0"/>
                        </a:spcAft>
                        <a:buNone/>
                      </a:pPr>
                      <a:r>
                        <a:rPr lang="en-US" sz="800" u="none" strike="noStrike" cap="none"/>
                        <a:t>Catalog Number</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7"/>
                  </a:ext>
                </a:extLst>
              </a:tr>
            </a:tbl>
          </a:graphicData>
        </a:graphic>
      </p:graphicFrame>
      <p:graphicFrame>
        <p:nvGraphicFramePr>
          <p:cNvPr id="833" name="Google Shape;833;p32"/>
          <p:cNvGraphicFramePr/>
          <p:nvPr/>
        </p:nvGraphicFramePr>
        <p:xfrm>
          <a:off x="9029472" y="4196681"/>
          <a:ext cx="948675" cy="1125050"/>
        </p:xfrm>
        <a:graphic>
          <a:graphicData uri="http://schemas.openxmlformats.org/drawingml/2006/table">
            <a:tbl>
              <a:tblPr firstRow="1" firstCol="1" bandRow="1">
                <a:noFill/>
                <a:tableStyleId>{5FF1FBBD-DCE6-44D0-8FAD-599A69237D48}</a:tableStyleId>
              </a:tblPr>
              <a:tblGrid>
                <a:gridCol w="948675">
                  <a:extLst>
                    <a:ext uri="{9D8B030D-6E8A-4147-A177-3AD203B41FA5}">
                      <a16:colId xmlns:a16="http://schemas.microsoft.com/office/drawing/2014/main" val="20000"/>
                    </a:ext>
                  </a:extLst>
                </a:gridCol>
              </a:tblGrid>
              <a:tr h="127375">
                <a:tc>
                  <a:txBody>
                    <a:bodyPr/>
                    <a:lstStyle/>
                    <a:p>
                      <a:pPr marL="0" marR="0" lvl="0" indent="0" algn="l" rtl="0">
                        <a:lnSpc>
                          <a:spcPct val="107000"/>
                        </a:lnSpc>
                        <a:spcBef>
                          <a:spcPts val="0"/>
                        </a:spcBef>
                        <a:spcAft>
                          <a:spcPts val="0"/>
                        </a:spcAft>
                        <a:buNone/>
                      </a:pPr>
                      <a:r>
                        <a:rPr lang="en-US" sz="800" u="none" strike="noStrike" cap="none"/>
                        <a:t>Mftr’s name</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0"/>
                  </a:ext>
                </a:extLst>
              </a:tr>
              <a:tr h="142525">
                <a:tc>
                  <a:txBody>
                    <a:bodyPr/>
                    <a:lstStyle/>
                    <a:p>
                      <a:pPr marL="0" marR="0" lvl="0" indent="0" algn="l" rtl="0">
                        <a:lnSpc>
                          <a:spcPct val="107000"/>
                        </a:lnSpc>
                        <a:spcBef>
                          <a:spcPts val="0"/>
                        </a:spcBef>
                        <a:spcAft>
                          <a:spcPts val="0"/>
                        </a:spcAft>
                        <a:buNone/>
                      </a:pPr>
                      <a:r>
                        <a:rPr lang="en-US" sz="800" u="none" strike="noStrike" cap="none">
                          <a:latin typeface="Calibri"/>
                          <a:ea typeface="Calibri"/>
                          <a:cs typeface="Calibri"/>
                          <a:sym typeface="Calibri"/>
                        </a:rPr>
                        <a:t>Category</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1"/>
                  </a:ext>
                </a:extLst>
              </a:tr>
              <a:tr h="142525">
                <a:tc>
                  <a:txBody>
                    <a:bodyPr/>
                    <a:lstStyle/>
                    <a:p>
                      <a:pPr marL="0" marR="0" lvl="0" indent="0" algn="l" rtl="0">
                        <a:lnSpc>
                          <a:spcPct val="107000"/>
                        </a:lnSpc>
                        <a:spcBef>
                          <a:spcPts val="0"/>
                        </a:spcBef>
                        <a:spcAft>
                          <a:spcPts val="0"/>
                        </a:spcAft>
                        <a:buNone/>
                      </a:pPr>
                      <a:r>
                        <a:rPr lang="en-US" sz="800" u="none" strike="noStrike" cap="none"/>
                        <a:t>Product ID</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2"/>
                  </a:ext>
                </a:extLst>
              </a:tr>
              <a:tr h="142525">
                <a:tc>
                  <a:txBody>
                    <a:bodyPr/>
                    <a:lstStyle/>
                    <a:p>
                      <a:pPr marL="0" marR="0" lvl="0" indent="0" algn="l" rtl="0">
                        <a:lnSpc>
                          <a:spcPct val="107000"/>
                        </a:lnSpc>
                        <a:spcBef>
                          <a:spcPts val="0"/>
                        </a:spcBef>
                        <a:spcAft>
                          <a:spcPts val="0"/>
                        </a:spcAft>
                        <a:buNone/>
                      </a:pPr>
                      <a:r>
                        <a:rPr lang="en-US" sz="800" u="none" strike="noStrike" cap="none"/>
                        <a:t>Product’s name</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3"/>
                  </a:ext>
                </a:extLst>
              </a:tr>
              <a:tr h="142525">
                <a:tc>
                  <a:txBody>
                    <a:bodyPr/>
                    <a:lstStyle/>
                    <a:p>
                      <a:pPr marL="0" marR="0" lvl="0" indent="0" algn="l" rtl="0">
                        <a:lnSpc>
                          <a:spcPct val="107000"/>
                        </a:lnSpc>
                        <a:spcBef>
                          <a:spcPts val="0"/>
                        </a:spcBef>
                        <a:spcAft>
                          <a:spcPts val="0"/>
                        </a:spcAft>
                        <a:buNone/>
                      </a:pPr>
                      <a:r>
                        <a:rPr lang="en-US" sz="800" u="none" strike="noStrike" cap="none"/>
                        <a:t>Diameter</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4"/>
                  </a:ext>
                </a:extLst>
              </a:tr>
              <a:tr h="142525">
                <a:tc>
                  <a:txBody>
                    <a:bodyPr/>
                    <a:lstStyle/>
                    <a:p>
                      <a:pPr marL="0" marR="0" lvl="0" indent="0" algn="l" rtl="0">
                        <a:lnSpc>
                          <a:spcPct val="107000"/>
                        </a:lnSpc>
                        <a:spcBef>
                          <a:spcPts val="0"/>
                        </a:spcBef>
                        <a:spcAft>
                          <a:spcPts val="0"/>
                        </a:spcAft>
                        <a:buNone/>
                      </a:pPr>
                      <a:r>
                        <a:rPr lang="en-US" sz="800" u="none" strike="noStrike" cap="none">
                          <a:latin typeface="Calibri"/>
                          <a:ea typeface="Calibri"/>
                          <a:cs typeface="Calibri"/>
                          <a:sym typeface="Calibri"/>
                        </a:rPr>
                        <a:t>Length</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5"/>
                  </a:ext>
                </a:extLst>
              </a:tr>
              <a:tr h="142525">
                <a:tc>
                  <a:txBody>
                    <a:bodyPr/>
                    <a:lstStyle/>
                    <a:p>
                      <a:pPr marL="0" marR="0" lvl="0" indent="0" algn="l" rtl="0">
                        <a:lnSpc>
                          <a:spcPct val="107000"/>
                        </a:lnSpc>
                        <a:spcBef>
                          <a:spcPts val="0"/>
                        </a:spcBef>
                        <a:spcAft>
                          <a:spcPts val="0"/>
                        </a:spcAft>
                        <a:buNone/>
                      </a:pPr>
                      <a:r>
                        <a:rPr lang="en-US" sz="800" u="none" strike="noStrike" cap="none"/>
                        <a:t>Feature</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6"/>
                  </a:ext>
                </a:extLst>
              </a:tr>
              <a:tr h="142525">
                <a:tc>
                  <a:txBody>
                    <a:bodyPr/>
                    <a:lstStyle/>
                    <a:p>
                      <a:pPr marL="0" marR="0" lvl="0" indent="0" algn="l" rtl="0">
                        <a:lnSpc>
                          <a:spcPct val="107000"/>
                        </a:lnSpc>
                        <a:spcBef>
                          <a:spcPts val="0"/>
                        </a:spcBef>
                        <a:spcAft>
                          <a:spcPts val="0"/>
                        </a:spcAft>
                        <a:buNone/>
                      </a:pPr>
                      <a:r>
                        <a:rPr lang="en-US" sz="800" u="none" strike="noStrike" cap="none"/>
                        <a:t>Catalog Number</a:t>
                      </a:r>
                      <a:endParaRPr sz="1100" u="none" strike="noStrike" cap="none">
                        <a:latin typeface="Calibri"/>
                        <a:ea typeface="Calibri"/>
                        <a:cs typeface="Calibri"/>
                        <a:sym typeface="Calibri"/>
                      </a:endParaRPr>
                    </a:p>
                  </a:txBody>
                  <a:tcPr marL="68575" marR="68575" marT="0" marB="0" anchor="b"/>
                </a:tc>
                <a:extLst>
                  <a:ext uri="{0D108BD9-81ED-4DB2-BD59-A6C34878D82A}">
                    <a16:rowId xmlns:a16="http://schemas.microsoft.com/office/drawing/2014/main" val="10007"/>
                  </a:ext>
                </a:extLst>
              </a:tr>
            </a:tbl>
          </a:graphicData>
        </a:graphic>
      </p:graphicFrame>
      <p:sp>
        <p:nvSpPr>
          <p:cNvPr id="834" name="Google Shape;834;p32"/>
          <p:cNvSpPr/>
          <p:nvPr/>
        </p:nvSpPr>
        <p:spPr>
          <a:xfrm>
            <a:off x="4209621" y="4757124"/>
            <a:ext cx="224393" cy="168294"/>
          </a:xfrm>
          <a:prstGeom prst="rightArrow">
            <a:avLst>
              <a:gd name="adj1" fmla="val 50000"/>
              <a:gd name="adj2" fmla="val 50000"/>
            </a:avLst>
          </a:prstGeom>
          <a:solidFill>
            <a:schemeClr val="accent3"/>
          </a:solidFill>
          <a:ln w="12700" cap="flat" cmpd="sng">
            <a:solidFill>
              <a:srgbClr val="7188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32"/>
          <p:cNvSpPr/>
          <p:nvPr/>
        </p:nvSpPr>
        <p:spPr>
          <a:xfrm rot="10800000">
            <a:off x="9982548" y="4734650"/>
            <a:ext cx="224393" cy="168294"/>
          </a:xfrm>
          <a:prstGeom prst="rightArrow">
            <a:avLst>
              <a:gd name="adj1" fmla="val 50000"/>
              <a:gd name="adj2" fmla="val 50000"/>
            </a:avLst>
          </a:prstGeom>
          <a:solidFill>
            <a:schemeClr val="accent3"/>
          </a:solidFill>
          <a:ln w="12700" cap="flat" cmpd="sng">
            <a:solidFill>
              <a:srgbClr val="7188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7" name="Google Shape;837;p32"/>
          <p:cNvSpPr txBox="1"/>
          <p:nvPr/>
        </p:nvSpPr>
        <p:spPr>
          <a:xfrm>
            <a:off x="69387" y="156503"/>
            <a:ext cx="10178290" cy="3197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KPIs: Opened Not Used (Wasted)</a:t>
            </a:r>
            <a:endParaRPr/>
          </a:p>
        </p:txBody>
      </p:sp>
      <p:sp>
        <p:nvSpPr>
          <p:cNvPr id="4" name="Text Box 4">
            <a:extLst>
              <a:ext uri="{FF2B5EF4-FFF2-40B4-BE49-F238E27FC236}">
                <a16:creationId xmlns:a16="http://schemas.microsoft.com/office/drawing/2014/main" id="{DD43CC70-4F47-E0DB-022F-54A37D789090}"/>
              </a:ext>
            </a:extLst>
          </p:cNvPr>
          <p:cNvSpPr txBox="1">
            <a:spLocks noChangeArrowheads="1"/>
          </p:cNvSpPr>
          <p:nvPr/>
        </p:nvSpPr>
        <p:spPr bwMode="auto">
          <a:xfrm>
            <a:off x="263636" y="791859"/>
            <a:ext cx="11318764" cy="31393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Consumed Wasted Items</a:t>
            </a:r>
          </a:p>
        </p:txBody>
      </p:sp>
      <p:sp>
        <p:nvSpPr>
          <p:cNvPr id="5" name="Slide Number Placeholder 10">
            <a:extLst>
              <a:ext uri="{FF2B5EF4-FFF2-40B4-BE49-F238E27FC236}">
                <a16:creationId xmlns:a16="http://schemas.microsoft.com/office/drawing/2014/main" id="{F93E2297-7226-83F1-CB0E-44E160CE9F7B}"/>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24</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344A3-F087-4B94-86AD-69D52808FE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FEC980-4F89-6043-FB18-B42B24693992}"/>
              </a:ext>
            </a:extLst>
          </p:cNvPr>
          <p:cNvSpPr txBox="1"/>
          <p:nvPr/>
        </p:nvSpPr>
        <p:spPr>
          <a:xfrm>
            <a:off x="134605" y="291858"/>
            <a:ext cx="9094455" cy="461665"/>
          </a:xfrm>
          <a:prstGeom prst="rect">
            <a:avLst/>
          </a:prstGeom>
          <a:noFill/>
        </p:spPr>
        <p:txBody>
          <a:bodyPr wrap="square" rtlCol="0">
            <a:spAutoFit/>
          </a:bodyPr>
          <a:lstStyle/>
          <a:p>
            <a:r>
              <a:rPr lang="en-US" sz="2400" b="1" dirty="0">
                <a:solidFill>
                  <a:schemeClr val="bg1">
                    <a:lumMod val="50000"/>
                  </a:schemeClr>
                </a:solidFill>
              </a:rPr>
              <a:t>Expired/Wasted Product(s) as a % of Total Purchases</a:t>
            </a:r>
          </a:p>
        </p:txBody>
      </p:sp>
      <p:pic>
        <p:nvPicPr>
          <p:cNvPr id="6" name="Picture 5" descr="A graph of purple and pink bars&#10;&#10;Description automatically generated">
            <a:extLst>
              <a:ext uri="{FF2B5EF4-FFF2-40B4-BE49-F238E27FC236}">
                <a16:creationId xmlns:a16="http://schemas.microsoft.com/office/drawing/2014/main" id="{DE75C23F-BCAD-0345-B402-29C230102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 y="1842053"/>
            <a:ext cx="12108854" cy="3419060"/>
          </a:xfrm>
          <a:prstGeom prst="rect">
            <a:avLst/>
          </a:prstGeom>
        </p:spPr>
      </p:pic>
      <p:cxnSp>
        <p:nvCxnSpPr>
          <p:cNvPr id="8" name="Straight Connector 7">
            <a:extLst>
              <a:ext uri="{FF2B5EF4-FFF2-40B4-BE49-F238E27FC236}">
                <a16:creationId xmlns:a16="http://schemas.microsoft.com/office/drawing/2014/main" id="{A478DD97-2956-B840-148F-37E935C7AF88}"/>
              </a:ext>
            </a:extLst>
          </p:cNvPr>
          <p:cNvCxnSpPr/>
          <p:nvPr/>
        </p:nvCxnSpPr>
        <p:spPr>
          <a:xfrm>
            <a:off x="530087" y="3511827"/>
            <a:ext cx="10303565"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BE2F0DAC-6855-ED56-902D-CE24259BCE04}"/>
              </a:ext>
            </a:extLst>
          </p:cNvPr>
          <p:cNvSpPr txBox="1"/>
          <p:nvPr/>
        </p:nvSpPr>
        <p:spPr>
          <a:xfrm>
            <a:off x="10290316" y="3246783"/>
            <a:ext cx="1589893" cy="276999"/>
          </a:xfrm>
          <a:prstGeom prst="rect">
            <a:avLst/>
          </a:prstGeom>
          <a:noFill/>
        </p:spPr>
        <p:txBody>
          <a:bodyPr wrap="square" rtlCol="0">
            <a:spAutoFit/>
          </a:bodyPr>
          <a:lstStyle/>
          <a:p>
            <a:r>
              <a:rPr lang="en-US" sz="1200" b="1"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Avg:  2.63%</a:t>
            </a:r>
          </a:p>
        </p:txBody>
      </p:sp>
      <p:sp>
        <p:nvSpPr>
          <p:cNvPr id="10" name="Text Box 4">
            <a:extLst>
              <a:ext uri="{FF2B5EF4-FFF2-40B4-BE49-F238E27FC236}">
                <a16:creationId xmlns:a16="http://schemas.microsoft.com/office/drawing/2014/main" id="{9CE6E9D3-C47F-43C5-B0AA-AE276684104D}"/>
              </a:ext>
            </a:extLst>
          </p:cNvPr>
          <p:cNvSpPr txBox="1">
            <a:spLocks noChangeArrowheads="1"/>
          </p:cNvSpPr>
          <p:nvPr/>
        </p:nvSpPr>
        <p:spPr bwMode="auto">
          <a:xfrm>
            <a:off x="263636" y="1500848"/>
            <a:ext cx="11318764" cy="31393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Expired &amp; Consumed Wasted Items as % of Purchases</a:t>
            </a:r>
          </a:p>
        </p:txBody>
      </p:sp>
      <p:sp>
        <p:nvSpPr>
          <p:cNvPr id="11" name="Slide Number Placeholder 10">
            <a:extLst>
              <a:ext uri="{FF2B5EF4-FFF2-40B4-BE49-F238E27FC236}">
                <a16:creationId xmlns:a16="http://schemas.microsoft.com/office/drawing/2014/main" id="{BADDE7D7-4545-7233-57DA-2908FA7DE0D1}"/>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25</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665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84"/>
        <p:cNvGrpSpPr/>
        <p:nvPr/>
      </p:nvGrpSpPr>
      <p:grpSpPr>
        <a:xfrm>
          <a:off x="0" y="0"/>
          <a:ext cx="0" cy="0"/>
          <a:chOff x="0" y="0"/>
          <a:chExt cx="0" cy="0"/>
        </a:xfrm>
      </p:grpSpPr>
      <p:pic>
        <p:nvPicPr>
          <p:cNvPr id="285" name="Google Shape;285;p9" descr="D:\ICONS\hospital11.png"/>
          <p:cNvPicPr preferRelativeResize="0"/>
          <p:nvPr/>
        </p:nvPicPr>
        <p:blipFill rotWithShape="1">
          <a:blip r:embed="rId3">
            <a:alphaModFix/>
          </a:blip>
          <a:srcRect/>
          <a:stretch/>
        </p:blipFill>
        <p:spPr>
          <a:xfrm>
            <a:off x="364368" y="547665"/>
            <a:ext cx="992702" cy="1108388"/>
          </a:xfrm>
          <a:prstGeom prst="rect">
            <a:avLst/>
          </a:prstGeom>
          <a:noFill/>
          <a:ln>
            <a:noFill/>
          </a:ln>
        </p:spPr>
      </p:pic>
      <p:sp>
        <p:nvSpPr>
          <p:cNvPr id="286" name="Google Shape;286;p9"/>
          <p:cNvSpPr txBox="1"/>
          <p:nvPr/>
        </p:nvSpPr>
        <p:spPr>
          <a:xfrm>
            <a:off x="1646792" y="674767"/>
            <a:ext cx="1038264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A Story of Many Supply Chains &amp; Unreliable Demand Data</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sp>
        <p:nvSpPr>
          <p:cNvPr id="287" name="Google Shape;287;p9"/>
          <p:cNvSpPr txBox="1"/>
          <p:nvPr/>
        </p:nvSpPr>
        <p:spPr>
          <a:xfrm>
            <a:off x="10287000" y="6613366"/>
            <a:ext cx="19050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a:solidFill>
                <a:srgbClr val="898989"/>
              </a:solidFill>
              <a:latin typeface="Times New Roman"/>
              <a:ea typeface="Times New Roman"/>
              <a:cs typeface="Times New Roman"/>
              <a:sym typeface="Times New Roman"/>
            </a:endParaRPr>
          </a:p>
        </p:txBody>
      </p:sp>
      <p:cxnSp>
        <p:nvCxnSpPr>
          <p:cNvPr id="356" name="Google Shape;356;p9"/>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357" name="Google Shape;357;p9"/>
          <p:cNvSpPr txBox="1"/>
          <p:nvPr/>
        </p:nvSpPr>
        <p:spPr>
          <a:xfrm>
            <a:off x="113210" y="130629"/>
            <a:ext cx="77816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7F7F7F"/>
                </a:solidFill>
                <a:latin typeface="Verdana"/>
                <a:ea typeface="Verdana"/>
                <a:cs typeface="Verdana"/>
                <a:sym typeface="Verdana"/>
              </a:rPr>
              <a:t>From a Product’s Perspective ….</a:t>
            </a:r>
            <a:endParaRPr/>
          </a:p>
        </p:txBody>
      </p:sp>
      <p:pic>
        <p:nvPicPr>
          <p:cNvPr id="358" name="Google Shape;358;p9"/>
          <p:cNvPicPr preferRelativeResize="0"/>
          <p:nvPr/>
        </p:nvPicPr>
        <p:blipFill rotWithShape="1">
          <a:blip r:embed="rId4">
            <a:alphaModFix/>
          </a:blip>
          <a:srcRect/>
          <a:stretch/>
        </p:blipFill>
        <p:spPr>
          <a:xfrm>
            <a:off x="10108504" y="158054"/>
            <a:ext cx="1790700" cy="403225"/>
          </a:xfrm>
          <a:prstGeom prst="rect">
            <a:avLst/>
          </a:prstGeom>
          <a:noFill/>
          <a:ln>
            <a:noFill/>
          </a:ln>
        </p:spPr>
      </p:pic>
      <p:sp>
        <p:nvSpPr>
          <p:cNvPr id="2" name="Rectangle 1">
            <a:extLst>
              <a:ext uri="{FF2B5EF4-FFF2-40B4-BE49-F238E27FC236}">
                <a16:creationId xmlns:a16="http://schemas.microsoft.com/office/drawing/2014/main" id="{4B538FDE-8C24-C008-1BD6-3D4BBF72313A}"/>
              </a:ext>
            </a:extLst>
          </p:cNvPr>
          <p:cNvSpPr/>
          <p:nvPr/>
        </p:nvSpPr>
        <p:spPr>
          <a:xfrm>
            <a:off x="301432" y="5351657"/>
            <a:ext cx="11241567" cy="105787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9;p9">
            <a:extLst>
              <a:ext uri="{FF2B5EF4-FFF2-40B4-BE49-F238E27FC236}">
                <a16:creationId xmlns:a16="http://schemas.microsoft.com/office/drawing/2014/main" id="{AAF66FB0-B1C4-7DD2-9CC2-A3499C39CC7A}"/>
              </a:ext>
            </a:extLst>
          </p:cNvPr>
          <p:cNvSpPr txBox="1"/>
          <p:nvPr/>
        </p:nvSpPr>
        <p:spPr>
          <a:xfrm>
            <a:off x="410171" y="2456310"/>
            <a:ext cx="2641139"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i="1" dirty="0">
                <a:solidFill>
                  <a:srgbClr val="FF0000"/>
                </a:solidFill>
                <a:latin typeface="Calibri"/>
                <a:ea typeface="Calibri"/>
                <a:cs typeface="Calibri"/>
                <a:sym typeface="Calibri"/>
              </a:rPr>
              <a:t>Med-Surg</a:t>
            </a:r>
            <a:endParaRPr sz="1600" b="1" dirty="0"/>
          </a:p>
          <a:p>
            <a:pPr marL="0" marR="0" lvl="0" indent="0" algn="r" rtl="0">
              <a:spcBef>
                <a:spcPts val="0"/>
              </a:spcBef>
              <a:spcAft>
                <a:spcPts val="0"/>
              </a:spcAft>
              <a:buNone/>
            </a:pPr>
            <a:r>
              <a:rPr lang="en-US" sz="1200" b="1" i="1" dirty="0">
                <a:solidFill>
                  <a:schemeClr val="dk1"/>
                </a:solidFill>
                <a:latin typeface="Calibri"/>
                <a:ea typeface="Calibri"/>
                <a:cs typeface="Calibri"/>
                <a:sym typeface="Calibri"/>
              </a:rPr>
              <a:t>Central Supply/Warehouse</a:t>
            </a:r>
            <a:endParaRPr dirty="0"/>
          </a:p>
        </p:txBody>
      </p:sp>
      <p:sp>
        <p:nvSpPr>
          <p:cNvPr id="4" name="Google Shape;290;p9">
            <a:extLst>
              <a:ext uri="{FF2B5EF4-FFF2-40B4-BE49-F238E27FC236}">
                <a16:creationId xmlns:a16="http://schemas.microsoft.com/office/drawing/2014/main" id="{006B1287-C320-105F-EE22-04B823466073}"/>
              </a:ext>
            </a:extLst>
          </p:cNvPr>
          <p:cNvSpPr txBox="1"/>
          <p:nvPr/>
        </p:nvSpPr>
        <p:spPr>
          <a:xfrm>
            <a:off x="380647" y="3155007"/>
            <a:ext cx="2670663"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i="1" dirty="0">
                <a:solidFill>
                  <a:srgbClr val="FF0000"/>
                </a:solidFill>
                <a:latin typeface="Calibri"/>
                <a:ea typeface="Calibri"/>
                <a:cs typeface="Calibri"/>
                <a:sym typeface="Calibri"/>
              </a:rPr>
              <a:t>Clinical preference (owned)</a:t>
            </a:r>
            <a:endParaRPr sz="1600" dirty="0"/>
          </a:p>
          <a:p>
            <a:pPr marL="0" marR="0" lvl="0" indent="0" algn="r" rtl="0">
              <a:spcBef>
                <a:spcPts val="0"/>
              </a:spcBef>
              <a:spcAft>
                <a:spcPts val="0"/>
              </a:spcAft>
              <a:buNone/>
            </a:pPr>
            <a:r>
              <a:rPr lang="en-US" sz="1200" b="1" i="1" dirty="0">
                <a:solidFill>
                  <a:schemeClr val="dk1"/>
                </a:solidFill>
                <a:latin typeface="Calibri"/>
                <a:ea typeface="Calibri"/>
                <a:cs typeface="Calibri"/>
                <a:sym typeface="Calibri"/>
              </a:rPr>
              <a:t>Procedural areas (</a:t>
            </a:r>
            <a:r>
              <a:rPr lang="en-US" sz="1200" b="1" i="1" dirty="0" err="1">
                <a:solidFill>
                  <a:schemeClr val="dk1"/>
                </a:solidFill>
                <a:latin typeface="Calibri"/>
                <a:ea typeface="Calibri"/>
                <a:cs typeface="Calibri"/>
                <a:sym typeface="Calibri"/>
              </a:rPr>
              <a:t>cath</a:t>
            </a:r>
            <a:r>
              <a:rPr lang="en-US" sz="1200" b="1" i="1" dirty="0">
                <a:solidFill>
                  <a:schemeClr val="dk1"/>
                </a:solidFill>
                <a:latin typeface="Calibri"/>
                <a:ea typeface="Calibri"/>
                <a:cs typeface="Calibri"/>
                <a:sym typeface="Calibri"/>
              </a:rPr>
              <a:t>, EP, IR, OR, GI)</a:t>
            </a:r>
            <a:endParaRPr dirty="0"/>
          </a:p>
        </p:txBody>
      </p:sp>
      <p:sp>
        <p:nvSpPr>
          <p:cNvPr id="5" name="Google Shape;291;p9">
            <a:extLst>
              <a:ext uri="{FF2B5EF4-FFF2-40B4-BE49-F238E27FC236}">
                <a16:creationId xmlns:a16="http://schemas.microsoft.com/office/drawing/2014/main" id="{6B3580C6-6E84-23F1-586A-3E576288C3A1}"/>
              </a:ext>
            </a:extLst>
          </p:cNvPr>
          <p:cNvSpPr txBox="1"/>
          <p:nvPr/>
        </p:nvSpPr>
        <p:spPr>
          <a:xfrm>
            <a:off x="350667" y="4698732"/>
            <a:ext cx="2700643"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i="1" dirty="0">
                <a:solidFill>
                  <a:srgbClr val="FF0000"/>
                </a:solidFill>
                <a:latin typeface="Calibri"/>
                <a:ea typeface="Calibri"/>
                <a:cs typeface="Calibri"/>
                <a:sym typeface="Calibri"/>
              </a:rPr>
              <a:t>Specialty (i.e., trunk stock)</a:t>
            </a:r>
            <a:endParaRPr sz="1600" dirty="0"/>
          </a:p>
          <a:p>
            <a:pPr marL="0" marR="0" lvl="0" indent="0" algn="r" rtl="0">
              <a:spcBef>
                <a:spcPts val="0"/>
              </a:spcBef>
              <a:spcAft>
                <a:spcPts val="0"/>
              </a:spcAft>
              <a:buNone/>
            </a:pPr>
            <a:r>
              <a:rPr lang="en-US" sz="1200" b="1" i="1" dirty="0">
                <a:solidFill>
                  <a:schemeClr val="dk1"/>
                </a:solidFill>
                <a:latin typeface="Calibri"/>
                <a:ea typeface="Calibri"/>
                <a:cs typeface="Calibri"/>
                <a:sym typeface="Calibri"/>
              </a:rPr>
              <a:t>Procedural areas (</a:t>
            </a:r>
            <a:r>
              <a:rPr lang="en-US" sz="1200" b="1" i="1" dirty="0" err="1">
                <a:solidFill>
                  <a:schemeClr val="dk1"/>
                </a:solidFill>
                <a:latin typeface="Calibri"/>
                <a:ea typeface="Calibri"/>
                <a:cs typeface="Calibri"/>
                <a:sym typeface="Calibri"/>
              </a:rPr>
              <a:t>cath</a:t>
            </a:r>
            <a:r>
              <a:rPr lang="en-US" sz="1200" b="1" i="1" dirty="0">
                <a:solidFill>
                  <a:schemeClr val="dk1"/>
                </a:solidFill>
                <a:latin typeface="Calibri"/>
                <a:ea typeface="Calibri"/>
                <a:cs typeface="Calibri"/>
                <a:sym typeface="Calibri"/>
              </a:rPr>
              <a:t>, EP, IR, OR, GI)</a:t>
            </a:r>
            <a:endParaRPr dirty="0"/>
          </a:p>
        </p:txBody>
      </p:sp>
      <p:sp>
        <p:nvSpPr>
          <p:cNvPr id="6" name="Google Shape;292;p9">
            <a:extLst>
              <a:ext uri="{FF2B5EF4-FFF2-40B4-BE49-F238E27FC236}">
                <a16:creationId xmlns:a16="http://schemas.microsoft.com/office/drawing/2014/main" id="{F4DD56EB-62D7-97CE-6EE5-D19B342E81A1}"/>
              </a:ext>
            </a:extLst>
          </p:cNvPr>
          <p:cNvSpPr txBox="1"/>
          <p:nvPr/>
        </p:nvSpPr>
        <p:spPr>
          <a:xfrm>
            <a:off x="289370" y="3967825"/>
            <a:ext cx="276194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i="1" dirty="0">
                <a:solidFill>
                  <a:srgbClr val="FF0000"/>
                </a:solidFill>
                <a:latin typeface="Calibri"/>
                <a:ea typeface="Calibri"/>
                <a:cs typeface="Calibri"/>
                <a:sym typeface="Calibri"/>
              </a:rPr>
              <a:t>Clinical preference (consigned)</a:t>
            </a:r>
            <a:endParaRPr sz="1600" dirty="0"/>
          </a:p>
          <a:p>
            <a:pPr marL="0" marR="0" lvl="0" indent="0" algn="r" rtl="0">
              <a:spcBef>
                <a:spcPts val="0"/>
              </a:spcBef>
              <a:spcAft>
                <a:spcPts val="0"/>
              </a:spcAft>
              <a:buNone/>
            </a:pPr>
            <a:r>
              <a:rPr lang="en-US" sz="1200" b="1" i="1" dirty="0">
                <a:solidFill>
                  <a:schemeClr val="dk1"/>
                </a:solidFill>
                <a:latin typeface="Calibri"/>
                <a:ea typeface="Calibri"/>
                <a:cs typeface="Calibri"/>
                <a:sym typeface="Calibri"/>
              </a:rPr>
              <a:t>Procedural areas (</a:t>
            </a:r>
            <a:r>
              <a:rPr lang="en-US" sz="1200" b="1" i="1" dirty="0" err="1">
                <a:solidFill>
                  <a:schemeClr val="dk1"/>
                </a:solidFill>
                <a:latin typeface="Calibri"/>
                <a:ea typeface="Calibri"/>
                <a:cs typeface="Calibri"/>
                <a:sym typeface="Calibri"/>
              </a:rPr>
              <a:t>cath</a:t>
            </a:r>
            <a:r>
              <a:rPr lang="en-US" sz="1200" b="1" i="1" dirty="0">
                <a:solidFill>
                  <a:schemeClr val="dk1"/>
                </a:solidFill>
                <a:latin typeface="Calibri"/>
                <a:ea typeface="Calibri"/>
                <a:cs typeface="Calibri"/>
                <a:sym typeface="Calibri"/>
              </a:rPr>
              <a:t>, EP, IR, OR, GI)</a:t>
            </a:r>
            <a:endParaRPr dirty="0"/>
          </a:p>
        </p:txBody>
      </p:sp>
      <p:sp>
        <p:nvSpPr>
          <p:cNvPr id="7" name="Google Shape;293;p9">
            <a:extLst>
              <a:ext uri="{FF2B5EF4-FFF2-40B4-BE49-F238E27FC236}">
                <a16:creationId xmlns:a16="http://schemas.microsoft.com/office/drawing/2014/main" id="{44720C6A-0D53-65AE-A267-1C5D5D8EB075}"/>
              </a:ext>
            </a:extLst>
          </p:cNvPr>
          <p:cNvSpPr/>
          <p:nvPr/>
        </p:nvSpPr>
        <p:spPr>
          <a:xfrm>
            <a:off x="2969623" y="1352523"/>
            <a:ext cx="1159165" cy="270958"/>
          </a:xfrm>
          <a:prstGeom prst="homePlate">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Receipt</a:t>
            </a:r>
            <a:endParaRPr/>
          </a:p>
        </p:txBody>
      </p:sp>
      <p:sp>
        <p:nvSpPr>
          <p:cNvPr id="8" name="Google Shape;294;p9">
            <a:extLst>
              <a:ext uri="{FF2B5EF4-FFF2-40B4-BE49-F238E27FC236}">
                <a16:creationId xmlns:a16="http://schemas.microsoft.com/office/drawing/2014/main" id="{DE67DA27-3FB7-6CFA-A74A-5B5C6CF927BA}"/>
              </a:ext>
            </a:extLst>
          </p:cNvPr>
          <p:cNvSpPr/>
          <p:nvPr/>
        </p:nvSpPr>
        <p:spPr>
          <a:xfrm>
            <a:off x="4087716" y="1336223"/>
            <a:ext cx="1292915" cy="270958"/>
          </a:xfrm>
          <a:prstGeom prst="chevron">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Putaway</a:t>
            </a:r>
            <a:endParaRPr sz="1800">
              <a:solidFill>
                <a:schemeClr val="lt1"/>
              </a:solidFill>
              <a:latin typeface="Calibri"/>
              <a:ea typeface="Calibri"/>
              <a:cs typeface="Calibri"/>
              <a:sym typeface="Calibri"/>
            </a:endParaRPr>
          </a:p>
        </p:txBody>
      </p:sp>
      <p:sp>
        <p:nvSpPr>
          <p:cNvPr id="9" name="Google Shape;295;p9">
            <a:extLst>
              <a:ext uri="{FF2B5EF4-FFF2-40B4-BE49-F238E27FC236}">
                <a16:creationId xmlns:a16="http://schemas.microsoft.com/office/drawing/2014/main" id="{485A2986-32A8-05D9-E398-58ABE6CACAF4}"/>
              </a:ext>
            </a:extLst>
          </p:cNvPr>
          <p:cNvSpPr/>
          <p:nvPr/>
        </p:nvSpPr>
        <p:spPr>
          <a:xfrm>
            <a:off x="5314862" y="1321432"/>
            <a:ext cx="1332342" cy="270958"/>
          </a:xfrm>
          <a:prstGeom prst="chevron">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Dispense</a:t>
            </a:r>
            <a:endParaRPr dirty="0"/>
          </a:p>
        </p:txBody>
      </p:sp>
      <p:sp>
        <p:nvSpPr>
          <p:cNvPr id="10" name="Google Shape;296;p9">
            <a:extLst>
              <a:ext uri="{FF2B5EF4-FFF2-40B4-BE49-F238E27FC236}">
                <a16:creationId xmlns:a16="http://schemas.microsoft.com/office/drawing/2014/main" id="{311CAFE8-CFEE-5F10-F14F-7276F99C8DB3}"/>
              </a:ext>
            </a:extLst>
          </p:cNvPr>
          <p:cNvSpPr/>
          <p:nvPr/>
        </p:nvSpPr>
        <p:spPr>
          <a:xfrm>
            <a:off x="6586812" y="1312198"/>
            <a:ext cx="1292915" cy="270958"/>
          </a:xfrm>
          <a:prstGeom prst="chevron">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Use</a:t>
            </a:r>
            <a:endParaRPr/>
          </a:p>
        </p:txBody>
      </p:sp>
      <p:sp>
        <p:nvSpPr>
          <p:cNvPr id="11" name="Google Shape;297;p9">
            <a:extLst>
              <a:ext uri="{FF2B5EF4-FFF2-40B4-BE49-F238E27FC236}">
                <a16:creationId xmlns:a16="http://schemas.microsoft.com/office/drawing/2014/main" id="{BE3E3514-9DD8-A51F-574B-D5C301218B71}"/>
              </a:ext>
            </a:extLst>
          </p:cNvPr>
          <p:cNvSpPr/>
          <p:nvPr/>
        </p:nvSpPr>
        <p:spPr>
          <a:xfrm>
            <a:off x="8327166" y="5389585"/>
            <a:ext cx="462551" cy="361277"/>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298;p9">
            <a:extLst>
              <a:ext uri="{FF2B5EF4-FFF2-40B4-BE49-F238E27FC236}">
                <a16:creationId xmlns:a16="http://schemas.microsoft.com/office/drawing/2014/main" id="{3B1E2FA4-C676-043F-D850-892FF89C4F3F}"/>
              </a:ext>
            </a:extLst>
          </p:cNvPr>
          <p:cNvSpPr txBox="1"/>
          <p:nvPr/>
        </p:nvSpPr>
        <p:spPr>
          <a:xfrm>
            <a:off x="4530739" y="4813800"/>
            <a:ext cx="669028" cy="361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13" name="Google Shape;299;p9">
            <a:extLst>
              <a:ext uri="{FF2B5EF4-FFF2-40B4-BE49-F238E27FC236}">
                <a16:creationId xmlns:a16="http://schemas.microsoft.com/office/drawing/2014/main" id="{2EDB072E-CD0A-7A22-5BF6-05E9E6C0D63D}"/>
              </a:ext>
            </a:extLst>
          </p:cNvPr>
          <p:cNvSpPr/>
          <p:nvPr/>
        </p:nvSpPr>
        <p:spPr>
          <a:xfrm>
            <a:off x="7839611" y="1320799"/>
            <a:ext cx="1292915" cy="270958"/>
          </a:xfrm>
          <a:prstGeom prst="chevron">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Bill</a:t>
            </a:r>
            <a:endParaRPr/>
          </a:p>
        </p:txBody>
      </p:sp>
      <p:sp>
        <p:nvSpPr>
          <p:cNvPr id="14" name="Google Shape;300;p9">
            <a:extLst>
              <a:ext uri="{FF2B5EF4-FFF2-40B4-BE49-F238E27FC236}">
                <a16:creationId xmlns:a16="http://schemas.microsoft.com/office/drawing/2014/main" id="{0CC0440C-EAC8-95E1-8701-C69B4EB5E8DA}"/>
              </a:ext>
            </a:extLst>
          </p:cNvPr>
          <p:cNvSpPr/>
          <p:nvPr/>
        </p:nvSpPr>
        <p:spPr>
          <a:xfrm>
            <a:off x="9069525" y="1312197"/>
            <a:ext cx="1292915" cy="270958"/>
          </a:xfrm>
          <a:prstGeom prst="chevron">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Order</a:t>
            </a:r>
            <a:endParaRPr/>
          </a:p>
        </p:txBody>
      </p:sp>
      <p:sp>
        <p:nvSpPr>
          <p:cNvPr id="15" name="Google Shape;301;p9">
            <a:extLst>
              <a:ext uri="{FF2B5EF4-FFF2-40B4-BE49-F238E27FC236}">
                <a16:creationId xmlns:a16="http://schemas.microsoft.com/office/drawing/2014/main" id="{C81BA7EA-4788-7B46-989A-C8078315882D}"/>
              </a:ext>
            </a:extLst>
          </p:cNvPr>
          <p:cNvSpPr txBox="1"/>
          <p:nvPr/>
        </p:nvSpPr>
        <p:spPr>
          <a:xfrm>
            <a:off x="8844458" y="5820808"/>
            <a:ext cx="27284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2060"/>
                </a:solidFill>
                <a:latin typeface="Calibri"/>
                <a:ea typeface="Calibri"/>
                <a:cs typeface="Calibri"/>
                <a:sym typeface="Calibri"/>
              </a:rPr>
              <a:t>Perpetual Status NOT available; no data entry or tracking</a:t>
            </a:r>
            <a:endParaRPr sz="1400" b="1" dirty="0">
              <a:solidFill>
                <a:srgbClr val="002060"/>
              </a:solidFill>
            </a:endParaRPr>
          </a:p>
        </p:txBody>
      </p:sp>
      <p:sp>
        <p:nvSpPr>
          <p:cNvPr id="16" name="Google Shape;302;p9">
            <a:extLst>
              <a:ext uri="{FF2B5EF4-FFF2-40B4-BE49-F238E27FC236}">
                <a16:creationId xmlns:a16="http://schemas.microsoft.com/office/drawing/2014/main" id="{8B72FCEE-6B6A-6B2A-E8F1-224868DBF3B8}"/>
              </a:ext>
            </a:extLst>
          </p:cNvPr>
          <p:cNvSpPr txBox="1"/>
          <p:nvPr/>
        </p:nvSpPr>
        <p:spPr>
          <a:xfrm>
            <a:off x="8871012" y="5401195"/>
            <a:ext cx="323057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2060"/>
                </a:solidFill>
                <a:latin typeface="Calibri"/>
                <a:ea typeface="Calibri"/>
                <a:cs typeface="Calibri"/>
                <a:sym typeface="Calibri"/>
              </a:rPr>
              <a:t>Perpetual Status available</a:t>
            </a:r>
            <a:endParaRPr sz="1400" b="1" dirty="0">
              <a:solidFill>
                <a:srgbClr val="002060"/>
              </a:solidFill>
            </a:endParaRPr>
          </a:p>
        </p:txBody>
      </p:sp>
      <p:sp>
        <p:nvSpPr>
          <p:cNvPr id="17" name="Google Shape;303;p9">
            <a:extLst>
              <a:ext uri="{FF2B5EF4-FFF2-40B4-BE49-F238E27FC236}">
                <a16:creationId xmlns:a16="http://schemas.microsoft.com/office/drawing/2014/main" id="{700F2602-DC8E-7289-6A91-6498D8F060CF}"/>
              </a:ext>
            </a:extLst>
          </p:cNvPr>
          <p:cNvSpPr txBox="1"/>
          <p:nvPr/>
        </p:nvSpPr>
        <p:spPr>
          <a:xfrm>
            <a:off x="3298851" y="4812868"/>
            <a:ext cx="669028" cy="361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18" name="Google Shape;304;p9">
            <a:extLst>
              <a:ext uri="{FF2B5EF4-FFF2-40B4-BE49-F238E27FC236}">
                <a16:creationId xmlns:a16="http://schemas.microsoft.com/office/drawing/2014/main" id="{8A808568-A1C2-A376-58FD-F77843EBAC9D}"/>
              </a:ext>
            </a:extLst>
          </p:cNvPr>
          <p:cNvSpPr txBox="1"/>
          <p:nvPr/>
        </p:nvSpPr>
        <p:spPr>
          <a:xfrm>
            <a:off x="5688608" y="4796501"/>
            <a:ext cx="669028" cy="361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19" name="Google Shape;305;p9">
            <a:extLst>
              <a:ext uri="{FF2B5EF4-FFF2-40B4-BE49-F238E27FC236}">
                <a16:creationId xmlns:a16="http://schemas.microsoft.com/office/drawing/2014/main" id="{D2F06ADB-FA98-3D14-6731-88A45AD1941E}"/>
              </a:ext>
            </a:extLst>
          </p:cNvPr>
          <p:cNvSpPr/>
          <p:nvPr/>
        </p:nvSpPr>
        <p:spPr>
          <a:xfrm>
            <a:off x="10307461" y="1322374"/>
            <a:ext cx="1292915" cy="270958"/>
          </a:xfrm>
          <a:prstGeom prst="chevron">
            <a:avLst>
              <a:gd name="adj"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Pay</a:t>
            </a:r>
            <a:endParaRPr/>
          </a:p>
        </p:txBody>
      </p:sp>
      <p:sp>
        <p:nvSpPr>
          <p:cNvPr id="20" name="Google Shape;306;p9">
            <a:extLst>
              <a:ext uri="{FF2B5EF4-FFF2-40B4-BE49-F238E27FC236}">
                <a16:creationId xmlns:a16="http://schemas.microsoft.com/office/drawing/2014/main" id="{2F8B8AD4-D014-AFDC-17BA-1F63D08046D5}"/>
              </a:ext>
            </a:extLst>
          </p:cNvPr>
          <p:cNvSpPr txBox="1"/>
          <p:nvPr/>
        </p:nvSpPr>
        <p:spPr>
          <a:xfrm>
            <a:off x="9454013" y="4816518"/>
            <a:ext cx="669028" cy="361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21" name="Google Shape;307;p9">
            <a:extLst>
              <a:ext uri="{FF2B5EF4-FFF2-40B4-BE49-F238E27FC236}">
                <a16:creationId xmlns:a16="http://schemas.microsoft.com/office/drawing/2014/main" id="{2D0E120B-B939-321E-851A-EE473BC908BF}"/>
              </a:ext>
            </a:extLst>
          </p:cNvPr>
          <p:cNvSpPr txBox="1"/>
          <p:nvPr/>
        </p:nvSpPr>
        <p:spPr>
          <a:xfrm>
            <a:off x="5730323" y="5849459"/>
            <a:ext cx="23994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2060"/>
                </a:solidFill>
                <a:latin typeface="Calibri"/>
                <a:ea typeface="Calibri"/>
                <a:cs typeface="Calibri"/>
                <a:sym typeface="Calibri"/>
              </a:rPr>
              <a:t>Manual data entry, incomplete or inaccurate data</a:t>
            </a:r>
            <a:endParaRPr sz="1400" b="1" dirty="0">
              <a:solidFill>
                <a:srgbClr val="002060"/>
              </a:solidFill>
            </a:endParaRPr>
          </a:p>
        </p:txBody>
      </p:sp>
      <p:sp>
        <p:nvSpPr>
          <p:cNvPr id="22" name="Google Shape;308;p9">
            <a:extLst>
              <a:ext uri="{FF2B5EF4-FFF2-40B4-BE49-F238E27FC236}">
                <a16:creationId xmlns:a16="http://schemas.microsoft.com/office/drawing/2014/main" id="{48EFB96F-35E3-BF25-AB01-DE02A2D0AE9C}"/>
              </a:ext>
            </a:extLst>
          </p:cNvPr>
          <p:cNvSpPr/>
          <p:nvPr/>
        </p:nvSpPr>
        <p:spPr>
          <a:xfrm>
            <a:off x="298961" y="1678722"/>
            <a:ext cx="2642668" cy="388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rgbClr val="244061"/>
                </a:solidFill>
                <a:latin typeface="Calibri"/>
                <a:ea typeface="Calibri"/>
                <a:cs typeface="Calibri"/>
                <a:sym typeface="Calibri"/>
              </a:rPr>
              <a:t>System Used</a:t>
            </a:r>
            <a:endParaRPr/>
          </a:p>
        </p:txBody>
      </p:sp>
      <p:sp>
        <p:nvSpPr>
          <p:cNvPr id="23" name="Google Shape;309;p9">
            <a:extLst>
              <a:ext uri="{FF2B5EF4-FFF2-40B4-BE49-F238E27FC236}">
                <a16:creationId xmlns:a16="http://schemas.microsoft.com/office/drawing/2014/main" id="{2E3BE995-8760-63C0-EE31-B8350177D653}"/>
              </a:ext>
            </a:extLst>
          </p:cNvPr>
          <p:cNvSpPr/>
          <p:nvPr/>
        </p:nvSpPr>
        <p:spPr>
          <a:xfrm>
            <a:off x="301432" y="2105546"/>
            <a:ext cx="2642668" cy="31872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1" dirty="0">
                <a:solidFill>
                  <a:schemeClr val="lt1"/>
                </a:solidFill>
                <a:latin typeface="Calibri"/>
                <a:ea typeface="Calibri"/>
                <a:cs typeface="Calibri"/>
                <a:sym typeface="Calibri"/>
              </a:rPr>
              <a:t>Type of Supply</a:t>
            </a:r>
            <a:endParaRPr b="1" dirty="0"/>
          </a:p>
        </p:txBody>
      </p:sp>
      <p:sp>
        <p:nvSpPr>
          <p:cNvPr id="24" name="Google Shape;310;p9">
            <a:extLst>
              <a:ext uri="{FF2B5EF4-FFF2-40B4-BE49-F238E27FC236}">
                <a16:creationId xmlns:a16="http://schemas.microsoft.com/office/drawing/2014/main" id="{6A7059AE-FA87-E935-B7AE-5F02EEBB289F}"/>
              </a:ext>
            </a:extLst>
          </p:cNvPr>
          <p:cNvSpPr/>
          <p:nvPr/>
        </p:nvSpPr>
        <p:spPr>
          <a:xfrm>
            <a:off x="2990664" y="1674228"/>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244061"/>
                </a:solidFill>
                <a:latin typeface="Calibri"/>
                <a:ea typeface="Calibri"/>
                <a:cs typeface="Calibri"/>
                <a:sym typeface="Calibri"/>
              </a:rPr>
              <a:t>ERP</a:t>
            </a:r>
            <a:endParaRPr sz="1600"/>
          </a:p>
        </p:txBody>
      </p:sp>
      <p:sp>
        <p:nvSpPr>
          <p:cNvPr id="25" name="Google Shape;311;p9">
            <a:extLst>
              <a:ext uri="{FF2B5EF4-FFF2-40B4-BE49-F238E27FC236}">
                <a16:creationId xmlns:a16="http://schemas.microsoft.com/office/drawing/2014/main" id="{6A992A60-6F11-8EED-3A26-6C840E90D080}"/>
              </a:ext>
            </a:extLst>
          </p:cNvPr>
          <p:cNvSpPr/>
          <p:nvPr/>
        </p:nvSpPr>
        <p:spPr>
          <a:xfrm>
            <a:off x="4201312" y="1669111"/>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244061"/>
                </a:solidFill>
                <a:latin typeface="Calibri"/>
                <a:ea typeface="Calibri"/>
                <a:cs typeface="Calibri"/>
                <a:sym typeface="Calibri"/>
              </a:rPr>
              <a:t>ERP</a:t>
            </a:r>
            <a:endParaRPr sz="1600"/>
          </a:p>
        </p:txBody>
      </p:sp>
      <p:sp>
        <p:nvSpPr>
          <p:cNvPr id="26" name="Google Shape;312;p9">
            <a:extLst>
              <a:ext uri="{FF2B5EF4-FFF2-40B4-BE49-F238E27FC236}">
                <a16:creationId xmlns:a16="http://schemas.microsoft.com/office/drawing/2014/main" id="{7319596B-9179-3087-FF96-7B90EDAEB6A5}"/>
              </a:ext>
            </a:extLst>
          </p:cNvPr>
          <p:cNvSpPr/>
          <p:nvPr/>
        </p:nvSpPr>
        <p:spPr>
          <a:xfrm>
            <a:off x="5411959" y="1663994"/>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244061"/>
                </a:solidFill>
                <a:latin typeface="Calibri"/>
                <a:ea typeface="Calibri"/>
                <a:cs typeface="Calibri"/>
                <a:sym typeface="Calibri"/>
              </a:rPr>
              <a:t>ERP</a:t>
            </a:r>
            <a:endParaRPr sz="1600"/>
          </a:p>
        </p:txBody>
      </p:sp>
      <p:sp>
        <p:nvSpPr>
          <p:cNvPr id="27" name="Google Shape;313;p9">
            <a:extLst>
              <a:ext uri="{FF2B5EF4-FFF2-40B4-BE49-F238E27FC236}">
                <a16:creationId xmlns:a16="http://schemas.microsoft.com/office/drawing/2014/main" id="{224AEEB9-D169-5080-90A2-FBC9E45E780F}"/>
              </a:ext>
            </a:extLst>
          </p:cNvPr>
          <p:cNvSpPr/>
          <p:nvPr/>
        </p:nvSpPr>
        <p:spPr>
          <a:xfrm>
            <a:off x="6622606" y="1658877"/>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244061"/>
                </a:solidFill>
                <a:latin typeface="Calibri"/>
                <a:ea typeface="Calibri"/>
                <a:cs typeface="Calibri"/>
                <a:sym typeface="Calibri"/>
              </a:rPr>
              <a:t>Clinical Documentation</a:t>
            </a:r>
            <a:endParaRPr dirty="0"/>
          </a:p>
        </p:txBody>
      </p:sp>
      <p:sp>
        <p:nvSpPr>
          <p:cNvPr id="28" name="Google Shape;314;p9">
            <a:extLst>
              <a:ext uri="{FF2B5EF4-FFF2-40B4-BE49-F238E27FC236}">
                <a16:creationId xmlns:a16="http://schemas.microsoft.com/office/drawing/2014/main" id="{024C3F10-CDE3-CEB6-6259-4B26DAC3E575}"/>
              </a:ext>
            </a:extLst>
          </p:cNvPr>
          <p:cNvSpPr/>
          <p:nvPr/>
        </p:nvSpPr>
        <p:spPr>
          <a:xfrm>
            <a:off x="7798915" y="1653760"/>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244061"/>
                </a:solidFill>
                <a:latin typeface="Calibri"/>
                <a:ea typeface="Calibri"/>
                <a:cs typeface="Calibri"/>
                <a:sym typeface="Calibri"/>
              </a:rPr>
              <a:t>Billing</a:t>
            </a:r>
            <a:endParaRPr sz="1600"/>
          </a:p>
        </p:txBody>
      </p:sp>
      <p:sp>
        <p:nvSpPr>
          <p:cNvPr id="29" name="Google Shape;315;p9">
            <a:extLst>
              <a:ext uri="{FF2B5EF4-FFF2-40B4-BE49-F238E27FC236}">
                <a16:creationId xmlns:a16="http://schemas.microsoft.com/office/drawing/2014/main" id="{31B04E09-E47C-1874-D8B9-E6D6F6ED788C}"/>
              </a:ext>
            </a:extLst>
          </p:cNvPr>
          <p:cNvSpPr/>
          <p:nvPr/>
        </p:nvSpPr>
        <p:spPr>
          <a:xfrm>
            <a:off x="9009562" y="1648643"/>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244061"/>
                </a:solidFill>
                <a:latin typeface="Calibri"/>
                <a:ea typeface="Calibri"/>
                <a:cs typeface="Calibri"/>
                <a:sym typeface="Calibri"/>
              </a:rPr>
              <a:t>ERP/MMIS</a:t>
            </a:r>
            <a:endParaRPr sz="1600"/>
          </a:p>
        </p:txBody>
      </p:sp>
      <p:sp>
        <p:nvSpPr>
          <p:cNvPr id="30" name="Google Shape;316;p9">
            <a:extLst>
              <a:ext uri="{FF2B5EF4-FFF2-40B4-BE49-F238E27FC236}">
                <a16:creationId xmlns:a16="http://schemas.microsoft.com/office/drawing/2014/main" id="{604BEF97-1086-25AF-D6A8-0FC19C744286}"/>
              </a:ext>
            </a:extLst>
          </p:cNvPr>
          <p:cNvSpPr/>
          <p:nvPr/>
        </p:nvSpPr>
        <p:spPr>
          <a:xfrm>
            <a:off x="10220209" y="1643526"/>
            <a:ext cx="1159165" cy="403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244061"/>
                </a:solidFill>
                <a:latin typeface="Calibri"/>
                <a:ea typeface="Calibri"/>
                <a:cs typeface="Calibri"/>
                <a:sym typeface="Calibri"/>
              </a:rPr>
              <a:t>ERP/MMIS</a:t>
            </a:r>
            <a:endParaRPr sz="1600" dirty="0"/>
          </a:p>
        </p:txBody>
      </p:sp>
      <p:sp>
        <p:nvSpPr>
          <p:cNvPr id="31" name="Google Shape;317;p9">
            <a:extLst>
              <a:ext uri="{FF2B5EF4-FFF2-40B4-BE49-F238E27FC236}">
                <a16:creationId xmlns:a16="http://schemas.microsoft.com/office/drawing/2014/main" id="{16F61419-3AF0-0BCB-3BC8-28EE1C988FB8}"/>
              </a:ext>
            </a:extLst>
          </p:cNvPr>
          <p:cNvSpPr/>
          <p:nvPr/>
        </p:nvSpPr>
        <p:spPr>
          <a:xfrm>
            <a:off x="3404225" y="2506787"/>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18;p9">
            <a:extLst>
              <a:ext uri="{FF2B5EF4-FFF2-40B4-BE49-F238E27FC236}">
                <a16:creationId xmlns:a16="http://schemas.microsoft.com/office/drawing/2014/main" id="{6C942E81-71E0-94A0-7B8D-FECDCA905093}"/>
              </a:ext>
            </a:extLst>
          </p:cNvPr>
          <p:cNvSpPr/>
          <p:nvPr/>
        </p:nvSpPr>
        <p:spPr>
          <a:xfrm>
            <a:off x="7095873" y="2497753"/>
            <a:ext cx="405150" cy="361277"/>
          </a:xfrm>
          <a:prstGeom prst="ellipse">
            <a:avLst/>
          </a:prstGeom>
          <a:solidFill>
            <a:srgbClr val="C000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19;p9">
            <a:extLst>
              <a:ext uri="{FF2B5EF4-FFF2-40B4-BE49-F238E27FC236}">
                <a16:creationId xmlns:a16="http://schemas.microsoft.com/office/drawing/2014/main" id="{8F3D7C0F-D00B-6ED8-612A-79C42F39143F}"/>
              </a:ext>
            </a:extLst>
          </p:cNvPr>
          <p:cNvSpPr/>
          <p:nvPr/>
        </p:nvSpPr>
        <p:spPr>
          <a:xfrm>
            <a:off x="3404225" y="3270587"/>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20;p9">
            <a:extLst>
              <a:ext uri="{FF2B5EF4-FFF2-40B4-BE49-F238E27FC236}">
                <a16:creationId xmlns:a16="http://schemas.microsoft.com/office/drawing/2014/main" id="{F6D15939-5EBE-F80C-6A89-35971BA80D39}"/>
              </a:ext>
            </a:extLst>
          </p:cNvPr>
          <p:cNvSpPr/>
          <p:nvPr/>
        </p:nvSpPr>
        <p:spPr>
          <a:xfrm>
            <a:off x="3404225" y="4046895"/>
            <a:ext cx="405053" cy="361246"/>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21;p9">
            <a:extLst>
              <a:ext uri="{FF2B5EF4-FFF2-40B4-BE49-F238E27FC236}">
                <a16:creationId xmlns:a16="http://schemas.microsoft.com/office/drawing/2014/main" id="{248C65EF-BF39-B93B-E0AE-2AACA2846D2F}"/>
              </a:ext>
            </a:extLst>
          </p:cNvPr>
          <p:cNvSpPr/>
          <p:nvPr/>
        </p:nvSpPr>
        <p:spPr>
          <a:xfrm>
            <a:off x="4662678" y="2506787"/>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22;p9">
            <a:extLst>
              <a:ext uri="{FF2B5EF4-FFF2-40B4-BE49-F238E27FC236}">
                <a16:creationId xmlns:a16="http://schemas.microsoft.com/office/drawing/2014/main" id="{1B82A3D9-B7EA-A713-688F-C48E2562B871}"/>
              </a:ext>
            </a:extLst>
          </p:cNvPr>
          <p:cNvSpPr/>
          <p:nvPr/>
        </p:nvSpPr>
        <p:spPr>
          <a:xfrm>
            <a:off x="5820547" y="2497753"/>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25;p9">
            <a:extLst>
              <a:ext uri="{FF2B5EF4-FFF2-40B4-BE49-F238E27FC236}">
                <a16:creationId xmlns:a16="http://schemas.microsoft.com/office/drawing/2014/main" id="{E8A8E7F2-4ED9-E3FC-F008-91B75E7E4495}"/>
              </a:ext>
            </a:extLst>
          </p:cNvPr>
          <p:cNvSpPr/>
          <p:nvPr/>
        </p:nvSpPr>
        <p:spPr>
          <a:xfrm>
            <a:off x="7095873" y="4766980"/>
            <a:ext cx="405150" cy="361277"/>
          </a:xfrm>
          <a:prstGeom prst="ellipse">
            <a:avLst/>
          </a:prstGeom>
          <a:solidFill>
            <a:srgbClr val="C000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26;p9">
            <a:extLst>
              <a:ext uri="{FF2B5EF4-FFF2-40B4-BE49-F238E27FC236}">
                <a16:creationId xmlns:a16="http://schemas.microsoft.com/office/drawing/2014/main" id="{B90D4750-550D-F5F4-6A09-EEFCBB1D088B}"/>
              </a:ext>
            </a:extLst>
          </p:cNvPr>
          <p:cNvSpPr/>
          <p:nvPr/>
        </p:nvSpPr>
        <p:spPr>
          <a:xfrm>
            <a:off x="6423392" y="5469280"/>
            <a:ext cx="405150" cy="361277"/>
          </a:xfrm>
          <a:prstGeom prst="ellipse">
            <a:avLst/>
          </a:prstGeom>
          <a:solidFill>
            <a:srgbClr val="C000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27;p9">
            <a:extLst>
              <a:ext uri="{FF2B5EF4-FFF2-40B4-BE49-F238E27FC236}">
                <a16:creationId xmlns:a16="http://schemas.microsoft.com/office/drawing/2014/main" id="{4E3FAA1D-65B6-F30A-D2DD-48C91B6E0201}"/>
              </a:ext>
            </a:extLst>
          </p:cNvPr>
          <p:cNvSpPr/>
          <p:nvPr/>
        </p:nvSpPr>
        <p:spPr>
          <a:xfrm>
            <a:off x="1450026" y="5469280"/>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28;p9">
            <a:extLst>
              <a:ext uri="{FF2B5EF4-FFF2-40B4-BE49-F238E27FC236}">
                <a16:creationId xmlns:a16="http://schemas.microsoft.com/office/drawing/2014/main" id="{BC03802D-A029-F617-3168-5749AC8B7365}"/>
              </a:ext>
            </a:extLst>
          </p:cNvPr>
          <p:cNvSpPr txBox="1"/>
          <p:nvPr/>
        </p:nvSpPr>
        <p:spPr>
          <a:xfrm>
            <a:off x="541199" y="5854978"/>
            <a:ext cx="272842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2060"/>
                </a:solidFill>
                <a:latin typeface="Calibri"/>
                <a:ea typeface="Calibri"/>
                <a:cs typeface="Calibri"/>
                <a:sym typeface="Calibri"/>
              </a:rPr>
              <a:t>Mostly automated data entry</a:t>
            </a:r>
            <a:endParaRPr sz="1400" b="1" dirty="0">
              <a:solidFill>
                <a:srgbClr val="002060"/>
              </a:solidFill>
            </a:endParaRPr>
          </a:p>
        </p:txBody>
      </p:sp>
      <p:sp>
        <p:nvSpPr>
          <p:cNvPr id="41" name="Google Shape;329;p9">
            <a:extLst>
              <a:ext uri="{FF2B5EF4-FFF2-40B4-BE49-F238E27FC236}">
                <a16:creationId xmlns:a16="http://schemas.microsoft.com/office/drawing/2014/main" id="{A82C9A88-24CD-2C19-163F-C7EF23DE4A5F}"/>
              </a:ext>
            </a:extLst>
          </p:cNvPr>
          <p:cNvSpPr/>
          <p:nvPr/>
        </p:nvSpPr>
        <p:spPr>
          <a:xfrm>
            <a:off x="10703888" y="2488718"/>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330;p9">
            <a:extLst>
              <a:ext uri="{FF2B5EF4-FFF2-40B4-BE49-F238E27FC236}">
                <a16:creationId xmlns:a16="http://schemas.microsoft.com/office/drawing/2014/main" id="{45A0E0E3-4388-D7ED-8D4A-4CFBA262C934}"/>
              </a:ext>
            </a:extLst>
          </p:cNvPr>
          <p:cNvSpPr/>
          <p:nvPr/>
        </p:nvSpPr>
        <p:spPr>
          <a:xfrm>
            <a:off x="10703888" y="3270587"/>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31;p9">
            <a:extLst>
              <a:ext uri="{FF2B5EF4-FFF2-40B4-BE49-F238E27FC236}">
                <a16:creationId xmlns:a16="http://schemas.microsoft.com/office/drawing/2014/main" id="{A33414A0-9C62-AF40-8557-428A1E983A4C}"/>
              </a:ext>
            </a:extLst>
          </p:cNvPr>
          <p:cNvSpPr/>
          <p:nvPr/>
        </p:nvSpPr>
        <p:spPr>
          <a:xfrm>
            <a:off x="10703888" y="3972525"/>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332;p9">
            <a:extLst>
              <a:ext uri="{FF2B5EF4-FFF2-40B4-BE49-F238E27FC236}">
                <a16:creationId xmlns:a16="http://schemas.microsoft.com/office/drawing/2014/main" id="{24D50DF1-ABB3-6BCA-BAD6-A3FBF9EFF573}"/>
              </a:ext>
            </a:extLst>
          </p:cNvPr>
          <p:cNvSpPr/>
          <p:nvPr/>
        </p:nvSpPr>
        <p:spPr>
          <a:xfrm>
            <a:off x="10703888" y="4713280"/>
            <a:ext cx="405150" cy="361277"/>
          </a:xfrm>
          <a:prstGeom prst="ellipse">
            <a:avLst/>
          </a:prstGeom>
          <a:solidFill>
            <a:srgbClr val="E0A4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33;p9">
            <a:extLst>
              <a:ext uri="{FF2B5EF4-FFF2-40B4-BE49-F238E27FC236}">
                <a16:creationId xmlns:a16="http://schemas.microsoft.com/office/drawing/2014/main" id="{CED2C5F3-9B9B-8B5A-77CA-EF7307DEB47C}"/>
              </a:ext>
            </a:extLst>
          </p:cNvPr>
          <p:cNvSpPr/>
          <p:nvPr/>
        </p:nvSpPr>
        <p:spPr>
          <a:xfrm>
            <a:off x="8306679" y="2488718"/>
            <a:ext cx="405150" cy="361277"/>
          </a:xfrm>
          <a:prstGeom prst="ellipse">
            <a:avLst/>
          </a:prstGeom>
          <a:solidFill>
            <a:srgbClr val="C000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36;p9">
            <a:extLst>
              <a:ext uri="{FF2B5EF4-FFF2-40B4-BE49-F238E27FC236}">
                <a16:creationId xmlns:a16="http://schemas.microsoft.com/office/drawing/2014/main" id="{01888A98-24A9-7F4D-2FFA-C0EF75F342AD}"/>
              </a:ext>
            </a:extLst>
          </p:cNvPr>
          <p:cNvSpPr/>
          <p:nvPr/>
        </p:nvSpPr>
        <p:spPr>
          <a:xfrm>
            <a:off x="8327166" y="4763025"/>
            <a:ext cx="405150" cy="361277"/>
          </a:xfrm>
          <a:prstGeom prst="ellipse">
            <a:avLst/>
          </a:prstGeom>
          <a:solidFill>
            <a:srgbClr val="C000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37;p9">
            <a:extLst>
              <a:ext uri="{FF2B5EF4-FFF2-40B4-BE49-F238E27FC236}">
                <a16:creationId xmlns:a16="http://schemas.microsoft.com/office/drawing/2014/main" id="{55E01F3B-5485-D5D3-E44C-4019B096F8DD}"/>
              </a:ext>
            </a:extLst>
          </p:cNvPr>
          <p:cNvSpPr/>
          <p:nvPr/>
        </p:nvSpPr>
        <p:spPr>
          <a:xfrm>
            <a:off x="9509370" y="2488718"/>
            <a:ext cx="405150" cy="361277"/>
          </a:xfrm>
          <a:prstGeom prst="ellipse">
            <a:avLst/>
          </a:prstGeom>
          <a:solidFill>
            <a:srgbClr val="C0000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 name="Google Shape;340;p9">
            <a:extLst>
              <a:ext uri="{FF2B5EF4-FFF2-40B4-BE49-F238E27FC236}">
                <a16:creationId xmlns:a16="http://schemas.microsoft.com/office/drawing/2014/main" id="{7E394454-A493-1DC9-4766-1C626EB5EC96}"/>
              </a:ext>
            </a:extLst>
          </p:cNvPr>
          <p:cNvGrpSpPr/>
          <p:nvPr/>
        </p:nvGrpSpPr>
        <p:grpSpPr>
          <a:xfrm>
            <a:off x="4633977" y="3235351"/>
            <a:ext cx="462551" cy="431749"/>
            <a:chOff x="9897634" y="5940804"/>
            <a:chExt cx="471398" cy="441375"/>
          </a:xfrm>
        </p:grpSpPr>
        <p:sp>
          <p:nvSpPr>
            <p:cNvPr id="49" name="Google Shape;341;p9">
              <a:extLst>
                <a:ext uri="{FF2B5EF4-FFF2-40B4-BE49-F238E27FC236}">
                  <a16:creationId xmlns:a16="http://schemas.microsoft.com/office/drawing/2014/main" id="{B5A1CFE7-504F-1C47-21E3-25E781AC47AF}"/>
                </a:ext>
              </a:extLst>
            </p:cNvPr>
            <p:cNvSpPr/>
            <p:nvPr/>
          </p:nvSpPr>
          <p:spPr>
            <a:xfrm>
              <a:off x="9897634" y="5976826"/>
              <a:ext cx="471398" cy="369332"/>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 name="Google Shape;342;p9">
              <a:extLst>
                <a:ext uri="{FF2B5EF4-FFF2-40B4-BE49-F238E27FC236}">
                  <a16:creationId xmlns:a16="http://schemas.microsoft.com/office/drawing/2014/main" id="{17D65A9B-E6A2-77D4-6EEE-BFB84AB6BEEE}"/>
                </a:ext>
              </a:extLst>
            </p:cNvPr>
            <p:cNvCxnSpPr/>
            <p:nvPr/>
          </p:nvCxnSpPr>
          <p:spPr>
            <a:xfrm flipH="1">
              <a:off x="9961055" y="5940804"/>
              <a:ext cx="407977" cy="441375"/>
            </a:xfrm>
            <a:prstGeom prst="straightConnector1">
              <a:avLst/>
            </a:prstGeom>
            <a:noFill/>
            <a:ln w="38100" cap="flat" cmpd="sng">
              <a:solidFill>
                <a:srgbClr val="FF0000"/>
              </a:solidFill>
              <a:prstDash val="solid"/>
              <a:miter lim="800000"/>
              <a:headEnd type="none" w="sm" len="sm"/>
              <a:tailEnd type="none" w="sm" len="sm"/>
            </a:ln>
          </p:spPr>
        </p:cxnSp>
      </p:grpSp>
      <p:grpSp>
        <p:nvGrpSpPr>
          <p:cNvPr id="51" name="Google Shape;343;p9">
            <a:extLst>
              <a:ext uri="{FF2B5EF4-FFF2-40B4-BE49-F238E27FC236}">
                <a16:creationId xmlns:a16="http://schemas.microsoft.com/office/drawing/2014/main" id="{1A99AFD9-13C1-2EE3-C776-C144AD220046}"/>
              </a:ext>
            </a:extLst>
          </p:cNvPr>
          <p:cNvGrpSpPr/>
          <p:nvPr/>
        </p:nvGrpSpPr>
        <p:grpSpPr>
          <a:xfrm>
            <a:off x="5791846" y="3235351"/>
            <a:ext cx="462551" cy="431749"/>
            <a:chOff x="9897634" y="5940804"/>
            <a:chExt cx="471398" cy="441375"/>
          </a:xfrm>
        </p:grpSpPr>
        <p:sp>
          <p:nvSpPr>
            <p:cNvPr id="52" name="Google Shape;344;p9">
              <a:extLst>
                <a:ext uri="{FF2B5EF4-FFF2-40B4-BE49-F238E27FC236}">
                  <a16:creationId xmlns:a16="http://schemas.microsoft.com/office/drawing/2014/main" id="{436F5AA4-0E76-5286-14CE-7010ECE0C734}"/>
                </a:ext>
              </a:extLst>
            </p:cNvPr>
            <p:cNvSpPr/>
            <p:nvPr/>
          </p:nvSpPr>
          <p:spPr>
            <a:xfrm>
              <a:off x="9897634" y="5976826"/>
              <a:ext cx="471398" cy="369332"/>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 name="Google Shape;345;p9">
              <a:extLst>
                <a:ext uri="{FF2B5EF4-FFF2-40B4-BE49-F238E27FC236}">
                  <a16:creationId xmlns:a16="http://schemas.microsoft.com/office/drawing/2014/main" id="{B4EEA4B7-16B8-C660-8164-25D9AE2A6F9D}"/>
                </a:ext>
              </a:extLst>
            </p:cNvPr>
            <p:cNvCxnSpPr/>
            <p:nvPr/>
          </p:nvCxnSpPr>
          <p:spPr>
            <a:xfrm flipH="1">
              <a:off x="9961055" y="5940804"/>
              <a:ext cx="407977" cy="441375"/>
            </a:xfrm>
            <a:prstGeom prst="straightConnector1">
              <a:avLst/>
            </a:prstGeom>
            <a:noFill/>
            <a:ln w="38100" cap="flat" cmpd="sng">
              <a:solidFill>
                <a:srgbClr val="FF0000"/>
              </a:solidFill>
              <a:prstDash val="solid"/>
              <a:miter lim="800000"/>
              <a:headEnd type="none" w="sm" len="sm"/>
              <a:tailEnd type="none" w="sm" len="sm"/>
            </a:ln>
          </p:spPr>
        </p:cxnSp>
      </p:grpSp>
      <p:grpSp>
        <p:nvGrpSpPr>
          <p:cNvPr id="54" name="Google Shape;346;p9">
            <a:extLst>
              <a:ext uri="{FF2B5EF4-FFF2-40B4-BE49-F238E27FC236}">
                <a16:creationId xmlns:a16="http://schemas.microsoft.com/office/drawing/2014/main" id="{B26EB234-DDA2-6051-F104-E616224AF831}"/>
              </a:ext>
            </a:extLst>
          </p:cNvPr>
          <p:cNvGrpSpPr/>
          <p:nvPr/>
        </p:nvGrpSpPr>
        <p:grpSpPr>
          <a:xfrm>
            <a:off x="4633977" y="4011659"/>
            <a:ext cx="462551" cy="431749"/>
            <a:chOff x="9897634" y="5940804"/>
            <a:chExt cx="471398" cy="441375"/>
          </a:xfrm>
        </p:grpSpPr>
        <p:sp>
          <p:nvSpPr>
            <p:cNvPr id="55" name="Google Shape;347;p9">
              <a:extLst>
                <a:ext uri="{FF2B5EF4-FFF2-40B4-BE49-F238E27FC236}">
                  <a16:creationId xmlns:a16="http://schemas.microsoft.com/office/drawing/2014/main" id="{B15D41CD-B78B-52ED-8415-8AC98D6E6A54}"/>
                </a:ext>
              </a:extLst>
            </p:cNvPr>
            <p:cNvSpPr/>
            <p:nvPr/>
          </p:nvSpPr>
          <p:spPr>
            <a:xfrm>
              <a:off x="9897634" y="5976826"/>
              <a:ext cx="471398" cy="369332"/>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6" name="Google Shape;348;p9">
              <a:extLst>
                <a:ext uri="{FF2B5EF4-FFF2-40B4-BE49-F238E27FC236}">
                  <a16:creationId xmlns:a16="http://schemas.microsoft.com/office/drawing/2014/main" id="{C45A70E2-4EE0-FACC-CB26-DC2776342C83}"/>
                </a:ext>
              </a:extLst>
            </p:cNvPr>
            <p:cNvCxnSpPr/>
            <p:nvPr/>
          </p:nvCxnSpPr>
          <p:spPr>
            <a:xfrm flipH="1">
              <a:off x="9961055" y="5940804"/>
              <a:ext cx="407977" cy="441375"/>
            </a:xfrm>
            <a:prstGeom prst="straightConnector1">
              <a:avLst/>
            </a:prstGeom>
            <a:noFill/>
            <a:ln w="38100" cap="flat" cmpd="sng">
              <a:solidFill>
                <a:srgbClr val="FF0000"/>
              </a:solidFill>
              <a:prstDash val="solid"/>
              <a:miter lim="800000"/>
              <a:headEnd type="none" w="sm" len="sm"/>
              <a:tailEnd type="none" w="sm" len="sm"/>
            </a:ln>
          </p:spPr>
        </p:cxnSp>
      </p:grpSp>
      <p:grpSp>
        <p:nvGrpSpPr>
          <p:cNvPr id="57" name="Google Shape;349;p9">
            <a:extLst>
              <a:ext uri="{FF2B5EF4-FFF2-40B4-BE49-F238E27FC236}">
                <a16:creationId xmlns:a16="http://schemas.microsoft.com/office/drawing/2014/main" id="{155A32FB-9A32-9424-FCA7-A1E7CE2EA6F6}"/>
              </a:ext>
            </a:extLst>
          </p:cNvPr>
          <p:cNvGrpSpPr/>
          <p:nvPr/>
        </p:nvGrpSpPr>
        <p:grpSpPr>
          <a:xfrm>
            <a:off x="5791846" y="3968786"/>
            <a:ext cx="462551" cy="431749"/>
            <a:chOff x="9897634" y="5940804"/>
            <a:chExt cx="471398" cy="441375"/>
          </a:xfrm>
        </p:grpSpPr>
        <p:sp>
          <p:nvSpPr>
            <p:cNvPr id="58" name="Google Shape;350;p9">
              <a:extLst>
                <a:ext uri="{FF2B5EF4-FFF2-40B4-BE49-F238E27FC236}">
                  <a16:creationId xmlns:a16="http://schemas.microsoft.com/office/drawing/2014/main" id="{6F96F2FD-0056-685A-E6C1-0003AE8C822E}"/>
                </a:ext>
              </a:extLst>
            </p:cNvPr>
            <p:cNvSpPr/>
            <p:nvPr/>
          </p:nvSpPr>
          <p:spPr>
            <a:xfrm>
              <a:off x="9897634" y="5976826"/>
              <a:ext cx="471398" cy="369332"/>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 name="Google Shape;351;p9">
              <a:extLst>
                <a:ext uri="{FF2B5EF4-FFF2-40B4-BE49-F238E27FC236}">
                  <a16:creationId xmlns:a16="http://schemas.microsoft.com/office/drawing/2014/main" id="{652BCC3A-54D9-D603-BC13-D4B0B98DC791}"/>
                </a:ext>
              </a:extLst>
            </p:cNvPr>
            <p:cNvCxnSpPr/>
            <p:nvPr/>
          </p:nvCxnSpPr>
          <p:spPr>
            <a:xfrm flipH="1">
              <a:off x="9961055" y="5940804"/>
              <a:ext cx="407977" cy="441375"/>
            </a:xfrm>
            <a:prstGeom prst="straightConnector1">
              <a:avLst/>
            </a:prstGeom>
            <a:noFill/>
            <a:ln w="38100" cap="flat" cmpd="sng">
              <a:solidFill>
                <a:srgbClr val="FF0000"/>
              </a:solidFill>
              <a:prstDash val="solid"/>
              <a:miter lim="800000"/>
              <a:headEnd type="none" w="sm" len="sm"/>
              <a:tailEnd type="none" w="sm" len="sm"/>
            </a:ln>
          </p:spPr>
        </p:cxnSp>
      </p:grpSp>
      <p:grpSp>
        <p:nvGrpSpPr>
          <p:cNvPr id="60" name="Google Shape;352;p9">
            <a:extLst>
              <a:ext uri="{FF2B5EF4-FFF2-40B4-BE49-F238E27FC236}">
                <a16:creationId xmlns:a16="http://schemas.microsoft.com/office/drawing/2014/main" id="{A8F084A5-1FEF-3470-31A8-201F20B51D5C}"/>
              </a:ext>
            </a:extLst>
          </p:cNvPr>
          <p:cNvGrpSpPr/>
          <p:nvPr/>
        </p:nvGrpSpPr>
        <p:grpSpPr>
          <a:xfrm>
            <a:off x="8332587" y="5895175"/>
            <a:ext cx="462551" cy="431749"/>
            <a:chOff x="9897634" y="5940804"/>
            <a:chExt cx="471398" cy="441375"/>
          </a:xfrm>
        </p:grpSpPr>
        <p:sp>
          <p:nvSpPr>
            <p:cNvPr id="61" name="Google Shape;353;p9">
              <a:extLst>
                <a:ext uri="{FF2B5EF4-FFF2-40B4-BE49-F238E27FC236}">
                  <a16:creationId xmlns:a16="http://schemas.microsoft.com/office/drawing/2014/main" id="{08089B38-CCFA-3720-10BB-CF9EAC967FD9}"/>
                </a:ext>
              </a:extLst>
            </p:cNvPr>
            <p:cNvSpPr/>
            <p:nvPr/>
          </p:nvSpPr>
          <p:spPr>
            <a:xfrm>
              <a:off x="9897634" y="5976826"/>
              <a:ext cx="471398" cy="369332"/>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2" name="Google Shape;354;p9">
              <a:extLst>
                <a:ext uri="{FF2B5EF4-FFF2-40B4-BE49-F238E27FC236}">
                  <a16:creationId xmlns:a16="http://schemas.microsoft.com/office/drawing/2014/main" id="{B2FF0DE8-673D-1EDF-DA85-0A0DF98C46C6}"/>
                </a:ext>
              </a:extLst>
            </p:cNvPr>
            <p:cNvCxnSpPr/>
            <p:nvPr/>
          </p:nvCxnSpPr>
          <p:spPr>
            <a:xfrm flipH="1">
              <a:off x="9961055" y="5940804"/>
              <a:ext cx="407977" cy="441375"/>
            </a:xfrm>
            <a:prstGeom prst="straightConnector1">
              <a:avLst/>
            </a:prstGeom>
            <a:noFill/>
            <a:ln w="38100" cap="flat" cmpd="sng">
              <a:solidFill>
                <a:srgbClr val="FF0000"/>
              </a:solidFill>
              <a:prstDash val="solid"/>
              <a:miter lim="800000"/>
              <a:headEnd type="none" w="sm" len="sm"/>
              <a:tailEnd type="none" w="sm" len="sm"/>
            </a:ln>
          </p:spPr>
        </p:cxnSp>
      </p:grpSp>
      <p:sp>
        <p:nvSpPr>
          <p:cNvPr id="63" name="Google Shape;355;p9">
            <a:extLst>
              <a:ext uri="{FF2B5EF4-FFF2-40B4-BE49-F238E27FC236}">
                <a16:creationId xmlns:a16="http://schemas.microsoft.com/office/drawing/2014/main" id="{02E254DE-C98D-D614-DD47-FEC464D601A7}"/>
              </a:ext>
            </a:extLst>
          </p:cNvPr>
          <p:cNvSpPr/>
          <p:nvPr/>
        </p:nvSpPr>
        <p:spPr>
          <a:xfrm>
            <a:off x="4880391" y="2460309"/>
            <a:ext cx="462551" cy="361277"/>
          </a:xfrm>
          <a:prstGeom prst="star4">
            <a:avLst>
              <a:gd name="adj" fmla="val 12500"/>
            </a:avLst>
          </a:prstGeom>
          <a:solidFill>
            <a:srgbClr val="B2A0C7"/>
          </a:solidFill>
          <a:ln w="12700" cap="flat" cmpd="sng">
            <a:solidFill>
              <a:srgbClr val="B2A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Circle: Hollow 255">
            <a:extLst>
              <a:ext uri="{FF2B5EF4-FFF2-40B4-BE49-F238E27FC236}">
                <a16:creationId xmlns:a16="http://schemas.microsoft.com/office/drawing/2014/main" id="{9C680D8A-1125-97A3-1C96-54C8FF44FCB0}"/>
              </a:ext>
            </a:extLst>
          </p:cNvPr>
          <p:cNvSpPr/>
          <p:nvPr/>
        </p:nvSpPr>
        <p:spPr>
          <a:xfrm>
            <a:off x="7067172" y="3201580"/>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Circle: Hollow 256">
            <a:extLst>
              <a:ext uri="{FF2B5EF4-FFF2-40B4-BE49-F238E27FC236}">
                <a16:creationId xmlns:a16="http://schemas.microsoft.com/office/drawing/2014/main" id="{9DB8C1C6-A19C-F5CE-7879-A74DA364CF68}"/>
              </a:ext>
            </a:extLst>
          </p:cNvPr>
          <p:cNvSpPr/>
          <p:nvPr/>
        </p:nvSpPr>
        <p:spPr>
          <a:xfrm>
            <a:off x="8290344" y="3194401"/>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Circle: Hollow 257">
            <a:extLst>
              <a:ext uri="{FF2B5EF4-FFF2-40B4-BE49-F238E27FC236}">
                <a16:creationId xmlns:a16="http://schemas.microsoft.com/office/drawing/2014/main" id="{DC07D9B6-7FF9-4CF2-7387-0638D18DC889}"/>
              </a:ext>
            </a:extLst>
          </p:cNvPr>
          <p:cNvSpPr/>
          <p:nvPr/>
        </p:nvSpPr>
        <p:spPr>
          <a:xfrm>
            <a:off x="9497116" y="3182981"/>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Circle: Hollow 258">
            <a:extLst>
              <a:ext uri="{FF2B5EF4-FFF2-40B4-BE49-F238E27FC236}">
                <a16:creationId xmlns:a16="http://schemas.microsoft.com/office/drawing/2014/main" id="{FCF8E62C-21D2-310D-748E-87667FFDDFC2}"/>
              </a:ext>
            </a:extLst>
          </p:cNvPr>
          <p:cNvSpPr/>
          <p:nvPr/>
        </p:nvSpPr>
        <p:spPr>
          <a:xfrm>
            <a:off x="7067084" y="3989297"/>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Circle: Hollow 259">
            <a:extLst>
              <a:ext uri="{FF2B5EF4-FFF2-40B4-BE49-F238E27FC236}">
                <a16:creationId xmlns:a16="http://schemas.microsoft.com/office/drawing/2014/main" id="{434885B0-1195-6673-DCEF-BA9F7CE7B374}"/>
              </a:ext>
            </a:extLst>
          </p:cNvPr>
          <p:cNvSpPr/>
          <p:nvPr/>
        </p:nvSpPr>
        <p:spPr>
          <a:xfrm>
            <a:off x="8290256" y="3982118"/>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Circle: Hollow 260">
            <a:extLst>
              <a:ext uri="{FF2B5EF4-FFF2-40B4-BE49-F238E27FC236}">
                <a16:creationId xmlns:a16="http://schemas.microsoft.com/office/drawing/2014/main" id="{C06E5193-400D-7EDE-3F12-61A9E50D9B53}"/>
              </a:ext>
            </a:extLst>
          </p:cNvPr>
          <p:cNvSpPr/>
          <p:nvPr/>
        </p:nvSpPr>
        <p:spPr>
          <a:xfrm>
            <a:off x="9497028" y="3970698"/>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Circle: Hollow 261">
            <a:extLst>
              <a:ext uri="{FF2B5EF4-FFF2-40B4-BE49-F238E27FC236}">
                <a16:creationId xmlns:a16="http://schemas.microsoft.com/office/drawing/2014/main" id="{4903E45C-4F74-D092-7168-456E9CCA2BF4}"/>
              </a:ext>
            </a:extLst>
          </p:cNvPr>
          <p:cNvSpPr/>
          <p:nvPr/>
        </p:nvSpPr>
        <p:spPr>
          <a:xfrm>
            <a:off x="4002362" y="5469280"/>
            <a:ext cx="462551" cy="445167"/>
          </a:xfrm>
          <a:prstGeom prst="donut">
            <a:avLst/>
          </a:prstGeom>
          <a:solidFill>
            <a:srgbClr val="E0A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Google Shape;328;p9">
            <a:extLst>
              <a:ext uri="{FF2B5EF4-FFF2-40B4-BE49-F238E27FC236}">
                <a16:creationId xmlns:a16="http://schemas.microsoft.com/office/drawing/2014/main" id="{881946A6-538E-2EF1-7D17-A3E41E8F60EA}"/>
              </a:ext>
            </a:extLst>
          </p:cNvPr>
          <p:cNvSpPr txBox="1"/>
          <p:nvPr/>
        </p:nvSpPr>
        <p:spPr>
          <a:xfrm>
            <a:off x="2991632" y="5854978"/>
            <a:ext cx="251353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2060"/>
                </a:solidFill>
                <a:latin typeface="Calibri"/>
                <a:ea typeface="Calibri"/>
                <a:cs typeface="Calibri"/>
                <a:sym typeface="Calibri"/>
              </a:rPr>
              <a:t>Partially automated data entry</a:t>
            </a:r>
            <a:endParaRPr sz="1400" b="1" dirty="0">
              <a:solidFill>
                <a:srgbClr val="002060"/>
              </a:solidFill>
            </a:endParaRPr>
          </a:p>
        </p:txBody>
      </p:sp>
      <p:sp>
        <p:nvSpPr>
          <p:cNvPr id="266" name="Slide Number Placeholder 10">
            <a:extLst>
              <a:ext uri="{FF2B5EF4-FFF2-40B4-BE49-F238E27FC236}">
                <a16:creationId xmlns:a16="http://schemas.microsoft.com/office/drawing/2014/main" id="{D816E218-3038-E398-1D6C-AE1472F92358}"/>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26</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70"/>
        <p:cNvGrpSpPr/>
        <p:nvPr/>
      </p:nvGrpSpPr>
      <p:grpSpPr>
        <a:xfrm>
          <a:off x="0" y="0"/>
          <a:ext cx="0" cy="0"/>
          <a:chOff x="0" y="0"/>
          <a:chExt cx="0" cy="0"/>
        </a:xfrm>
      </p:grpSpPr>
      <p:sp>
        <p:nvSpPr>
          <p:cNvPr id="672" name="Google Shape;672;p21"/>
          <p:cNvSpPr txBox="1"/>
          <p:nvPr/>
        </p:nvSpPr>
        <p:spPr>
          <a:xfrm>
            <a:off x="86784" y="130375"/>
            <a:ext cx="90487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7F7F7F"/>
                </a:solidFill>
                <a:latin typeface="Verdana"/>
                <a:ea typeface="Verdana"/>
                <a:cs typeface="Verdana"/>
                <a:sym typeface="Verdana"/>
              </a:rPr>
              <a:t>Item Data Centrally Managed for Effective Reporting &amp; Analytics</a:t>
            </a:r>
            <a:endParaRPr/>
          </a:p>
        </p:txBody>
      </p:sp>
      <p:cxnSp>
        <p:nvCxnSpPr>
          <p:cNvPr id="673" name="Google Shape;673;p21"/>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pic>
        <p:nvPicPr>
          <p:cNvPr id="674" name="Google Shape;674;p21"/>
          <p:cNvPicPr preferRelativeResize="0"/>
          <p:nvPr/>
        </p:nvPicPr>
        <p:blipFill rotWithShape="1">
          <a:blip r:embed="rId3">
            <a:alphaModFix/>
          </a:blip>
          <a:srcRect/>
          <a:stretch/>
        </p:blipFill>
        <p:spPr>
          <a:xfrm>
            <a:off x="258198" y="2120967"/>
            <a:ext cx="11388993" cy="1641734"/>
          </a:xfrm>
          <a:prstGeom prst="rect">
            <a:avLst/>
          </a:prstGeom>
          <a:noFill/>
          <a:ln>
            <a:noFill/>
          </a:ln>
        </p:spPr>
      </p:pic>
      <p:sp>
        <p:nvSpPr>
          <p:cNvPr id="675" name="Google Shape;675;p21"/>
          <p:cNvSpPr txBox="1"/>
          <p:nvPr/>
        </p:nvSpPr>
        <p:spPr>
          <a:xfrm>
            <a:off x="4237574" y="795912"/>
            <a:ext cx="517853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rgbClr val="002060"/>
                </a:solidFill>
                <a:latin typeface="Verdana" panose="020B0604030504040204" pitchFamily="34" charset="0"/>
                <a:ea typeface="Verdana" panose="020B0604030504040204" pitchFamily="34" charset="0"/>
                <a:cs typeface="Calibri"/>
                <a:sym typeface="Calibri"/>
              </a:rPr>
              <a:t>Universal Item Master</a:t>
            </a:r>
            <a:endParaRPr sz="1800" b="1"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r>
              <a:rPr lang="en-US" sz="1800" i="1" dirty="0">
                <a:solidFill>
                  <a:schemeClr val="dk1"/>
                </a:solidFill>
                <a:latin typeface="Calibri"/>
                <a:ea typeface="Calibri"/>
                <a:cs typeface="Calibri"/>
                <a:sym typeface="Calibri"/>
              </a:rPr>
              <a:t>Maintained and updated daily in the VUEMED cloud</a:t>
            </a:r>
            <a:endParaRPr dirty="0"/>
          </a:p>
          <a:p>
            <a:pPr marL="0" marR="0" lvl="0" indent="0" algn="ctr" rtl="0">
              <a:spcBef>
                <a:spcPts val="0"/>
              </a:spcBef>
              <a:spcAft>
                <a:spcPts val="0"/>
              </a:spcAft>
              <a:buNone/>
            </a:pPr>
            <a:endParaRPr sz="1800" b="1" i="1" dirty="0">
              <a:solidFill>
                <a:srgbClr val="002060"/>
              </a:solidFill>
              <a:latin typeface="Calibri"/>
              <a:ea typeface="Calibri"/>
              <a:cs typeface="Calibri"/>
              <a:sym typeface="Calibri"/>
            </a:endParaRPr>
          </a:p>
        </p:txBody>
      </p:sp>
      <p:sp>
        <p:nvSpPr>
          <p:cNvPr id="676" name="Google Shape;676;p21"/>
          <p:cNvSpPr/>
          <p:nvPr/>
        </p:nvSpPr>
        <p:spPr>
          <a:xfrm rot="-5400000">
            <a:off x="6767591" y="-707378"/>
            <a:ext cx="328195" cy="5290994"/>
          </a:xfrm>
          <a:prstGeom prst="rightBrace">
            <a:avLst>
              <a:gd name="adj1" fmla="val 8333"/>
              <a:gd name="adj2" fmla="val 49303"/>
            </a:avLst>
          </a:prstGeom>
          <a:solidFill>
            <a:srgbClr val="F2F2F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21"/>
          <p:cNvSpPr/>
          <p:nvPr/>
        </p:nvSpPr>
        <p:spPr>
          <a:xfrm rot="-5400000">
            <a:off x="10496710" y="901861"/>
            <a:ext cx="328193" cy="2070005"/>
          </a:xfrm>
          <a:prstGeom prst="rightBrace">
            <a:avLst>
              <a:gd name="adj1" fmla="val 8333"/>
              <a:gd name="adj2" fmla="val 49145"/>
            </a:avLst>
          </a:prstGeom>
          <a:solidFill>
            <a:srgbClr val="C5D8F1"/>
          </a:solidFill>
          <a:ln w="28575" cap="flat" cmpd="sng">
            <a:solidFill>
              <a:srgbClr val="3660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21"/>
          <p:cNvSpPr txBox="1"/>
          <p:nvPr/>
        </p:nvSpPr>
        <p:spPr>
          <a:xfrm>
            <a:off x="9416105" y="735155"/>
            <a:ext cx="266268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rgbClr val="002060"/>
                </a:solidFill>
                <a:latin typeface="Verdana" panose="020B0604030504040204" pitchFamily="34" charset="0"/>
                <a:ea typeface="Verdana" panose="020B0604030504040204" pitchFamily="34" charset="0"/>
                <a:cs typeface="Calibri"/>
                <a:sym typeface="Calibri"/>
              </a:rPr>
              <a:t>Associated Data</a:t>
            </a:r>
            <a:endParaRPr sz="1800"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r>
              <a:rPr lang="en-US" sz="1800" i="1" dirty="0">
                <a:solidFill>
                  <a:schemeClr val="dk1"/>
                </a:solidFill>
                <a:latin typeface="Calibri"/>
                <a:ea typeface="Calibri"/>
                <a:cs typeface="Calibri"/>
                <a:sym typeface="Calibri"/>
              </a:rPr>
              <a:t>Customer-specific data assigned to each SKU</a:t>
            </a:r>
            <a:endParaRPr dirty="0"/>
          </a:p>
          <a:p>
            <a:pPr marL="0" marR="0" lvl="0" indent="0" algn="ctr" rtl="0">
              <a:spcBef>
                <a:spcPts val="0"/>
              </a:spcBef>
              <a:spcAft>
                <a:spcPts val="0"/>
              </a:spcAft>
              <a:buNone/>
            </a:pPr>
            <a:endParaRPr sz="1800" b="1" i="1" dirty="0">
              <a:solidFill>
                <a:srgbClr val="002060"/>
              </a:solidFill>
              <a:latin typeface="Calibri"/>
              <a:ea typeface="Calibri"/>
              <a:cs typeface="Calibri"/>
              <a:sym typeface="Calibri"/>
            </a:endParaRPr>
          </a:p>
        </p:txBody>
      </p:sp>
      <p:sp>
        <p:nvSpPr>
          <p:cNvPr id="679" name="Google Shape;679;p21"/>
          <p:cNvSpPr txBox="1"/>
          <p:nvPr/>
        </p:nvSpPr>
        <p:spPr>
          <a:xfrm>
            <a:off x="113212" y="757668"/>
            <a:ext cx="4157176"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dirty="0">
                <a:solidFill>
                  <a:srgbClr val="002060"/>
                </a:solidFill>
                <a:latin typeface="Verdana" panose="020B0604030504040204" pitchFamily="34" charset="0"/>
                <a:ea typeface="Verdana" panose="020B0604030504040204" pitchFamily="34" charset="0"/>
                <a:cs typeface="Calibri"/>
                <a:sym typeface="Calibri"/>
              </a:rPr>
              <a:t>Captured Data</a:t>
            </a:r>
            <a:endParaRPr sz="1800"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r>
              <a:rPr lang="en-US" sz="1800" i="1" dirty="0">
                <a:solidFill>
                  <a:schemeClr val="dk1"/>
                </a:solidFill>
                <a:latin typeface="Calibri"/>
                <a:ea typeface="Calibri"/>
                <a:cs typeface="Calibri"/>
                <a:sym typeface="Calibri"/>
              </a:rPr>
              <a:t>Time, location, and item details associated with each VUEMED Product ID</a:t>
            </a:r>
            <a:endParaRPr dirty="0"/>
          </a:p>
          <a:p>
            <a:pPr marL="0" marR="0" lvl="0" indent="0" algn="ctr" rtl="0">
              <a:spcBef>
                <a:spcPts val="0"/>
              </a:spcBef>
              <a:spcAft>
                <a:spcPts val="0"/>
              </a:spcAft>
              <a:buNone/>
            </a:pPr>
            <a:endParaRPr sz="1800" b="1" i="1" dirty="0">
              <a:solidFill>
                <a:srgbClr val="002060"/>
              </a:solidFill>
              <a:latin typeface="Calibri"/>
              <a:ea typeface="Calibri"/>
              <a:cs typeface="Calibri"/>
              <a:sym typeface="Calibri"/>
            </a:endParaRPr>
          </a:p>
        </p:txBody>
      </p:sp>
      <p:sp>
        <p:nvSpPr>
          <p:cNvPr id="680" name="Google Shape;680;p21"/>
          <p:cNvSpPr/>
          <p:nvPr/>
        </p:nvSpPr>
        <p:spPr>
          <a:xfrm rot="-5400000">
            <a:off x="2100196" y="-34256"/>
            <a:ext cx="328194" cy="3946562"/>
          </a:xfrm>
          <a:prstGeom prst="rightBrace">
            <a:avLst>
              <a:gd name="adj1" fmla="val 8333"/>
              <a:gd name="adj2" fmla="val 49303"/>
            </a:avLst>
          </a:prstGeom>
          <a:solidFill>
            <a:srgbClr val="C5D8F1"/>
          </a:solidFill>
          <a:ln w="28575" cap="flat" cmpd="sng">
            <a:solidFill>
              <a:srgbClr val="3660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21"/>
          <p:cNvSpPr/>
          <p:nvPr/>
        </p:nvSpPr>
        <p:spPr>
          <a:xfrm>
            <a:off x="4383996" y="3439309"/>
            <a:ext cx="5026349" cy="3025195"/>
          </a:xfrm>
          <a:custGeom>
            <a:avLst/>
            <a:gdLst/>
            <a:ahLst/>
            <a:cxnLst/>
            <a:rect l="l" t="t" r="r" b="b"/>
            <a:pathLst>
              <a:path w="3303770" h="4364550" extrusionOk="0">
                <a:moveTo>
                  <a:pt x="0" y="0"/>
                </a:moveTo>
                <a:lnTo>
                  <a:pt x="3303770" y="0"/>
                </a:lnTo>
                <a:lnTo>
                  <a:pt x="3303770" y="4364550"/>
                </a:lnTo>
                <a:lnTo>
                  <a:pt x="0" y="4364550"/>
                </a:lnTo>
                <a:lnTo>
                  <a:pt x="0" y="0"/>
                </a:lnTo>
                <a:close/>
              </a:path>
            </a:pathLst>
          </a:custGeom>
          <a:solidFill>
            <a:srgbClr val="F2F2F2">
              <a:alpha val="89803"/>
            </a:srgbClr>
          </a:solidFill>
          <a:ln w="12700" cap="flat" cmpd="sng">
            <a:solidFill>
              <a:schemeClr val="lt1"/>
            </a:solidFill>
            <a:prstDash val="solid"/>
            <a:miter lim="800000"/>
            <a:headEnd type="none" w="sm" len="sm"/>
            <a:tailEnd type="none" w="sm" len="sm"/>
          </a:ln>
        </p:spPr>
        <p:txBody>
          <a:bodyPr spcFirstLastPara="1" wrap="square" lIns="80000" tIns="80000" rIns="106675" bIns="120000" anchor="t" anchorCtr="0">
            <a:noAutofit/>
          </a:bodyPr>
          <a:lstStyle/>
          <a:p>
            <a:pPr marL="285750" marR="0" lvl="1" indent="-285750" algn="l" rtl="0">
              <a:lnSpc>
                <a:spcPct val="90000"/>
              </a:lnSpc>
              <a:spcBef>
                <a:spcPts val="0"/>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VUEMED Product ID (assigned to each unique SKU)</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Product Brand Name</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Product Catalog Number</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Manufacturer </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Product Category</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Product Type</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Diameter</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Length</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Product Features </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UPN/DI/GTIN</a:t>
            </a:r>
            <a:endParaRPr/>
          </a:p>
        </p:txBody>
      </p:sp>
      <p:sp>
        <p:nvSpPr>
          <p:cNvPr id="682" name="Google Shape;682;p21"/>
          <p:cNvSpPr/>
          <p:nvPr/>
        </p:nvSpPr>
        <p:spPr>
          <a:xfrm>
            <a:off x="258195" y="3439309"/>
            <a:ext cx="4027995" cy="3025195"/>
          </a:xfrm>
          <a:custGeom>
            <a:avLst/>
            <a:gdLst/>
            <a:ahLst/>
            <a:cxnLst/>
            <a:rect l="l" t="t" r="r" b="b"/>
            <a:pathLst>
              <a:path w="3303770" h="4364550" extrusionOk="0">
                <a:moveTo>
                  <a:pt x="0" y="0"/>
                </a:moveTo>
                <a:lnTo>
                  <a:pt x="3303770" y="0"/>
                </a:lnTo>
                <a:lnTo>
                  <a:pt x="3303770" y="4364550"/>
                </a:lnTo>
                <a:lnTo>
                  <a:pt x="0" y="4364550"/>
                </a:lnTo>
                <a:lnTo>
                  <a:pt x="0" y="0"/>
                </a:lnTo>
                <a:close/>
              </a:path>
            </a:pathLst>
          </a:custGeom>
          <a:solidFill>
            <a:srgbClr val="C5D8F1">
              <a:alpha val="89803"/>
            </a:srgbClr>
          </a:solidFill>
          <a:ln w="12700" cap="flat" cmpd="sng">
            <a:solidFill>
              <a:schemeClr val="lt1"/>
            </a:solidFill>
            <a:prstDash val="solid"/>
            <a:miter lim="800000"/>
            <a:headEnd type="none" w="sm" len="sm"/>
            <a:tailEnd type="none" w="sm" len="sm"/>
          </a:ln>
        </p:spPr>
        <p:txBody>
          <a:bodyPr spcFirstLastPara="1" wrap="square" lIns="80000" tIns="80000" rIns="106675" bIns="120000" anchor="t" anchorCtr="0">
            <a:noAutofit/>
          </a:bodyPr>
          <a:lstStyle/>
          <a:p>
            <a:pPr marL="285750" marR="0" lvl="1" indent="-285750" algn="l" rtl="0">
              <a:lnSpc>
                <a:spcPct val="90000"/>
              </a:lnSpc>
              <a:spcBef>
                <a:spcPts val="0"/>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Lot number</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Serial number (if applicable)</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Expiration Date</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Time </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Location</a:t>
            </a:r>
            <a:endParaRPr/>
          </a:p>
          <a:p>
            <a:pPr marL="285750" marR="0" lvl="1" indent="-285750" algn="l" rtl="0">
              <a:lnSpc>
                <a:spcPct val="90000"/>
              </a:lnSpc>
              <a:spcBef>
                <a:spcPts val="225"/>
              </a:spcBef>
              <a:spcAft>
                <a:spcPts val="0"/>
              </a:spcAft>
              <a:buClr>
                <a:srgbClr val="C00000"/>
              </a:buClr>
              <a:buSzPts val="1500"/>
              <a:buFont typeface="Noto Sans Symbols"/>
              <a:buChar char="▪"/>
            </a:pPr>
            <a:r>
              <a:rPr lang="en-US" sz="1500" b="0" i="0" u="none" strike="noStrike" cap="none">
                <a:solidFill>
                  <a:srgbClr val="002060"/>
                </a:solidFill>
                <a:latin typeface="Calibri"/>
                <a:ea typeface="Calibri"/>
                <a:cs typeface="Calibri"/>
                <a:sym typeface="Calibri"/>
              </a:rPr>
              <a:t>RFID-based data (EPC, Tag ID)</a:t>
            </a:r>
            <a:endParaRPr/>
          </a:p>
        </p:txBody>
      </p:sp>
      <p:sp>
        <p:nvSpPr>
          <p:cNvPr id="683" name="Google Shape;683;p21"/>
          <p:cNvSpPr/>
          <p:nvPr/>
        </p:nvSpPr>
        <p:spPr>
          <a:xfrm>
            <a:off x="9485090" y="3439309"/>
            <a:ext cx="2236845" cy="3025194"/>
          </a:xfrm>
          <a:custGeom>
            <a:avLst/>
            <a:gdLst/>
            <a:ahLst/>
            <a:cxnLst/>
            <a:rect l="l" t="t" r="r" b="b"/>
            <a:pathLst>
              <a:path w="3303770" h="4364550" extrusionOk="0">
                <a:moveTo>
                  <a:pt x="0" y="0"/>
                </a:moveTo>
                <a:lnTo>
                  <a:pt x="3303770" y="0"/>
                </a:lnTo>
                <a:lnTo>
                  <a:pt x="3303770" y="4364550"/>
                </a:lnTo>
                <a:lnTo>
                  <a:pt x="0" y="4364550"/>
                </a:lnTo>
                <a:lnTo>
                  <a:pt x="0" y="0"/>
                </a:lnTo>
                <a:close/>
              </a:path>
            </a:pathLst>
          </a:custGeom>
          <a:solidFill>
            <a:srgbClr val="C5D8F1">
              <a:alpha val="89803"/>
            </a:srgbClr>
          </a:solidFill>
          <a:ln w="12700" cap="flat" cmpd="sng">
            <a:solidFill>
              <a:schemeClr val="lt1"/>
            </a:solidFill>
            <a:prstDash val="solid"/>
            <a:miter lim="800000"/>
            <a:headEnd type="none" w="sm" len="sm"/>
            <a:tailEnd type="none" w="sm" len="sm"/>
          </a:ln>
        </p:spPr>
        <p:txBody>
          <a:bodyPr spcFirstLastPara="1" wrap="square" lIns="80000" tIns="80000" rIns="106675" bIns="120000" anchor="t" anchorCtr="0">
            <a:noAutofit/>
          </a:bodyPr>
          <a:lstStyle/>
          <a:p>
            <a:pPr marL="285750" marR="0" lvl="1" indent="-285750" algn="l" rtl="0">
              <a:lnSpc>
                <a:spcPct val="90000"/>
              </a:lnSpc>
              <a:spcBef>
                <a:spcPts val="0"/>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Reorder number (as identified in the customer ERP/MMIS)</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Price</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Unit of Measure</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Unit of Measure Quantity</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Par Level</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Reorder Level</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Consignment Status</a:t>
            </a:r>
            <a:endParaRPr/>
          </a:p>
          <a:p>
            <a:pPr marL="285750" marR="0" lvl="1" indent="-285750" algn="l" rtl="0">
              <a:lnSpc>
                <a:spcPct val="90000"/>
              </a:lnSpc>
              <a:spcBef>
                <a:spcPts val="225"/>
              </a:spcBef>
              <a:spcAft>
                <a:spcPts val="0"/>
              </a:spcAft>
              <a:buClr>
                <a:srgbClr val="C24A14"/>
              </a:buClr>
              <a:buSzPts val="1500"/>
              <a:buFont typeface="Noto Sans Symbols"/>
              <a:buChar char="▪"/>
            </a:pPr>
            <a:r>
              <a:rPr lang="en-US" sz="1500" b="0" i="0" u="none" strike="noStrike" cap="none">
                <a:solidFill>
                  <a:srgbClr val="002060"/>
                </a:solidFill>
                <a:latin typeface="Calibri"/>
                <a:ea typeface="Calibri"/>
                <a:cs typeface="Calibri"/>
                <a:sym typeface="Calibri"/>
              </a:rPr>
              <a:t>Billing Code</a:t>
            </a:r>
            <a:endParaRPr/>
          </a:p>
        </p:txBody>
      </p:sp>
      <p:pic>
        <p:nvPicPr>
          <p:cNvPr id="684" name="Google Shape;684;p21"/>
          <p:cNvPicPr preferRelativeResize="0"/>
          <p:nvPr/>
        </p:nvPicPr>
        <p:blipFill rotWithShape="1">
          <a:blip r:embed="rId4">
            <a:alphaModFix/>
          </a:blip>
          <a:srcRect/>
          <a:stretch/>
        </p:blipFill>
        <p:spPr>
          <a:xfrm>
            <a:off x="6194784" y="1366849"/>
            <a:ext cx="1390229" cy="427427"/>
          </a:xfrm>
          <a:prstGeom prst="rect">
            <a:avLst/>
          </a:prstGeom>
          <a:noFill/>
          <a:ln>
            <a:noFill/>
          </a:ln>
        </p:spPr>
      </p:pic>
      <p:pic>
        <p:nvPicPr>
          <p:cNvPr id="685" name="Google Shape;685;p21"/>
          <p:cNvPicPr preferRelativeResize="0"/>
          <p:nvPr/>
        </p:nvPicPr>
        <p:blipFill rotWithShape="1">
          <a:blip r:embed="rId5">
            <a:alphaModFix/>
          </a:blip>
          <a:srcRect/>
          <a:stretch/>
        </p:blipFill>
        <p:spPr>
          <a:xfrm>
            <a:off x="10108504" y="158054"/>
            <a:ext cx="1790700" cy="403225"/>
          </a:xfrm>
          <a:prstGeom prst="rect">
            <a:avLst/>
          </a:prstGeom>
          <a:noFill/>
          <a:ln>
            <a:noFill/>
          </a:ln>
        </p:spPr>
      </p:pic>
      <p:sp>
        <p:nvSpPr>
          <p:cNvPr id="3" name="Slide Number Placeholder 10">
            <a:extLst>
              <a:ext uri="{FF2B5EF4-FFF2-40B4-BE49-F238E27FC236}">
                <a16:creationId xmlns:a16="http://schemas.microsoft.com/office/drawing/2014/main" id="{EACCB9A4-03FA-0DE3-F1D7-613C076DEDB0}"/>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27</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851"/>
        <p:cNvGrpSpPr/>
        <p:nvPr/>
      </p:nvGrpSpPr>
      <p:grpSpPr>
        <a:xfrm>
          <a:off x="0" y="0"/>
          <a:ext cx="0" cy="0"/>
          <a:chOff x="0" y="0"/>
          <a:chExt cx="0" cy="0"/>
        </a:xfrm>
      </p:grpSpPr>
      <p:sp>
        <p:nvSpPr>
          <p:cNvPr id="852" name="Google Shape;852;p34"/>
          <p:cNvSpPr/>
          <p:nvPr/>
        </p:nvSpPr>
        <p:spPr>
          <a:xfrm>
            <a:off x="884263" y="1505373"/>
            <a:ext cx="10423474" cy="3682226"/>
          </a:xfrm>
          <a:prstGeom prst="rect">
            <a:avLst/>
          </a:prstGeom>
          <a:noFill/>
          <a:ln>
            <a:noFill/>
          </a:ln>
        </p:spPr>
        <p:txBody>
          <a:bodyPr spcFirstLastPara="1" wrap="square" lIns="91425" tIns="45700" rIns="91425" bIns="45700" anchor="t" anchorCtr="0">
            <a:spAutoFit/>
          </a:bodyPr>
          <a:lstStyle/>
          <a:p>
            <a:pPr marL="1028700" marR="0" lvl="1" indent="-342900" algn="l" rtl="0">
              <a:lnSpc>
                <a:spcPct val="200000"/>
              </a:lnSpc>
              <a:spcBef>
                <a:spcPts val="0"/>
              </a:spcBef>
              <a:spcAft>
                <a:spcPts val="0"/>
              </a:spcAft>
              <a:buClr>
                <a:srgbClr val="C00000"/>
              </a:buClr>
              <a:buSzPts val="2400"/>
              <a:buFont typeface="Noto Sans Symbols"/>
              <a:buChar char="⮚"/>
            </a:pPr>
            <a:r>
              <a:rPr lang="en-US" sz="2400" b="0" i="0" u="none" strike="noStrike" cap="none">
                <a:solidFill>
                  <a:srgbClr val="366092"/>
                </a:solidFill>
                <a:latin typeface="Calibri"/>
                <a:ea typeface="Calibri"/>
                <a:cs typeface="Calibri"/>
                <a:sym typeface="Calibri"/>
              </a:rPr>
              <a:t>Forecasting supply needs given specific procedure types and volumes</a:t>
            </a:r>
            <a:endParaRPr/>
          </a:p>
          <a:p>
            <a:pPr marL="1028700" marR="0" lvl="1" indent="-342900" algn="l" rtl="0">
              <a:lnSpc>
                <a:spcPct val="200000"/>
              </a:lnSpc>
              <a:spcBef>
                <a:spcPts val="0"/>
              </a:spcBef>
              <a:spcAft>
                <a:spcPts val="0"/>
              </a:spcAft>
              <a:buClr>
                <a:srgbClr val="C00000"/>
              </a:buClr>
              <a:buSzPts val="2400"/>
              <a:buFont typeface="Noto Sans Symbols"/>
              <a:buChar char="⮚"/>
            </a:pPr>
            <a:r>
              <a:rPr lang="en-US" sz="2400" b="0" i="0" u="none" strike="noStrike" cap="none">
                <a:solidFill>
                  <a:srgbClr val="366092"/>
                </a:solidFill>
                <a:latin typeface="Calibri"/>
                <a:ea typeface="Calibri"/>
                <a:cs typeface="Calibri"/>
                <a:sym typeface="Calibri"/>
              </a:rPr>
              <a:t>Supply demand planning based on actual scheduled cases </a:t>
            </a:r>
            <a:endParaRPr/>
          </a:p>
          <a:p>
            <a:pPr marL="1028700" marR="0" lvl="1" indent="-342900" algn="l" rtl="0">
              <a:lnSpc>
                <a:spcPct val="200000"/>
              </a:lnSpc>
              <a:spcBef>
                <a:spcPts val="0"/>
              </a:spcBef>
              <a:spcAft>
                <a:spcPts val="0"/>
              </a:spcAft>
              <a:buClr>
                <a:srgbClr val="C00000"/>
              </a:buClr>
              <a:buSzPts val="2400"/>
              <a:buFont typeface="Noto Sans Symbols"/>
              <a:buChar char="⮚"/>
            </a:pPr>
            <a:r>
              <a:rPr lang="en-US" sz="2400" b="0" i="0" u="none" strike="noStrike" cap="none">
                <a:solidFill>
                  <a:srgbClr val="366092"/>
                </a:solidFill>
                <a:latin typeface="Calibri"/>
                <a:ea typeface="Calibri"/>
                <a:cs typeface="Calibri"/>
                <a:sym typeface="Calibri"/>
              </a:rPr>
              <a:t>Examining cost per physician for same procedures</a:t>
            </a:r>
            <a:endParaRPr/>
          </a:p>
          <a:p>
            <a:pPr marL="1028700" marR="0" lvl="1" indent="-342900" algn="l" rtl="0">
              <a:lnSpc>
                <a:spcPct val="200000"/>
              </a:lnSpc>
              <a:spcBef>
                <a:spcPts val="0"/>
              </a:spcBef>
              <a:spcAft>
                <a:spcPts val="0"/>
              </a:spcAft>
              <a:buClr>
                <a:srgbClr val="C00000"/>
              </a:buClr>
              <a:buSzPts val="2400"/>
              <a:buFont typeface="Noto Sans Symbols"/>
              <a:buChar char="⮚"/>
            </a:pPr>
            <a:r>
              <a:rPr lang="en-US" sz="2400" b="0" i="0" u="none" strike="noStrike" cap="none">
                <a:solidFill>
                  <a:srgbClr val="366092"/>
                </a:solidFill>
                <a:latin typeface="Calibri"/>
                <a:ea typeface="Calibri"/>
                <a:cs typeface="Calibri"/>
                <a:sym typeface="Calibri"/>
              </a:rPr>
              <a:t>Eliminating variation &amp; standardizing clinical practice/utilization</a:t>
            </a:r>
            <a:endParaRPr/>
          </a:p>
          <a:p>
            <a:pPr marL="1028700" marR="0" lvl="1" indent="-190500" algn="l" rtl="0">
              <a:lnSpc>
                <a:spcPct val="200000"/>
              </a:lnSpc>
              <a:spcBef>
                <a:spcPts val="0"/>
              </a:spcBef>
              <a:spcAft>
                <a:spcPts val="0"/>
              </a:spcAft>
              <a:buClr>
                <a:srgbClr val="C00000"/>
              </a:buClr>
              <a:buSzPts val="2400"/>
              <a:buFont typeface="Noto Sans Symbols"/>
              <a:buNone/>
            </a:pPr>
            <a:endParaRPr sz="2400" b="0" i="0" u="none" strike="noStrike" cap="none">
              <a:solidFill>
                <a:srgbClr val="366092"/>
              </a:solidFill>
              <a:latin typeface="Calibri"/>
              <a:ea typeface="Calibri"/>
              <a:cs typeface="Calibri"/>
              <a:sym typeface="Calibri"/>
            </a:endParaRPr>
          </a:p>
        </p:txBody>
      </p:sp>
      <p:sp>
        <p:nvSpPr>
          <p:cNvPr id="853" name="Google Shape;853;p34"/>
          <p:cNvSpPr txBox="1"/>
          <p:nvPr/>
        </p:nvSpPr>
        <p:spPr>
          <a:xfrm>
            <a:off x="93241" y="179004"/>
            <a:ext cx="10178290" cy="31976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Next Steps:  Predictive Analytics</a:t>
            </a:r>
            <a:endParaRPr/>
          </a:p>
        </p:txBody>
      </p:sp>
      <p:cxnSp>
        <p:nvCxnSpPr>
          <p:cNvPr id="854" name="Google Shape;854;p34"/>
          <p:cNvCxnSpPr/>
          <p:nvPr/>
        </p:nvCxnSpPr>
        <p:spPr>
          <a:xfrm>
            <a:off x="0" y="587045"/>
            <a:ext cx="12192000" cy="0"/>
          </a:xfrm>
          <a:prstGeom prst="straightConnector1">
            <a:avLst/>
          </a:prstGeom>
          <a:noFill/>
          <a:ln w="12700" cap="flat" cmpd="sng">
            <a:solidFill>
              <a:srgbClr val="686868"/>
            </a:solidFill>
            <a:prstDash val="solid"/>
            <a:miter lim="800000"/>
            <a:headEnd type="none" w="sm" len="sm"/>
            <a:tailEnd type="none" w="sm" len="sm"/>
          </a:ln>
        </p:spPr>
      </p:cxnSp>
      <p:pic>
        <p:nvPicPr>
          <p:cNvPr id="855" name="Google Shape;855;p34" descr="Research"/>
          <p:cNvPicPr preferRelativeResize="0"/>
          <p:nvPr/>
        </p:nvPicPr>
        <p:blipFill rotWithShape="1">
          <a:blip r:embed="rId3">
            <a:alphaModFix/>
          </a:blip>
          <a:srcRect/>
          <a:stretch/>
        </p:blipFill>
        <p:spPr>
          <a:xfrm>
            <a:off x="296699" y="913001"/>
            <a:ext cx="914400" cy="914400"/>
          </a:xfrm>
          <a:prstGeom prst="rect">
            <a:avLst/>
          </a:prstGeom>
          <a:noFill/>
          <a:ln>
            <a:noFill/>
          </a:ln>
        </p:spPr>
      </p:pic>
      <p:pic>
        <p:nvPicPr>
          <p:cNvPr id="856" name="Google Shape;856;p34"/>
          <p:cNvPicPr preferRelativeResize="0"/>
          <p:nvPr/>
        </p:nvPicPr>
        <p:blipFill rotWithShape="1">
          <a:blip r:embed="rId4">
            <a:alphaModFix/>
          </a:blip>
          <a:srcRect/>
          <a:stretch/>
        </p:blipFill>
        <p:spPr>
          <a:xfrm>
            <a:off x="10108504" y="158054"/>
            <a:ext cx="1790700" cy="403225"/>
          </a:xfrm>
          <a:prstGeom prst="rect">
            <a:avLst/>
          </a:prstGeom>
          <a:noFill/>
          <a:ln>
            <a:noFill/>
          </a:ln>
        </p:spPr>
      </p:pic>
      <p:sp>
        <p:nvSpPr>
          <p:cNvPr id="4" name="Slide Number Placeholder 10">
            <a:extLst>
              <a:ext uri="{FF2B5EF4-FFF2-40B4-BE49-F238E27FC236}">
                <a16:creationId xmlns:a16="http://schemas.microsoft.com/office/drawing/2014/main" id="{4ED94F92-D7D0-8898-1A63-98F2322A27FC}"/>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28</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861"/>
        <p:cNvGrpSpPr/>
        <p:nvPr/>
      </p:nvGrpSpPr>
      <p:grpSpPr>
        <a:xfrm>
          <a:off x="0" y="0"/>
          <a:ext cx="0" cy="0"/>
          <a:chOff x="0" y="0"/>
          <a:chExt cx="0" cy="0"/>
        </a:xfrm>
      </p:grpSpPr>
      <p:sp>
        <p:nvSpPr>
          <p:cNvPr id="862" name="Google Shape;862;p35"/>
          <p:cNvSpPr/>
          <p:nvPr/>
        </p:nvSpPr>
        <p:spPr>
          <a:xfrm rot="5400000">
            <a:off x="7723510" y="1939246"/>
            <a:ext cx="4017376" cy="3922076"/>
          </a:xfrm>
          <a:prstGeom prst="wedgeRoundRectCallout">
            <a:avLst>
              <a:gd name="adj1" fmla="val -20833"/>
              <a:gd name="adj2" fmla="val 62500"/>
              <a:gd name="adj3" fmla="val 0"/>
            </a:avLst>
          </a:prstGeom>
          <a:solidFill>
            <a:srgbClr val="DAEEF3"/>
          </a:solidFill>
          <a:ln w="12700" cap="flat" cmpd="sng">
            <a:solidFill>
              <a:srgbClr val="92CCD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txBox="1"/>
          <p:nvPr/>
        </p:nvSpPr>
        <p:spPr>
          <a:xfrm>
            <a:off x="7962606" y="2083031"/>
            <a:ext cx="3539164" cy="3634464"/>
          </a:xfrm>
          <a:prstGeom prst="rect">
            <a:avLst/>
          </a:prstGeom>
          <a:noFill/>
          <a:ln>
            <a:noFill/>
          </a:ln>
        </p:spPr>
        <p:txBody>
          <a:bodyPr spcFirstLastPara="1" wrap="square" lIns="91425" tIns="45700" rIns="91425" bIns="45700" anchor="ctr" anchorCtr="0">
            <a:noAutofit/>
          </a:bodyPr>
          <a:lstStyle/>
          <a:p>
            <a:pPr marL="342900" marR="0" lvl="0" indent="-241300" algn="l" rtl="0">
              <a:lnSpc>
                <a:spcPct val="107000"/>
              </a:lnSpc>
              <a:spcBef>
                <a:spcPts val="0"/>
              </a:spcBef>
              <a:spcAft>
                <a:spcPts val="0"/>
              </a:spcAft>
              <a:buClr>
                <a:schemeClr val="dk1"/>
              </a:buClr>
              <a:buSzPts val="1600"/>
              <a:buFont typeface="Arial"/>
              <a:buNone/>
            </a:pPr>
            <a:endParaRPr sz="1600" i="1">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600"/>
              <a:buFont typeface="Arial"/>
              <a:buChar char="•"/>
            </a:pPr>
            <a:r>
              <a:rPr lang="en-US" sz="1600" i="1">
                <a:solidFill>
                  <a:schemeClr val="dk1"/>
                </a:solidFill>
                <a:latin typeface="Calibri"/>
                <a:ea typeface="Calibri"/>
                <a:cs typeface="Calibri"/>
                <a:sym typeface="Calibri"/>
              </a:rPr>
              <a:t>Can we break this information out by diagnosis type?</a:t>
            </a:r>
            <a:endParaRPr sz="1600" i="1">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600"/>
              <a:buFont typeface="Arial"/>
              <a:buChar char="•"/>
            </a:pPr>
            <a:r>
              <a:rPr lang="en-US" sz="1600" i="1">
                <a:solidFill>
                  <a:schemeClr val="dk1"/>
                </a:solidFill>
                <a:latin typeface="Calibri"/>
                <a:ea typeface="Calibri"/>
                <a:cs typeface="Calibri"/>
                <a:sym typeface="Calibri"/>
              </a:rPr>
              <a:t>What accounts for cost difference?</a:t>
            </a:r>
            <a:endParaRPr sz="1600" i="1">
              <a:solidFill>
                <a:schemeClr val="dk1"/>
              </a:solidFill>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600"/>
              <a:buFont typeface="Arial"/>
              <a:buChar char="•"/>
            </a:pPr>
            <a:r>
              <a:rPr lang="en-US" sz="1600" b="0" i="1" u="none" strike="noStrike" cap="none">
                <a:solidFill>
                  <a:schemeClr val="dk1"/>
                </a:solidFill>
                <a:latin typeface="Calibri"/>
                <a:ea typeface="Calibri"/>
                <a:cs typeface="Calibri"/>
                <a:sym typeface="Calibri"/>
              </a:rPr>
              <a:t>Patient acuity</a:t>
            </a:r>
            <a:endParaRPr sz="1600" b="0" i="1" u="none" strike="noStrike" cap="none">
              <a:solidFill>
                <a:schemeClr val="dk1"/>
              </a:solidFill>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600"/>
              <a:buFont typeface="Arial"/>
              <a:buChar char="•"/>
            </a:pPr>
            <a:r>
              <a:rPr lang="en-US" sz="1600" b="0" i="1" u="none" strike="noStrike" cap="none">
                <a:solidFill>
                  <a:schemeClr val="dk1"/>
                </a:solidFill>
                <a:latin typeface="Calibri"/>
                <a:ea typeface="Calibri"/>
                <a:cs typeface="Calibri"/>
                <a:sym typeface="Calibri"/>
              </a:rPr>
              <a:t>Equipment used (due to acuity)</a:t>
            </a:r>
            <a:endParaRPr sz="1600" b="0" i="1" u="none" strike="noStrike" cap="none">
              <a:solidFill>
                <a:schemeClr val="dk1"/>
              </a:solidFill>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600"/>
              <a:buFont typeface="Arial"/>
              <a:buChar char="•"/>
            </a:pPr>
            <a:r>
              <a:rPr lang="en-US" sz="1600" b="0" i="1" u="none" strike="noStrike" cap="none">
                <a:solidFill>
                  <a:schemeClr val="dk1"/>
                </a:solidFill>
                <a:latin typeface="Calibri"/>
                <a:ea typeface="Calibri"/>
                <a:cs typeface="Calibri"/>
                <a:sym typeface="Calibri"/>
              </a:rPr>
              <a:t>Physician preference (if so)</a:t>
            </a:r>
            <a:endParaRPr sz="1600" b="0" i="1" u="none" strike="noStrike" cap="none">
              <a:solidFill>
                <a:schemeClr val="dk1"/>
              </a:solidFill>
              <a:latin typeface="Calibri"/>
              <a:ea typeface="Calibri"/>
              <a:cs typeface="Calibri"/>
              <a:sym typeface="Calibri"/>
            </a:endParaRPr>
          </a:p>
          <a:p>
            <a:pPr marL="1200150" marR="0" lvl="2" indent="-285750" algn="l" rtl="0">
              <a:lnSpc>
                <a:spcPct val="107000"/>
              </a:lnSpc>
              <a:spcBef>
                <a:spcPts val="0"/>
              </a:spcBef>
              <a:spcAft>
                <a:spcPts val="0"/>
              </a:spcAft>
              <a:buClr>
                <a:schemeClr val="dk1"/>
              </a:buClr>
              <a:buSzPts val="1600"/>
              <a:buFont typeface="Arial"/>
              <a:buChar char="•"/>
            </a:pPr>
            <a:r>
              <a:rPr lang="en-US" sz="1600" b="0" i="1" u="none" strike="noStrike" cap="none">
                <a:solidFill>
                  <a:schemeClr val="dk1"/>
                </a:solidFill>
                <a:latin typeface="Calibri"/>
                <a:ea typeface="Calibri"/>
                <a:cs typeface="Calibri"/>
                <a:sym typeface="Calibri"/>
              </a:rPr>
              <a:t>Can we standardize?</a:t>
            </a:r>
            <a:endParaRPr sz="1600" b="0" i="1" u="none" strike="noStrike" cap="none">
              <a:solidFill>
                <a:schemeClr val="dk1"/>
              </a:solidFill>
              <a:latin typeface="Calibri"/>
              <a:ea typeface="Calibri"/>
              <a:cs typeface="Calibri"/>
              <a:sym typeface="Calibri"/>
            </a:endParaRPr>
          </a:p>
          <a:p>
            <a:pPr marL="1200150" marR="0" lvl="2" indent="-285750" algn="l" rtl="0">
              <a:lnSpc>
                <a:spcPct val="107000"/>
              </a:lnSpc>
              <a:spcBef>
                <a:spcPts val="0"/>
              </a:spcBef>
              <a:spcAft>
                <a:spcPts val="0"/>
              </a:spcAft>
              <a:buClr>
                <a:schemeClr val="dk1"/>
              </a:buClr>
              <a:buSzPts val="1600"/>
              <a:buFont typeface="Arial"/>
              <a:buChar char="•"/>
            </a:pPr>
            <a:r>
              <a:rPr lang="en-US" sz="1600" b="0" i="1" u="none" strike="noStrike" cap="none">
                <a:solidFill>
                  <a:schemeClr val="dk1"/>
                </a:solidFill>
                <a:latin typeface="Calibri"/>
                <a:ea typeface="Calibri"/>
                <a:cs typeface="Calibri"/>
                <a:sym typeface="Calibri"/>
              </a:rPr>
              <a:t> Should we look into </a:t>
            </a:r>
            <a:r>
              <a:rPr lang="en-US" sz="1600" i="1">
                <a:solidFill>
                  <a:schemeClr val="dk1"/>
                </a:solidFill>
                <a:latin typeface="Calibri"/>
                <a:ea typeface="Calibri"/>
                <a:cs typeface="Calibri"/>
                <a:sym typeface="Calibri"/>
              </a:rPr>
              <a:t>ou</a:t>
            </a:r>
            <a:r>
              <a:rPr lang="en-US" sz="1600" b="0" i="1" u="none" strike="noStrike" cap="none">
                <a:solidFill>
                  <a:schemeClr val="dk1"/>
                </a:solidFill>
                <a:latin typeface="Calibri"/>
                <a:ea typeface="Calibri"/>
                <a:cs typeface="Calibri"/>
                <a:sym typeface="Calibri"/>
              </a:rPr>
              <a:t>r supply contracts?</a:t>
            </a:r>
            <a:endParaRPr sz="1600" b="0" i="1" u="none" strike="noStrike" cap="none">
              <a:solidFill>
                <a:schemeClr val="dk1"/>
              </a:solidFill>
              <a:latin typeface="Calibri"/>
              <a:ea typeface="Calibri"/>
              <a:cs typeface="Calibri"/>
              <a:sym typeface="Calibri"/>
            </a:endParaRPr>
          </a:p>
        </p:txBody>
      </p:sp>
      <p:sp>
        <p:nvSpPr>
          <p:cNvPr id="864" name="Google Shape;864;p35"/>
          <p:cNvSpPr txBox="1"/>
          <p:nvPr/>
        </p:nvSpPr>
        <p:spPr>
          <a:xfrm>
            <a:off x="93241" y="179004"/>
            <a:ext cx="10178290" cy="31976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Next Steps:  Standardization</a:t>
            </a:r>
            <a:endParaRPr/>
          </a:p>
        </p:txBody>
      </p:sp>
      <p:cxnSp>
        <p:nvCxnSpPr>
          <p:cNvPr id="865" name="Google Shape;865;p35"/>
          <p:cNvCxnSpPr/>
          <p:nvPr/>
        </p:nvCxnSpPr>
        <p:spPr>
          <a:xfrm>
            <a:off x="0" y="587045"/>
            <a:ext cx="12192000" cy="0"/>
          </a:xfrm>
          <a:prstGeom prst="straightConnector1">
            <a:avLst/>
          </a:prstGeom>
          <a:noFill/>
          <a:ln w="12700" cap="flat" cmpd="sng">
            <a:solidFill>
              <a:srgbClr val="686868"/>
            </a:solidFill>
            <a:prstDash val="solid"/>
            <a:miter lim="800000"/>
            <a:headEnd type="none" w="sm" len="sm"/>
            <a:tailEnd type="none" w="sm" len="sm"/>
          </a:ln>
        </p:spPr>
      </p:cxnSp>
      <p:graphicFrame>
        <p:nvGraphicFramePr>
          <p:cNvPr id="866" name="Google Shape;866;p35"/>
          <p:cNvGraphicFramePr/>
          <p:nvPr/>
        </p:nvGraphicFramePr>
        <p:xfrm>
          <a:off x="902891" y="1288207"/>
          <a:ext cx="6325750" cy="3371550"/>
        </p:xfrm>
        <a:graphic>
          <a:graphicData uri="http://schemas.openxmlformats.org/drawingml/2006/table">
            <a:tbl>
              <a:tblPr firstRow="1" firstCol="1" bandRow="1">
                <a:noFill/>
                <a:tableStyleId>{5FF1FBBD-DCE6-44D0-8FAD-599A69237D48}</a:tableStyleId>
              </a:tblPr>
              <a:tblGrid>
                <a:gridCol w="967775">
                  <a:extLst>
                    <a:ext uri="{9D8B030D-6E8A-4147-A177-3AD203B41FA5}">
                      <a16:colId xmlns:a16="http://schemas.microsoft.com/office/drawing/2014/main" val="20000"/>
                    </a:ext>
                  </a:extLst>
                </a:gridCol>
                <a:gridCol w="1392725">
                  <a:extLst>
                    <a:ext uri="{9D8B030D-6E8A-4147-A177-3AD203B41FA5}">
                      <a16:colId xmlns:a16="http://schemas.microsoft.com/office/drawing/2014/main" val="20001"/>
                    </a:ext>
                  </a:extLst>
                </a:gridCol>
                <a:gridCol w="1103275">
                  <a:extLst>
                    <a:ext uri="{9D8B030D-6E8A-4147-A177-3AD203B41FA5}">
                      <a16:colId xmlns:a16="http://schemas.microsoft.com/office/drawing/2014/main" val="20002"/>
                    </a:ext>
                  </a:extLst>
                </a:gridCol>
                <a:gridCol w="1436700">
                  <a:extLst>
                    <a:ext uri="{9D8B030D-6E8A-4147-A177-3AD203B41FA5}">
                      <a16:colId xmlns:a16="http://schemas.microsoft.com/office/drawing/2014/main" val="20003"/>
                    </a:ext>
                  </a:extLst>
                </a:gridCol>
                <a:gridCol w="1425275">
                  <a:extLst>
                    <a:ext uri="{9D8B030D-6E8A-4147-A177-3AD203B41FA5}">
                      <a16:colId xmlns:a16="http://schemas.microsoft.com/office/drawing/2014/main" val="20004"/>
                    </a:ext>
                  </a:extLst>
                </a:gridCol>
              </a:tblGrid>
              <a:tr h="481650">
                <a:tc gridSpan="5">
                  <a:txBody>
                    <a:bodyPr/>
                    <a:lstStyle/>
                    <a:p>
                      <a:pPr marL="0" marR="0" lvl="0" indent="0" algn="ctr" rtl="0">
                        <a:lnSpc>
                          <a:spcPct val="107000"/>
                        </a:lnSpc>
                        <a:spcBef>
                          <a:spcPts val="0"/>
                        </a:spcBef>
                        <a:spcAft>
                          <a:spcPts val="0"/>
                        </a:spcAft>
                        <a:buNone/>
                      </a:pPr>
                      <a:r>
                        <a:rPr lang="en-US" sz="1400" b="1" u="sng" strike="noStrike" cap="none"/>
                        <a:t>Summary Analysis Cost Per Case - Blinded</a:t>
                      </a:r>
                      <a:endParaRPr sz="1400" b="1" u="sng" strike="noStrike" cap="none">
                        <a:latin typeface="Calibri"/>
                        <a:ea typeface="Calibri"/>
                        <a:cs typeface="Calibri"/>
                        <a:sym typeface="Calibri"/>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1650">
                <a:tc>
                  <a:txBody>
                    <a:bodyPr/>
                    <a:lstStyle/>
                    <a:p>
                      <a:pPr marL="0" marR="0" lvl="0" indent="0" algn="ctr" rtl="0">
                        <a:lnSpc>
                          <a:spcPct val="107000"/>
                        </a:lnSpc>
                        <a:spcBef>
                          <a:spcPts val="0"/>
                        </a:spcBef>
                        <a:spcAft>
                          <a:spcPts val="0"/>
                        </a:spcAft>
                        <a:buNone/>
                      </a:pPr>
                      <a:r>
                        <a:rPr lang="en-US" sz="1400" b="1" u="none" strike="noStrike" cap="none"/>
                        <a:t>Physician</a:t>
                      </a:r>
                      <a:endParaRPr sz="1400" b="1"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b="1" u="sng" strike="noStrike" cap="none"/>
                        <a:t>Procedure</a:t>
                      </a:r>
                      <a:endParaRPr sz="1400" b="1" u="sng"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b="1" u="sng" strike="noStrike" cap="none"/>
                        <a:t>Case Count</a:t>
                      </a:r>
                      <a:endParaRPr sz="1400" b="1" u="sng"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b="1" u="sng" strike="noStrike" cap="none"/>
                        <a:t>Avg $ per Case</a:t>
                      </a:r>
                      <a:endParaRPr sz="1400" b="1" u="sng"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b="1" u="sng" strike="noStrike" cap="none"/>
                        <a:t>Range*</a:t>
                      </a:r>
                      <a:endParaRPr sz="1400" b="1" u="sng"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81650">
                <a:tc>
                  <a:txBody>
                    <a:bodyPr/>
                    <a:lstStyle/>
                    <a:p>
                      <a:pPr marL="0" marR="0" lvl="0" indent="0" algn="ctr" rtl="0">
                        <a:lnSpc>
                          <a:spcPct val="107000"/>
                        </a:lnSpc>
                        <a:spcBef>
                          <a:spcPts val="0"/>
                        </a:spcBef>
                        <a:spcAft>
                          <a:spcPts val="0"/>
                        </a:spcAft>
                        <a:buNone/>
                      </a:pPr>
                      <a:r>
                        <a:rPr lang="en-US" sz="1100" u="none" strike="noStrike" cap="none"/>
                        <a:t>A</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Ablation-RFA</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43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$ 7,587.42 </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$ 10,692.74 </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81650">
                <a:tc>
                  <a:txBody>
                    <a:bodyPr/>
                    <a:lstStyle/>
                    <a:p>
                      <a:pPr marL="0" marR="0" lvl="0" indent="0" algn="ctr" rtl="0">
                        <a:lnSpc>
                          <a:spcPct val="107000"/>
                        </a:lnSpc>
                        <a:spcBef>
                          <a:spcPts val="0"/>
                        </a:spcBef>
                        <a:spcAft>
                          <a:spcPts val="0"/>
                        </a:spcAft>
                        <a:buNone/>
                      </a:pPr>
                      <a:r>
                        <a:rPr lang="en-US" sz="1100" u="none" strike="noStrike" cap="none"/>
                        <a:t>B</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Ablation-RFA</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16</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$ 7,092.05 </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$ 11,265.49 </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81650">
                <a:tc>
                  <a:txBody>
                    <a:bodyPr/>
                    <a:lstStyle/>
                    <a:p>
                      <a:pPr marL="0" marR="0" lvl="0" indent="0" algn="ctr" rtl="0">
                        <a:lnSpc>
                          <a:spcPct val="107000"/>
                        </a:lnSpc>
                        <a:spcBef>
                          <a:spcPts val="0"/>
                        </a:spcBef>
                        <a:spcAft>
                          <a:spcPts val="0"/>
                        </a:spcAft>
                        <a:buNone/>
                      </a:pPr>
                      <a:r>
                        <a:rPr lang="en-US" sz="1100" u="none" strike="noStrike" cap="none"/>
                        <a:t>C</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Ablation-RFA</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42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$ 8,668.23 </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$ 12,475.22 </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81650">
                <a:tc>
                  <a:txBody>
                    <a:bodyPr/>
                    <a:lstStyle/>
                    <a:p>
                      <a:pPr marL="0" marR="0" lvl="0" indent="0" algn="ctr" rtl="0">
                        <a:lnSpc>
                          <a:spcPct val="107000"/>
                        </a:lnSpc>
                        <a:spcBef>
                          <a:spcPts val="0"/>
                        </a:spcBef>
                        <a:spcAft>
                          <a:spcPts val="0"/>
                        </a:spcAft>
                        <a:buNone/>
                      </a:pPr>
                      <a:r>
                        <a:rPr lang="en-US" sz="1100" u="none" strike="noStrike" cap="none"/>
                        <a:t>D</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Ablation-RFA</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78</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$ 9,405.21 </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t> $ 15,341.92 </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81650">
                <a:tc>
                  <a:txBody>
                    <a:bodyPr/>
                    <a:lstStyle/>
                    <a:p>
                      <a:pPr marL="0" marR="0" lvl="0" indent="0" algn="ctr" rtl="0">
                        <a:lnSpc>
                          <a:spcPct val="107000"/>
                        </a:lnSpc>
                        <a:spcBef>
                          <a:spcPts val="0"/>
                        </a:spcBef>
                        <a:spcAft>
                          <a:spcPts val="0"/>
                        </a:spcAft>
                        <a:buNone/>
                      </a:pPr>
                      <a:r>
                        <a:rPr lang="en-US" sz="1400" b="1" u="none" strike="noStrike" cap="none">
                          <a:solidFill>
                            <a:schemeClr val="dk1"/>
                          </a:solidFill>
                        </a:rPr>
                        <a:t>Total</a:t>
                      </a:r>
                      <a:endParaRPr sz="1400" b="1" u="none" strike="noStrike" cap="none">
                        <a:solidFill>
                          <a:schemeClr val="dk1"/>
                        </a:solidFill>
                        <a:latin typeface="Calibri"/>
                        <a:ea typeface="Calibri"/>
                        <a:cs typeface="Calibri"/>
                        <a:sym typeface="Calibri"/>
                      </a:endParaRPr>
                    </a:p>
                  </a:txBody>
                  <a:tcPr marL="68575" marR="68575" marT="0" marB="0" anchor="ctr">
                    <a:solidFill>
                      <a:srgbClr val="92CCDC"/>
                    </a:solidFill>
                  </a:tcPr>
                </a:tc>
                <a:tc>
                  <a:txBody>
                    <a:bodyPr/>
                    <a:lstStyle/>
                    <a:p>
                      <a:pPr marL="0" marR="0" lvl="0" indent="0" algn="ctr" rtl="0">
                        <a:lnSpc>
                          <a:spcPct val="107000"/>
                        </a:lnSpc>
                        <a:spcBef>
                          <a:spcPts val="0"/>
                        </a:spcBef>
                        <a:spcAft>
                          <a:spcPts val="0"/>
                        </a:spcAft>
                        <a:buNone/>
                      </a:pPr>
                      <a:r>
                        <a:rPr lang="en-US" sz="1400" b="1" u="none" strike="noStrike" cap="none"/>
                        <a:t>Ablation-RFA</a:t>
                      </a:r>
                      <a:endParaRPr sz="1400" b="1" u="none" strike="noStrike" cap="none">
                        <a:latin typeface="Calibri"/>
                        <a:ea typeface="Calibri"/>
                        <a:cs typeface="Calibri"/>
                        <a:sym typeface="Calibri"/>
                      </a:endParaRPr>
                    </a:p>
                  </a:txBody>
                  <a:tcPr marL="68575" marR="68575" marT="0" marB="0" anchor="ctr">
                    <a:solidFill>
                      <a:srgbClr val="92CCDC"/>
                    </a:solidFill>
                  </a:tcPr>
                </a:tc>
                <a:tc>
                  <a:txBody>
                    <a:bodyPr/>
                    <a:lstStyle/>
                    <a:p>
                      <a:pPr marL="0" marR="0" lvl="0" indent="0" algn="ctr" rtl="0">
                        <a:lnSpc>
                          <a:spcPct val="107000"/>
                        </a:lnSpc>
                        <a:spcBef>
                          <a:spcPts val="0"/>
                        </a:spcBef>
                        <a:spcAft>
                          <a:spcPts val="0"/>
                        </a:spcAft>
                        <a:buNone/>
                      </a:pPr>
                      <a:r>
                        <a:rPr lang="en-US" sz="1400" b="1" u="none" strike="noStrike" cap="none"/>
                        <a:t>179</a:t>
                      </a:r>
                      <a:endParaRPr sz="1400" b="1" u="none" strike="noStrike" cap="none">
                        <a:latin typeface="Calibri"/>
                        <a:ea typeface="Calibri"/>
                        <a:cs typeface="Calibri"/>
                        <a:sym typeface="Calibri"/>
                      </a:endParaRPr>
                    </a:p>
                  </a:txBody>
                  <a:tcPr marL="68575" marR="68575" marT="0" marB="0" anchor="ctr">
                    <a:solidFill>
                      <a:srgbClr val="92CCDC"/>
                    </a:solidFill>
                  </a:tcPr>
                </a:tc>
                <a:tc>
                  <a:txBody>
                    <a:bodyPr/>
                    <a:lstStyle/>
                    <a:p>
                      <a:pPr marL="0" marR="0" lvl="0" indent="0" algn="ctr" rtl="0">
                        <a:lnSpc>
                          <a:spcPct val="107000"/>
                        </a:lnSpc>
                        <a:spcBef>
                          <a:spcPts val="0"/>
                        </a:spcBef>
                        <a:spcAft>
                          <a:spcPts val="0"/>
                        </a:spcAft>
                        <a:buNone/>
                      </a:pPr>
                      <a:r>
                        <a:rPr lang="en-US" sz="1400" b="1" u="none" strike="noStrike" cap="none"/>
                        <a:t>$ 8,188.23</a:t>
                      </a:r>
                      <a:endParaRPr sz="1400" b="1" u="none" strike="noStrike" cap="none">
                        <a:latin typeface="Calibri"/>
                        <a:ea typeface="Calibri"/>
                        <a:cs typeface="Calibri"/>
                        <a:sym typeface="Calibri"/>
                      </a:endParaRPr>
                    </a:p>
                  </a:txBody>
                  <a:tcPr marL="68575" marR="68575" marT="0" marB="0" anchor="ctr">
                    <a:solidFill>
                      <a:srgbClr val="92CCDC"/>
                    </a:solidFill>
                  </a:tcPr>
                </a:tc>
                <a:tc>
                  <a:txBody>
                    <a:bodyPr/>
                    <a:lstStyle/>
                    <a:p>
                      <a:pPr marL="0" marR="0" lvl="0" indent="0" algn="ctr" rtl="0">
                        <a:lnSpc>
                          <a:spcPct val="107000"/>
                        </a:lnSpc>
                        <a:spcBef>
                          <a:spcPts val="0"/>
                        </a:spcBef>
                        <a:spcAft>
                          <a:spcPts val="0"/>
                        </a:spcAft>
                        <a:buNone/>
                      </a:pPr>
                      <a:r>
                        <a:rPr lang="en-US" sz="1400" b="1" u="none" strike="noStrike" cap="none"/>
                        <a:t>$ 12,443.84</a:t>
                      </a:r>
                      <a:endParaRPr sz="1400" b="1" u="none" strike="noStrike" cap="none">
                        <a:latin typeface="Calibri"/>
                        <a:ea typeface="Calibri"/>
                        <a:cs typeface="Calibri"/>
                        <a:sym typeface="Calibri"/>
                      </a:endParaRPr>
                    </a:p>
                  </a:txBody>
                  <a:tcPr marL="68575" marR="68575" marT="0" marB="0" anchor="ctr">
                    <a:solidFill>
                      <a:srgbClr val="92CCDC"/>
                    </a:solidFill>
                  </a:tcPr>
                </a:tc>
                <a:extLst>
                  <a:ext uri="{0D108BD9-81ED-4DB2-BD59-A6C34878D82A}">
                    <a16:rowId xmlns:a16="http://schemas.microsoft.com/office/drawing/2014/main" val="10006"/>
                  </a:ext>
                </a:extLst>
              </a:tr>
            </a:tbl>
          </a:graphicData>
        </a:graphic>
      </p:graphicFrame>
      <p:sp>
        <p:nvSpPr>
          <p:cNvPr id="867" name="Google Shape;867;p35"/>
          <p:cNvSpPr txBox="1"/>
          <p:nvPr/>
        </p:nvSpPr>
        <p:spPr>
          <a:xfrm>
            <a:off x="858327" y="4695087"/>
            <a:ext cx="66811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a:t>
            </a:r>
            <a:r>
              <a:rPr lang="en-US" sz="1200">
                <a:solidFill>
                  <a:srgbClr val="222222"/>
                </a:solidFill>
                <a:latin typeface="Calibri"/>
                <a:ea typeface="Calibri"/>
                <a:cs typeface="Calibri"/>
                <a:sym typeface="Calibri"/>
              </a:rPr>
              <a:t>Range is used as an indicator of acuity and calculated as the difference between the max and the min values.  This sample indicates that there is a large disparity in case acuity from simple to complex.</a:t>
            </a:r>
            <a:endParaRPr sz="1200">
              <a:solidFill>
                <a:schemeClr val="dk1"/>
              </a:solidFill>
              <a:latin typeface="Times New Roman"/>
              <a:ea typeface="Times New Roman"/>
              <a:cs typeface="Times New Roman"/>
              <a:sym typeface="Times New Roman"/>
            </a:endParaRPr>
          </a:p>
        </p:txBody>
      </p:sp>
      <p:sp>
        <p:nvSpPr>
          <p:cNvPr id="868" name="Google Shape;868;p35"/>
          <p:cNvSpPr txBox="1"/>
          <p:nvPr/>
        </p:nvSpPr>
        <p:spPr>
          <a:xfrm>
            <a:off x="1214887" y="863767"/>
            <a:ext cx="6098874" cy="37555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b="1">
                <a:solidFill>
                  <a:srgbClr val="0070C0"/>
                </a:solidFill>
                <a:latin typeface="Calibri"/>
                <a:ea typeface="Calibri"/>
                <a:cs typeface="Calibri"/>
                <a:sym typeface="Calibri"/>
              </a:rPr>
              <a:t>Cost per Specific Type of Procedure per Physician Analysis</a:t>
            </a:r>
            <a:endParaRPr sz="1600">
              <a:solidFill>
                <a:schemeClr val="dk1"/>
              </a:solidFill>
              <a:latin typeface="Calibri"/>
              <a:ea typeface="Calibri"/>
              <a:cs typeface="Calibri"/>
              <a:sym typeface="Calibri"/>
            </a:endParaRPr>
          </a:p>
        </p:txBody>
      </p:sp>
      <p:pic>
        <p:nvPicPr>
          <p:cNvPr id="869" name="Google Shape;869;p35" descr="Questions with solid fill"/>
          <p:cNvPicPr preferRelativeResize="0"/>
          <p:nvPr/>
        </p:nvPicPr>
        <p:blipFill rotWithShape="1">
          <a:blip r:embed="rId3">
            <a:alphaModFix/>
          </a:blip>
          <a:srcRect/>
          <a:stretch/>
        </p:blipFill>
        <p:spPr>
          <a:xfrm>
            <a:off x="10324478" y="1891593"/>
            <a:ext cx="914400" cy="914400"/>
          </a:xfrm>
          <a:prstGeom prst="rect">
            <a:avLst/>
          </a:prstGeom>
          <a:noFill/>
          <a:ln>
            <a:noFill/>
          </a:ln>
        </p:spPr>
      </p:pic>
      <p:pic>
        <p:nvPicPr>
          <p:cNvPr id="870" name="Google Shape;870;p35"/>
          <p:cNvPicPr preferRelativeResize="0"/>
          <p:nvPr/>
        </p:nvPicPr>
        <p:blipFill rotWithShape="1">
          <a:blip r:embed="rId4">
            <a:alphaModFix/>
          </a:blip>
          <a:srcRect/>
          <a:stretch/>
        </p:blipFill>
        <p:spPr>
          <a:xfrm>
            <a:off x="10108504" y="158054"/>
            <a:ext cx="1790700" cy="403225"/>
          </a:xfrm>
          <a:prstGeom prst="rect">
            <a:avLst/>
          </a:prstGeom>
          <a:noFill/>
          <a:ln>
            <a:noFill/>
          </a:ln>
        </p:spPr>
      </p:pic>
      <p:sp>
        <p:nvSpPr>
          <p:cNvPr id="4" name="Slide Number Placeholder 10">
            <a:extLst>
              <a:ext uri="{FF2B5EF4-FFF2-40B4-BE49-F238E27FC236}">
                <a16:creationId xmlns:a16="http://schemas.microsoft.com/office/drawing/2014/main" id="{C9E5A258-C9FF-602A-9274-AE631A2E6F1B}"/>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29</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Scroll: Horizontal 1">
            <a:extLst>
              <a:ext uri="{FF2B5EF4-FFF2-40B4-BE49-F238E27FC236}">
                <a16:creationId xmlns:a16="http://schemas.microsoft.com/office/drawing/2014/main" id="{903D1E28-022B-BCDD-1FEF-CCDB6546D872}"/>
              </a:ext>
            </a:extLst>
          </p:cNvPr>
          <p:cNvSpPr/>
          <p:nvPr/>
        </p:nvSpPr>
        <p:spPr>
          <a:xfrm>
            <a:off x="1186249" y="1037978"/>
            <a:ext cx="10095470" cy="5350466"/>
          </a:xfrm>
          <a:prstGeom prst="horizontalScroll">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4"/>
          <p:cNvSpPr txBox="1"/>
          <p:nvPr/>
        </p:nvSpPr>
        <p:spPr>
          <a:xfrm>
            <a:off x="2930204" y="1222106"/>
            <a:ext cx="3657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70" name="Google Shape;170;p4"/>
          <p:cNvSpPr txBox="1"/>
          <p:nvPr/>
        </p:nvSpPr>
        <p:spPr>
          <a:xfrm>
            <a:off x="1312426" y="993982"/>
            <a:ext cx="1009547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Agenda</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sp>
        <p:nvSpPr>
          <p:cNvPr id="172" name="Google Shape;172;p4"/>
          <p:cNvSpPr txBox="1"/>
          <p:nvPr/>
        </p:nvSpPr>
        <p:spPr>
          <a:xfrm>
            <a:off x="1970611" y="1850283"/>
            <a:ext cx="9245372" cy="3785611"/>
          </a:xfrm>
          <a:prstGeom prst="rect">
            <a:avLst/>
          </a:prstGeom>
          <a:noFill/>
          <a:ln>
            <a:noFill/>
          </a:ln>
        </p:spPr>
        <p:txBody>
          <a:bodyPr spcFirstLastPara="1" wrap="square" lIns="91425" tIns="45700" rIns="91425" bIns="45700" anchor="t" anchorCtr="0">
            <a:spAutoFit/>
          </a:bodyPr>
          <a:lstStyle/>
          <a:p>
            <a:pPr marL="285750" lvl="3" indent="-285750">
              <a:buClr>
                <a:srgbClr val="C00000"/>
              </a:buClr>
              <a:buSzPts val="2400"/>
              <a:buFont typeface="Arial" panose="020B0604020202020204" pitchFamily="34" charset="0"/>
              <a:buChar char="•"/>
            </a:pPr>
            <a:r>
              <a:rPr lang="en-US" sz="2400" b="1" dirty="0">
                <a:solidFill>
                  <a:srgbClr val="002060"/>
                </a:solidFill>
                <a:latin typeface="Calibri"/>
                <a:ea typeface="Calibri"/>
                <a:cs typeface="Calibri"/>
                <a:sym typeface="Calibri"/>
              </a:rPr>
              <a:t> What are the key challenges to solve and why?</a:t>
            </a:r>
          </a:p>
          <a:p>
            <a:pPr lvl="4">
              <a:buClr>
                <a:srgbClr val="C00000"/>
              </a:buClr>
              <a:buSzPts val="2400"/>
            </a:pPr>
            <a:r>
              <a:rPr lang="en-US" sz="2400" dirty="0">
                <a:solidFill>
                  <a:srgbClr val="002060"/>
                </a:solidFill>
                <a:latin typeface="Calibri"/>
                <a:ea typeface="Calibri"/>
                <a:cs typeface="Calibri"/>
                <a:sym typeface="Calibri"/>
              </a:rPr>
              <a:t>	</a:t>
            </a:r>
            <a:r>
              <a:rPr lang="en-US" sz="2400" i="1" dirty="0">
                <a:solidFill>
                  <a:srgbClr val="002060"/>
                </a:solidFill>
                <a:latin typeface="Calibri"/>
                <a:ea typeface="Calibri"/>
                <a:cs typeface="Calibri"/>
                <a:sym typeface="Calibri"/>
              </a:rPr>
              <a:t>- Current market environment and challenges</a:t>
            </a:r>
          </a:p>
          <a:p>
            <a:pPr lvl="1">
              <a:buClr>
                <a:srgbClr val="C00000"/>
              </a:buClr>
              <a:buSzPts val="2400"/>
            </a:pPr>
            <a:r>
              <a:rPr lang="en-US" sz="2400" i="1" dirty="0">
                <a:solidFill>
                  <a:srgbClr val="002060"/>
                </a:solidFill>
                <a:latin typeface="Calibri"/>
                <a:ea typeface="Calibri"/>
                <a:cs typeface="Calibri"/>
                <a:sym typeface="Calibri"/>
              </a:rPr>
              <a:t>	- Impact on all key constituents</a:t>
            </a:r>
          </a:p>
          <a:p>
            <a:pPr lvl="3">
              <a:buClr>
                <a:srgbClr val="C00000"/>
              </a:buClr>
              <a:buSzPts val="2400"/>
            </a:pPr>
            <a:r>
              <a:rPr lang="en-US" sz="2400" i="1" dirty="0">
                <a:solidFill>
                  <a:srgbClr val="002060"/>
                </a:solidFill>
                <a:latin typeface="Calibri"/>
                <a:ea typeface="Calibri"/>
                <a:cs typeface="Calibri"/>
                <a:sym typeface="Calibri"/>
              </a:rPr>
              <a:t>	- Role of supply chain in building solutions</a:t>
            </a:r>
          </a:p>
          <a:p>
            <a:pPr lvl="3">
              <a:buClr>
                <a:srgbClr val="C00000"/>
              </a:buClr>
              <a:buSzPts val="2400"/>
            </a:pPr>
            <a:endParaRPr lang="en-US" sz="2400" dirty="0">
              <a:solidFill>
                <a:srgbClr val="002060"/>
              </a:solidFill>
              <a:latin typeface="Calibri"/>
              <a:ea typeface="Calibri"/>
              <a:cs typeface="Calibri"/>
              <a:sym typeface="Calibri"/>
            </a:endParaRPr>
          </a:p>
          <a:p>
            <a:pPr marL="285750" lvl="3" indent="-285750">
              <a:buClr>
                <a:srgbClr val="C00000"/>
              </a:buClr>
              <a:buSzPts val="2400"/>
              <a:buFont typeface="Arial" panose="020B0604020202020204" pitchFamily="34" charset="0"/>
              <a:buChar char="•"/>
            </a:pPr>
            <a:r>
              <a:rPr lang="en-US" sz="2400" b="1" dirty="0">
                <a:solidFill>
                  <a:srgbClr val="002060"/>
                </a:solidFill>
                <a:latin typeface="Calibri"/>
                <a:ea typeface="Calibri"/>
                <a:cs typeface="Calibri"/>
                <a:sym typeface="Calibri"/>
              </a:rPr>
              <a:t>A framework for setting up a clinical inventory optimization program</a:t>
            </a:r>
          </a:p>
          <a:p>
            <a:pPr lvl="7">
              <a:buClr>
                <a:srgbClr val="C00000"/>
              </a:buClr>
              <a:buSzPts val="2400"/>
            </a:pPr>
            <a:r>
              <a:rPr lang="en-US" sz="2400" dirty="0">
                <a:solidFill>
                  <a:srgbClr val="002060"/>
                </a:solidFill>
                <a:latin typeface="Calibri"/>
                <a:ea typeface="Calibri"/>
                <a:cs typeface="Calibri"/>
                <a:sym typeface="Calibri"/>
              </a:rPr>
              <a:t>	</a:t>
            </a:r>
            <a:r>
              <a:rPr lang="en-US" sz="2400" i="1" dirty="0">
                <a:solidFill>
                  <a:srgbClr val="002060"/>
                </a:solidFill>
                <a:latin typeface="Calibri"/>
                <a:ea typeface="Calibri"/>
                <a:cs typeface="Calibri"/>
                <a:sym typeface="Calibri"/>
              </a:rPr>
              <a:t>- Data capture and management</a:t>
            </a:r>
          </a:p>
          <a:p>
            <a:pPr lvl="7">
              <a:buClr>
                <a:srgbClr val="C00000"/>
              </a:buClr>
              <a:buSzPts val="2400"/>
            </a:pPr>
            <a:r>
              <a:rPr lang="en-US" sz="2400" i="1" dirty="0">
                <a:solidFill>
                  <a:srgbClr val="002060"/>
                </a:solidFill>
                <a:latin typeface="Calibri"/>
                <a:ea typeface="Calibri"/>
                <a:cs typeface="Calibri"/>
                <a:sym typeface="Calibri"/>
              </a:rPr>
              <a:t>	- Operational protocols</a:t>
            </a:r>
          </a:p>
          <a:p>
            <a:pPr lvl="7">
              <a:buClr>
                <a:srgbClr val="C00000"/>
              </a:buClr>
              <a:buSzPts val="2400"/>
            </a:pPr>
            <a:r>
              <a:rPr lang="en-US" sz="2400" i="1" dirty="0">
                <a:solidFill>
                  <a:srgbClr val="002060"/>
                </a:solidFill>
                <a:latin typeface="Calibri"/>
                <a:ea typeface="Calibri"/>
                <a:cs typeface="Calibri"/>
                <a:sym typeface="Calibri"/>
              </a:rPr>
              <a:t>	- Analytical support</a:t>
            </a:r>
          </a:p>
          <a:p>
            <a:pPr lvl="7">
              <a:buClr>
                <a:srgbClr val="C00000"/>
              </a:buClr>
              <a:buSzPts val="2400"/>
            </a:pPr>
            <a:r>
              <a:rPr lang="en-US" sz="2400" i="1" dirty="0">
                <a:solidFill>
                  <a:srgbClr val="002060"/>
                </a:solidFill>
                <a:latin typeface="Calibri"/>
                <a:ea typeface="Calibri"/>
                <a:cs typeface="Calibri"/>
                <a:sym typeface="Calibri"/>
              </a:rPr>
              <a:t>	- Oversight &amp; accountability governance</a:t>
            </a:r>
            <a:endParaRPr sz="2400" i="1" dirty="0"/>
          </a:p>
        </p:txBody>
      </p:sp>
      <p:cxnSp>
        <p:nvCxnSpPr>
          <p:cNvPr id="176" name="Google Shape;176;p4"/>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177" name="Google Shape;177;p4"/>
          <p:cNvSpPr txBox="1"/>
          <p:nvPr/>
        </p:nvSpPr>
        <p:spPr>
          <a:xfrm>
            <a:off x="152400" y="148097"/>
            <a:ext cx="845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dirty="0">
                <a:solidFill>
                  <a:srgbClr val="7F7F7F"/>
                </a:solidFill>
                <a:latin typeface="Verdana"/>
                <a:ea typeface="Verdana"/>
                <a:cs typeface="Verdana"/>
                <a:sym typeface="Verdana"/>
              </a:rPr>
              <a:t>Procedural Areas – Highest Clinical &amp; Financial Impact</a:t>
            </a:r>
            <a:endParaRPr dirty="0"/>
          </a:p>
        </p:txBody>
      </p:sp>
      <p:pic>
        <p:nvPicPr>
          <p:cNvPr id="178" name="Google Shape;178;p4"/>
          <p:cNvPicPr preferRelativeResize="0"/>
          <p:nvPr/>
        </p:nvPicPr>
        <p:blipFill rotWithShape="1">
          <a:blip r:embed="rId3">
            <a:alphaModFix/>
          </a:blip>
          <a:srcRect/>
          <a:stretch/>
        </p:blipFill>
        <p:spPr>
          <a:xfrm>
            <a:off x="10108504" y="158054"/>
            <a:ext cx="1790700" cy="403225"/>
          </a:xfrm>
          <a:prstGeom prst="rect">
            <a:avLst/>
          </a:prstGeom>
          <a:noFill/>
          <a:ln>
            <a:noFill/>
          </a:ln>
        </p:spPr>
      </p:pic>
      <p:sp>
        <p:nvSpPr>
          <p:cNvPr id="5" name="Slide Number Placeholder 10">
            <a:extLst>
              <a:ext uri="{FF2B5EF4-FFF2-40B4-BE49-F238E27FC236}">
                <a16:creationId xmlns:a16="http://schemas.microsoft.com/office/drawing/2014/main" id="{F1F44F58-1C5B-46A7-1ED5-2AE8781F8580}"/>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3</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875"/>
        <p:cNvGrpSpPr/>
        <p:nvPr/>
      </p:nvGrpSpPr>
      <p:grpSpPr>
        <a:xfrm>
          <a:off x="0" y="0"/>
          <a:ext cx="0" cy="0"/>
          <a:chOff x="0" y="0"/>
          <a:chExt cx="0" cy="0"/>
        </a:xfrm>
      </p:grpSpPr>
      <p:sp>
        <p:nvSpPr>
          <p:cNvPr id="876" name="Google Shape;876;p36"/>
          <p:cNvSpPr txBox="1"/>
          <p:nvPr/>
        </p:nvSpPr>
        <p:spPr>
          <a:xfrm>
            <a:off x="93241" y="179004"/>
            <a:ext cx="10178290" cy="31976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Next Steps:  Procedure-Based Demand Planning</a:t>
            </a:r>
            <a:endParaRPr/>
          </a:p>
        </p:txBody>
      </p:sp>
      <p:cxnSp>
        <p:nvCxnSpPr>
          <p:cNvPr id="877" name="Google Shape;877;p36"/>
          <p:cNvCxnSpPr/>
          <p:nvPr/>
        </p:nvCxnSpPr>
        <p:spPr>
          <a:xfrm>
            <a:off x="0" y="587045"/>
            <a:ext cx="12192000" cy="0"/>
          </a:xfrm>
          <a:prstGeom prst="straightConnector1">
            <a:avLst/>
          </a:prstGeom>
          <a:noFill/>
          <a:ln w="12700" cap="flat" cmpd="sng">
            <a:solidFill>
              <a:srgbClr val="686868"/>
            </a:solidFill>
            <a:prstDash val="solid"/>
            <a:miter lim="800000"/>
            <a:headEnd type="none" w="sm" len="sm"/>
            <a:tailEnd type="none" w="sm" len="sm"/>
          </a:ln>
        </p:spPr>
      </p:cxnSp>
      <p:pic>
        <p:nvPicPr>
          <p:cNvPr id="878" name="Google Shape;878;p36"/>
          <p:cNvPicPr preferRelativeResize="0"/>
          <p:nvPr/>
        </p:nvPicPr>
        <p:blipFill rotWithShape="1">
          <a:blip r:embed="rId3">
            <a:alphaModFix/>
          </a:blip>
          <a:srcRect/>
          <a:stretch/>
        </p:blipFill>
        <p:spPr>
          <a:xfrm>
            <a:off x="9696929" y="17766"/>
            <a:ext cx="2381859" cy="546485"/>
          </a:xfrm>
          <a:prstGeom prst="rect">
            <a:avLst/>
          </a:prstGeom>
          <a:noFill/>
          <a:ln>
            <a:noFill/>
          </a:ln>
        </p:spPr>
      </p:pic>
      <p:pic>
        <p:nvPicPr>
          <p:cNvPr id="879" name="Google Shape;879;p36"/>
          <p:cNvPicPr preferRelativeResize="0"/>
          <p:nvPr/>
        </p:nvPicPr>
        <p:blipFill rotWithShape="1">
          <a:blip r:embed="rId4">
            <a:alphaModFix/>
          </a:blip>
          <a:srcRect/>
          <a:stretch/>
        </p:blipFill>
        <p:spPr>
          <a:xfrm>
            <a:off x="2863200" y="983025"/>
            <a:ext cx="5461550" cy="5575475"/>
          </a:xfrm>
          <a:prstGeom prst="rect">
            <a:avLst/>
          </a:prstGeom>
          <a:noFill/>
          <a:ln>
            <a:noFill/>
          </a:ln>
        </p:spPr>
      </p:pic>
      <p:sp>
        <p:nvSpPr>
          <p:cNvPr id="880" name="Google Shape;880;p36"/>
          <p:cNvSpPr txBox="1"/>
          <p:nvPr/>
        </p:nvSpPr>
        <p:spPr>
          <a:xfrm>
            <a:off x="8819550" y="2992875"/>
            <a:ext cx="2213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a:solidFill>
                  <a:srgbClr val="0070C0"/>
                </a:solidFill>
                <a:latin typeface="Calibri"/>
                <a:ea typeface="Calibri"/>
                <a:cs typeface="Calibri"/>
                <a:sym typeface="Calibri"/>
              </a:rPr>
              <a:t>% likelihood the item would be needed</a:t>
            </a:r>
            <a:endParaRPr sz="1600" b="1" i="1">
              <a:solidFill>
                <a:schemeClr val="dk1"/>
              </a:solidFill>
              <a:latin typeface="Calibri"/>
              <a:ea typeface="Calibri"/>
              <a:cs typeface="Calibri"/>
              <a:sym typeface="Calibri"/>
            </a:endParaRPr>
          </a:p>
        </p:txBody>
      </p:sp>
      <p:sp>
        <p:nvSpPr>
          <p:cNvPr id="881" name="Google Shape;881;p36"/>
          <p:cNvSpPr txBox="1"/>
          <p:nvPr/>
        </p:nvSpPr>
        <p:spPr>
          <a:xfrm>
            <a:off x="2763875" y="644325"/>
            <a:ext cx="46308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u="sng">
                <a:solidFill>
                  <a:srgbClr val="0070C0"/>
                </a:solidFill>
                <a:latin typeface="Calibri"/>
                <a:ea typeface="Calibri"/>
                <a:cs typeface="Calibri"/>
                <a:sym typeface="Calibri"/>
              </a:rPr>
              <a:t>Ablation-RFA case example:</a:t>
            </a:r>
            <a:r>
              <a:rPr lang="en-US" sz="1600">
                <a:solidFill>
                  <a:srgbClr val="0070C0"/>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
        <p:nvSpPr>
          <p:cNvPr id="882" name="Google Shape;882;p36"/>
          <p:cNvSpPr/>
          <p:nvPr/>
        </p:nvSpPr>
        <p:spPr>
          <a:xfrm>
            <a:off x="7640200" y="1115825"/>
            <a:ext cx="1115700" cy="5654400"/>
          </a:xfrm>
          <a:prstGeom prst="ellipse">
            <a:avLst/>
          </a:prstGeom>
          <a:no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00000"/>
              </a:highlight>
            </a:endParaRPr>
          </a:p>
        </p:txBody>
      </p:sp>
      <p:sp>
        <p:nvSpPr>
          <p:cNvPr id="4" name="Slide Number Placeholder 10">
            <a:extLst>
              <a:ext uri="{FF2B5EF4-FFF2-40B4-BE49-F238E27FC236}">
                <a16:creationId xmlns:a16="http://schemas.microsoft.com/office/drawing/2014/main" id="{562DA189-FC67-196C-8625-8200C328FC0B}"/>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30</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pic>
        <p:nvPicPr>
          <p:cNvPr id="901" name="Google Shape;901;p38"/>
          <p:cNvPicPr preferRelativeResize="0"/>
          <p:nvPr/>
        </p:nvPicPr>
        <p:blipFill rotWithShape="1">
          <a:blip r:embed="rId3">
            <a:alphaModFix/>
          </a:blip>
          <a:srcRect/>
          <a:stretch/>
        </p:blipFill>
        <p:spPr>
          <a:xfrm>
            <a:off x="5196802" y="5808110"/>
            <a:ext cx="1950792" cy="402061"/>
          </a:xfrm>
          <a:prstGeom prst="rect">
            <a:avLst/>
          </a:prstGeom>
          <a:noFill/>
          <a:ln>
            <a:noFill/>
          </a:ln>
        </p:spPr>
      </p:pic>
      <p:sp>
        <p:nvSpPr>
          <p:cNvPr id="903" name="Google Shape;903;p38"/>
          <p:cNvSpPr txBox="1"/>
          <p:nvPr/>
        </p:nvSpPr>
        <p:spPr>
          <a:xfrm>
            <a:off x="3335077" y="6365678"/>
            <a:ext cx="567424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rgbClr val="7F7F7F"/>
                </a:solidFill>
                <a:latin typeface="Calibri"/>
                <a:ea typeface="Calibri"/>
                <a:cs typeface="Calibri"/>
                <a:sym typeface="Calibri"/>
              </a:rPr>
              <a:t>www.vuemed.com  ∞  lmakhanik@vuemed.com</a:t>
            </a:r>
            <a:endParaRPr/>
          </a:p>
        </p:txBody>
      </p:sp>
      <p:pic>
        <p:nvPicPr>
          <p:cNvPr id="904" name="Google Shape;904;p38" descr="Badge Question Mark"/>
          <p:cNvPicPr preferRelativeResize="0"/>
          <p:nvPr/>
        </p:nvPicPr>
        <p:blipFill rotWithShape="1">
          <a:blip r:embed="rId4">
            <a:alphaModFix/>
          </a:blip>
          <a:srcRect/>
          <a:stretch/>
        </p:blipFill>
        <p:spPr>
          <a:xfrm>
            <a:off x="5222399" y="383687"/>
            <a:ext cx="1722407" cy="1722407"/>
          </a:xfrm>
          <a:prstGeom prst="rect">
            <a:avLst/>
          </a:prstGeom>
          <a:ln/>
        </p:spPr>
        <p:style>
          <a:lnRef idx="1">
            <a:schemeClr val="accent3"/>
          </a:lnRef>
          <a:fillRef idx="2">
            <a:schemeClr val="accent3"/>
          </a:fillRef>
          <a:effectRef idx="1">
            <a:schemeClr val="accent3"/>
          </a:effectRef>
          <a:fontRef idx="minor">
            <a:schemeClr val="dk1"/>
          </a:fontRef>
        </p:style>
      </p:pic>
      <p:sp>
        <p:nvSpPr>
          <p:cNvPr id="905" name="Google Shape;905;p38"/>
          <p:cNvSpPr/>
          <p:nvPr/>
        </p:nvSpPr>
        <p:spPr>
          <a:xfrm>
            <a:off x="4418926" y="2812915"/>
            <a:ext cx="350654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rgbClr val="222222"/>
                </a:solidFill>
                <a:latin typeface="Calibri"/>
                <a:ea typeface="Calibri"/>
                <a:cs typeface="Calibri"/>
                <a:sym typeface="Calibri"/>
              </a:rPr>
              <a:t>Lana Makhanik</a:t>
            </a:r>
            <a:br>
              <a:rPr lang="en-US" sz="2400" dirty="0">
                <a:solidFill>
                  <a:schemeClr val="dk1"/>
                </a:solidFill>
                <a:latin typeface="Calibri"/>
                <a:ea typeface="Calibri"/>
                <a:cs typeface="Calibri"/>
                <a:sym typeface="Calibri"/>
              </a:rPr>
            </a:br>
            <a:r>
              <a:rPr lang="en-US" sz="2400" dirty="0">
                <a:solidFill>
                  <a:srgbClr val="222222"/>
                </a:solidFill>
                <a:latin typeface="Calibri"/>
                <a:ea typeface="Calibri"/>
                <a:cs typeface="Calibri"/>
                <a:sym typeface="Calibri"/>
              </a:rPr>
              <a:t>COO</a:t>
            </a:r>
            <a:br>
              <a:rPr lang="en-US" sz="2400" dirty="0">
                <a:solidFill>
                  <a:schemeClr val="dk1"/>
                </a:solidFill>
                <a:latin typeface="Calibri"/>
                <a:ea typeface="Calibri"/>
                <a:cs typeface="Calibri"/>
                <a:sym typeface="Calibri"/>
              </a:rPr>
            </a:br>
            <a:r>
              <a:rPr lang="en-US" sz="24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VUEMED, Inc</a:t>
            </a:r>
            <a:r>
              <a:rPr lang="en-US" sz="2400" dirty="0">
                <a:solidFill>
                  <a:srgbClr val="222222"/>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u="sng" dirty="0">
                <a:solidFill>
                  <a:srgbClr val="22222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lmakhanik@vuemed.com</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
        <p:nvSpPr>
          <p:cNvPr id="4" name="Slide Number Placeholder 10">
            <a:extLst>
              <a:ext uri="{FF2B5EF4-FFF2-40B4-BE49-F238E27FC236}">
                <a16:creationId xmlns:a16="http://schemas.microsoft.com/office/drawing/2014/main" id="{2B598BAD-747C-FA35-A1C9-D22D079AB04C}"/>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31</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BE4C1850-28CA-D9C1-7D25-C055DC34EEEA}"/>
            </a:ext>
          </a:extLst>
        </p:cNvPr>
        <p:cNvGrpSpPr/>
        <p:nvPr/>
      </p:nvGrpSpPr>
      <p:grpSpPr>
        <a:xfrm>
          <a:off x="0" y="0"/>
          <a:ext cx="0" cy="0"/>
          <a:chOff x="0" y="0"/>
          <a:chExt cx="0" cy="0"/>
        </a:xfrm>
      </p:grpSpPr>
      <p:cxnSp>
        <p:nvCxnSpPr>
          <p:cNvPr id="176" name="Google Shape;176;p4">
            <a:extLst>
              <a:ext uri="{FF2B5EF4-FFF2-40B4-BE49-F238E27FC236}">
                <a16:creationId xmlns:a16="http://schemas.microsoft.com/office/drawing/2014/main" id="{B9AE3FDC-3B6E-EEC5-F233-4DC34A3264AE}"/>
              </a:ext>
            </a:extLst>
          </p:cNvPr>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177" name="Google Shape;177;p4">
            <a:extLst>
              <a:ext uri="{FF2B5EF4-FFF2-40B4-BE49-F238E27FC236}">
                <a16:creationId xmlns:a16="http://schemas.microsoft.com/office/drawing/2014/main" id="{7A26335E-0583-5796-65E4-B20BF8FCF08F}"/>
              </a:ext>
            </a:extLst>
          </p:cNvPr>
          <p:cNvSpPr txBox="1"/>
          <p:nvPr/>
        </p:nvSpPr>
        <p:spPr>
          <a:xfrm>
            <a:off x="152400" y="148097"/>
            <a:ext cx="84582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dirty="0">
                <a:solidFill>
                  <a:srgbClr val="7F7F7F"/>
                </a:solidFill>
                <a:latin typeface="Verdana"/>
                <a:ea typeface="Verdana"/>
                <a:sym typeface="Verdana"/>
              </a:rPr>
              <a:t>How Current Environment Manifests for Each Key Constituent</a:t>
            </a:r>
            <a:endParaRPr dirty="0"/>
          </a:p>
        </p:txBody>
      </p:sp>
      <p:pic>
        <p:nvPicPr>
          <p:cNvPr id="178" name="Google Shape;178;p4">
            <a:extLst>
              <a:ext uri="{FF2B5EF4-FFF2-40B4-BE49-F238E27FC236}">
                <a16:creationId xmlns:a16="http://schemas.microsoft.com/office/drawing/2014/main" id="{236D0E22-8C8A-E233-7962-FFD8A5C51C20}"/>
              </a:ext>
            </a:extLst>
          </p:cNvPr>
          <p:cNvPicPr preferRelativeResize="0"/>
          <p:nvPr/>
        </p:nvPicPr>
        <p:blipFill rotWithShape="1">
          <a:blip r:embed="rId3">
            <a:alphaModFix/>
          </a:blip>
          <a:srcRect/>
          <a:stretch/>
        </p:blipFill>
        <p:spPr>
          <a:xfrm>
            <a:off x="10108504" y="158054"/>
            <a:ext cx="1790700" cy="403225"/>
          </a:xfrm>
          <a:prstGeom prst="rect">
            <a:avLst/>
          </a:prstGeom>
          <a:noFill/>
          <a:ln>
            <a:noFill/>
          </a:ln>
        </p:spPr>
      </p:pic>
      <p:pic>
        <p:nvPicPr>
          <p:cNvPr id="10" name="Picture 9" descr="A diagram of different types of health care&#10;&#10;AI-generated content may be incorrect.">
            <a:extLst>
              <a:ext uri="{FF2B5EF4-FFF2-40B4-BE49-F238E27FC236}">
                <a16:creationId xmlns:a16="http://schemas.microsoft.com/office/drawing/2014/main" id="{B1E173F5-5B7B-17CD-9555-8AC40B841584}"/>
              </a:ext>
            </a:extLst>
          </p:cNvPr>
          <p:cNvPicPr>
            <a:picLocks noChangeAspect="1"/>
          </p:cNvPicPr>
          <p:nvPr/>
        </p:nvPicPr>
        <p:blipFill>
          <a:blip r:embed="rId4"/>
          <a:stretch>
            <a:fillRect/>
          </a:stretch>
        </p:blipFill>
        <p:spPr>
          <a:xfrm>
            <a:off x="1899224" y="800576"/>
            <a:ext cx="8209280" cy="54728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pic>
      <p:sp>
        <p:nvSpPr>
          <p:cNvPr id="13" name="Slide Number Placeholder 10">
            <a:extLst>
              <a:ext uri="{FF2B5EF4-FFF2-40B4-BE49-F238E27FC236}">
                <a16:creationId xmlns:a16="http://schemas.microsoft.com/office/drawing/2014/main" id="{92753EE0-18B0-C1D9-94EA-831F7BE12D0B}"/>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4</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37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E6621B3C-DEFF-4C40-A47F-919F44D8B6A4}"/>
              </a:ext>
            </a:extLst>
          </p:cNvPr>
          <p:cNvCxnSpPr>
            <a:cxnSpLocks/>
          </p:cNvCxnSpPr>
          <p:nvPr/>
        </p:nvCxnSpPr>
        <p:spPr>
          <a:xfrm>
            <a:off x="0" y="609600"/>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sp>
        <p:nvSpPr>
          <p:cNvPr id="9" name="Text Box 1027">
            <a:extLst>
              <a:ext uri="{FF2B5EF4-FFF2-40B4-BE49-F238E27FC236}">
                <a16:creationId xmlns:a16="http://schemas.microsoft.com/office/drawing/2014/main" id="{30C1C1FB-56CE-47F3-A613-E86C0DCF57FF}"/>
              </a:ext>
            </a:extLst>
          </p:cNvPr>
          <p:cNvSpPr txBox="1">
            <a:spLocks noChangeArrowheads="1"/>
          </p:cNvSpPr>
          <p:nvPr/>
        </p:nvSpPr>
        <p:spPr bwMode="auto">
          <a:xfrm>
            <a:off x="279400" y="135466"/>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20145E"/>
                </a:solidFill>
                <a:effectLst/>
                <a:uLnTx/>
                <a:uFillTx/>
                <a:latin typeface="Verdana" pitchFamily="34" charset="0"/>
                <a:ea typeface="MS PGothic" pitchFamily="34" charset="-128"/>
                <a:cs typeface="+mn-cs"/>
              </a:rPr>
              <a:t>From the Administration/Finance Perspective</a:t>
            </a:r>
          </a:p>
        </p:txBody>
      </p:sp>
      <p:sp>
        <p:nvSpPr>
          <p:cNvPr id="44" name="Title 8">
            <a:extLst>
              <a:ext uri="{FF2B5EF4-FFF2-40B4-BE49-F238E27FC236}">
                <a16:creationId xmlns:a16="http://schemas.microsoft.com/office/drawing/2014/main" id="{2E48DCD7-4E53-4006-AB16-109DDBCEBEA4}"/>
              </a:ext>
            </a:extLst>
          </p:cNvPr>
          <p:cNvSpPr txBox="1">
            <a:spLocks/>
          </p:cNvSpPr>
          <p:nvPr/>
        </p:nvSpPr>
        <p:spPr bwMode="auto">
          <a:xfrm>
            <a:off x="450656" y="710075"/>
            <a:ext cx="983342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09585"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2pPr>
            <a:lvl3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3pPr>
            <a:lvl4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4pPr>
            <a:lvl5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5pPr>
            <a:lvl6pPr marL="609585" algn="l" defTabSz="609585" rtl="0" eaLnBrk="1" fontAlgn="base" hangingPunct="1">
              <a:spcBef>
                <a:spcPct val="0"/>
              </a:spcBef>
              <a:spcAft>
                <a:spcPct val="0"/>
              </a:spcAft>
              <a:defRPr sz="5867">
                <a:solidFill>
                  <a:schemeClr val="tx1"/>
                </a:solidFill>
                <a:latin typeface="Arial" charset="0"/>
                <a:ea typeface="ＭＳ Ｐゴシック" charset="0"/>
              </a:defRPr>
            </a:lvl6pPr>
            <a:lvl7pPr marL="1219170" algn="l" defTabSz="609585" rtl="0" eaLnBrk="1" fontAlgn="base" hangingPunct="1">
              <a:spcBef>
                <a:spcPct val="0"/>
              </a:spcBef>
              <a:spcAft>
                <a:spcPct val="0"/>
              </a:spcAft>
              <a:defRPr sz="5867">
                <a:solidFill>
                  <a:schemeClr val="tx1"/>
                </a:solidFill>
                <a:latin typeface="Arial" charset="0"/>
                <a:ea typeface="ＭＳ Ｐゴシック" charset="0"/>
              </a:defRPr>
            </a:lvl7pPr>
            <a:lvl8pPr marL="1828754" algn="l" defTabSz="609585" rtl="0" eaLnBrk="1" fontAlgn="base" hangingPunct="1">
              <a:spcBef>
                <a:spcPct val="0"/>
              </a:spcBef>
              <a:spcAft>
                <a:spcPct val="0"/>
              </a:spcAft>
              <a:defRPr sz="5867">
                <a:solidFill>
                  <a:schemeClr val="tx1"/>
                </a:solidFill>
                <a:latin typeface="Arial" charset="0"/>
                <a:ea typeface="ＭＳ Ｐゴシック" charset="0"/>
              </a:defRPr>
            </a:lvl8pPr>
            <a:lvl9pPr marL="2438339" algn="l" defTabSz="609585" rtl="0" eaLnBrk="1" fontAlgn="base" hangingPunct="1">
              <a:spcBef>
                <a:spcPct val="0"/>
              </a:spcBef>
              <a:spcAft>
                <a:spcPct val="0"/>
              </a:spcAft>
              <a:defRPr sz="5867">
                <a:solidFill>
                  <a:schemeClr val="tx1"/>
                </a:solidFill>
                <a:latin typeface="Arial" charset="0"/>
                <a:ea typeface="ＭＳ Ｐゴシック" charset="0"/>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1E22AA"/>
                </a:solidFill>
                <a:effectLst/>
                <a:uLnTx/>
                <a:uFillTx/>
                <a:latin typeface="Calibri" panose="020F0502020204030204" pitchFamily="34" charset="0"/>
                <a:ea typeface="Calibri" panose="020F0502020204030204" pitchFamily="34" charset="0"/>
                <a:cs typeface="Calibri" panose="020F0502020204030204" pitchFamily="34" charset="0"/>
              </a:rPr>
              <a:t>Many Dollars are at Stake</a:t>
            </a:r>
          </a:p>
        </p:txBody>
      </p:sp>
      <p:sp>
        <p:nvSpPr>
          <p:cNvPr id="46" name="Slide Number Placeholder 3">
            <a:extLst>
              <a:ext uri="{FF2B5EF4-FFF2-40B4-BE49-F238E27FC236}">
                <a16:creationId xmlns:a16="http://schemas.microsoft.com/office/drawing/2014/main" id="{B0CB80DF-5EEA-43DE-9CAE-DD02C37247BB}"/>
              </a:ext>
            </a:extLst>
          </p:cNvPr>
          <p:cNvSpPr>
            <a:spLocks noGrp="1"/>
          </p:cNvSpPr>
          <p:nvPr>
            <p:ph type="sldNum" sz="quarter" idx="12"/>
          </p:nvPr>
        </p:nvSpPr>
        <p:spPr>
          <a:xfrm>
            <a:off x="9143328" y="6397038"/>
            <a:ext cx="2844800" cy="36618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1800" b="0" i="0" u="none" strike="noStrike" kern="1200" cap="none" spc="0" normalizeH="0" baseline="0" noProof="0" smtClean="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773B3AC-7C36-4689-A593-D4BF2B877392}"/>
              </a:ext>
            </a:extLst>
          </p:cNvPr>
          <p:cNvSpPr txBox="1"/>
          <p:nvPr/>
        </p:nvSpPr>
        <p:spPr>
          <a:xfrm>
            <a:off x="1105432" y="1964720"/>
            <a:ext cx="9845748" cy="914400"/>
          </a:xfrm>
          <a:prstGeom prst="rect">
            <a:avLst/>
          </a:prstGeom>
        </p:spPr>
        <p:txBody>
          <a:bodyPr vert="horz" wrap="none" lIns="91440" tIns="45720" rIns="91440" bIns="45720" rtlCol="0" anchor="ctr">
            <a:normAutofit/>
          </a:bodyPr>
          <a:lstStyle/>
          <a:p>
            <a:pPr marL="230188" marR="0" lvl="0" indent="-230188"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&gt;5,000 different items on-hand</a:t>
            </a:r>
          </a:p>
        </p:txBody>
      </p:sp>
      <p:sp>
        <p:nvSpPr>
          <p:cNvPr id="4" name="TextBox 3">
            <a:extLst>
              <a:ext uri="{FF2B5EF4-FFF2-40B4-BE49-F238E27FC236}">
                <a16:creationId xmlns:a16="http://schemas.microsoft.com/office/drawing/2014/main" id="{1067EF48-8C07-4527-80D2-0847A7CF46D5}"/>
              </a:ext>
            </a:extLst>
          </p:cNvPr>
          <p:cNvSpPr txBox="1"/>
          <p:nvPr/>
        </p:nvSpPr>
        <p:spPr>
          <a:xfrm>
            <a:off x="1105432" y="2908830"/>
            <a:ext cx="10567074" cy="914400"/>
          </a:xfrm>
          <a:prstGeom prst="rect">
            <a:avLst/>
          </a:prstGeom>
        </p:spPr>
        <p:txBody>
          <a:bodyPr vert="horz" wrap="none" lIns="91440" tIns="45720" rIns="91440" bIns="45720" rtlCol="0" anchor="ctr">
            <a:normAutofit/>
          </a:bodyPr>
          <a:lstStyle/>
          <a:p>
            <a:pPr marL="230188" marR="0" lvl="0" indent="-230188"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Tens of millions spent annually on supplies per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0145E">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2978CBE-3771-4500-A2E1-70A9C87D576F}"/>
              </a:ext>
            </a:extLst>
          </p:cNvPr>
          <p:cNvSpPr txBox="1"/>
          <p:nvPr/>
        </p:nvSpPr>
        <p:spPr>
          <a:xfrm>
            <a:off x="5701458" y="6570921"/>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45E">
                  <a:lumMod val="50000"/>
                  <a:lumOff val="50000"/>
                </a:srgbClr>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7B83177C-371E-47E9-890A-B7DA7137E21E}"/>
              </a:ext>
            </a:extLst>
          </p:cNvPr>
          <p:cNvSpPr txBox="1"/>
          <p:nvPr/>
        </p:nvSpPr>
        <p:spPr>
          <a:xfrm>
            <a:off x="1105432" y="3531925"/>
            <a:ext cx="10617831" cy="914400"/>
          </a:xfrm>
          <a:prstGeom prst="rect">
            <a:avLst/>
          </a:prstGeom>
        </p:spPr>
        <p:txBody>
          <a:bodyPr vert="horz" wrap="none" lIns="91440" tIns="45720" rIns="91440" bIns="45720" rtlCol="0" anchor="ctr">
            <a:normAutofit/>
          </a:bodyPr>
          <a:lstStyle/>
          <a:p>
            <a:pPr marL="230188" marR="0" lvl="0" indent="-230188"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8-20% worth of supplies at risk of waste and expirations monthly</a:t>
            </a:r>
          </a:p>
        </p:txBody>
      </p:sp>
      <p:sp>
        <p:nvSpPr>
          <p:cNvPr id="7" name="TextBox 6">
            <a:extLst>
              <a:ext uri="{FF2B5EF4-FFF2-40B4-BE49-F238E27FC236}">
                <a16:creationId xmlns:a16="http://schemas.microsoft.com/office/drawing/2014/main" id="{EB8C159D-D0AE-4A39-A456-F440288892EC}"/>
              </a:ext>
            </a:extLst>
          </p:cNvPr>
          <p:cNvSpPr txBox="1"/>
          <p:nvPr/>
        </p:nvSpPr>
        <p:spPr>
          <a:xfrm>
            <a:off x="1105432" y="4627074"/>
            <a:ext cx="9686259" cy="914400"/>
          </a:xfrm>
          <a:prstGeom prst="rect">
            <a:avLst/>
          </a:prstGeom>
        </p:spPr>
        <p:txBody>
          <a:bodyPr vert="horz" wrap="none" lIns="91440" tIns="45720" rIns="91440" bIns="45720" rtlCol="0" anchor="ctr">
            <a:normAutofit/>
          </a:bodyPr>
          <a:lstStyle/>
          <a:p>
            <a:pPr marL="230188" marR="0" lvl="0" indent="-230188"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~50% of procedures at risk for incorrect or incomplete supplies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0145E">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Slide Number Placeholder 3">
            <a:extLst>
              <a:ext uri="{FF2B5EF4-FFF2-40B4-BE49-F238E27FC236}">
                <a16:creationId xmlns:a16="http://schemas.microsoft.com/office/drawing/2014/main" id="{7E79799F-AB67-4677-BED4-26C1C82609CF}"/>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1800" b="0" i="0" u="none" strike="noStrike" kern="1200" cap="none" spc="0" normalizeH="0" baseline="0" noProof="0" smtClean="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10">
            <a:extLst>
              <a:ext uri="{FF2B5EF4-FFF2-40B4-BE49-F238E27FC236}">
                <a16:creationId xmlns:a16="http://schemas.microsoft.com/office/drawing/2014/main" id="{5E4450D3-301F-6893-BE4D-2F2A64471FB2}"/>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5</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3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E6621B3C-DEFF-4C40-A47F-919F44D8B6A4}"/>
              </a:ext>
            </a:extLst>
          </p:cNvPr>
          <p:cNvCxnSpPr>
            <a:cxnSpLocks/>
          </p:cNvCxnSpPr>
          <p:nvPr/>
        </p:nvCxnSpPr>
        <p:spPr>
          <a:xfrm>
            <a:off x="0" y="609600"/>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sp>
        <p:nvSpPr>
          <p:cNvPr id="9" name="Text Box 1027">
            <a:extLst>
              <a:ext uri="{FF2B5EF4-FFF2-40B4-BE49-F238E27FC236}">
                <a16:creationId xmlns:a16="http://schemas.microsoft.com/office/drawing/2014/main" id="{30C1C1FB-56CE-47F3-A613-E86C0DCF57FF}"/>
              </a:ext>
            </a:extLst>
          </p:cNvPr>
          <p:cNvSpPr txBox="1">
            <a:spLocks noChangeArrowheads="1"/>
          </p:cNvSpPr>
          <p:nvPr/>
        </p:nvSpPr>
        <p:spPr bwMode="auto">
          <a:xfrm>
            <a:off x="279400" y="135466"/>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20145E"/>
                </a:solidFill>
                <a:effectLst/>
                <a:uLnTx/>
                <a:uFillTx/>
                <a:latin typeface="Verdana" pitchFamily="34" charset="0"/>
                <a:ea typeface="MS PGothic" pitchFamily="34" charset="-128"/>
                <a:cs typeface="+mn-cs"/>
              </a:rPr>
              <a:t>From the Risk Management Perspective</a:t>
            </a:r>
          </a:p>
        </p:txBody>
      </p:sp>
      <p:sp>
        <p:nvSpPr>
          <p:cNvPr id="7" name="Text Box 10">
            <a:extLst>
              <a:ext uri="{FF2B5EF4-FFF2-40B4-BE49-F238E27FC236}">
                <a16:creationId xmlns:a16="http://schemas.microsoft.com/office/drawing/2014/main" id="{3EDB136E-A673-406C-B3A3-7A32B937EF5F}"/>
              </a:ext>
            </a:extLst>
          </p:cNvPr>
          <p:cNvSpPr txBox="1">
            <a:spLocks noChangeArrowheads="1"/>
          </p:cNvSpPr>
          <p:nvPr/>
        </p:nvSpPr>
        <p:spPr bwMode="auto">
          <a:xfrm>
            <a:off x="279400" y="948720"/>
            <a:ext cx="115434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1E22AA"/>
                </a:solidFill>
                <a:effectLst/>
                <a:uLnTx/>
                <a:uFillTx/>
                <a:latin typeface="Calibri" panose="020F0502020204030204" pitchFamily="34" charset="0"/>
                <a:ea typeface="Calibri" panose="020F0502020204030204" pitchFamily="34" charset="0"/>
                <a:cs typeface="Calibri" panose="020F0502020204030204" pitchFamily="34" charset="0"/>
              </a:rPr>
              <a:t>Critical Supply Chain Data Is Needed for Resource Budgeting, Planning &amp; Risk Mitigation</a:t>
            </a:r>
          </a:p>
        </p:txBody>
      </p:sp>
      <p:sp>
        <p:nvSpPr>
          <p:cNvPr id="8" name="Text Box 8">
            <a:extLst>
              <a:ext uri="{FF2B5EF4-FFF2-40B4-BE49-F238E27FC236}">
                <a16:creationId xmlns:a16="http://schemas.microsoft.com/office/drawing/2014/main" id="{8AF27FDB-FB95-4FCE-9C96-E53532E2CAA3}"/>
              </a:ext>
            </a:extLst>
          </p:cNvPr>
          <p:cNvSpPr txBox="1">
            <a:spLocks noChangeArrowheads="1"/>
          </p:cNvSpPr>
          <p:nvPr/>
        </p:nvSpPr>
        <p:spPr bwMode="auto">
          <a:xfrm>
            <a:off x="877425" y="2396467"/>
            <a:ext cx="10795716"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ts val="1200"/>
              </a:spcBef>
              <a:spcAft>
                <a:spcPts val="0"/>
              </a:spcAft>
              <a:buClr>
                <a:srgbClr val="C00000"/>
              </a:buClr>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How many days of on-hand inventory do I have?</a:t>
            </a:r>
          </a:p>
          <a:p>
            <a:pPr marL="457200" marR="0" lvl="0" indent="-457200" algn="l" defTabSz="914400" rtl="0" eaLnBrk="1" fontAlgn="auto" latinLnBrk="0" hangingPunct="1">
              <a:lnSpc>
                <a:spcPct val="100000"/>
              </a:lnSpc>
              <a:spcBef>
                <a:spcPts val="1200"/>
              </a:spcBef>
              <a:spcAft>
                <a:spcPts val="0"/>
              </a:spcAft>
              <a:buClr>
                <a:srgbClr val="C00000"/>
              </a:buClr>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Which critical supplies do I need?</a:t>
            </a:r>
          </a:p>
          <a:p>
            <a:pPr marL="457200" marR="0" lvl="0" indent="-457200" algn="l" defTabSz="914400" rtl="0" eaLnBrk="1" fontAlgn="auto" latinLnBrk="0" hangingPunct="1">
              <a:lnSpc>
                <a:spcPct val="100000"/>
              </a:lnSpc>
              <a:spcBef>
                <a:spcPts val="1200"/>
              </a:spcBef>
              <a:spcAft>
                <a:spcPts val="0"/>
              </a:spcAft>
              <a:buClr>
                <a:srgbClr val="C00000"/>
              </a:buClr>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What are clinically equivalent substitutes I can use?</a:t>
            </a:r>
          </a:p>
          <a:p>
            <a:pPr marL="457200" marR="0" lvl="0" indent="-457200" algn="l" defTabSz="914400" rtl="0" eaLnBrk="1" fontAlgn="auto" latinLnBrk="0" hangingPunct="1">
              <a:lnSpc>
                <a:spcPct val="100000"/>
              </a:lnSpc>
              <a:spcBef>
                <a:spcPts val="1200"/>
              </a:spcBef>
              <a:spcAft>
                <a:spcPts val="0"/>
              </a:spcAft>
              <a:buClr>
                <a:srgbClr val="C00000"/>
              </a:buClr>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What can I cut from purchasing if I need to redirect dollars?</a:t>
            </a:r>
          </a:p>
          <a:p>
            <a:pPr marL="457200" marR="0" lvl="0" indent="-457200" algn="l" defTabSz="914400" rtl="0" eaLnBrk="1" fontAlgn="auto" latinLnBrk="0" hangingPunct="1">
              <a:lnSpc>
                <a:spcPct val="100000"/>
              </a:lnSpc>
              <a:spcBef>
                <a:spcPts val="1200"/>
              </a:spcBef>
              <a:spcAft>
                <a:spcPts val="0"/>
              </a:spcAft>
              <a:buClr>
                <a:srgbClr val="C00000"/>
              </a:buClr>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How do I ensure that my supplies are safe to use (know where they come from, not expired or recalled, </a:t>
            </a:r>
            <a:r>
              <a:rPr kumimoji="0" lang="en-US" altLang="en-US" sz="24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etc</a:t>
            </a:r>
            <a:r>
              <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10" name="Slide Number Placeholder 3">
            <a:extLst>
              <a:ext uri="{FF2B5EF4-FFF2-40B4-BE49-F238E27FC236}">
                <a16:creationId xmlns:a16="http://schemas.microsoft.com/office/drawing/2014/main" id="{E64E8FEF-46D3-4412-9E90-4A16CD49B3D1}"/>
              </a:ext>
            </a:extLst>
          </p:cNvPr>
          <p:cNvSpPr>
            <a:spLocks noGrp="1"/>
          </p:cNvSpPr>
          <p:nvPr>
            <p:ph type="sldNum" sz="quarter" idx="12"/>
          </p:nvPr>
        </p:nvSpPr>
        <p:spPr>
          <a:xfrm>
            <a:off x="9143328" y="6397038"/>
            <a:ext cx="2844800" cy="36618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3">
            <a:extLst>
              <a:ext uri="{FF2B5EF4-FFF2-40B4-BE49-F238E27FC236}">
                <a16:creationId xmlns:a16="http://schemas.microsoft.com/office/drawing/2014/main" id="{ACDF4D84-72D1-4C8D-8D80-84A5335E49A9}"/>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6</a:t>
            </a:fld>
            <a:endParaRPr kumimoji="0" lang="en-US" sz="80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10">
            <a:extLst>
              <a:ext uri="{FF2B5EF4-FFF2-40B4-BE49-F238E27FC236}">
                <a16:creationId xmlns:a16="http://schemas.microsoft.com/office/drawing/2014/main" id="{4846D724-651B-9417-4D95-2B0965575281}"/>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6</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320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p:nvPr/>
        </p:nvSpPr>
        <p:spPr>
          <a:xfrm>
            <a:off x="571766" y="1989231"/>
            <a:ext cx="6857007" cy="246217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600"/>
              <a:buFont typeface="Noto Sans Symbols"/>
              <a:buChar char="⮚"/>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600 - 1,200 medical device recalls issued per year, affecting 100s of millions of units</a:t>
            </a:r>
            <a:endParaRPr sz="24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spcBef>
                <a:spcPts val="1200"/>
              </a:spcBef>
              <a:spcAft>
                <a:spcPts val="0"/>
              </a:spcAft>
              <a:buClr>
                <a:srgbClr val="FF0000"/>
              </a:buClr>
              <a:buSzPts val="2600"/>
              <a:buFont typeface="Noto Sans Symbols"/>
              <a:buChar char="⮚"/>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2-4% are Class I recalls – which pose a serious risk of injury or death - meaning several million units need to be tracked down, removed from shelves, and/or require clinical follow-up</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198" name="Google Shape;198;p6"/>
          <p:cNvSpPr txBox="1"/>
          <p:nvPr/>
        </p:nvSpPr>
        <p:spPr>
          <a:xfrm>
            <a:off x="1494911" y="1053960"/>
            <a:ext cx="84582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2060"/>
              </a:buClr>
              <a:buSzPts val="2200"/>
              <a:buFont typeface="Verdana"/>
              <a:buNone/>
            </a:pPr>
            <a:r>
              <a:rPr lang="en-US" sz="3200" i="1" dirty="0">
                <a:solidFill>
                  <a:srgbClr val="1E22AA"/>
                </a:solidFill>
                <a:latin typeface="Calibri" panose="020F0502020204030204" pitchFamily="34" charset="0"/>
                <a:ea typeface="Calibri" panose="020F0502020204030204" pitchFamily="34" charset="0"/>
                <a:cs typeface="Calibri" panose="020F0502020204030204" pitchFamily="34" charset="0"/>
                <a:sym typeface="Verdana"/>
              </a:rPr>
              <a:t>Medical Device Recalls</a:t>
            </a:r>
            <a:endParaRPr sz="3200" i="1" dirty="0">
              <a:solidFill>
                <a:srgbClr val="1E22AA"/>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9" name="Google Shape;199;p6"/>
          <p:cNvCxnSpPr/>
          <p:nvPr/>
        </p:nvCxnSpPr>
        <p:spPr>
          <a:xfrm>
            <a:off x="0" y="584571"/>
            <a:ext cx="12192000" cy="0"/>
          </a:xfrm>
          <a:prstGeom prst="straightConnector1">
            <a:avLst/>
          </a:prstGeom>
          <a:noFill/>
          <a:ln w="9525" cap="flat" cmpd="sng">
            <a:solidFill>
              <a:srgbClr val="938953"/>
            </a:solidFill>
            <a:prstDash val="solid"/>
            <a:miter lim="800000"/>
            <a:headEnd type="none" w="sm" len="sm"/>
            <a:tailEnd type="none" w="sm" len="sm"/>
          </a:ln>
        </p:spPr>
      </p:cxnSp>
      <p:sp>
        <p:nvSpPr>
          <p:cNvPr id="200" name="Google Shape;200;p6"/>
          <p:cNvSpPr txBox="1"/>
          <p:nvPr/>
        </p:nvSpPr>
        <p:spPr>
          <a:xfrm>
            <a:off x="152400" y="148097"/>
            <a:ext cx="845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2000"/>
              <a:buFont typeface="Verdana"/>
              <a:buNone/>
            </a:pPr>
            <a:r>
              <a:rPr lang="en-US" sz="2000" i="1">
                <a:solidFill>
                  <a:srgbClr val="7F7F7F"/>
                </a:solidFill>
                <a:latin typeface="Verdana"/>
                <a:ea typeface="Verdana"/>
                <a:cs typeface="Verdana"/>
                <a:sym typeface="Verdana"/>
              </a:rPr>
              <a:t>From Patient’s Perspective</a:t>
            </a:r>
            <a:endParaRPr/>
          </a:p>
        </p:txBody>
      </p:sp>
      <p:pic>
        <p:nvPicPr>
          <p:cNvPr id="201" name="Google Shape;201;p6"/>
          <p:cNvPicPr preferRelativeResize="0"/>
          <p:nvPr/>
        </p:nvPicPr>
        <p:blipFill rotWithShape="1">
          <a:blip r:embed="rId3">
            <a:alphaModFix/>
          </a:blip>
          <a:srcRect/>
          <a:stretch/>
        </p:blipFill>
        <p:spPr>
          <a:xfrm>
            <a:off x="10108504" y="158054"/>
            <a:ext cx="1790700" cy="403225"/>
          </a:xfrm>
          <a:prstGeom prst="rect">
            <a:avLst/>
          </a:prstGeom>
          <a:noFill/>
          <a:ln>
            <a:noFill/>
          </a:ln>
        </p:spPr>
      </p:pic>
      <p:pic>
        <p:nvPicPr>
          <p:cNvPr id="2" name="Picture 1">
            <a:extLst>
              <a:ext uri="{FF2B5EF4-FFF2-40B4-BE49-F238E27FC236}">
                <a16:creationId xmlns:a16="http://schemas.microsoft.com/office/drawing/2014/main" id="{23599FC2-5FD7-C6F5-E707-B83ED152AACC}"/>
              </a:ext>
            </a:extLst>
          </p:cNvPr>
          <p:cNvPicPr>
            <a:picLocks noChangeAspect="1"/>
          </p:cNvPicPr>
          <p:nvPr/>
        </p:nvPicPr>
        <p:blipFill>
          <a:blip r:embed="rId4"/>
          <a:stretch>
            <a:fillRect/>
          </a:stretch>
        </p:blipFill>
        <p:spPr>
          <a:xfrm>
            <a:off x="7991953" y="2084051"/>
            <a:ext cx="3628281" cy="2040908"/>
          </a:xfrm>
          <a:prstGeom prst="rect">
            <a:avLst/>
          </a:prstGeom>
        </p:spPr>
      </p:pic>
      <p:sp>
        <p:nvSpPr>
          <p:cNvPr id="5" name="Slide Number Placeholder 10">
            <a:extLst>
              <a:ext uri="{FF2B5EF4-FFF2-40B4-BE49-F238E27FC236}">
                <a16:creationId xmlns:a16="http://schemas.microsoft.com/office/drawing/2014/main" id="{995856FC-FE6E-4506-F387-140CE602EB8A}"/>
              </a:ext>
            </a:extLst>
          </p:cNvPr>
          <p:cNvSpPr>
            <a:spLocks noGrp="1"/>
          </p:cNvSpPr>
          <p:nvPr>
            <p:ph type="sldNum" idx="12"/>
          </p:nvPr>
        </p:nvSpPr>
        <p:spPr>
          <a:xfrm>
            <a:off x="9117229" y="6356350"/>
            <a:ext cx="274320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ea typeface="Calibri" panose="020F0502020204030204" pitchFamily="34" charset="0"/>
                <a:cs typeface="Calibri" panose="020F0502020204030204" pitchFamily="34" charset="0"/>
              </a:rPr>
              <a:t>7</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a:xfrm>
            <a:off x="9143328" y="6397038"/>
            <a:ext cx="2844800" cy="36618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5" name="Straight Connector 74">
            <a:extLst>
              <a:ext uri="{FF2B5EF4-FFF2-40B4-BE49-F238E27FC236}">
                <a16:creationId xmlns:a16="http://schemas.microsoft.com/office/drawing/2014/main" id="{E6621B3C-DEFF-4C40-A47F-919F44D8B6A4}"/>
              </a:ext>
            </a:extLst>
          </p:cNvPr>
          <p:cNvCxnSpPr>
            <a:cxnSpLocks/>
          </p:cNvCxnSpPr>
          <p:nvPr/>
        </p:nvCxnSpPr>
        <p:spPr>
          <a:xfrm>
            <a:off x="0" y="609600"/>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sp>
        <p:nvSpPr>
          <p:cNvPr id="10" name="Text Box 1027">
            <a:extLst>
              <a:ext uri="{FF2B5EF4-FFF2-40B4-BE49-F238E27FC236}">
                <a16:creationId xmlns:a16="http://schemas.microsoft.com/office/drawing/2014/main" id="{48DC8617-82F9-4760-B892-548E81CCA570}"/>
              </a:ext>
            </a:extLst>
          </p:cNvPr>
          <p:cNvSpPr txBox="1">
            <a:spLocks noChangeArrowheads="1"/>
          </p:cNvSpPr>
          <p:nvPr/>
        </p:nvSpPr>
        <p:spPr bwMode="auto">
          <a:xfrm>
            <a:off x="109713" y="122392"/>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20145E"/>
                </a:solidFill>
                <a:effectLst/>
                <a:uLnTx/>
                <a:uFillTx/>
                <a:latin typeface="Verdana" pitchFamily="34" charset="0"/>
                <a:ea typeface="MS PGothic" pitchFamily="34" charset="-128"/>
                <a:cs typeface="+mn-cs"/>
              </a:rPr>
              <a:t>From the Clinician’s Perspective</a:t>
            </a:r>
          </a:p>
        </p:txBody>
      </p:sp>
      <p:sp>
        <p:nvSpPr>
          <p:cNvPr id="15" name="Text Box 8">
            <a:extLst>
              <a:ext uri="{FF2B5EF4-FFF2-40B4-BE49-F238E27FC236}">
                <a16:creationId xmlns:a16="http://schemas.microsoft.com/office/drawing/2014/main" id="{B7F283F7-CC2A-4632-9894-F4ADCE857ADA}"/>
              </a:ext>
            </a:extLst>
          </p:cNvPr>
          <p:cNvSpPr txBox="1">
            <a:spLocks noChangeArrowheads="1"/>
          </p:cNvSpPr>
          <p:nvPr/>
        </p:nvSpPr>
        <p:spPr bwMode="auto">
          <a:xfrm>
            <a:off x="528637" y="1544099"/>
            <a:ext cx="85176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
                <a:srgbClr val="C00000"/>
              </a:buClr>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Operational &amp; workflow impediments</a:t>
            </a:r>
          </a:p>
        </p:txBody>
      </p:sp>
      <p:sp>
        <p:nvSpPr>
          <p:cNvPr id="16" name="TextBox 15">
            <a:extLst>
              <a:ext uri="{FF2B5EF4-FFF2-40B4-BE49-F238E27FC236}">
                <a16:creationId xmlns:a16="http://schemas.microsoft.com/office/drawing/2014/main" id="{AF7FDD15-2B86-4003-B104-541C39EA40C4}"/>
              </a:ext>
            </a:extLst>
          </p:cNvPr>
          <p:cNvSpPr txBox="1"/>
          <p:nvPr/>
        </p:nvSpPr>
        <p:spPr>
          <a:xfrm>
            <a:off x="1265420" y="2017128"/>
            <a:ext cx="7231793"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Stock-outs &amp; hoarding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Lack of visibility on availability and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Lack of status on expiration or recall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Manual entry at the point of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Missing item numbers or billing codes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Incorrect, incomplete or missing orders</a:t>
            </a:r>
          </a:p>
        </p:txBody>
      </p:sp>
      <p:sp>
        <p:nvSpPr>
          <p:cNvPr id="9" name="Text Box 8">
            <a:extLst>
              <a:ext uri="{FF2B5EF4-FFF2-40B4-BE49-F238E27FC236}">
                <a16:creationId xmlns:a16="http://schemas.microsoft.com/office/drawing/2014/main" id="{597B3B4C-1CD3-4C8F-BECA-5CE732595549}"/>
              </a:ext>
            </a:extLst>
          </p:cNvPr>
          <p:cNvSpPr txBox="1">
            <a:spLocks noChangeArrowheads="1"/>
          </p:cNvSpPr>
          <p:nvPr/>
        </p:nvSpPr>
        <p:spPr bwMode="auto">
          <a:xfrm>
            <a:off x="529596" y="4480342"/>
            <a:ext cx="851669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0"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Lack of actionable reporting &amp; analytics</a:t>
            </a:r>
          </a:p>
          <a:p>
            <a:pPr marL="1028700" marR="0" lvl="1"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Limited data available</a:t>
            </a:r>
          </a:p>
          <a:p>
            <a:pPr marL="1028700" marR="0" lvl="1"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Inconsistent across an IDN</a:t>
            </a:r>
          </a:p>
          <a:p>
            <a:pPr marL="1028700" marR="0" lvl="1"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Difficult to mine</a:t>
            </a:r>
          </a:p>
          <a:p>
            <a:pPr marL="342900" marR="0" lvl="0" indent="-342900" algn="l" defTabSz="914400" rtl="0" eaLnBrk="1" fontAlgn="auto" latinLnBrk="0" hangingPunct="1">
              <a:lnSpc>
                <a:spcPct val="100000"/>
              </a:lnSpc>
              <a:spcBef>
                <a:spcPct val="50000"/>
              </a:spcBef>
              <a:spcAft>
                <a:spcPts val="0"/>
              </a:spcAft>
              <a:buClr>
                <a:srgbClr val="C00000"/>
              </a:buClr>
              <a:buSzTx/>
              <a:buFont typeface="Wingdings" panose="05000000000000000000" pitchFamily="2" charset="2"/>
              <a:buChar char="Ø"/>
              <a:tabLst/>
              <a:defRPr/>
            </a:pPr>
            <a:endParaRPr kumimoji="0" lang="en-US" alt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Slide Number Placeholder 3">
            <a:extLst>
              <a:ext uri="{FF2B5EF4-FFF2-40B4-BE49-F238E27FC236}">
                <a16:creationId xmlns:a16="http://schemas.microsoft.com/office/drawing/2014/main" id="{E5EE3E5F-1734-4779-8912-AD768245BCC5}"/>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3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330" rtl="0" eaLnBrk="1" fontAlgn="auto" latinLnBrk="0" hangingPunct="1">
                <a:lnSpc>
                  <a:spcPct val="100000"/>
                </a:lnSpc>
                <a:spcBef>
                  <a:spcPts val="0"/>
                </a:spcBef>
                <a:spcAft>
                  <a:spcPts val="0"/>
                </a:spcAft>
                <a:buClrTx/>
                <a:buSzTx/>
                <a:buFontTx/>
                <a:buNone/>
                <a:tabLst/>
                <a:defRPr/>
              </a:pPr>
              <a:t>8</a:t>
            </a:fld>
            <a:endParaRPr kumimoji="0" lang="en-US" sz="80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417;p12">
            <a:extLst>
              <a:ext uri="{FF2B5EF4-FFF2-40B4-BE49-F238E27FC236}">
                <a16:creationId xmlns:a16="http://schemas.microsoft.com/office/drawing/2014/main" id="{6838A8A5-5B22-1B2F-8431-E06DE56F3208}"/>
              </a:ext>
            </a:extLst>
          </p:cNvPr>
          <p:cNvSpPr txBox="1"/>
          <p:nvPr/>
        </p:nvSpPr>
        <p:spPr>
          <a:xfrm>
            <a:off x="528637" y="792495"/>
            <a:ext cx="12192000" cy="631123"/>
          </a:xfrm>
          <a:prstGeom prst="rect">
            <a:avLst/>
          </a:prstGeom>
          <a:noFill/>
          <a:ln>
            <a:noFill/>
          </a:ln>
        </p:spPr>
        <p:txBody>
          <a:bodyPr spcFirstLastPara="1" wrap="square" lIns="0" tIns="0" rIns="0" bIns="0" anchor="t" anchorCtr="0">
            <a:noAutofit/>
          </a:bodyPr>
          <a:lstStyle/>
          <a:p>
            <a:pPr>
              <a:buClr>
                <a:srgbClr val="FF5A5A"/>
              </a:buClr>
              <a:buSzPct val="57142"/>
              <a:defRPr/>
            </a:pPr>
            <a:r>
              <a:rPr lang="en-US" sz="3300" i="1" dirty="0">
                <a:solidFill>
                  <a:srgbClr val="1E22AA"/>
                </a:solidFill>
                <a:latin typeface="Calibri" panose="020F0502020204030204" pitchFamily="34" charset="0"/>
                <a:ea typeface="Calibri" panose="020F0502020204030204" pitchFamily="34" charset="0"/>
                <a:cs typeface="Calibri" panose="020F0502020204030204" pitchFamily="34" charset="0"/>
              </a:rPr>
              <a:t>Daily Headaches for Clinical and Supply Chain Staff. . .</a:t>
            </a:r>
          </a:p>
          <a:p>
            <a:pPr marL="0" marR="0" lvl="0" indent="0" algn="l" defTabSz="914400" rtl="0" eaLnBrk="1" fontAlgn="auto" latinLnBrk="0" hangingPunct="1">
              <a:spcBef>
                <a:spcPts val="0"/>
              </a:spcBef>
              <a:spcAft>
                <a:spcPts val="0"/>
              </a:spcAft>
              <a:buClr>
                <a:srgbClr val="FF5A5A"/>
              </a:buClr>
              <a:buSzPct val="57142"/>
              <a:buFont typeface="Arial"/>
              <a:buNone/>
              <a:tabLst/>
              <a:defRPr/>
            </a:pPr>
            <a:endParaRPr kumimoji="0" lang="en-US" sz="3300" b="0" i="1" u="none" strike="noStrike" kern="0" cap="none" spc="0" normalizeH="0" baseline="0" noProof="0" dirty="0">
              <a:ln>
                <a:noFill/>
              </a:ln>
              <a:solidFill>
                <a:srgbClr val="1E22AA"/>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517525" marR="0" lvl="1" indent="-53975" algn="ctr" defTabSz="914400" rtl="0" eaLnBrk="1" fontAlgn="auto" latinLnBrk="0" hangingPunct="1">
              <a:lnSpc>
                <a:spcPct val="100000"/>
              </a:lnSpc>
              <a:spcBef>
                <a:spcPts val="499"/>
              </a:spcBef>
              <a:spcAft>
                <a:spcPts val="0"/>
              </a:spcAft>
              <a:buClr>
                <a:srgbClr val="FF5A5A"/>
              </a:buClr>
              <a:buSzPct val="100000"/>
              <a:buFont typeface="Arial"/>
              <a:buNone/>
              <a:tabLst/>
              <a:defRPr/>
            </a:pPr>
            <a:endParaRPr kumimoji="0" sz="3300" b="0" i="1" u="none" strike="noStrike" kern="0" cap="none" spc="0" normalizeH="0" baseline="0" noProof="0" dirty="0">
              <a:ln>
                <a:noFill/>
              </a:ln>
              <a:solidFill>
                <a:srgbClr val="1E22AA"/>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Picture 2" descr="A cartoon of a person looking at a paper&#10;&#10;AI-generated content may be incorrect.">
            <a:extLst>
              <a:ext uri="{FF2B5EF4-FFF2-40B4-BE49-F238E27FC236}">
                <a16:creationId xmlns:a16="http://schemas.microsoft.com/office/drawing/2014/main" id="{7F0BE3BD-D58A-C7F4-4181-17BD017DCF1F}"/>
              </a:ext>
            </a:extLst>
          </p:cNvPr>
          <p:cNvPicPr>
            <a:picLocks noChangeAspect="1"/>
          </p:cNvPicPr>
          <p:nvPr/>
        </p:nvPicPr>
        <p:blipFill>
          <a:blip r:embed="rId3"/>
          <a:stretch>
            <a:fillRect/>
          </a:stretch>
        </p:blipFill>
        <p:spPr>
          <a:xfrm>
            <a:off x="7226582" y="2648562"/>
            <a:ext cx="4548186" cy="3032124"/>
          </a:xfrm>
          <a:prstGeom prst="rect">
            <a:avLst/>
          </a:prstGeom>
        </p:spPr>
      </p:pic>
      <p:sp>
        <p:nvSpPr>
          <p:cNvPr id="7" name="Slide Number Placeholder 10">
            <a:extLst>
              <a:ext uri="{FF2B5EF4-FFF2-40B4-BE49-F238E27FC236}">
                <a16:creationId xmlns:a16="http://schemas.microsoft.com/office/drawing/2014/main" id="{8203358F-9C96-B5AE-1146-62DE660DFFD4}"/>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8</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79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E6621B3C-DEFF-4C40-A47F-919F44D8B6A4}"/>
              </a:ext>
            </a:extLst>
          </p:cNvPr>
          <p:cNvCxnSpPr>
            <a:cxnSpLocks/>
          </p:cNvCxnSpPr>
          <p:nvPr/>
        </p:nvCxnSpPr>
        <p:spPr>
          <a:xfrm>
            <a:off x="0" y="609600"/>
            <a:ext cx="12192000" cy="0"/>
          </a:xfrm>
          <a:prstGeom prst="line">
            <a:avLst/>
          </a:prstGeom>
          <a:ln w="12700">
            <a:solidFill>
              <a:srgbClr val="686868"/>
            </a:solidFill>
          </a:ln>
        </p:spPr>
        <p:style>
          <a:lnRef idx="1">
            <a:schemeClr val="accent1"/>
          </a:lnRef>
          <a:fillRef idx="0">
            <a:schemeClr val="accent1"/>
          </a:fillRef>
          <a:effectRef idx="0">
            <a:schemeClr val="accent1"/>
          </a:effectRef>
          <a:fontRef idx="minor">
            <a:schemeClr val="tx1"/>
          </a:fontRef>
        </p:style>
      </p:cxnSp>
      <p:sp>
        <p:nvSpPr>
          <p:cNvPr id="9" name="Text Box 1027">
            <a:extLst>
              <a:ext uri="{FF2B5EF4-FFF2-40B4-BE49-F238E27FC236}">
                <a16:creationId xmlns:a16="http://schemas.microsoft.com/office/drawing/2014/main" id="{30C1C1FB-56CE-47F3-A613-E86C0DCF57FF}"/>
              </a:ext>
            </a:extLst>
          </p:cNvPr>
          <p:cNvSpPr txBox="1">
            <a:spLocks noChangeArrowheads="1"/>
          </p:cNvSpPr>
          <p:nvPr/>
        </p:nvSpPr>
        <p:spPr bwMode="auto">
          <a:xfrm>
            <a:off x="177800" y="135466"/>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effectLst/>
                <a:uLnTx/>
                <a:uFillTx/>
                <a:latin typeface="Verdana" pitchFamily="34" charset="0"/>
                <a:ea typeface="MS PGothic" pitchFamily="34" charset="-128"/>
                <a:cs typeface="+mn-cs"/>
              </a:rPr>
              <a:t>From the Clinical Leadership Perspective</a:t>
            </a:r>
          </a:p>
        </p:txBody>
      </p:sp>
      <p:pic>
        <p:nvPicPr>
          <p:cNvPr id="3" name="Picture 2">
            <a:extLst>
              <a:ext uri="{FF2B5EF4-FFF2-40B4-BE49-F238E27FC236}">
                <a16:creationId xmlns:a16="http://schemas.microsoft.com/office/drawing/2014/main" id="{84D30876-72D9-485C-A923-0001D839C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427" y="2329349"/>
            <a:ext cx="7095956" cy="4393185"/>
          </a:xfrm>
          <a:prstGeom prst="rect">
            <a:avLst/>
          </a:prstGeom>
        </p:spPr>
      </p:pic>
      <p:sp>
        <p:nvSpPr>
          <p:cNvPr id="35" name="Title 8">
            <a:extLst>
              <a:ext uri="{FF2B5EF4-FFF2-40B4-BE49-F238E27FC236}">
                <a16:creationId xmlns:a16="http://schemas.microsoft.com/office/drawing/2014/main" id="{042C1A96-DCD8-4AFC-858B-642DB6EF2FA8}"/>
              </a:ext>
            </a:extLst>
          </p:cNvPr>
          <p:cNvSpPr txBox="1">
            <a:spLocks/>
          </p:cNvSpPr>
          <p:nvPr/>
        </p:nvSpPr>
        <p:spPr bwMode="auto">
          <a:xfrm>
            <a:off x="1761871" y="1720714"/>
            <a:ext cx="912191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09585"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2pPr>
            <a:lvl3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3pPr>
            <a:lvl4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4pPr>
            <a:lvl5pPr algn="l" defTabSz="609585" rtl="0" eaLnBrk="0" fontAlgn="base" hangingPunct="0">
              <a:spcBef>
                <a:spcPct val="0"/>
              </a:spcBef>
              <a:spcAft>
                <a:spcPct val="0"/>
              </a:spcAft>
              <a:defRPr sz="5867">
                <a:solidFill>
                  <a:schemeClr val="tx1"/>
                </a:solidFill>
                <a:latin typeface="Arial" charset="0"/>
                <a:ea typeface="MS PGothic" panose="020B0600070205080204" pitchFamily="34" charset="-128"/>
                <a:cs typeface="Arial" charset="0"/>
              </a:defRPr>
            </a:lvl5pPr>
            <a:lvl6pPr marL="609585" algn="l" defTabSz="609585" rtl="0" eaLnBrk="1" fontAlgn="base" hangingPunct="1">
              <a:spcBef>
                <a:spcPct val="0"/>
              </a:spcBef>
              <a:spcAft>
                <a:spcPct val="0"/>
              </a:spcAft>
              <a:defRPr sz="5867">
                <a:solidFill>
                  <a:schemeClr val="tx1"/>
                </a:solidFill>
                <a:latin typeface="Arial" charset="0"/>
                <a:ea typeface="ＭＳ Ｐゴシック" charset="0"/>
              </a:defRPr>
            </a:lvl6pPr>
            <a:lvl7pPr marL="1219170" algn="l" defTabSz="609585" rtl="0" eaLnBrk="1" fontAlgn="base" hangingPunct="1">
              <a:spcBef>
                <a:spcPct val="0"/>
              </a:spcBef>
              <a:spcAft>
                <a:spcPct val="0"/>
              </a:spcAft>
              <a:defRPr sz="5867">
                <a:solidFill>
                  <a:schemeClr val="tx1"/>
                </a:solidFill>
                <a:latin typeface="Arial" charset="0"/>
                <a:ea typeface="ＭＳ Ｐゴシック" charset="0"/>
              </a:defRPr>
            </a:lvl7pPr>
            <a:lvl8pPr marL="1828754" algn="l" defTabSz="609585" rtl="0" eaLnBrk="1" fontAlgn="base" hangingPunct="1">
              <a:spcBef>
                <a:spcPct val="0"/>
              </a:spcBef>
              <a:spcAft>
                <a:spcPct val="0"/>
              </a:spcAft>
              <a:defRPr sz="5867">
                <a:solidFill>
                  <a:schemeClr val="tx1"/>
                </a:solidFill>
                <a:latin typeface="Arial" charset="0"/>
                <a:ea typeface="ＭＳ Ｐゴシック" charset="0"/>
              </a:defRPr>
            </a:lvl8pPr>
            <a:lvl9pPr marL="2438339" algn="l" defTabSz="609585" rtl="0" eaLnBrk="1" fontAlgn="base" hangingPunct="1">
              <a:spcBef>
                <a:spcPct val="0"/>
              </a:spcBef>
              <a:spcAft>
                <a:spcPct val="0"/>
              </a:spcAft>
              <a:defRPr sz="5867">
                <a:solidFill>
                  <a:schemeClr val="tx1"/>
                </a:solidFill>
                <a:latin typeface="Arial" charset="0"/>
                <a:ea typeface="ＭＳ Ｐゴシック" charset="0"/>
              </a:defRPr>
            </a:lvl9pPr>
          </a:lstStyle>
          <a:p>
            <a:r>
              <a:rPr lang="en-US" sz="2800" i="1" dirty="0">
                <a:solidFill>
                  <a:schemeClr val="accent1"/>
                </a:solidFill>
                <a:latin typeface="Calibri" panose="020F0502020204030204" pitchFamily="34" charset="0"/>
                <a:ea typeface="Calibri" panose="020F0502020204030204" pitchFamily="34" charset="0"/>
                <a:cs typeface="Calibri" panose="020F0502020204030204" pitchFamily="34" charset="0"/>
              </a:rPr>
              <a:t>Balancing Patient Care with Resource Challenges &amp; Realities</a:t>
            </a:r>
          </a:p>
        </p:txBody>
      </p:sp>
      <p:sp>
        <p:nvSpPr>
          <p:cNvPr id="8" name="Rectangle 7">
            <a:extLst>
              <a:ext uri="{FF2B5EF4-FFF2-40B4-BE49-F238E27FC236}">
                <a16:creationId xmlns:a16="http://schemas.microsoft.com/office/drawing/2014/main" id="{12D34D59-1821-49C3-AFD2-0B60DF48795C}"/>
              </a:ext>
            </a:extLst>
          </p:cNvPr>
          <p:cNvSpPr/>
          <p:nvPr/>
        </p:nvSpPr>
        <p:spPr>
          <a:xfrm>
            <a:off x="3224280" y="2608625"/>
            <a:ext cx="4796005" cy="1569660"/>
          </a:xfrm>
          <a:prstGeom prst="rect">
            <a:avLst/>
          </a:prstGeom>
        </p:spPr>
        <p:txBody>
          <a:bodyPr wrap="square">
            <a:spAutoFit/>
          </a:bodyPr>
          <a:lstStyle/>
          <a:p>
            <a:pPr marL="685800" indent="-342900" defTabSz="914400">
              <a:buFont typeface="Arial" panose="020B0604020202020204" pitchFamily="34" charset="0"/>
              <a:buChar char="•"/>
            </a:pPr>
            <a:r>
              <a:rPr lang="en-US" sz="2400" i="1" dirty="0">
                <a:solidFill>
                  <a:srgbClr val="002060"/>
                </a:solidFill>
                <a:latin typeface="Calibri" panose="020F0502020204030204" pitchFamily="34" charset="0"/>
                <a:ea typeface="Calibri" panose="020F0502020204030204" pitchFamily="34" charset="0"/>
                <a:cs typeface="Calibri" panose="020F0502020204030204" pitchFamily="34" charset="0"/>
              </a:rPr>
              <a:t>Increasing patient acuity </a:t>
            </a:r>
          </a:p>
          <a:p>
            <a:pPr marL="685800" indent="-342900" defTabSz="914400">
              <a:buFont typeface="Arial" panose="020B0604020202020204" pitchFamily="34" charset="0"/>
              <a:buChar char="•"/>
            </a:pPr>
            <a:r>
              <a:rPr lang="en-US" sz="2400" i="1" dirty="0">
                <a:solidFill>
                  <a:srgbClr val="002060"/>
                </a:solidFill>
                <a:latin typeface="Calibri" panose="020F0502020204030204" pitchFamily="34" charset="0"/>
                <a:ea typeface="Calibri" panose="020F0502020204030204" pitchFamily="34" charset="0"/>
                <a:cs typeface="Calibri" panose="020F0502020204030204" pitchFamily="34" charset="0"/>
              </a:rPr>
              <a:t>Severe staffing shortages</a:t>
            </a:r>
          </a:p>
          <a:p>
            <a:pPr marL="685800" indent="-342900" defTabSz="914400">
              <a:buFont typeface="Arial" panose="020B0604020202020204" pitchFamily="34" charset="0"/>
              <a:buChar char="•"/>
            </a:pPr>
            <a:r>
              <a:rPr lang="en-US" sz="2400" i="1" dirty="0">
                <a:solidFill>
                  <a:srgbClr val="002060"/>
                </a:solidFill>
                <a:latin typeface="Calibri" panose="020F0502020204030204" pitchFamily="34" charset="0"/>
                <a:ea typeface="Calibri" panose="020F0502020204030204" pitchFamily="34" charset="0"/>
                <a:cs typeface="Calibri" panose="020F0502020204030204" pitchFamily="34" charset="0"/>
              </a:rPr>
              <a:t>Increasing resource needs</a:t>
            </a:r>
          </a:p>
          <a:p>
            <a:pPr marL="685800" indent="-342900" defTabSz="914400">
              <a:buFont typeface="Arial" panose="020B0604020202020204" pitchFamily="34" charset="0"/>
              <a:buChar char="•"/>
            </a:pPr>
            <a:r>
              <a:rPr lang="en-US" sz="2400" i="1" dirty="0">
                <a:solidFill>
                  <a:srgbClr val="002060"/>
                </a:solidFill>
                <a:latin typeface="Calibri" panose="020F0502020204030204" pitchFamily="34" charset="0"/>
                <a:ea typeface="Calibri" panose="020F0502020204030204" pitchFamily="34" charset="0"/>
                <a:cs typeface="Calibri" panose="020F0502020204030204" pitchFamily="34" charset="0"/>
              </a:rPr>
              <a:t>High financial pressures</a:t>
            </a:r>
          </a:p>
        </p:txBody>
      </p:sp>
      <p:sp>
        <p:nvSpPr>
          <p:cNvPr id="10" name="Slide Number Placeholder 3">
            <a:extLst>
              <a:ext uri="{FF2B5EF4-FFF2-40B4-BE49-F238E27FC236}">
                <a16:creationId xmlns:a16="http://schemas.microsoft.com/office/drawing/2014/main" id="{D404E4DC-A6E8-4D8A-8B72-1D79E6445D48}"/>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30">
              <a:defRPr/>
            </a:pPr>
            <a:fld id="{2F8AF2E6-64A8-0F46-AF27-0A96D82A033B}" type="slidenum">
              <a:rPr lang="en-US" smtClean="0">
                <a:solidFill>
                  <a:srgbClr val="FFFFFF"/>
                </a:solidFill>
              </a:rPr>
              <a:pPr defTabSz="914330">
                <a:defRPr/>
              </a:pPr>
              <a:t>9</a:t>
            </a:fld>
            <a:endParaRPr lang="en-US" dirty="0">
              <a:solidFill>
                <a:srgbClr val="FFFFFF"/>
              </a:solidFill>
            </a:endParaRPr>
          </a:p>
        </p:txBody>
      </p:sp>
      <p:sp>
        <p:nvSpPr>
          <p:cNvPr id="2" name="Google Shape;417;p12">
            <a:extLst>
              <a:ext uri="{FF2B5EF4-FFF2-40B4-BE49-F238E27FC236}">
                <a16:creationId xmlns:a16="http://schemas.microsoft.com/office/drawing/2014/main" id="{3F598818-D072-0B2F-6797-541EE27E69A1}"/>
              </a:ext>
            </a:extLst>
          </p:cNvPr>
          <p:cNvSpPr txBox="1"/>
          <p:nvPr/>
        </p:nvSpPr>
        <p:spPr>
          <a:xfrm>
            <a:off x="117094" y="849445"/>
            <a:ext cx="11693906" cy="924348"/>
          </a:xfrm>
          <a:prstGeom prst="rect">
            <a:avLst/>
          </a:prstGeom>
          <a:noFill/>
          <a:ln>
            <a:noFill/>
          </a:ln>
        </p:spPr>
        <p:txBody>
          <a:bodyPr spcFirstLastPara="1" wrap="square" lIns="0" tIns="0" rIns="0" bIns="0" anchor="t" anchorCtr="0">
            <a:noAutofit/>
          </a:bodyPr>
          <a:lstStyle/>
          <a:p>
            <a:pPr>
              <a:buClr>
                <a:srgbClr val="FF5A5A"/>
              </a:buClr>
              <a:buSzPct val="57142"/>
              <a:defRPr/>
            </a:pPr>
            <a:r>
              <a:rPr kumimoji="0" lang="en-US" sz="2800" b="0" i="1" u="none" strike="noStrike" kern="0" cap="none" spc="0" normalizeH="0" baseline="0" noProof="0" dirty="0">
                <a:ln>
                  <a:noFill/>
                </a:ln>
                <a:solidFill>
                  <a:srgbClr val="1E22AA"/>
                </a:solidFill>
                <a:effectLst/>
                <a:uLnTx/>
                <a:uFillTx/>
                <a:latin typeface="Prometo Medium"/>
                <a:ea typeface="Verdana" panose="020B0604030504040204" pitchFamily="34" charset="0"/>
                <a:cs typeface="Calibri"/>
                <a:sym typeface="Calibri"/>
              </a:rPr>
              <a:t>. . . </a:t>
            </a:r>
            <a:r>
              <a:rPr lang="en-US" sz="2800" i="1" dirty="0">
                <a:solidFill>
                  <a:srgbClr val="1E22AA"/>
                </a:solidFill>
                <a:latin typeface="Prometo Medium" panose="020B0604020202020204"/>
              </a:rPr>
              <a:t>Risking Quality Of Patient Care. . . </a:t>
            </a:r>
          </a:p>
          <a:p>
            <a:pPr marL="0" marR="0" lvl="0" indent="0" algn="l" defTabSz="914400" rtl="0" eaLnBrk="1" fontAlgn="auto" latinLnBrk="0" hangingPunct="1">
              <a:spcBef>
                <a:spcPts val="0"/>
              </a:spcBef>
              <a:spcAft>
                <a:spcPts val="0"/>
              </a:spcAft>
              <a:buClr>
                <a:srgbClr val="FF5A5A"/>
              </a:buClr>
              <a:buSzPct val="57142"/>
              <a:buFont typeface="Arial"/>
              <a:buNone/>
              <a:tabLst/>
              <a:defRPr/>
            </a:pPr>
            <a:endParaRPr kumimoji="0" lang="en-US" sz="2800" b="0" i="1" u="none" strike="noStrike" kern="0" cap="none" spc="0" normalizeH="0" baseline="0" noProof="0" dirty="0">
              <a:ln>
                <a:noFill/>
              </a:ln>
              <a:solidFill>
                <a:srgbClr val="1E22AA"/>
              </a:solidFill>
              <a:effectLst/>
              <a:uLnTx/>
              <a:uFillTx/>
              <a:latin typeface="Prometo Medium"/>
              <a:ea typeface="Verdana" panose="020B0604030504040204" pitchFamily="34" charset="0"/>
              <a:cs typeface="Calibri"/>
              <a:sym typeface="Calibri"/>
            </a:endParaRPr>
          </a:p>
          <a:p>
            <a:pPr marL="517525" marR="0" lvl="1" indent="-53975" algn="ctr" defTabSz="914400" rtl="0" eaLnBrk="1" fontAlgn="auto" latinLnBrk="0" hangingPunct="1">
              <a:lnSpc>
                <a:spcPct val="100000"/>
              </a:lnSpc>
              <a:spcBef>
                <a:spcPts val="499"/>
              </a:spcBef>
              <a:spcAft>
                <a:spcPts val="0"/>
              </a:spcAft>
              <a:buClr>
                <a:srgbClr val="FF5A5A"/>
              </a:buClr>
              <a:buSzPct val="100000"/>
              <a:buFont typeface="Arial"/>
              <a:buNone/>
              <a:tabLst/>
              <a:defRPr/>
            </a:pPr>
            <a:endParaRPr kumimoji="0" sz="2800" b="0" i="1" u="none" strike="noStrike" kern="0" cap="none" spc="0" normalizeH="0" baseline="0" noProof="0" dirty="0">
              <a:ln>
                <a:noFill/>
              </a:ln>
              <a:solidFill>
                <a:srgbClr val="1E22AA"/>
              </a:solidFill>
              <a:effectLst/>
              <a:uLnTx/>
              <a:uFillTx/>
              <a:latin typeface="Prometo Medium"/>
              <a:ea typeface="Calibri"/>
              <a:cs typeface="Calibri"/>
              <a:sym typeface="Calibri"/>
            </a:endParaRPr>
          </a:p>
        </p:txBody>
      </p:sp>
      <p:sp>
        <p:nvSpPr>
          <p:cNvPr id="5" name="Slide Number Placeholder 10">
            <a:extLst>
              <a:ext uri="{FF2B5EF4-FFF2-40B4-BE49-F238E27FC236}">
                <a16:creationId xmlns:a16="http://schemas.microsoft.com/office/drawing/2014/main" id="{ACFE37D0-FA0B-97E8-83A5-3F4EF6E97C7C}"/>
              </a:ext>
            </a:extLst>
          </p:cNvPr>
          <p:cNvSpPr txBox="1">
            <a:spLocks/>
          </p:cNvSpPr>
          <p:nvPr/>
        </p:nvSpPr>
        <p:spPr>
          <a:xfrm>
            <a:off x="9117229" y="6356350"/>
            <a:ext cx="2743200"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z="1400" smtClean="0">
                <a:solidFill>
                  <a:schemeClr val="tx1"/>
                </a:solidFill>
                <a:latin typeface="Calibri" panose="020F0502020204030204" pitchFamily="34" charset="0"/>
                <a:ea typeface="Calibri" panose="020F0502020204030204" pitchFamily="34" charset="0"/>
                <a:cs typeface="Calibri" panose="020F0502020204030204" pitchFamily="34" charset="0"/>
              </a:rPr>
              <a:pPr algn="r"/>
              <a:t>9</a:t>
            </a:fld>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098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7.3|18.3|3.9|3.1"/>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4868</TotalTime>
  <Words>2284</Words>
  <Application>Microsoft Office PowerPoint</Application>
  <PresentationFormat>Widescreen</PresentationFormat>
  <Paragraphs>475</Paragraphs>
  <Slides>31</Slides>
  <Notes>29</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Arial</vt:lpstr>
      <vt:lpstr>Open Sans</vt:lpstr>
      <vt:lpstr>Verdana</vt:lpstr>
      <vt:lpstr>Century Gothic</vt:lpstr>
      <vt:lpstr>Noto Sans Symbols</vt:lpstr>
      <vt:lpstr>Wingdings</vt:lpstr>
      <vt:lpstr>Times New Roman</vt:lpstr>
      <vt:lpstr>Prometo Medium</vt:lpstr>
      <vt:lpstr>Trebuchet MS</vt:lpstr>
      <vt:lpstr>Office Theme</vt:lpstr>
      <vt:lpstr>Building a Successful Clinical Inventory Optimization Program in Procedural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Maintained with Actionable KPIs</vt:lpstr>
      <vt:lpstr>Building Actionable Key Performance Indicators (KPIs)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Inventory Management Automation &amp; Insights</dc:title>
  <dc:creator>arnold chazal</dc:creator>
  <cp:lastModifiedBy>Lana Makhanik</cp:lastModifiedBy>
  <cp:revision>12</cp:revision>
  <dcterms:created xsi:type="dcterms:W3CDTF">2020-10-22T20:50:07Z</dcterms:created>
  <dcterms:modified xsi:type="dcterms:W3CDTF">2025-09-08T15:22:07Z</dcterms:modified>
</cp:coreProperties>
</file>