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8" r:id="rId2"/>
    <p:sldId id="329" r:id="rId3"/>
    <p:sldId id="335" r:id="rId4"/>
    <p:sldId id="258" r:id="rId5"/>
    <p:sldId id="336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67" r:id="rId23"/>
    <p:sldId id="369" r:id="rId24"/>
    <p:sldId id="372" r:id="rId25"/>
    <p:sldId id="364" r:id="rId26"/>
    <p:sldId id="389" r:id="rId27"/>
  </p:sldIdLst>
  <p:sldSz cx="12188825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68" autoAdjust="0"/>
    <p:restoredTop sz="94629" autoAdjust="0"/>
  </p:normalViewPr>
  <p:slideViewPr>
    <p:cSldViewPr showGuides="1">
      <p:cViewPr varScale="1">
        <p:scale>
          <a:sx n="71" d="100"/>
          <a:sy n="71" d="100"/>
        </p:scale>
        <p:origin x="888" y="78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Young" userId="feb7a7c54bce8a7a" providerId="LiveId" clId="{BB4F7F45-03F0-4331-8937-879B8F0AD2FF}"/>
    <pc:docChg chg="modSld">
      <pc:chgData name="Roger Young" userId="feb7a7c54bce8a7a" providerId="LiveId" clId="{BB4F7F45-03F0-4331-8937-879B8F0AD2FF}" dt="2026-05-03T23:53:13.971" v="19" actId="20577"/>
      <pc:docMkLst>
        <pc:docMk/>
      </pc:docMkLst>
      <pc:sldChg chg="modSp">
        <pc:chgData name="Roger Young" userId="feb7a7c54bce8a7a" providerId="LiveId" clId="{BB4F7F45-03F0-4331-8937-879B8F0AD2FF}" dt="2026-05-03T23:53:13.971" v="19" actId="20577"/>
        <pc:sldMkLst>
          <pc:docMk/>
          <pc:sldMk cId="2272081598" sldId="373"/>
        </pc:sldMkLst>
        <pc:spChg chg="mod">
          <ac:chgData name="Roger Young" userId="feb7a7c54bce8a7a" providerId="LiveId" clId="{BB4F7F45-03F0-4331-8937-879B8F0AD2FF}" dt="2026-05-03T23:53:13.971" v="19" actId="20577"/>
          <ac:spMkLst>
            <pc:docMk/>
            <pc:sldMk cId="2272081598" sldId="373"/>
            <ac:spMk id="3" creationId="{547A35D4-A851-4BA3-B9A2-25BE0A95B24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CE334D0-B278-4C49-B74F-F18D1C2A8F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3C74C79-2A31-419D-A63A-DF060AC25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Fiduciary: entity that holds assets on behalf and for benefit of another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059472F-A28E-4970-B4F5-A6D3382DE5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C31223-D226-462A-9A53-16DE45F4B2ED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7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682F8132-D73F-4E62-8F39-1B65418E2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EE78F6CE-531E-441B-8DB3-3312EE457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As much as 90% of elder financial abuse is committed by a family member or someone in position of trust</a:t>
            </a: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D58218E3-B5C0-470C-9232-1AA215E9A4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D8CEB0-43E4-4317-9B61-7A29E6D4D5F8}" type="slidenum">
              <a:rPr lang="en-US" altLang="en-US">
                <a:latin typeface="Calibri" panose="020F0502020204030204" pitchFamily="34" charset="0"/>
              </a:rPr>
              <a:pPr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5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8A7292B7-2484-4CA3-9BC4-FA10EF20EA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47A5730F-6913-4A4C-BDC1-836B61E13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28943485-9D35-49F4-88B5-D999961EAB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2464BC-388C-4B1D-AF3F-0C42BC3414AC}" type="slidenum">
              <a:rPr lang="en-US" altLang="en-US">
                <a:latin typeface="Calibri" panose="020F0502020204030204" pitchFamily="34" charset="0"/>
              </a:rPr>
              <a:pPr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231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9598A4E7-8119-46F5-803F-0A92C65FEB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95B065AB-B4B4-4F59-AE4A-2DC57246EA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BA1E89CA-4D60-4769-A0DD-6C0FB2041E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E6C9E9-6DC7-48B8-B5AD-64E782B3C8D7}" type="slidenum">
              <a:rPr lang="en-US" altLang="en-US">
                <a:latin typeface="Calibri" panose="020F0502020204030204" pitchFamily="34" charset="0"/>
              </a:rPr>
              <a:pPr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89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A0D8002B-FC0F-47A4-9D6D-8854809402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A2CA6E23-54DB-4221-940A-22DC99568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8B9E62CF-795C-4A19-943E-4507AA61FA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86BF7A-314A-4036-82D8-D7BA1FA710FA}" type="slidenum">
              <a:rPr lang="en-US" altLang="en-US">
                <a:latin typeface="Calibri" panose="020F0502020204030204" pitchFamily="34" charset="0"/>
              </a:rPr>
              <a:pPr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46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5/3/2026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5/3/2026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5/3/2026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5/3/2026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5/3/2026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5/3/2026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5/3/2026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5/3/2026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5/3/2026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0"/>
            <a:ext cx="5945188" cy="3048000"/>
          </a:xfrm>
        </p:spPr>
        <p:txBody>
          <a:bodyPr/>
          <a:lstStyle/>
          <a:p>
            <a:r>
              <a:rPr lang="en-US" dirty="0"/>
              <a:t>Avoiding Financial Scams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825" y="3429000"/>
            <a:ext cx="5945187" cy="1270453"/>
          </a:xfrm>
        </p:spPr>
        <p:txBody>
          <a:bodyPr/>
          <a:lstStyle/>
          <a:p>
            <a:r>
              <a:rPr lang="en-US" sz="3600" dirty="0"/>
              <a:t>Tools for Fighting Back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Presented by Roger Young</a:t>
            </a: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59EBB-1DDE-4998-8DFA-29D7ED1FA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some common scams.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CC321-385F-465A-975F-D9C23D55E9F8}"/>
              </a:ext>
            </a:extLst>
          </p:cNvPr>
          <p:cNvSpPr txBox="1"/>
          <p:nvPr/>
        </p:nvSpPr>
        <p:spPr>
          <a:xfrm>
            <a:off x="1751012" y="2667000"/>
            <a:ext cx="960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Remember, this list is not exhaustive.  If there is money to be made or an expense to be avoided, regardless of the setting there’s a scammer there to cheat you for his own benefit.</a:t>
            </a:r>
          </a:p>
        </p:txBody>
      </p:sp>
    </p:spTree>
    <p:extLst>
      <p:ext uri="{BB962C8B-B14F-4D97-AF65-F5344CB8AC3E}">
        <p14:creationId xmlns:p14="http://schemas.microsoft.com/office/powerpoint/2010/main" val="88431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C3382-F9A6-46A8-9AA0-A610559E3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“You’re a Winner!” (The sweepstakes scam)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801C3-2C1A-4AFC-93E0-5C09FA1C3973}"/>
              </a:ext>
            </a:extLst>
          </p:cNvPr>
          <p:cNvSpPr txBox="1"/>
          <p:nvPr/>
        </p:nvSpPr>
        <p:spPr>
          <a:xfrm>
            <a:off x="1751012" y="2362200"/>
            <a:ext cx="9601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One of the most commonly reported scams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You have to play to win.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For a true sweepstakes, you do not have to pay money to claim a prize.  (If there was a cost </a:t>
            </a:r>
            <a:r>
              <a:rPr lang="en-US" sz="3200"/>
              <a:t>to enter, </a:t>
            </a:r>
            <a:r>
              <a:rPr lang="en-US" sz="3200" dirty="0"/>
              <a:t>it would have been paid upfront.)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Does the Commonwealth of Virginia or the Mega Jackpot go looking for winners?</a:t>
            </a:r>
          </a:p>
        </p:txBody>
      </p:sp>
    </p:spTree>
    <p:extLst>
      <p:ext uri="{BB962C8B-B14F-4D97-AF65-F5344CB8AC3E}">
        <p14:creationId xmlns:p14="http://schemas.microsoft.com/office/powerpoint/2010/main" val="18092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9A702-9B13-4D5E-A695-C3334A2B2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“You’ve got a virus!” (The tech support scam)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57D115-4262-4EE5-92DF-10703193582A}"/>
              </a:ext>
            </a:extLst>
          </p:cNvPr>
          <p:cNvSpPr txBox="1"/>
          <p:nvPr/>
        </p:nvSpPr>
        <p:spPr>
          <a:xfrm>
            <a:off x="1522412" y="2362200"/>
            <a:ext cx="9906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Usually a phone call to tell you that your computer has a virus and must be fixed right away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May also be a request to renew your anti-virus software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Do NOT grant remote access to your computer or click on any link in a text message or e-mail.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Remember NOT to give ANY information to the caller/e-mailer</a:t>
            </a:r>
          </a:p>
        </p:txBody>
      </p:sp>
    </p:spTree>
    <p:extLst>
      <p:ext uri="{BB962C8B-B14F-4D97-AF65-F5344CB8AC3E}">
        <p14:creationId xmlns:p14="http://schemas.microsoft.com/office/powerpoint/2010/main" val="831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E0DBA-D7CD-4A74-A396-4E07A29E5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“You are going to lose your benefits!” (The Social Security scam)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B8B042-E1C4-4D12-A3C4-59337BE15290}"/>
              </a:ext>
            </a:extLst>
          </p:cNvPr>
          <p:cNvSpPr txBox="1"/>
          <p:nvPr/>
        </p:nvSpPr>
        <p:spPr>
          <a:xfrm>
            <a:off x="1751012" y="1828800"/>
            <a:ext cx="9601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call or e-mail to say your Social Security number has been stolen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Warns that you can face arrest if you do not cooperate in resolving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danger here is usually your surrendering personal information that can be further used later.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Sometimes there is a demand for payment.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Sometimes the call is to supposedly inform you that your benefits can be increased.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Social Security Administration does not do any of these things and typically only communicates via U.S. mail.</a:t>
            </a:r>
          </a:p>
        </p:txBody>
      </p:sp>
    </p:spTree>
    <p:extLst>
      <p:ext uri="{BB962C8B-B14F-4D97-AF65-F5344CB8AC3E}">
        <p14:creationId xmlns:p14="http://schemas.microsoft.com/office/powerpoint/2010/main" val="415341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A0B2C-3A77-4643-8F6B-495D5E89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40659"/>
            <a:ext cx="9829799" cy="1219200"/>
          </a:xfrm>
        </p:spPr>
        <p:txBody>
          <a:bodyPr/>
          <a:lstStyle/>
          <a:p>
            <a:r>
              <a:rPr lang="en-US" dirty="0"/>
              <a:t>“But I didn’t get any benefits!” (The unemployment benefits scam)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756F59-D265-4DAB-A781-27AAB176D2D3}"/>
              </a:ext>
            </a:extLst>
          </p:cNvPr>
          <p:cNvSpPr txBox="1"/>
          <p:nvPr/>
        </p:nvSpPr>
        <p:spPr>
          <a:xfrm>
            <a:off x="1674812" y="2286000"/>
            <a:ext cx="9677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fraudster with some of your personal information files for, and receives, unemployment benefits in your name.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YOU get the 1099-G to report the income on YOUR tax return.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Consider preemptively opening a profile with the Virginia Employment Commission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Report fraud to the IRS and to the state.</a:t>
            </a:r>
          </a:p>
        </p:txBody>
      </p:sp>
    </p:spTree>
    <p:extLst>
      <p:ext uri="{BB962C8B-B14F-4D97-AF65-F5344CB8AC3E}">
        <p14:creationId xmlns:p14="http://schemas.microsoft.com/office/powerpoint/2010/main" val="277821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24F63-D5EA-49B7-9A77-23F3AE31C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“We’re soul-mates!” (The romance scam)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AD2CAA-BEF9-48D5-98D6-CF78ED3BCCC8}"/>
              </a:ext>
            </a:extLst>
          </p:cNvPr>
          <p:cNvSpPr txBox="1"/>
          <p:nvPr/>
        </p:nvSpPr>
        <p:spPr>
          <a:xfrm>
            <a:off x="1522412" y="2209800"/>
            <a:ext cx="9829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There are scammers lurking on the dating websites.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Sometimes there’s an unexpected contact from a supposed long-lost family member or acquaintance from the past.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This is a “long game” scam; they cultivate a friendship or a romance before asking for money.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U.S. Surgeon General warns of an “epidemic of loneliness”.</a:t>
            </a:r>
          </a:p>
        </p:txBody>
      </p:sp>
    </p:spTree>
    <p:extLst>
      <p:ext uri="{BB962C8B-B14F-4D97-AF65-F5344CB8AC3E}">
        <p14:creationId xmlns:p14="http://schemas.microsoft.com/office/powerpoint/2010/main" val="193214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2BD3C-B9C3-4B34-83D8-2F0C63D8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“Grandpa, I’m in trouble!” (The family in distress scam)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8B8628-FFAF-42F6-BC11-663874E6CFFC}"/>
              </a:ext>
            </a:extLst>
          </p:cNvPr>
          <p:cNvSpPr txBox="1"/>
          <p:nvPr/>
        </p:nvSpPr>
        <p:spPr>
          <a:xfrm>
            <a:off x="1751012" y="1868136"/>
            <a:ext cx="9601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caller claims to be a relative in trouble: wrongly jailed, in an accident, wrong place at the wrong time,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There is usually a request to wire money right away.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“Don’t tell my mom, PLEASE!”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scammer can use known information about the victim and family or may just be “shooting in the dark”.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Don’t name names.</a:t>
            </a:r>
          </a:p>
        </p:txBody>
      </p:sp>
    </p:spTree>
    <p:extLst>
      <p:ext uri="{BB962C8B-B14F-4D97-AF65-F5344CB8AC3E}">
        <p14:creationId xmlns:p14="http://schemas.microsoft.com/office/powerpoint/2010/main" val="311340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8A3A-D463-4647-B73C-BF3E14C2D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“We’re here to check on that leak.” (The pretend repairman scam)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6C6FB-013F-48A3-876E-029B0BB38E28}"/>
              </a:ext>
            </a:extLst>
          </p:cNvPr>
          <p:cNvSpPr txBox="1"/>
          <p:nvPr/>
        </p:nvSpPr>
        <p:spPr>
          <a:xfrm>
            <a:off x="1674812" y="1828800"/>
            <a:ext cx="9677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Official-looking person shows up at the victim’s door to address a non-existent problem, often with a utility.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thief may not ask to come in but will ask you to come out—while his partner enters your house to collect valuables.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Phony contractors are also a problem: “We were working down the street and noticed…”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Fully identifying, verifying, and vetting is critical to avoid this scam.</a:t>
            </a:r>
          </a:p>
        </p:txBody>
      </p:sp>
    </p:spTree>
    <p:extLst>
      <p:ext uri="{BB962C8B-B14F-4D97-AF65-F5344CB8AC3E}">
        <p14:creationId xmlns:p14="http://schemas.microsoft.com/office/powerpoint/2010/main" val="78203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54665-0E30-4A51-9D08-CD630C267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“Make money doing what you enjoy!”  (The mystery shopper scam)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707420-76EC-4CD9-821C-7665B8D077E9}"/>
              </a:ext>
            </a:extLst>
          </p:cNvPr>
          <p:cNvSpPr txBox="1"/>
          <p:nvPr/>
        </p:nvSpPr>
        <p:spPr>
          <a:xfrm>
            <a:off x="1674812" y="1828800"/>
            <a:ext cx="9677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victim receives a check for $1500 (for example), is told to deposit it and then go buy $1000 worth of gift cards at certain merchants within the next 24-48 hours.  The victim can keep the balance as his pay.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victim then submits a report about their experience (that no one will read) and is asked to read the gift card numbers to the scammer.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This all happens before the bank determines the $1500 check is worthless.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17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B7BC-77C5-4318-91E1-93E6D256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Precautions Against Fraud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1B7DC-F585-4E18-893B-A93DF6B840DC}"/>
              </a:ext>
            </a:extLst>
          </p:cNvPr>
          <p:cNvSpPr txBox="1"/>
          <p:nvPr/>
        </p:nvSpPr>
        <p:spPr>
          <a:xfrm>
            <a:off x="1751012" y="1905000"/>
            <a:ext cx="9601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Share only minimal information on social media; use strict privacy settings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 not carry your Social Security card on your person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 very skeptical of e-mails and texts from unknown sources; best to delete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Check bank account and other accounts’ activity and balances regularly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Save receipts and check them against your credit card statements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Set up alerts from your bank and credit card companies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Freeze your credit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1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cover in this class: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81201"/>
            <a:ext cx="9829799" cy="2362200"/>
          </a:xfrm>
        </p:spPr>
        <p:txBody>
          <a:bodyPr/>
          <a:lstStyle/>
          <a:p>
            <a:r>
              <a:rPr lang="en-US" dirty="0"/>
              <a:t>The weapons scammers use against us</a:t>
            </a:r>
          </a:p>
          <a:p>
            <a:r>
              <a:rPr lang="en-US" dirty="0"/>
              <a:t>The weapons we can use against scammers</a:t>
            </a:r>
          </a:p>
          <a:p>
            <a:r>
              <a:rPr lang="en-US" dirty="0"/>
              <a:t>Some of the most common scams</a:t>
            </a:r>
          </a:p>
          <a:p>
            <a:r>
              <a:rPr lang="en-US" dirty="0"/>
              <a:t>Scams and abuse against the elderly and signs for which to be alert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E7EE3B-A085-40C1-A7D8-848848193538}"/>
              </a:ext>
            </a:extLst>
          </p:cNvPr>
          <p:cNvSpPr txBox="1"/>
          <p:nvPr/>
        </p:nvSpPr>
        <p:spPr>
          <a:xfrm>
            <a:off x="1751012" y="46482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secret weapon we’ll use today: </a:t>
            </a:r>
          </a:p>
          <a:p>
            <a:pPr algn="ctr"/>
            <a:r>
              <a:rPr lang="en-US" sz="2400" b="1" dirty="0"/>
              <a:t>Discussion and sharing experiences</a:t>
            </a:r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CFF2-67F2-4620-AEDA-A141E47D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Precautions Against Fraud (continued)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F29873-C568-44A3-BCA6-347E4DDB24BB}"/>
              </a:ext>
            </a:extLst>
          </p:cNvPr>
          <p:cNvSpPr txBox="1"/>
          <p:nvPr/>
        </p:nvSpPr>
        <p:spPr>
          <a:xfrm>
            <a:off x="1751012" y="2228195"/>
            <a:ext cx="9601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Install all the recommended updates on your phones, tablets, computers,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Check your insurance or Medicare EOB’s to ensure the payments are for services you received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Shred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Get your mail out of the mailbox; consider going paperless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Consider paying to upgrade your cell phone carrier’s anti-fraud tools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Obtain a PIN from the IRS and file tax returns early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Use strong passwords…and DIFFERENT passwords</a:t>
            </a:r>
          </a:p>
        </p:txBody>
      </p:sp>
    </p:spTree>
    <p:extLst>
      <p:ext uri="{BB962C8B-B14F-4D97-AF65-F5344CB8AC3E}">
        <p14:creationId xmlns:p14="http://schemas.microsoft.com/office/powerpoint/2010/main" val="20990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20C31-7B07-4175-BCAF-FF3DF078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does it take to hack a password?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1B8E124-0E55-44A4-A955-D243DB1AA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726805"/>
              </p:ext>
            </p:extLst>
          </p:nvPr>
        </p:nvGraphicFramePr>
        <p:xfrm>
          <a:off x="2208212" y="1879457"/>
          <a:ext cx="8125884" cy="3962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54314">
                  <a:extLst>
                    <a:ext uri="{9D8B030D-6E8A-4147-A177-3AD203B41FA5}">
                      <a16:colId xmlns:a16="http://schemas.microsoft.com/office/drawing/2014/main" val="980924176"/>
                    </a:ext>
                  </a:extLst>
                </a:gridCol>
                <a:gridCol w="1354314">
                  <a:extLst>
                    <a:ext uri="{9D8B030D-6E8A-4147-A177-3AD203B41FA5}">
                      <a16:colId xmlns:a16="http://schemas.microsoft.com/office/drawing/2014/main" val="420818487"/>
                    </a:ext>
                  </a:extLst>
                </a:gridCol>
                <a:gridCol w="1354314">
                  <a:extLst>
                    <a:ext uri="{9D8B030D-6E8A-4147-A177-3AD203B41FA5}">
                      <a16:colId xmlns:a16="http://schemas.microsoft.com/office/drawing/2014/main" val="3166892322"/>
                    </a:ext>
                  </a:extLst>
                </a:gridCol>
                <a:gridCol w="1354314">
                  <a:extLst>
                    <a:ext uri="{9D8B030D-6E8A-4147-A177-3AD203B41FA5}">
                      <a16:colId xmlns:a16="http://schemas.microsoft.com/office/drawing/2014/main" val="1830537435"/>
                    </a:ext>
                  </a:extLst>
                </a:gridCol>
                <a:gridCol w="1354314">
                  <a:extLst>
                    <a:ext uri="{9D8B030D-6E8A-4147-A177-3AD203B41FA5}">
                      <a16:colId xmlns:a16="http://schemas.microsoft.com/office/drawing/2014/main" val="3352031420"/>
                    </a:ext>
                  </a:extLst>
                </a:gridCol>
                <a:gridCol w="1354314">
                  <a:extLst>
                    <a:ext uri="{9D8B030D-6E8A-4147-A177-3AD203B41FA5}">
                      <a16:colId xmlns:a16="http://schemas.microsoft.com/office/drawing/2014/main" val="1938496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characters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Numbers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Lowercase letters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Upper and lower case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Numbers, lower &amp; upper case letters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Numbers, lower &amp; uppers case letters, symbols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25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Instantly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332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Instantly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68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Instantly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59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862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 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34k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35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16k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100K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2m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05839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AA9543-107E-4009-AFDD-8CA7AADBEE97}"/>
              </a:ext>
            </a:extLst>
          </p:cNvPr>
          <p:cNvSpPr txBox="1"/>
          <p:nvPr/>
        </p:nvSpPr>
        <p:spPr>
          <a:xfrm>
            <a:off x="2333096" y="6121115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Reprinted from </a:t>
            </a:r>
            <a:r>
              <a:rPr lang="en-US" b="1" i="1" dirty="0"/>
              <a:t>Kiplinger Personal Finance</a:t>
            </a:r>
            <a:r>
              <a:rPr lang="en-US" b="1" dirty="0"/>
              <a:t>, July, 2021.  Source:  Hive Systems, with data from www.howsecureismypassword.net)</a:t>
            </a:r>
          </a:p>
        </p:txBody>
      </p:sp>
    </p:spTree>
    <p:extLst>
      <p:ext uri="{BB962C8B-B14F-4D97-AF65-F5344CB8AC3E}">
        <p14:creationId xmlns:p14="http://schemas.microsoft.com/office/powerpoint/2010/main" val="73946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426FE501-C4E6-453B-BE74-224A40AC7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n>
                  <a:noFill/>
                </a:ln>
              </a:rPr>
              <a:t>Why Are the Elderly More Vulnerable?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1E1626-C01F-4B2D-B066-E258E59F0803}"/>
              </a:ext>
            </a:extLst>
          </p:cNvPr>
          <p:cNvSpPr txBox="1"/>
          <p:nvPr/>
        </p:nvSpPr>
        <p:spPr>
          <a:xfrm>
            <a:off x="1915614" y="2438658"/>
            <a:ext cx="9808195" cy="31075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  <a:defRPr/>
            </a:pPr>
            <a:r>
              <a:rPr lang="en-US" sz="2799" dirty="0">
                <a:latin typeface="+mj-lt"/>
              </a:rPr>
              <a:t>Declining cognitive ability</a:t>
            </a:r>
          </a:p>
          <a:p>
            <a:pPr marL="285664" indent="-285664">
              <a:buFont typeface="Arial" panose="020B0604020202020204" pitchFamily="34" charset="0"/>
              <a:buChar char="•"/>
              <a:defRPr/>
            </a:pPr>
            <a:r>
              <a:rPr lang="en-US" sz="2799" dirty="0">
                <a:latin typeface="+mj-lt"/>
              </a:rPr>
              <a:t>Lonely</a:t>
            </a:r>
          </a:p>
          <a:p>
            <a:pPr marL="285664" indent="-285664">
              <a:buFont typeface="Arial" panose="020B0604020202020204" pitchFamily="34" charset="0"/>
              <a:buChar char="•"/>
              <a:defRPr/>
            </a:pPr>
            <a:r>
              <a:rPr lang="en-US" sz="2799" dirty="0">
                <a:latin typeface="+mj-lt"/>
              </a:rPr>
              <a:t>Have significant savings for their retirement</a:t>
            </a:r>
          </a:p>
          <a:p>
            <a:pPr marL="285664" indent="-285664">
              <a:buFont typeface="Arial" panose="020B0604020202020204" pitchFamily="34" charset="0"/>
              <a:buChar char="•"/>
              <a:defRPr/>
            </a:pPr>
            <a:r>
              <a:rPr lang="en-US" sz="2799" dirty="0">
                <a:latin typeface="+mj-lt"/>
              </a:rPr>
              <a:t>Always answer the phone</a:t>
            </a:r>
          </a:p>
          <a:p>
            <a:pPr marL="285664" indent="-285664">
              <a:buFont typeface="Arial" panose="020B0604020202020204" pitchFamily="34" charset="0"/>
              <a:buChar char="•"/>
              <a:defRPr/>
            </a:pPr>
            <a:r>
              <a:rPr lang="en-US" sz="2799" dirty="0">
                <a:latin typeface="+mj-lt"/>
              </a:rPr>
              <a:t>Embarrassment</a:t>
            </a:r>
          </a:p>
          <a:p>
            <a:pPr marL="285664" indent="-285664">
              <a:buFont typeface="Arial" panose="020B0604020202020204" pitchFamily="34" charset="0"/>
              <a:buChar char="•"/>
              <a:defRPr/>
            </a:pPr>
            <a:r>
              <a:rPr lang="en-US" sz="2799" dirty="0">
                <a:latin typeface="+mj-lt"/>
              </a:rPr>
              <a:t>Fear of losing independence</a:t>
            </a:r>
          </a:p>
          <a:p>
            <a:pPr marL="285664" indent="-285664">
              <a:buFont typeface="Arial" panose="020B0604020202020204" pitchFamily="34" charset="0"/>
              <a:buChar char="•"/>
              <a:defRPr/>
            </a:pPr>
            <a:r>
              <a:rPr lang="en-US" sz="2799" dirty="0">
                <a:latin typeface="+mj-lt"/>
              </a:rPr>
              <a:t>Reluctant to confront (and lose contact with) a loved one</a:t>
            </a:r>
          </a:p>
        </p:txBody>
      </p:sp>
    </p:spTree>
    <p:extLst>
      <p:ext uri="{BB962C8B-B14F-4D97-AF65-F5344CB8AC3E}">
        <p14:creationId xmlns:p14="http://schemas.microsoft.com/office/powerpoint/2010/main" val="102778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F3013C98-0332-4A76-BB56-AA8FD6BD6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675" y="450039"/>
            <a:ext cx="10016104" cy="1150162"/>
          </a:xfrm>
        </p:spPr>
        <p:txBody>
          <a:bodyPr/>
          <a:lstStyle/>
          <a:p>
            <a:r>
              <a:rPr lang="en-US" altLang="en-US" dirty="0">
                <a:ln>
                  <a:noFill/>
                </a:ln>
              </a:rPr>
              <a:t>The Sad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64B50C-288F-44C8-A6B7-C83A30144D4F}"/>
              </a:ext>
            </a:extLst>
          </p:cNvPr>
          <p:cNvSpPr txBox="1"/>
          <p:nvPr/>
        </p:nvSpPr>
        <p:spPr>
          <a:xfrm>
            <a:off x="1502197" y="1981200"/>
            <a:ext cx="10136722" cy="35392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063" indent="-457063">
              <a:buFont typeface="Arial" panose="020B0604020202020204" pitchFamily="34" charset="0"/>
              <a:buChar char="•"/>
              <a:defRPr/>
            </a:pPr>
            <a:r>
              <a:rPr lang="en-US" sz="2799" dirty="0"/>
              <a:t>An abused senior is four times more likely to end up in a nursing home</a:t>
            </a:r>
          </a:p>
          <a:p>
            <a:pPr marL="457063" indent="-457063">
              <a:buFont typeface="Arial" panose="020B0604020202020204" pitchFamily="34" charset="0"/>
              <a:buChar char="•"/>
              <a:defRPr/>
            </a:pPr>
            <a:r>
              <a:rPr lang="en-US" sz="2799" dirty="0"/>
              <a:t>Destitution</a:t>
            </a:r>
          </a:p>
          <a:p>
            <a:pPr marL="457063" indent="-457063">
              <a:buFont typeface="Arial" panose="020B0604020202020204" pitchFamily="34" charset="0"/>
              <a:buChar char="•"/>
              <a:defRPr/>
            </a:pPr>
            <a:r>
              <a:rPr lang="en-US" sz="2799" dirty="0"/>
              <a:t>One in ten abused elders turn to Medicaid as a direct result of loss of savings</a:t>
            </a:r>
          </a:p>
          <a:p>
            <a:pPr marL="457063" indent="-457063">
              <a:buFont typeface="Arial" panose="020B0604020202020204" pitchFamily="34" charset="0"/>
              <a:buChar char="•"/>
              <a:defRPr/>
            </a:pPr>
            <a:r>
              <a:rPr lang="en-US" sz="2799" dirty="0"/>
              <a:t>Loss of independence</a:t>
            </a:r>
          </a:p>
          <a:p>
            <a:pPr marL="457063" indent="-457063">
              <a:buFont typeface="Arial" panose="020B0604020202020204" pitchFamily="34" charset="0"/>
              <a:buChar char="•"/>
              <a:defRPr/>
            </a:pPr>
            <a:r>
              <a:rPr lang="en-US" sz="2799" dirty="0"/>
              <a:t>Loss of home</a:t>
            </a:r>
          </a:p>
          <a:p>
            <a:pPr marL="457063" indent="-457063">
              <a:buFont typeface="Arial" panose="020B0604020202020204" pitchFamily="34" charset="0"/>
              <a:buChar char="•"/>
              <a:defRPr/>
            </a:pPr>
            <a:r>
              <a:rPr lang="en-US" sz="2799" dirty="0"/>
              <a:t>Feelings of shame, fear, remorse, worthlessness, depression</a:t>
            </a:r>
          </a:p>
        </p:txBody>
      </p:sp>
    </p:spTree>
    <p:extLst>
      <p:ext uri="{BB962C8B-B14F-4D97-AF65-F5344CB8AC3E}">
        <p14:creationId xmlns:p14="http://schemas.microsoft.com/office/powerpoint/2010/main" val="116292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6">
            <a:extLst>
              <a:ext uri="{FF2B5EF4-FFF2-40B4-BE49-F238E27FC236}">
                <a16:creationId xmlns:a16="http://schemas.microsoft.com/office/drawing/2014/main" id="{90EB1582-74CA-4ADA-A13C-055BAF0187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8471" y="1573697"/>
          <a:ext cx="8306811" cy="4739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686856" imgH="5943793" progId="Excel.Sheet.8">
                  <p:embed/>
                </p:oleObj>
              </mc:Choice>
              <mc:Fallback>
                <p:oleObj name="Worksheet" r:id="rId3" imgW="8686856" imgH="5943793" progId="Excel.Sheet.8">
                  <p:embed/>
                  <p:pic>
                    <p:nvPicPr>
                      <p:cNvPr id="83970" name="Object 6">
                        <a:extLst>
                          <a:ext uri="{FF2B5EF4-FFF2-40B4-BE49-F238E27FC236}">
                            <a16:creationId xmlns:a16="http://schemas.microsoft.com/office/drawing/2014/main" id="{90EB1582-74CA-4ADA-A13C-055BAF0187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8471" y="1573697"/>
                        <a:ext cx="8306811" cy="4739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1" name="Text Box 7">
            <a:extLst>
              <a:ext uri="{FF2B5EF4-FFF2-40B4-BE49-F238E27FC236}">
                <a16:creationId xmlns:a16="http://schemas.microsoft.com/office/drawing/2014/main" id="{9B97A846-0D4C-42F7-AC24-176C5F1B9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752" y="545264"/>
            <a:ext cx="7786247" cy="99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199" i="1"/>
              <a:t>W</a:t>
            </a:r>
            <a:r>
              <a:rPr lang="en-US" altLang="en-US" sz="3199"/>
              <a:t>here do scams of the elderly originate?</a:t>
            </a:r>
          </a:p>
          <a:p>
            <a:pPr algn="ctr">
              <a:spcBef>
                <a:spcPct val="50000"/>
              </a:spcBef>
            </a:pPr>
            <a:r>
              <a:rPr lang="en-US" altLang="en-US" sz="1799"/>
              <a:t>Source: Survey by </a:t>
            </a:r>
            <a:r>
              <a:rPr lang="en-US" altLang="en-US" sz="1799" i="1"/>
              <a:t>Kiplinger’s Personal Finance</a:t>
            </a:r>
          </a:p>
        </p:txBody>
      </p:sp>
    </p:spTree>
    <p:extLst>
      <p:ext uri="{BB962C8B-B14F-4D97-AF65-F5344CB8AC3E}">
        <p14:creationId xmlns:p14="http://schemas.microsoft.com/office/powerpoint/2010/main" val="288487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E98DE2-A069-4D39-87C9-BEF8A4375C16}"/>
              </a:ext>
            </a:extLst>
          </p:cNvPr>
          <p:cNvSpPr txBox="1"/>
          <p:nvPr/>
        </p:nvSpPr>
        <p:spPr>
          <a:xfrm>
            <a:off x="3293205" y="827766"/>
            <a:ext cx="6762575" cy="7078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999" dirty="0">
                <a:latin typeface="+mj-lt"/>
              </a:rPr>
              <a:t>Warning Signs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E7975-A3D3-4135-8402-E326EF7F0CF9}"/>
              </a:ext>
            </a:extLst>
          </p:cNvPr>
          <p:cNvSpPr txBox="1"/>
          <p:nvPr/>
        </p:nvSpPr>
        <p:spPr>
          <a:xfrm>
            <a:off x="2277470" y="1814934"/>
            <a:ext cx="7938607" cy="39693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063" indent="-457063">
              <a:buFont typeface="Arial" panose="020B0604020202020204" pitchFamily="34" charset="0"/>
              <a:buChar char="•"/>
              <a:defRPr/>
            </a:pPr>
            <a:r>
              <a:rPr lang="en-US" sz="2799" dirty="0"/>
              <a:t>Lowered standard of living</a:t>
            </a:r>
          </a:p>
          <a:p>
            <a:pPr marL="457063" indent="-457063">
              <a:buFont typeface="Arial" panose="020B0604020202020204" pitchFamily="34" charset="0"/>
              <a:buChar char="•"/>
              <a:defRPr/>
            </a:pPr>
            <a:r>
              <a:rPr lang="en-US" sz="2799" dirty="0"/>
              <a:t>Unexplained drop in account balance</a:t>
            </a:r>
          </a:p>
          <a:p>
            <a:pPr marL="457063" indent="-457063">
              <a:buFont typeface="Arial" panose="020B0604020202020204" pitchFamily="34" charset="0"/>
              <a:buChar char="•"/>
              <a:defRPr/>
            </a:pPr>
            <a:r>
              <a:rPr lang="en-US" sz="2799" dirty="0"/>
              <a:t>Missing check numbers</a:t>
            </a:r>
          </a:p>
          <a:p>
            <a:pPr marL="457063" indent="-457063">
              <a:buFont typeface="Arial" panose="020B0604020202020204" pitchFamily="34" charset="0"/>
              <a:buChar char="•"/>
              <a:defRPr/>
            </a:pPr>
            <a:r>
              <a:rPr lang="en-US" sz="2799" dirty="0"/>
              <a:t>Unpaid bills</a:t>
            </a:r>
          </a:p>
          <a:p>
            <a:pPr marL="457063" indent="-457063">
              <a:buFont typeface="Arial" panose="020B0604020202020204" pitchFamily="34" charset="0"/>
              <a:buChar char="•"/>
              <a:defRPr/>
            </a:pPr>
            <a:r>
              <a:rPr lang="en-US" sz="2799" dirty="0"/>
              <a:t>Lots of gift cards lying around</a:t>
            </a:r>
          </a:p>
          <a:p>
            <a:pPr marL="457063" indent="-457063">
              <a:buFont typeface="Arial" panose="020B0604020202020204" pitchFamily="34" charset="0"/>
              <a:buChar char="•"/>
              <a:defRPr/>
            </a:pPr>
            <a:r>
              <a:rPr lang="en-US" sz="2799" dirty="0"/>
              <a:t>Changed emotional state: more secretive, giddy, or depressed</a:t>
            </a:r>
          </a:p>
          <a:p>
            <a:pPr marL="457063" indent="-457063">
              <a:buFont typeface="Arial" panose="020B0604020202020204" pitchFamily="34" charset="0"/>
              <a:buChar char="•"/>
              <a:defRPr/>
            </a:pPr>
            <a:r>
              <a:rPr lang="en-US" sz="2799" dirty="0"/>
              <a:t>Strange phone calls</a:t>
            </a:r>
          </a:p>
          <a:p>
            <a:pPr marL="457063" indent="-457063">
              <a:buFont typeface="Arial" panose="020B0604020202020204" pitchFamily="34" charset="0"/>
              <a:buChar char="•"/>
              <a:defRPr/>
            </a:pPr>
            <a:r>
              <a:rPr lang="en-US" sz="2799" dirty="0"/>
              <a:t>Unusual mail, slips of paper lying around</a:t>
            </a:r>
          </a:p>
        </p:txBody>
      </p:sp>
    </p:spTree>
    <p:extLst>
      <p:ext uri="{BB962C8B-B14F-4D97-AF65-F5344CB8AC3E}">
        <p14:creationId xmlns:p14="http://schemas.microsoft.com/office/powerpoint/2010/main" val="165884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BC27-7C38-4062-9C16-26027A54C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012" y="2743200"/>
            <a:ext cx="9829799" cy="1219200"/>
          </a:xfrm>
        </p:spPr>
        <p:txBody>
          <a:bodyPr/>
          <a:lstStyle/>
          <a:p>
            <a:r>
              <a:rPr lang="en-US" dirty="0"/>
              <a:t>Questions and Discussion Time</a:t>
            </a:r>
          </a:p>
        </p:txBody>
      </p:sp>
    </p:spTree>
    <p:extLst>
      <p:ext uri="{BB962C8B-B14F-4D97-AF65-F5344CB8AC3E}">
        <p14:creationId xmlns:p14="http://schemas.microsoft.com/office/powerpoint/2010/main" val="359174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EXERCISE IN LISTENING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E01E7-0AF9-4333-A65A-EBA4F82E844E}"/>
              </a:ext>
            </a:extLst>
          </p:cNvPr>
          <p:cNvSpPr txBox="1"/>
          <p:nvPr/>
        </p:nvSpPr>
        <p:spPr>
          <a:xfrm>
            <a:off x="1674812" y="28956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Complete the handout, and then we will discuss as a class.</a:t>
            </a:r>
          </a:p>
        </p:txBody>
      </p:sp>
    </p:spTree>
    <p:extLst>
      <p:ext uri="{BB962C8B-B14F-4D97-AF65-F5344CB8AC3E}">
        <p14:creationId xmlns:p14="http://schemas.microsoft.com/office/powerpoint/2010/main" val="1028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28746C9-DC2C-4E12-A268-AE0B6DCB3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78" y="457918"/>
            <a:ext cx="10016103" cy="1065907"/>
          </a:xfrm>
        </p:spPr>
        <p:txBody>
          <a:bodyPr/>
          <a:lstStyle/>
          <a:p>
            <a:pPr algn="ctr" eaLnBrk="1" hangingPunct="1"/>
            <a:r>
              <a:rPr lang="en-US" altLang="en-US" sz="4399" b="1" dirty="0"/>
              <a:t>So who am I?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54A9D984-80A3-4A7E-8321-BF41F42A5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680" y="1491168"/>
            <a:ext cx="10527145" cy="5214432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Thirty years in health care industry</a:t>
            </a:r>
          </a:p>
          <a:p>
            <a:pPr eaLnBrk="1" hangingPunct="1"/>
            <a:r>
              <a:rPr lang="en-US" altLang="en-US" dirty="0"/>
              <a:t>Eleven years in insurance and financial industry, including 401(k) specialist at T. Rowe Price investment firm</a:t>
            </a:r>
          </a:p>
          <a:p>
            <a:pPr eaLnBrk="1" hangingPunct="1"/>
            <a:r>
              <a:rPr lang="en-US" altLang="en-US" dirty="0"/>
              <a:t>Graduate of Certified Financial Planner curriculum at College for Financial Planning</a:t>
            </a:r>
          </a:p>
          <a:p>
            <a:pPr eaLnBrk="1" hangingPunct="1"/>
            <a:r>
              <a:rPr lang="en-US" altLang="en-US" dirty="0"/>
              <a:t>Teach money management classes for Virginia Tech Cooperative Extension</a:t>
            </a:r>
          </a:p>
          <a:p>
            <a:pPr eaLnBrk="1" hangingPunct="1"/>
            <a:r>
              <a:rPr lang="en-US" altLang="en-US" dirty="0"/>
              <a:t>Write a blog on personal finances (</a:t>
            </a:r>
            <a:r>
              <a:rPr lang="en-US" altLang="en-US" i="1" dirty="0"/>
              <a:t>lastwordonmoney.com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dirty="0"/>
              <a:t>Chair a church finance committee</a:t>
            </a:r>
          </a:p>
          <a:p>
            <a:pPr eaLnBrk="1" hangingPunct="1"/>
            <a:r>
              <a:rPr lang="en-US" altLang="en-US" dirty="0"/>
              <a:t>I don’t sell investments, write books about investing, promote specific stocks or other investments.</a:t>
            </a:r>
          </a:p>
        </p:txBody>
      </p:sp>
    </p:spTree>
    <p:extLst>
      <p:ext uri="{BB962C8B-B14F-4D97-AF65-F5344CB8AC3E}">
        <p14:creationId xmlns:p14="http://schemas.microsoft.com/office/powerpoint/2010/main" val="173277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0FAA3-7587-48EE-A308-FA5A6312C22E}"/>
              </a:ext>
            </a:extLst>
          </p:cNvPr>
          <p:cNvSpPr txBox="1"/>
          <p:nvPr/>
        </p:nvSpPr>
        <p:spPr>
          <a:xfrm>
            <a:off x="1903412" y="381000"/>
            <a:ext cx="929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 Scammer’s Arsenal of Weapons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7A35D4-A851-4BA3-B9A2-25BE0A95B248}"/>
              </a:ext>
            </a:extLst>
          </p:cNvPr>
          <p:cNvSpPr txBox="1"/>
          <p:nvPr/>
        </p:nvSpPr>
        <p:spPr>
          <a:xfrm>
            <a:off x="1903412" y="1388668"/>
            <a:ext cx="8686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#1   </a:t>
            </a:r>
            <a:r>
              <a:rPr lang="en-US" sz="4000" b="1" dirty="0"/>
              <a:t>Surprise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Unexpected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Bad timing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 your guard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Scammer sets the 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4B28BE-AFD6-47BF-BA2A-A70FF4E2912B}"/>
              </a:ext>
            </a:extLst>
          </p:cNvPr>
          <p:cNvSpPr txBox="1"/>
          <p:nvPr/>
        </p:nvSpPr>
        <p:spPr>
          <a:xfrm>
            <a:off x="1903412" y="3780234"/>
            <a:ext cx="8686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Counter-measures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Don’t answer the phone (donotcall.gov)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your cell phone carrier’s free tools to screen out scam calls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Carefully read e-mails and text messages; do NOT click on links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0FAA3-7587-48EE-A308-FA5A6312C22E}"/>
              </a:ext>
            </a:extLst>
          </p:cNvPr>
          <p:cNvSpPr txBox="1"/>
          <p:nvPr/>
        </p:nvSpPr>
        <p:spPr>
          <a:xfrm>
            <a:off x="1903412" y="381000"/>
            <a:ext cx="929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 Scammer’s Arsenal of Weapons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7A35D4-A851-4BA3-B9A2-25BE0A95B248}"/>
              </a:ext>
            </a:extLst>
          </p:cNvPr>
          <p:cNvSpPr txBox="1"/>
          <p:nvPr/>
        </p:nvSpPr>
        <p:spPr>
          <a:xfrm>
            <a:off x="1903412" y="1150441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#2   Panic: key words they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“Fraud”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“Legal”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“Lawsuit”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“Final notice”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“Good luck”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4B28BE-AFD6-47BF-BA2A-A70FF4E2912B}"/>
              </a:ext>
            </a:extLst>
          </p:cNvPr>
          <p:cNvSpPr txBox="1"/>
          <p:nvPr/>
        </p:nvSpPr>
        <p:spPr>
          <a:xfrm>
            <a:off x="1869167" y="3704986"/>
            <a:ext cx="8686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Counter-measures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Breathe (“…just breathe”)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a recording, carefully analyze what is said to identify the caller and the request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a live call, ask questions and write down what is said (“Let me grab a pen.”)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Remember you are NOT in imminent danger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8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0FAA3-7587-48EE-A308-FA5A6312C22E}"/>
              </a:ext>
            </a:extLst>
          </p:cNvPr>
          <p:cNvSpPr txBox="1"/>
          <p:nvPr/>
        </p:nvSpPr>
        <p:spPr>
          <a:xfrm>
            <a:off x="1903412" y="381000"/>
            <a:ext cx="929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 Scammer’s Arsenal of Weapons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4B373E-403F-44D7-9570-CE8BFC1A1369}"/>
              </a:ext>
            </a:extLst>
          </p:cNvPr>
          <p:cNvSpPr txBox="1"/>
          <p:nvPr/>
        </p:nvSpPr>
        <p:spPr>
          <a:xfrm>
            <a:off x="1866900" y="1248366"/>
            <a:ext cx="929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#3   Fear/Insecurity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Prison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Financial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Loss of Social Security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Deportation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Safety of a loved 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44A08-6C20-43CE-BEAE-B3D10393B6EB}"/>
              </a:ext>
            </a:extLst>
          </p:cNvPr>
          <p:cNvSpPr txBox="1"/>
          <p:nvPr/>
        </p:nvSpPr>
        <p:spPr>
          <a:xfrm>
            <a:off x="1866900" y="3889950"/>
            <a:ext cx="92598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Counter measures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“Keep your house clean”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Obey the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Pay your bills on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Proactively contact any creditors you cannot pay on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Have a code word to use with your family; don’t give out personal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929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0FAA3-7587-48EE-A308-FA5A6312C22E}"/>
              </a:ext>
            </a:extLst>
          </p:cNvPr>
          <p:cNvSpPr txBox="1"/>
          <p:nvPr/>
        </p:nvSpPr>
        <p:spPr>
          <a:xfrm>
            <a:off x="1903412" y="381000"/>
            <a:ext cx="929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 Scammer’s Arsenal of Weapons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4B373E-403F-44D7-9570-CE8BFC1A1369}"/>
              </a:ext>
            </a:extLst>
          </p:cNvPr>
          <p:cNvSpPr txBox="1"/>
          <p:nvPr/>
        </p:nvSpPr>
        <p:spPr>
          <a:xfrm>
            <a:off x="1874610" y="1613118"/>
            <a:ext cx="929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#4   Immediacy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“Must act now” to avoid a negative consequence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“now” action almost always is to send money or surrender personal information like an account number, password, etc.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44A08-6C20-43CE-BEAE-B3D10393B6EB}"/>
              </a:ext>
            </a:extLst>
          </p:cNvPr>
          <p:cNvSpPr txBox="1"/>
          <p:nvPr/>
        </p:nvSpPr>
        <p:spPr>
          <a:xfrm>
            <a:off x="1866900" y="3889950"/>
            <a:ext cx="92598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Counter measures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Slow down the 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Ask questions but do not answer any that are asked of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Fully identify the party calling—then verify independently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Know the law as it pertains to collections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No, the U.S. Marshals are not going to come to your house</a:t>
            </a:r>
          </a:p>
        </p:txBody>
      </p:sp>
    </p:spTree>
    <p:extLst>
      <p:ext uri="{BB962C8B-B14F-4D97-AF65-F5344CB8AC3E}">
        <p14:creationId xmlns:p14="http://schemas.microsoft.com/office/powerpoint/2010/main" val="10307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0FAA3-7587-48EE-A308-FA5A6312C22E}"/>
              </a:ext>
            </a:extLst>
          </p:cNvPr>
          <p:cNvSpPr txBox="1"/>
          <p:nvPr/>
        </p:nvSpPr>
        <p:spPr>
          <a:xfrm>
            <a:off x="1903412" y="381000"/>
            <a:ext cx="929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 Scammer’s Arsenal of Weapons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4B373E-403F-44D7-9570-CE8BFC1A1369}"/>
              </a:ext>
            </a:extLst>
          </p:cNvPr>
          <p:cNvSpPr txBox="1"/>
          <p:nvPr/>
        </p:nvSpPr>
        <p:spPr>
          <a:xfrm>
            <a:off x="1874610" y="1613118"/>
            <a:ext cx="9296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#5   Isolation/Assumed Identity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Uses the natural fear of embarrassment or ridicule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“sensitive investigation” that cannot be compromised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“Don’t tell Mom”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44A08-6C20-43CE-BEAE-B3D10393B6EB}"/>
              </a:ext>
            </a:extLst>
          </p:cNvPr>
          <p:cNvSpPr txBox="1"/>
          <p:nvPr/>
        </p:nvSpPr>
        <p:spPr>
          <a:xfrm>
            <a:off x="1866900" y="3889950"/>
            <a:ext cx="92598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Counter measures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trusted friend or family member is your best defense: tell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Independently identify the caller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Don’t agree to an in-person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Gift cards, wire transfers, overseas accounts?  Time to hang up!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617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245</TotalTime>
  <Words>1701</Words>
  <Application>Microsoft Office PowerPoint</Application>
  <PresentationFormat>Custom</PresentationFormat>
  <Paragraphs>217</Paragraphs>
  <Slides>26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</vt:lpstr>
      <vt:lpstr>Currency Symbols 16x9</vt:lpstr>
      <vt:lpstr>Worksheet</vt:lpstr>
      <vt:lpstr>Avoiding Financial Scams</vt:lpstr>
      <vt:lpstr>What we will cover in this class:</vt:lpstr>
      <vt:lpstr>AN EXERCISE IN LISTENING</vt:lpstr>
      <vt:lpstr>So who am 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look at some common scams.</vt:lpstr>
      <vt:lpstr>“You’re a Winner!” (The sweepstakes scam)</vt:lpstr>
      <vt:lpstr>“You’ve got a virus!” (The tech support scam)</vt:lpstr>
      <vt:lpstr>“You are going to lose your benefits!” (The Social Security scam)</vt:lpstr>
      <vt:lpstr>“But I didn’t get any benefits!” (The unemployment benefits scam)</vt:lpstr>
      <vt:lpstr>“We’re soul-mates!” (The romance scam)</vt:lpstr>
      <vt:lpstr>“Grandpa, I’m in trouble!” (The family in distress scam)</vt:lpstr>
      <vt:lpstr> “We’re here to check on that leak.” (The pretend repairman scam)</vt:lpstr>
      <vt:lpstr>“Make money doing what you enjoy!”  (The mystery shopper scam)</vt:lpstr>
      <vt:lpstr>General Precautions Against Fraud</vt:lpstr>
      <vt:lpstr>General Precautions Against Fraud (continued)</vt:lpstr>
      <vt:lpstr>How long does it take to hack a password?</vt:lpstr>
      <vt:lpstr>Why Are the Elderly More Vulnerable?</vt:lpstr>
      <vt:lpstr>The Sad Results</vt:lpstr>
      <vt:lpstr>PowerPoint Presentation</vt:lpstr>
      <vt:lpstr>PowerPoint Presentation</vt:lpstr>
      <vt:lpstr>Questions and Discussion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Avoiding Financial Scams</dc:title>
  <dc:creator>Roger Young</dc:creator>
  <cp:lastModifiedBy>Roger Young</cp:lastModifiedBy>
  <cp:revision>21</cp:revision>
  <dcterms:created xsi:type="dcterms:W3CDTF">2022-01-10T23:05:13Z</dcterms:created>
  <dcterms:modified xsi:type="dcterms:W3CDTF">2026-05-03T23:58:39Z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