
<file path=[Content_Types].xml><?xml version="1.0" encoding="utf-8"?>
<Types xmlns="http://schemas.openxmlformats.org/package/2006/content-types">
  <Default Extension="bin" ContentType="application/vnd.openxmlformats-officedocument.oleObject"/>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7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Lst>
  <p:sldSz cx="12192000" cy="6858000"/>
  <p:notesSz cx="6858000" cy="9144000"/>
  <p:embeddedFontLst>
    <p:embeddedFont>
      <p:font typeface="Arial Black" panose="020B0A04020102020204" pitchFamily="34" charset="0"/>
      <p:regular r:id="rId75"/>
      <p:bold r:id="rId76"/>
    </p:embeddedFont>
    <p:embeddedFont>
      <p:font typeface="Corbel" panose="020B0503020204020204" pitchFamily="34" charset="0"/>
      <p:regular r:id="rId77"/>
      <p:bold r:id="rId78"/>
      <p:italic r:id="rId79"/>
      <p:boldItalic r:id="rId80"/>
    </p:embeddedFont>
    <p:embeddedFont>
      <p:font typeface="Dancing Script" panose="020B0604020202020204" charset="0"/>
      <p:regular r:id="rId81"/>
      <p:bold r:id="rId8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84" roundtripDataSignature="AMtx7mhfcyP6wgHuJNLozyeNkIJVf3fLX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6" d="100"/>
          <a:sy n="56" d="100"/>
        </p:scale>
        <p:origin x="96" y="3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customschemas.google.com/relationships/presentationmetadata" Target="metadata"/><Relationship Id="rId89" Type="http://schemas.microsoft.com/office/2016/11/relationships/changesInfo" Target="changesInfos/changesInfo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notesMaster" Target="notesMasters/notesMaster1.xml"/><Relationship Id="rId79" Type="http://schemas.openxmlformats.org/officeDocument/2006/relationships/font" Target="fonts/font5.fntdata"/><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3.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6.fntdata"/><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font" Target="fonts/font1.fntdata"/><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font" Target="fonts/font4.fntdata"/><Relationship Id="rId81" Type="http://schemas.openxmlformats.org/officeDocument/2006/relationships/font" Target="fonts/font7.fntdata"/><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2.fntdata"/><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font" Target="fonts/font8.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ger Young" userId="feb7a7c54bce8a7a" providerId="LiveId" clId="{BB4F7F45-03F0-4331-8937-879B8F0AD2FF}"/>
    <pc:docChg chg="custSel modSld">
      <pc:chgData name="Roger Young" userId="feb7a7c54bce8a7a" providerId="LiveId" clId="{BB4F7F45-03F0-4331-8937-879B8F0AD2FF}" dt="2026-05-03T23:49:49.989" v="147" actId="20577"/>
      <pc:docMkLst>
        <pc:docMk/>
      </pc:docMkLst>
      <pc:sldChg chg="modSp mod">
        <pc:chgData name="Roger Young" userId="feb7a7c54bce8a7a" providerId="LiveId" clId="{BB4F7F45-03F0-4331-8937-879B8F0AD2FF}" dt="2026-05-03T23:49:49.989" v="147" actId="20577"/>
        <pc:sldMkLst>
          <pc:docMk/>
          <pc:sldMk cId="0" sldId="256"/>
        </pc:sldMkLst>
        <pc:spChg chg="mod">
          <ac:chgData name="Roger Young" userId="feb7a7c54bce8a7a" providerId="LiveId" clId="{BB4F7F45-03F0-4331-8937-879B8F0AD2FF}" dt="2026-05-03T23:49:49.989" v="147" actId="20577"/>
          <ac:spMkLst>
            <pc:docMk/>
            <pc:sldMk cId="0" sldId="256"/>
            <ac:spMk id="90" creationId="{00000000-0000-0000-0000-000000000000}"/>
          </ac:spMkLst>
        </pc:spChg>
      </pc:sldChg>
      <pc:sldChg chg="modSp mod">
        <pc:chgData name="Roger Young" userId="feb7a7c54bce8a7a" providerId="LiveId" clId="{BB4F7F45-03F0-4331-8937-879B8F0AD2FF}" dt="2026-05-03T23:49:21.287" v="97" actId="27636"/>
        <pc:sldMkLst>
          <pc:docMk/>
          <pc:sldMk cId="0" sldId="269"/>
        </pc:sldMkLst>
        <pc:spChg chg="mod">
          <ac:chgData name="Roger Young" userId="feb7a7c54bce8a7a" providerId="LiveId" clId="{BB4F7F45-03F0-4331-8937-879B8F0AD2FF}" dt="2026-05-03T23:49:21.287" v="97" actId="27636"/>
          <ac:spMkLst>
            <pc:docMk/>
            <pc:sldMk cId="0" sldId="269"/>
            <ac:spMk id="191" creationId="{00000000-0000-0000-0000-000000000000}"/>
          </ac:spMkLst>
        </pc:spChg>
      </pc:sldChg>
      <pc:sldChg chg="modSp mod">
        <pc:chgData name="Roger Young" userId="feb7a7c54bce8a7a" providerId="LiveId" clId="{BB4F7F45-03F0-4331-8937-879B8F0AD2FF}" dt="2026-05-03T23:49:22.251" v="98" actId="27636"/>
        <pc:sldMkLst>
          <pc:docMk/>
          <pc:sldMk cId="0" sldId="271"/>
        </pc:sldMkLst>
        <pc:spChg chg="mod">
          <ac:chgData name="Roger Young" userId="feb7a7c54bce8a7a" providerId="LiveId" clId="{BB4F7F45-03F0-4331-8937-879B8F0AD2FF}" dt="2026-05-03T23:49:22.251" v="98" actId="27636"/>
          <ac:spMkLst>
            <pc:docMk/>
            <pc:sldMk cId="0" sldId="271"/>
            <ac:spMk id="204" creationId="{00000000-0000-0000-0000-000000000000}"/>
          </ac:spMkLst>
        </pc:spChg>
      </pc:sldChg>
      <pc:sldChg chg="modSp mod">
        <pc:chgData name="Roger Young" userId="feb7a7c54bce8a7a" providerId="LiveId" clId="{BB4F7F45-03F0-4331-8937-879B8F0AD2FF}" dt="2026-05-03T23:49:22.327" v="99" actId="27636"/>
        <pc:sldMkLst>
          <pc:docMk/>
          <pc:sldMk cId="0" sldId="288"/>
        </pc:sldMkLst>
        <pc:spChg chg="mod">
          <ac:chgData name="Roger Young" userId="feb7a7c54bce8a7a" providerId="LiveId" clId="{BB4F7F45-03F0-4331-8937-879B8F0AD2FF}" dt="2026-05-03T23:49:22.327" v="99" actId="27636"/>
          <ac:spMkLst>
            <pc:docMk/>
            <pc:sldMk cId="0" sldId="288"/>
            <ac:spMk id="331" creationId="{00000000-0000-0000-0000-000000000000}"/>
          </ac:spMkLst>
        </pc:spChg>
      </pc:sldChg>
      <pc:sldChg chg="modSp mod">
        <pc:chgData name="Roger Young" userId="feb7a7c54bce8a7a" providerId="LiveId" clId="{BB4F7F45-03F0-4331-8937-879B8F0AD2FF}" dt="2026-05-03T23:49:23.231" v="100" actId="27636"/>
        <pc:sldMkLst>
          <pc:docMk/>
          <pc:sldMk cId="0" sldId="291"/>
        </pc:sldMkLst>
        <pc:spChg chg="mod">
          <ac:chgData name="Roger Young" userId="feb7a7c54bce8a7a" providerId="LiveId" clId="{BB4F7F45-03F0-4331-8937-879B8F0AD2FF}" dt="2026-05-03T23:49:23.231" v="100" actId="27636"/>
          <ac:spMkLst>
            <pc:docMk/>
            <pc:sldMk cId="0" sldId="291"/>
            <ac:spMk id="352" creationId="{00000000-0000-0000-0000-000000000000}"/>
          </ac:spMkLst>
        </pc:spChg>
      </pc:sldChg>
      <pc:sldChg chg="modSp mod">
        <pc:chgData name="Roger Young" userId="feb7a7c54bce8a7a" providerId="LiveId" clId="{BB4F7F45-03F0-4331-8937-879B8F0AD2FF}" dt="2026-05-03T23:49:25.283" v="101" actId="27636"/>
        <pc:sldMkLst>
          <pc:docMk/>
          <pc:sldMk cId="0" sldId="309"/>
        </pc:sldMkLst>
        <pc:spChg chg="mod">
          <ac:chgData name="Roger Young" userId="feb7a7c54bce8a7a" providerId="LiveId" clId="{BB4F7F45-03F0-4331-8937-879B8F0AD2FF}" dt="2026-05-03T23:49:25.283" v="101" actId="27636"/>
          <ac:spMkLst>
            <pc:docMk/>
            <pc:sldMk cId="0" sldId="309"/>
            <ac:spMk id="48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300"/>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If you are struggling to make all the minimum payments on your debt, the snowball method might work best since it can quickly eliminate a debt and reduce the stress on your budget—and on YOU.  If some special circumstances arise (for example, an unexpected hospital stay) and you might not be able to pay a bill on time, contact the creditor proactively.  This is better than contacting them after you miss a payment.  Lending Tree did a survey that found that 83% of people who asked a creditor to reduce their interest rate actually had their rate reduced.  Creditors appreciate being kept informed proactively; they don’t like excuses after you are already two months late.</a:t>
            </a:r>
            <a:endParaRPr sz="2000"/>
          </a:p>
        </p:txBody>
      </p:sp>
      <p:sp>
        <p:nvSpPr>
          <p:cNvPr id="159" name="Google Shape;15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3d6d264c7da_0_4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3d6d264c7da_0_40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g3d6d264c7da_0_40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4" name="Google Shape;17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400"/>
          </a:p>
        </p:txBody>
      </p:sp>
      <p:sp>
        <p:nvSpPr>
          <p:cNvPr id="175" name="Google Shape;175;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12</a:t>
            </a:fld>
            <a:endParaRPr sz="12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1" name="Google Shape;18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900"/>
              <a:t>Credit scores range from 300 to 850.  A good score is generally considered 670 or higher.  Over 800 is exceptional. The average score in the U.S. is about 715.  To Improve score:  1. Remove errors  2. Pay on time  3. Apply for credit sparingly  4. Piggyback onto another’s good credit (authorized card user)  5. Don’t max out your cards-FICO says people with 800+ score only use an average of 7% of their available credit.  6. Avoid co-signing for loans: it affects YOUR credit score, too.</a:t>
            </a:r>
            <a:endParaRPr sz="1700"/>
          </a:p>
        </p:txBody>
      </p:sp>
      <p:sp>
        <p:nvSpPr>
          <p:cNvPr id="182" name="Google Shape;182;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13</a:t>
            </a:fld>
            <a:endParaRPr sz="12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100"/>
              <a:t>Don’t take a chance with anything that looks even a little bit off (like place of employment).  It could be an early attempt to steal your identity.</a:t>
            </a:r>
            <a:endParaRPr sz="1900"/>
          </a:p>
        </p:txBody>
      </p:sp>
      <p:sp>
        <p:nvSpPr>
          <p:cNvPr id="188" name="Google Shape;188;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100"/>
              <a:t>Experian’s program allows you to add bills you already pay—like cell phone and utilities—to your credit history.  Paying those bills on time could then boost your credit score.  But a few cautions: not all utilities and such companies participate, only your Experian credit score will be affected, and Experian will use the opportunity to up-sell you on other products; resist that.  Women are more reluctant than men to ask for a raise.</a:t>
            </a:r>
            <a:endParaRPr sz="1900"/>
          </a:p>
        </p:txBody>
      </p:sp>
      <p:sp>
        <p:nvSpPr>
          <p:cNvPr id="195" name="Google Shape;19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000"/>
              <a:t>Retirement specialists recommend saving a total of 10 to 15% of your salary (that’s a total, including your employer’s contribution) for retirement.  Don’t despair if you can’t do it right away.  You can work up to it.</a:t>
            </a:r>
            <a:endParaRPr sz="1800"/>
          </a:p>
          <a:p>
            <a:pPr marL="0" lvl="0" indent="0" algn="l" rtl="0">
              <a:spcBef>
                <a:spcPts val="0"/>
              </a:spcBef>
              <a:spcAft>
                <a:spcPts val="0"/>
              </a:spcAft>
              <a:buNone/>
            </a:pPr>
            <a:r>
              <a:rPr lang="en-US" sz="1000"/>
              <a:t>When setting a goal, make it specific and achievable: For example, “I will save $200 a month until I have $5000 for a car down payment.”</a:t>
            </a:r>
            <a:endParaRPr sz="1800"/>
          </a:p>
        </p:txBody>
      </p:sp>
      <p:sp>
        <p:nvSpPr>
          <p:cNvPr id="202" name="Google Shape;202;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900"/>
              <a:t>You will reach $3200 at 12:50 and that doubles in the next 10 minutes so you have the $6400 at 1:00.  If you had started with $100 just ten minutes later at 12:10 instead of 12:00, you would end up with just $3200. This illustrates the importance of starting to save early.  Let’s look at an example (next slide).</a:t>
            </a:r>
            <a:endParaRPr sz="1700"/>
          </a:p>
        </p:txBody>
      </p:sp>
      <p:sp>
        <p:nvSpPr>
          <p:cNvPr id="209" name="Google Shape;209;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woman who started saving at age 25 will have invested $12,000 more than the woman who started at age 35 but will end up with $217,000 more.</a:t>
            </a:r>
            <a:endParaRPr sz="2000"/>
          </a:p>
        </p:txBody>
      </p:sp>
      <p:sp>
        <p:nvSpPr>
          <p:cNvPr id="217" name="Google Shape;217;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3d6d264c7da_0_3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3d6d264c7da_0_38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g3d6d264c7da_0_38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Demographics work against you.  You live longer on average than men do, increasing the chances of becoming a widow.  And that can spell the loss of a significant portion of household income.  </a:t>
            </a:r>
            <a:endParaRPr sz="2000"/>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It may be very difficult to blend finances after having been independent for years or to work with someone with a very different outlook on handling money.</a:t>
            </a:r>
            <a:endParaRPr sz="2000"/>
          </a:p>
        </p:txBody>
      </p:sp>
      <p:sp>
        <p:nvSpPr>
          <p:cNvPr id="233" name="Google Shape;233;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300"/>
          </a:p>
        </p:txBody>
      </p:sp>
      <p:sp>
        <p:nvSpPr>
          <p:cNvPr id="240" name="Google Shape;240;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Make the date something to look forward to.  Keep it low stress, maybe at a neutral site like a restaurant.  (Grandmothers, babysit the kids so they can have their money date.)  Seek to understand each other’s attitudes toward money.  Avoid labeling (“spender”, “miser”, etc.)  At some point everyone spends.</a:t>
            </a:r>
            <a:endParaRPr sz="2000"/>
          </a:p>
        </p:txBody>
      </p:sp>
      <p:sp>
        <p:nvSpPr>
          <p:cNvPr id="247" name="Google Shape;247;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a:t>Human nature is not changing as fast as societal trends are. “American wives, even wives who hold more feminist views about working women and the division of household tasks, are typically happier when their husband earns 68% or more of the household income.”W. Bradford Wilcox at The National Marriage Project at UVA </a:t>
            </a:r>
            <a:endParaRPr/>
          </a:p>
        </p:txBody>
      </p:sp>
      <p:sp>
        <p:nvSpPr>
          <p:cNvPr id="254" name="Google Shape;254;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3d6d264c7da_0_4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3d6d264c7da_0_45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g3d6d264c7da_0_45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300"/>
              <a:t>God may hate divorce, but there are times when it is the correct choice: because of marital infidelity or  abuse, for example.</a:t>
            </a:r>
            <a:endParaRPr sz="2100"/>
          </a:p>
        </p:txBody>
      </p:sp>
      <p:sp>
        <p:nvSpPr>
          <p:cNvPr id="268" name="Google Shape;268;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400"/>
              <a:t>Gray divorce refers to couples who have been married for decades deciding late in life to part ways.  And late-in-life marriages can have their own stress points that can split a couple.  For example, one partner may come into the marriage with a healthy balance in her retirement account whereas the other was lax in saving for retirement.  How will that be fairly handled in the event of a divorce?</a:t>
            </a:r>
            <a:endParaRPr sz="2200"/>
          </a:p>
        </p:txBody>
      </p:sp>
      <p:sp>
        <p:nvSpPr>
          <p:cNvPr id="275" name="Google Shape;275;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400"/>
              <a:t>The stigma of pre-nuptial agreements is that it is “planning for divorce.”</a:t>
            </a:r>
            <a:endParaRPr sz="2200"/>
          </a:p>
        </p:txBody>
      </p:sp>
      <p:sp>
        <p:nvSpPr>
          <p:cNvPr id="283" name="Google Shape;283;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400"/>
              <a:t>He’s a saint abroad but a devil at home.  No one else sees the abuse.</a:t>
            </a:r>
            <a:endParaRPr sz="2200"/>
          </a:p>
        </p:txBody>
      </p:sp>
      <p:sp>
        <p:nvSpPr>
          <p:cNvPr id="292" name="Google Shape;292;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100"/>
              <a:t>The grab-and-go bag is useful for any emergency situation.  Some accounts require the spouse to be the primary beneficiary unless he waives that right.  This was designed to protect women primarily.  As an ex-spouse you are entitled to Social Security spousal benefits (both retirement and survivor) based on your ex’s earnings record BUT ONLY IF you were married at least 10 years and not a day less.</a:t>
            </a:r>
            <a:endParaRPr sz="1900"/>
          </a:p>
        </p:txBody>
      </p:sp>
      <p:sp>
        <p:nvSpPr>
          <p:cNvPr id="300" name="Google Shape;300;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breaks in a woman’s career can impact her ability to move up the corporate ladder, limits her opportunities to save money in a retirement account, and will affect how much she will qualify to receive in Social Security benefits when she does retire.  Financial firms think that adding some pink to their marketing material is all they need to be “women-friendly”.</a:t>
            </a:r>
            <a:endParaRPr sz="1600"/>
          </a:p>
        </p:txBody>
      </p:sp>
      <p:sp>
        <p:nvSpPr>
          <p:cNvPr id="105" name="Google Shape;105;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3d6d264c7da_0_4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3d6d264c7da_0_4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7" name="Google Shape;307;g3d6d264c7da_0_4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3d6d264c7da_0_4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3d6d264c7da_0_43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4" name="Google Shape;314;g3d6d264c7da_0_43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3d6d264c7da_0_4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3d6d264c7da_0_44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1" name="Google Shape;321;g3d6d264c7da_0_44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3d6d264c7da_0_4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3d6d264c7da_0_45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8" name="Google Shape;328;g3d6d264c7da_0_45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100"/>
              <a:t>*Do not make the check payable to you.  Should be made payable to the account custodian (e.g. “Pay to the order of Fidelity Investments FBO (for the benefit of) Jane Doe”</a:t>
            </a:r>
            <a:endParaRPr sz="1900"/>
          </a:p>
        </p:txBody>
      </p:sp>
      <p:sp>
        <p:nvSpPr>
          <p:cNvPr id="335" name="Google Shape;335;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3d6d264c7da_0_4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3d6d264c7da_0_46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2" name="Google Shape;342;g3d6d264c7da_0_46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3d6d264c7da_0_4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3d6d264c7da_0_47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9" name="Google Shape;349;g3d6d264c7da_0_47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3d6d264c7da_0_4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3d6d264c7da_0_47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6" name="Google Shape;356;g3d6d264c7da_0_47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2" name="Google Shape;362;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100"/>
              <a:t>Because of household duties or caregiving for a sick husband, many widows retire earlier than planned.  The wise husband will have included his wife in financial decision-making and involved her in bill-paying, maintaining accounts, talking with their financial advisor, etc.</a:t>
            </a:r>
            <a:endParaRPr sz="1900"/>
          </a:p>
        </p:txBody>
      </p:sp>
      <p:sp>
        <p:nvSpPr>
          <p:cNvPr id="363" name="Google Shape;363;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9" name="Google Shape;369;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000"/>
              <a:t>If you husband had taxable assets just in his name that have grown in value over time, at his death the “basis” (the price at which the asset was originally bought) is “stepped up” to its current value.  You could sell it and not pay taxes.   </a:t>
            </a:r>
            <a:endParaRPr sz="1800"/>
          </a:p>
          <a:p>
            <a:pPr marL="0" lvl="0" indent="0" algn="l" rtl="0">
              <a:spcBef>
                <a:spcPts val="0"/>
              </a:spcBef>
              <a:spcAft>
                <a:spcPts val="0"/>
              </a:spcAft>
              <a:buNone/>
            </a:pPr>
            <a:r>
              <a:rPr lang="en-US" sz="1000"/>
              <a:t>Take advantage of the more favorable “married filing joint” status to save money.  Filing single can cost you more in taxes, even if your income has decreased.</a:t>
            </a:r>
            <a:endParaRPr sz="1800"/>
          </a:p>
        </p:txBody>
      </p:sp>
      <p:sp>
        <p:nvSpPr>
          <p:cNvPr id="370" name="Google Shape;370;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100"/>
              <a:t>Women over 50 probably suffered from a cultural bias that directed more financial education to men rather than women.  That mindset has been very slow to change.</a:t>
            </a:r>
            <a:endParaRPr sz="1900"/>
          </a:p>
        </p:txBody>
      </p:sp>
      <p:sp>
        <p:nvSpPr>
          <p:cNvPr id="112" name="Google Shape;112;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6" name="Google Shape;376;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In case there are pending payments in your husband’s name, keep his name on your bank accounts for a period of time.</a:t>
            </a:r>
            <a:endParaRPr sz="2000"/>
          </a:p>
        </p:txBody>
      </p:sp>
      <p:sp>
        <p:nvSpPr>
          <p:cNvPr id="377" name="Google Shape;377;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3" name="Google Shape;383;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300"/>
          </a:p>
        </p:txBody>
      </p:sp>
      <p:sp>
        <p:nvSpPr>
          <p:cNvPr id="384" name="Google Shape;384;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9" name="Google Shape;389;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300"/>
          </a:p>
        </p:txBody>
      </p:sp>
      <p:sp>
        <p:nvSpPr>
          <p:cNvPr id="390" name="Google Shape;390;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6" name="Google Shape;396;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You may start receiving survivor benefits while waiting for your own benefit to grow until it may become larger than your survivor benefit, depending on your record of earnings during your working years.</a:t>
            </a:r>
            <a:endParaRPr sz="2000"/>
          </a:p>
        </p:txBody>
      </p:sp>
      <p:sp>
        <p:nvSpPr>
          <p:cNvPr id="397" name="Google Shape;397;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3d6d264c7da_0_4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3d6d264c7da_0_4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g3d6d264c7da_0_4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3d6d264c7da_0_4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 name="Google Shape;412;g3d6d264c7da_0_40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3" name="Google Shape;413;g3d6d264c7da_0_40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0" name="Google Shape;420;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100"/>
              <a:t>Investing in a mutual fund is safer than investing in an individual company stock, because it provides diversification.  You are not putting “all your eggs in one basket”.  All these investments can be held in a taxable account or in a tax-favored account like a 401(k).</a:t>
            </a:r>
            <a:endParaRPr sz="1900"/>
          </a:p>
        </p:txBody>
      </p:sp>
      <p:sp>
        <p:nvSpPr>
          <p:cNvPr id="421" name="Google Shape;421;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7" name="Google Shape;427;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With a load fund, you immediately take a hit with your investment; the full amount is not invested, and your investment has to perform that much better to match the return of a no-load fund.</a:t>
            </a:r>
            <a:endParaRPr sz="2000"/>
          </a:p>
        </p:txBody>
      </p:sp>
      <p:sp>
        <p:nvSpPr>
          <p:cNvPr id="428" name="Google Shape;428;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6" name="Google Shape;436;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difference between a Roth and a non-Roth account can be described as paying tax on the seeds versus paying tax on the harvest.</a:t>
            </a:r>
            <a:endParaRPr sz="2000"/>
          </a:p>
        </p:txBody>
      </p:sp>
      <p:sp>
        <p:nvSpPr>
          <p:cNvPr id="437" name="Google Shape;437;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3" name="Google Shape;443;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Small cap companies: worth less than $1-2 billion; mid cap up to $2-10 billion; large cap over $10 billion.  </a:t>
            </a:r>
            <a:endParaRPr sz="2000"/>
          </a:p>
          <a:p>
            <a:pPr marL="0" lvl="0" indent="0" algn="l" rtl="0">
              <a:spcBef>
                <a:spcPts val="0"/>
              </a:spcBef>
              <a:spcAft>
                <a:spcPts val="0"/>
              </a:spcAft>
              <a:buNone/>
            </a:pPr>
            <a:r>
              <a:rPr lang="en-US"/>
              <a:t>An index fund may, for example, track the largest 500 U.S. companies (the S&amp;P 500) or the largest U.S. small cap firms (the Russell 2000).</a:t>
            </a:r>
            <a:endParaRPr sz="2000"/>
          </a:p>
        </p:txBody>
      </p:sp>
      <p:sp>
        <p:nvSpPr>
          <p:cNvPr id="444" name="Google Shape;444;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3d6d264c7da_0_4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3d6d264c7da_0_4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 name="Google Shape;119;g3d6d264c7da_0_4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0" name="Google Shape;450;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Look at fees, investments held, goals, performance record, benchmark, etc  About 1 in 5 investors think they are not paying anyone for their investments.  They don’t have to write a check, so the cost is mostly invisible.</a:t>
            </a:r>
            <a:endParaRPr sz="2000"/>
          </a:p>
        </p:txBody>
      </p:sp>
      <p:sp>
        <p:nvSpPr>
          <p:cNvPr id="451" name="Google Shape;451;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8" name="Google Shape;458;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Roger will illustrate these on a whiteboard</a:t>
            </a:r>
            <a:endParaRPr sz="2000"/>
          </a:p>
        </p:txBody>
      </p:sp>
      <p:sp>
        <p:nvSpPr>
          <p:cNvPr id="459" name="Google Shape;459;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6" name="Google Shape;466;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200"/>
          </a:p>
        </p:txBody>
      </p:sp>
      <p:sp>
        <p:nvSpPr>
          <p:cNvPr id="467" name="Google Shape;467;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5" name="Google Shape;475;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100"/>
              <a:t>Life experiences may make women more risk averse.  Having to take time out of the work force to raise kids or for other reasons, they feel a need to have their money more readily available rather than invested.  As one female investment advisor said, she has never heard women trading hot stock tips or bragging about the performance of their investments.  They are more goal oriented.</a:t>
            </a:r>
            <a:endParaRPr sz="1900"/>
          </a:p>
        </p:txBody>
      </p:sp>
      <p:sp>
        <p:nvSpPr>
          <p:cNvPr id="476" name="Google Shape;476;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2" name="Google Shape;482;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300"/>
              <a:t>Be cautious about using guidance generated by artificial intelligence.  Most advisors feel the technology is still not developed enough to always give accurate guidance.  Target date funds are a mix of investments—stocks and bonds and money market funds—that gradually grow more conservative as you approach retirement age.  They are named according to the approximate retirement age of the investor (e.g. Retirement Fund 2035).  They offer automatic diversification and age-appropriate investments.  These are often the default investment in 401(k) accounts.</a:t>
            </a:r>
            <a:endParaRPr sz="2100"/>
          </a:p>
        </p:txBody>
      </p:sp>
      <p:sp>
        <p:nvSpPr>
          <p:cNvPr id="483" name="Google Shape;483;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9" name="Google Shape;489;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300"/>
              <a:t>A typical management fee would be 1% of AUM,  but there might be a sliding scale.  An hourly rate might be $200 or more.</a:t>
            </a:r>
            <a:endParaRPr sz="2100"/>
          </a:p>
        </p:txBody>
      </p:sp>
      <p:sp>
        <p:nvSpPr>
          <p:cNvPr id="490" name="Google Shape;490;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6" name="Google Shape;496;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300"/>
              <a:t>If time permits, demonstrate “brokercheck”.  Women look more at how they are meeting their goals versus men who tend to concentrate on performance of their investments.  You should ask yourself:  Am I making measurable progress toward meeting my goals?  Do I feel in control of my finances?  Am I comfortable speaking to my advisor?</a:t>
            </a:r>
            <a:endParaRPr sz="2100"/>
          </a:p>
        </p:txBody>
      </p:sp>
      <p:sp>
        <p:nvSpPr>
          <p:cNvPr id="497" name="Google Shape;497;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3" name="Google Shape;503;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400"/>
          </a:p>
        </p:txBody>
      </p:sp>
      <p:sp>
        <p:nvSpPr>
          <p:cNvPr id="504" name="Google Shape;504;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0" name="Google Shape;510;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300"/>
              <a:t>Many people have trouble spending what they saved; it IS quite a switch in mindset.</a:t>
            </a:r>
            <a:endParaRPr sz="2100"/>
          </a:p>
        </p:txBody>
      </p:sp>
      <p:sp>
        <p:nvSpPr>
          <p:cNvPr id="511" name="Google Shape;511;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58</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7" name="Google Shape;517;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400"/>
              <a:t>Medicaid is an option for financially challenged or special needs cases</a:t>
            </a:r>
            <a:endParaRPr sz="2100"/>
          </a:p>
        </p:txBody>
      </p:sp>
      <p:sp>
        <p:nvSpPr>
          <p:cNvPr id="518" name="Google Shape;518;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400"/>
          </a:p>
        </p:txBody>
      </p:sp>
      <p:sp>
        <p:nvSpPr>
          <p:cNvPr id="126" name="Google Shape;12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4" name="Google Shape;524;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300"/>
          </a:p>
        </p:txBody>
      </p:sp>
      <p:sp>
        <p:nvSpPr>
          <p:cNvPr id="525" name="Google Shape;525;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60</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2" name="Google Shape;532;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400"/>
          </a:p>
        </p:txBody>
      </p:sp>
      <p:sp>
        <p:nvSpPr>
          <p:cNvPr id="533" name="Google Shape;533;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61</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9" name="Google Shape;539;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300"/>
              <a:t>Some retirement specialists break down retirement spending to “go-go, slow-go, and no-go years</a:t>
            </a:r>
            <a:endParaRPr sz="2100"/>
          </a:p>
        </p:txBody>
      </p:sp>
      <p:sp>
        <p:nvSpPr>
          <p:cNvPr id="540" name="Google Shape;540;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62</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6" name="Google Shape;546;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400"/>
          </a:p>
        </p:txBody>
      </p:sp>
      <p:sp>
        <p:nvSpPr>
          <p:cNvPr id="547" name="Google Shape;547;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63</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3d6d264c7da_0_3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3" name="Google Shape;553;g3d6d264c7da_0_35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4" name="Google Shape;554;g3d6d264c7da_0_35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64</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3" name="Google Shape;563;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400"/>
          </a:p>
        </p:txBody>
      </p:sp>
      <p:sp>
        <p:nvSpPr>
          <p:cNvPr id="564" name="Google Shape;564;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65</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0" name="Google Shape;570;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300"/>
          </a:p>
        </p:txBody>
      </p:sp>
      <p:sp>
        <p:nvSpPr>
          <p:cNvPr id="571" name="Google Shape;571;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66</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7" name="Google Shape;577;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400"/>
          </a:p>
        </p:txBody>
      </p:sp>
      <p:sp>
        <p:nvSpPr>
          <p:cNvPr id="578" name="Google Shape;578;p5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67</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3" name="Google Shape;583;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400"/>
          </a:p>
        </p:txBody>
      </p:sp>
      <p:sp>
        <p:nvSpPr>
          <p:cNvPr id="584" name="Google Shape;584;p5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68</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9" name="Google Shape;589;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400"/>
          </a:p>
        </p:txBody>
      </p:sp>
      <p:sp>
        <p:nvSpPr>
          <p:cNvPr id="590" name="Google Shape;590;p5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69</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100"/>
              <a:t>Don’t start out by trying to understand all the technical concepts of investing, for example.  Know what your own financial situation is and understand your own emotional relationship to money, how your childhood experiences shaped your view of money: was money scarce in your home? Were you lavished with expensive toys?</a:t>
            </a:r>
            <a:endParaRPr sz="1900"/>
          </a:p>
        </p:txBody>
      </p:sp>
      <p:sp>
        <p:nvSpPr>
          <p:cNvPr id="134" name="Google Shape;134;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5" name="Google Shape;595;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300"/>
              <a:t>This quiz was devised over 20 years ago and is used for measuring basic financial literacy in three areas: compound interest, inflation, and risk diversification.  Only 43% of Americans surveyed answered all three questions correctly.  Only 61% answered #3 correctly.</a:t>
            </a:r>
            <a:endParaRPr sz="2100"/>
          </a:p>
        </p:txBody>
      </p:sp>
      <p:sp>
        <p:nvSpPr>
          <p:cNvPr id="596" name="Google Shape;596;p5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70</a:t>
            </a:fld>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g3d6d264c7da_0_3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1" name="Google Shape;601;g3d6d264c7da_0_36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2" name="Google Shape;602;g3d6d264c7da_0_36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71</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g3d6d264c7da_0_3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8" name="Google Shape;608;g3d6d264c7da_0_37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Direct them to the Feedback Survey</a:t>
            </a:r>
            <a:endParaRPr/>
          </a:p>
        </p:txBody>
      </p:sp>
      <p:sp>
        <p:nvSpPr>
          <p:cNvPr id="609" name="Google Shape;609;g3d6d264c7da_0_37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72</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000"/>
              <a:t>As overwhelming and complex as money matters might seem, knowing where your money comes from and where it goes is the essential first step to gaining confidence in handling your money.  Be sure to include in your planning enough money to cover irregular expenses.  For example, if you pay auto insurance every six months then include one-sixth of that semi-annual amount in your 30-day spending record.  You may be surprised how little purchases or unplanned impulse purchases add up.  You might even identify triggers that cause you to spend more than you planned.  And don’t forget giving and charity.  We are in this life together and are here to help each other.  And it’s good for your mental health, your “feel good” muscle.</a:t>
            </a:r>
            <a:endParaRPr sz="1800"/>
          </a:p>
        </p:txBody>
      </p:sp>
      <p:sp>
        <p:nvSpPr>
          <p:cNvPr id="143" name="Google Shape;14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500"/>
          </a:p>
        </p:txBody>
      </p:sp>
      <p:sp>
        <p:nvSpPr>
          <p:cNvPr id="151" name="Google Shape;151;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59"/>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59"/>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5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5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5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6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68"/>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6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6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6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69"/>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69"/>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6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6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6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
        <p:cNvGrpSpPr/>
        <p:nvPr/>
      </p:nvGrpSpPr>
      <p:grpSpPr>
        <a:xfrm>
          <a:off x="0" y="0"/>
          <a:ext cx="0" cy="0"/>
          <a:chOff x="0" y="0"/>
          <a:chExt cx="0" cy="0"/>
        </a:xfrm>
      </p:grpSpPr>
      <p:sp>
        <p:nvSpPr>
          <p:cNvPr id="22" name="Google Shape;22;p6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6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6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6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sp>
        <p:nvSpPr>
          <p:cNvPr id="27" name="Google Shape;27;p6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6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6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0"/>
        <p:cNvGrpSpPr/>
        <p:nvPr/>
      </p:nvGrpSpPr>
      <p:grpSpPr>
        <a:xfrm>
          <a:off x="0" y="0"/>
          <a:ext cx="0" cy="0"/>
          <a:chOff x="0" y="0"/>
          <a:chExt cx="0" cy="0"/>
        </a:xfrm>
      </p:grpSpPr>
      <p:sp>
        <p:nvSpPr>
          <p:cNvPr id="31" name="Google Shape;31;p62"/>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62"/>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3" name="Google Shape;33;p62"/>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4" name="Google Shape;34;p6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6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6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7"/>
        <p:cNvGrpSpPr/>
        <p:nvPr/>
      </p:nvGrpSpPr>
      <p:grpSpPr>
        <a:xfrm>
          <a:off x="0" y="0"/>
          <a:ext cx="0" cy="0"/>
          <a:chOff x="0" y="0"/>
          <a:chExt cx="0" cy="0"/>
        </a:xfrm>
      </p:grpSpPr>
      <p:sp>
        <p:nvSpPr>
          <p:cNvPr id="38" name="Google Shape;38;p6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6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6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3"/>
        <p:cNvGrpSpPr/>
        <p:nvPr/>
      </p:nvGrpSpPr>
      <p:grpSpPr>
        <a:xfrm>
          <a:off x="0" y="0"/>
          <a:ext cx="0" cy="0"/>
          <a:chOff x="0" y="0"/>
          <a:chExt cx="0" cy="0"/>
        </a:xfrm>
      </p:grpSpPr>
      <p:sp>
        <p:nvSpPr>
          <p:cNvPr id="44" name="Google Shape;44;p64"/>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64"/>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6" name="Google Shape;46;p6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9"/>
        <p:cNvGrpSpPr/>
        <p:nvPr/>
      </p:nvGrpSpPr>
      <p:grpSpPr>
        <a:xfrm>
          <a:off x="0" y="0"/>
          <a:ext cx="0" cy="0"/>
          <a:chOff x="0" y="0"/>
          <a:chExt cx="0" cy="0"/>
        </a:xfrm>
      </p:grpSpPr>
      <p:sp>
        <p:nvSpPr>
          <p:cNvPr id="50" name="Google Shape;50;p6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65"/>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65"/>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6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6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6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6"/>
        <p:cNvGrpSpPr/>
        <p:nvPr/>
      </p:nvGrpSpPr>
      <p:grpSpPr>
        <a:xfrm>
          <a:off x="0" y="0"/>
          <a:ext cx="0" cy="0"/>
          <a:chOff x="0" y="0"/>
          <a:chExt cx="0" cy="0"/>
        </a:xfrm>
      </p:grpSpPr>
      <p:sp>
        <p:nvSpPr>
          <p:cNvPr id="57" name="Google Shape;57;p66"/>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66"/>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9" name="Google Shape;59;p66"/>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66"/>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1" name="Google Shape;61;p66"/>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6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6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6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67"/>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67"/>
          <p:cNvSpPr>
            <a:spLocks noGrp="1"/>
          </p:cNvSpPr>
          <p:nvPr>
            <p:ph type="pic" idx="2"/>
          </p:nvPr>
        </p:nvSpPr>
        <p:spPr>
          <a:xfrm>
            <a:off x="5183188" y="987425"/>
            <a:ext cx="6172200" cy="4873500"/>
          </a:xfrm>
          <a:prstGeom prst="rect">
            <a:avLst/>
          </a:prstGeom>
          <a:noFill/>
          <a:ln>
            <a:noFill/>
          </a:ln>
        </p:spPr>
      </p:sp>
      <p:sp>
        <p:nvSpPr>
          <p:cNvPr id="68" name="Google Shape;68;p67"/>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6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6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6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EF6C6"/>
        </a:solidFill>
        <a:effectLst/>
      </p:bgPr>
    </p:bg>
    <p:spTree>
      <p:nvGrpSpPr>
        <p:cNvPr id="1" name="Shape 9"/>
        <p:cNvGrpSpPr/>
        <p:nvPr/>
      </p:nvGrpSpPr>
      <p:grpSpPr>
        <a:xfrm>
          <a:off x="0" y="0"/>
          <a:ext cx="0" cy="0"/>
          <a:chOff x="0" y="0"/>
          <a:chExt cx="0" cy="0"/>
        </a:xfrm>
      </p:grpSpPr>
      <p:sp>
        <p:nvSpPr>
          <p:cNvPr id="10" name="Google Shape;10;p5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58"/>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5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rgbClr val="888888"/>
                </a:solidFill>
                <a:latin typeface="Calibri"/>
                <a:ea typeface="Calibri"/>
                <a:cs typeface="Calibri"/>
                <a:sym typeface="Calibri"/>
              </a:defRPr>
            </a:lvl1pPr>
            <a:lvl2pPr marL="0" marR="0" lvl="1" indent="0" algn="r">
              <a:spcBef>
                <a:spcPts val="0"/>
              </a:spcBef>
              <a:buNone/>
              <a:defRPr sz="1200" b="0" i="0" u="none" strike="noStrike" cap="none">
                <a:solidFill>
                  <a:srgbClr val="888888"/>
                </a:solidFill>
                <a:latin typeface="Calibri"/>
                <a:ea typeface="Calibri"/>
                <a:cs typeface="Calibri"/>
                <a:sym typeface="Calibri"/>
              </a:defRPr>
            </a:lvl2pPr>
            <a:lvl3pPr marL="0" marR="0" lvl="2" indent="0" algn="r">
              <a:spcBef>
                <a:spcPts val="0"/>
              </a:spcBef>
              <a:buNone/>
              <a:defRPr sz="1200" b="0" i="0" u="none" strike="noStrike" cap="none">
                <a:solidFill>
                  <a:srgbClr val="888888"/>
                </a:solidFill>
                <a:latin typeface="Calibri"/>
                <a:ea typeface="Calibri"/>
                <a:cs typeface="Calibri"/>
                <a:sym typeface="Calibri"/>
              </a:defRPr>
            </a:lvl3pPr>
            <a:lvl4pPr marL="0" marR="0" lvl="3" indent="0" algn="r">
              <a:spcBef>
                <a:spcPts val="0"/>
              </a:spcBef>
              <a:buNone/>
              <a:defRPr sz="1200" b="0" i="0" u="none" strike="noStrike" cap="none">
                <a:solidFill>
                  <a:srgbClr val="888888"/>
                </a:solidFill>
                <a:latin typeface="Calibri"/>
                <a:ea typeface="Calibri"/>
                <a:cs typeface="Calibri"/>
                <a:sym typeface="Calibri"/>
              </a:defRPr>
            </a:lvl4pPr>
            <a:lvl5pPr marL="0" marR="0" lvl="4" indent="0" algn="r">
              <a:spcBef>
                <a:spcPts val="0"/>
              </a:spcBef>
              <a:buNone/>
              <a:defRPr sz="1200" b="0" i="0" u="none" strike="noStrike" cap="none">
                <a:solidFill>
                  <a:srgbClr val="888888"/>
                </a:solidFill>
                <a:latin typeface="Calibri"/>
                <a:ea typeface="Calibri"/>
                <a:cs typeface="Calibri"/>
                <a:sym typeface="Calibri"/>
              </a:defRPr>
            </a:lvl5pPr>
            <a:lvl6pPr marL="0" marR="0" lvl="5" indent="0" algn="r">
              <a:spcBef>
                <a:spcPts val="0"/>
              </a:spcBef>
              <a:buNone/>
              <a:defRPr sz="1200" b="0" i="0" u="none" strike="noStrike" cap="none">
                <a:solidFill>
                  <a:srgbClr val="888888"/>
                </a:solidFill>
                <a:latin typeface="Calibri"/>
                <a:ea typeface="Calibri"/>
                <a:cs typeface="Calibri"/>
                <a:sym typeface="Calibri"/>
              </a:defRPr>
            </a:lvl6pPr>
            <a:lvl7pPr marL="0" marR="0" lvl="6" indent="0" algn="r">
              <a:spcBef>
                <a:spcPts val="0"/>
              </a:spcBef>
              <a:buNone/>
              <a:defRPr sz="1200" b="0" i="0" u="none" strike="noStrike" cap="none">
                <a:solidFill>
                  <a:srgbClr val="888888"/>
                </a:solidFill>
                <a:latin typeface="Calibri"/>
                <a:ea typeface="Calibri"/>
                <a:cs typeface="Calibri"/>
                <a:sym typeface="Calibri"/>
              </a:defRPr>
            </a:lvl7pPr>
            <a:lvl8pPr marL="0" marR="0" lvl="7" indent="0" algn="r">
              <a:spcBef>
                <a:spcPts val="0"/>
              </a:spcBef>
              <a:buNone/>
              <a:defRPr sz="1200" b="0" i="0" u="none" strike="noStrike" cap="none">
                <a:solidFill>
                  <a:srgbClr val="888888"/>
                </a:solidFill>
                <a:latin typeface="Calibri"/>
                <a:ea typeface="Calibri"/>
                <a:cs typeface="Calibri"/>
                <a:sym typeface="Calibri"/>
              </a:defRPr>
            </a:lvl8pPr>
            <a:lvl9pPr marL="0" marR="0" lvl="8" indent="0" algn="r">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4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4.xml"/><Relationship Id="rId1" Type="http://schemas.openxmlformats.org/officeDocument/2006/relationships/slideLayout" Target="../slideLayouts/slideLayout8.xml"/><Relationship Id="rId5" Type="http://schemas.openxmlformats.org/officeDocument/2006/relationships/image" Target="../media/image25.png"/><Relationship Id="rId4" Type="http://schemas.openxmlformats.org/officeDocument/2006/relationships/image" Target="../media/image24.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71.xml"/><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7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ctrTitle"/>
          </p:nvPr>
        </p:nvSpPr>
        <p:spPr>
          <a:xfrm>
            <a:off x="395699" y="479525"/>
            <a:ext cx="7498500" cy="2387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en-US" b="1"/>
              <a:t>Money Management </a:t>
            </a:r>
            <a:br>
              <a:rPr lang="en-US" b="1"/>
            </a:br>
            <a:r>
              <a:rPr lang="en-US" b="1">
                <a:latin typeface="Dancing Script"/>
                <a:ea typeface="Dancing Script"/>
                <a:cs typeface="Dancing Script"/>
                <a:sym typeface="Dancing Script"/>
              </a:rPr>
              <a:t>for Women</a:t>
            </a:r>
            <a:endParaRPr>
              <a:latin typeface="Dancing Script"/>
              <a:ea typeface="Dancing Script"/>
              <a:cs typeface="Dancing Script"/>
              <a:sym typeface="Dancing Script"/>
            </a:endParaRPr>
          </a:p>
        </p:txBody>
      </p:sp>
      <p:sp>
        <p:nvSpPr>
          <p:cNvPr id="90" name="Google Shape;90;p1"/>
          <p:cNvSpPr txBox="1">
            <a:spLocks noGrp="1"/>
          </p:cNvSpPr>
          <p:nvPr>
            <p:ph type="subTitle" idx="1"/>
          </p:nvPr>
        </p:nvSpPr>
        <p:spPr>
          <a:xfrm>
            <a:off x="2899725" y="3843799"/>
            <a:ext cx="9144000" cy="25875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800"/>
              <a:buNone/>
            </a:pPr>
            <a:r>
              <a:rPr lang="en-US" sz="2800" dirty="0"/>
              <a:t>Presented by New Market SDA Church</a:t>
            </a:r>
            <a:endParaRPr sz="2800" dirty="0"/>
          </a:p>
          <a:p>
            <a:pPr marL="0" lvl="0" indent="0" algn="ctr" rtl="0">
              <a:lnSpc>
                <a:spcPct val="90000"/>
              </a:lnSpc>
              <a:spcBef>
                <a:spcPts val="0"/>
              </a:spcBef>
              <a:spcAft>
                <a:spcPts val="0"/>
              </a:spcAft>
              <a:buClr>
                <a:schemeClr val="dk1"/>
              </a:buClr>
              <a:buSzPts val="2800"/>
              <a:buNone/>
            </a:pPr>
            <a:r>
              <a:rPr lang="en-US" sz="2800" b="1" dirty="0">
                <a:latin typeface="Dancing Script"/>
                <a:ea typeface="Dancing Script"/>
                <a:cs typeface="Dancing Script"/>
                <a:sym typeface="Dancing Script"/>
              </a:rPr>
              <a:t>Women’s Ministries</a:t>
            </a:r>
            <a:endParaRPr dirty="0">
              <a:latin typeface="Dancing Script"/>
              <a:ea typeface="Dancing Script"/>
              <a:cs typeface="Dancing Script"/>
              <a:sym typeface="Dancing Script"/>
            </a:endParaRPr>
          </a:p>
          <a:p>
            <a:pPr marL="0" lvl="0" indent="0" algn="ctr" rtl="0">
              <a:lnSpc>
                <a:spcPct val="90000"/>
              </a:lnSpc>
              <a:spcBef>
                <a:spcPts val="1000"/>
              </a:spcBef>
              <a:spcAft>
                <a:spcPts val="0"/>
              </a:spcAft>
              <a:buClr>
                <a:schemeClr val="dk1"/>
              </a:buClr>
              <a:buSzPts val="2800"/>
              <a:buNone/>
            </a:pPr>
            <a:r>
              <a:rPr lang="en-US" sz="2800" b="1" dirty="0"/>
              <a:t>Kelly Wiedemann Jaen</a:t>
            </a:r>
            <a:endParaRPr dirty="0"/>
          </a:p>
          <a:p>
            <a:pPr marL="0" lvl="0" indent="0" algn="ctr" rtl="0">
              <a:lnSpc>
                <a:spcPct val="90000"/>
              </a:lnSpc>
              <a:spcBef>
                <a:spcPts val="1000"/>
              </a:spcBef>
              <a:spcAft>
                <a:spcPts val="0"/>
              </a:spcAft>
              <a:buClr>
                <a:schemeClr val="dk1"/>
              </a:buClr>
              <a:buSzPts val="2800"/>
              <a:buNone/>
            </a:pPr>
            <a:r>
              <a:rPr lang="en-US" sz="2800" b="1" dirty="0"/>
              <a:t>Cindi Sechler</a:t>
            </a:r>
            <a:endParaRPr dirty="0"/>
          </a:p>
          <a:p>
            <a:pPr marL="0" lvl="0" indent="0" algn="ctr" rtl="0">
              <a:lnSpc>
                <a:spcPct val="90000"/>
              </a:lnSpc>
              <a:spcBef>
                <a:spcPts val="1000"/>
              </a:spcBef>
              <a:spcAft>
                <a:spcPts val="0"/>
              </a:spcAft>
              <a:buClr>
                <a:schemeClr val="dk1"/>
              </a:buClr>
              <a:buSzPts val="2800"/>
              <a:buNone/>
            </a:pPr>
            <a:r>
              <a:rPr lang="en-US" sz="2800" b="1" dirty="0"/>
              <a:t>			      Roger Young              © </a:t>
            </a:r>
            <a:r>
              <a:rPr lang="en-US" sz="1400" b="1" dirty="0"/>
              <a:t> K. Jaen, C. Sechler, R. Young</a:t>
            </a:r>
            <a:endParaRPr sz="1400" dirty="0"/>
          </a:p>
        </p:txBody>
      </p:sp>
      <p:pic>
        <p:nvPicPr>
          <p:cNvPr id="91" name="Google Shape;91;p1" descr="Spider Plant Images | Free Photos, PNG Stickers, Wallpapers ..."/>
          <p:cNvPicPr preferRelativeResize="0"/>
          <p:nvPr/>
        </p:nvPicPr>
        <p:blipFill>
          <a:blip r:embed="rId3">
            <a:alphaModFix/>
          </a:blip>
          <a:stretch>
            <a:fillRect/>
          </a:stretch>
        </p:blipFill>
        <p:spPr>
          <a:xfrm>
            <a:off x="8153400" y="875777"/>
            <a:ext cx="3741826" cy="2493000"/>
          </a:xfrm>
          <a:prstGeom prst="rect">
            <a:avLst/>
          </a:prstGeom>
          <a:noFill/>
          <a:ln>
            <a:noFill/>
          </a:ln>
        </p:spPr>
      </p:pic>
      <p:pic>
        <p:nvPicPr>
          <p:cNvPr id="92" name="Google Shape;92;p1" descr="Free picture: business, money, currency, dollar, paper, cash, bank"/>
          <p:cNvPicPr preferRelativeResize="0"/>
          <p:nvPr/>
        </p:nvPicPr>
        <p:blipFill>
          <a:blip r:embed="rId4">
            <a:alphaModFix/>
          </a:blip>
          <a:stretch>
            <a:fillRect/>
          </a:stretch>
        </p:blipFill>
        <p:spPr>
          <a:xfrm>
            <a:off x="395706" y="4119775"/>
            <a:ext cx="3582418" cy="23876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9"/>
          <p:cNvSpPr txBox="1"/>
          <p:nvPr/>
        </p:nvSpPr>
        <p:spPr>
          <a:xfrm>
            <a:off x="774388" y="1596104"/>
            <a:ext cx="8615400" cy="181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Calibri"/>
                <a:ea typeface="Calibri"/>
                <a:cs typeface="Calibri"/>
                <a:sym typeface="Calibri"/>
              </a:rPr>
              <a:t>Start with highest interest debt: Pay the minimum amount on the other debts and put all available resources toward paying of the high interest loan.  This will likely save the most money over time.</a:t>
            </a:r>
            <a:endParaRPr sz="1800"/>
          </a:p>
        </p:txBody>
      </p:sp>
      <p:sp>
        <p:nvSpPr>
          <p:cNvPr id="162" name="Google Shape;162;p9"/>
          <p:cNvSpPr txBox="1"/>
          <p:nvPr/>
        </p:nvSpPr>
        <p:spPr>
          <a:xfrm>
            <a:off x="1643063" y="3671888"/>
            <a:ext cx="9129600" cy="138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Calibri"/>
                <a:ea typeface="Calibri"/>
                <a:cs typeface="Calibri"/>
                <a:sym typeface="Calibri"/>
              </a:rPr>
              <a:t>The snowball method (starting with the lowest balance debt): This has the psychological advantage of quick progress; and if your budget is at its limit, this quickly makes room in it.</a:t>
            </a:r>
            <a:endParaRPr sz="1800"/>
          </a:p>
        </p:txBody>
      </p:sp>
      <p:sp>
        <p:nvSpPr>
          <p:cNvPr id="163" name="Google Shape;163;p9"/>
          <p:cNvSpPr txBox="1"/>
          <p:nvPr/>
        </p:nvSpPr>
        <p:spPr>
          <a:xfrm>
            <a:off x="1414463" y="628650"/>
            <a:ext cx="8843962"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a:solidFill>
                  <a:schemeClr val="dk1"/>
                </a:solidFill>
                <a:latin typeface="Calibri"/>
                <a:ea typeface="Calibri"/>
                <a:cs typeface="Calibri"/>
                <a:sym typeface="Calibri"/>
              </a:rPr>
              <a:t>Two possible ways to attack your debts</a:t>
            </a:r>
            <a:endParaRPr/>
          </a:p>
        </p:txBody>
      </p:sp>
      <p:sp>
        <p:nvSpPr>
          <p:cNvPr id="164" name="Google Shape;164;p9"/>
          <p:cNvSpPr txBox="1"/>
          <p:nvPr/>
        </p:nvSpPr>
        <p:spPr>
          <a:xfrm>
            <a:off x="2572713" y="5316900"/>
            <a:ext cx="8729700" cy="954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Calibri"/>
                <a:ea typeface="Calibri"/>
                <a:cs typeface="Calibri"/>
                <a:sym typeface="Calibri"/>
              </a:rPr>
              <a:t>If you are struggling with your debt, try contacting your creditors for relief.</a:t>
            </a:r>
            <a:endParaRPr sz="28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g3d6d264c7da_0_407"/>
          <p:cNvSpPr txBox="1">
            <a:spLocks noGrp="1"/>
          </p:cNvSpPr>
          <p:nvPr>
            <p:ph type="subTitle" idx="1"/>
          </p:nvPr>
        </p:nvSpPr>
        <p:spPr>
          <a:xfrm>
            <a:off x="1524000" y="3602038"/>
            <a:ext cx="9144000" cy="1655700"/>
          </a:xfrm>
          <a:prstGeom prst="rect">
            <a:avLst/>
          </a:prstGeom>
        </p:spPr>
        <p:txBody>
          <a:bodyPr spcFirstLastPara="1" wrap="square" lIns="91425" tIns="45700" rIns="91425" bIns="45700" anchor="t" anchorCtr="0">
            <a:normAutofit/>
          </a:bodyPr>
          <a:lstStyle/>
          <a:p>
            <a:pPr marL="0" lvl="0" indent="0" algn="ctr" rtl="0">
              <a:spcBef>
                <a:spcPts val="1000"/>
              </a:spcBef>
              <a:spcAft>
                <a:spcPts val="0"/>
              </a:spcAft>
              <a:buNone/>
            </a:pPr>
            <a:endParaRPr/>
          </a:p>
        </p:txBody>
      </p:sp>
      <p:pic>
        <p:nvPicPr>
          <p:cNvPr id="171" name="Google Shape;171;g3d6d264c7da_0_407" descr="Credit Score - Free of Charge Creative Commons Wooden tile 2 image"/>
          <p:cNvPicPr preferRelativeResize="0"/>
          <p:nvPr/>
        </p:nvPicPr>
        <p:blipFill>
          <a:blip r:embed="rId3">
            <a:alphaModFix/>
          </a:blip>
          <a:stretch>
            <a:fillRect/>
          </a:stretch>
        </p:blipFill>
        <p:spPr>
          <a:xfrm>
            <a:off x="951244" y="0"/>
            <a:ext cx="10289510" cy="68579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0"/>
          <p:cNvSpPr txBox="1">
            <a:spLocks noGrp="1"/>
          </p:cNvSpPr>
          <p:nvPr>
            <p:ph type="title"/>
          </p:nvPr>
        </p:nvSpPr>
        <p:spPr>
          <a:xfrm>
            <a:off x="838200" y="395288"/>
            <a:ext cx="10515600" cy="13255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a:t>What is a credit score and how is it used?</a:t>
            </a:r>
            <a:endParaRPr/>
          </a:p>
        </p:txBody>
      </p:sp>
      <p:sp>
        <p:nvSpPr>
          <p:cNvPr id="178" name="Google Shape;178;p10"/>
          <p:cNvSpPr txBox="1"/>
          <p:nvPr/>
        </p:nvSpPr>
        <p:spPr>
          <a:xfrm>
            <a:off x="890588" y="1849437"/>
            <a:ext cx="10463100" cy="4771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Corbel"/>
                <a:ea typeface="Corbel"/>
                <a:cs typeface="Corbel"/>
                <a:sym typeface="Corbel"/>
              </a:rPr>
              <a:t>An assessment of your creditworthiness expressed as a number;  you do not have just one credit score.</a:t>
            </a:r>
            <a:endParaRPr sz="1800"/>
          </a:p>
          <a:p>
            <a:pPr marL="0" marR="0" lvl="0" indent="0" algn="l" rtl="0">
              <a:spcBef>
                <a:spcPts val="0"/>
              </a:spcBef>
              <a:spcAft>
                <a:spcPts val="0"/>
              </a:spcAft>
              <a:buNone/>
            </a:pPr>
            <a:endParaRPr sz="2800">
              <a:solidFill>
                <a:schemeClr val="dk1"/>
              </a:solidFill>
              <a:latin typeface="Corbel"/>
              <a:ea typeface="Corbel"/>
              <a:cs typeface="Corbel"/>
              <a:sym typeface="Corbel"/>
            </a:endParaRPr>
          </a:p>
          <a:p>
            <a:pPr marL="0" marR="0" lvl="0" indent="0" algn="l" rtl="0">
              <a:spcBef>
                <a:spcPts val="0"/>
              </a:spcBef>
              <a:spcAft>
                <a:spcPts val="0"/>
              </a:spcAft>
              <a:buNone/>
            </a:pPr>
            <a:r>
              <a:rPr lang="en-US" sz="2800">
                <a:solidFill>
                  <a:schemeClr val="dk1"/>
                </a:solidFill>
                <a:latin typeface="Corbel"/>
                <a:ea typeface="Corbel"/>
                <a:cs typeface="Corbel"/>
                <a:sym typeface="Corbel"/>
              </a:rPr>
              <a:t>A credit score is calculated at each of the three major credit reporting bureaus (Equifax, Transunion, and Experian) based on the information in their records; the scores likely differ slightly.</a:t>
            </a:r>
            <a:endParaRPr sz="1800"/>
          </a:p>
          <a:p>
            <a:pPr marL="0" marR="0" lvl="0" indent="0" algn="l" rtl="0">
              <a:spcBef>
                <a:spcPts val="0"/>
              </a:spcBef>
              <a:spcAft>
                <a:spcPts val="0"/>
              </a:spcAft>
              <a:buNone/>
            </a:pPr>
            <a:endParaRPr sz="2800">
              <a:solidFill>
                <a:schemeClr val="dk1"/>
              </a:solidFill>
              <a:latin typeface="Corbel"/>
              <a:ea typeface="Corbel"/>
              <a:cs typeface="Corbel"/>
              <a:sym typeface="Corbel"/>
            </a:endParaRPr>
          </a:p>
          <a:p>
            <a:pPr marL="0" marR="0" lvl="0" indent="0" algn="l" rtl="0">
              <a:spcBef>
                <a:spcPts val="0"/>
              </a:spcBef>
              <a:spcAft>
                <a:spcPts val="0"/>
              </a:spcAft>
              <a:buNone/>
            </a:pPr>
            <a:r>
              <a:rPr lang="en-US" sz="2800">
                <a:solidFill>
                  <a:schemeClr val="dk1"/>
                </a:solidFill>
                <a:latin typeface="Corbel"/>
                <a:ea typeface="Corbel"/>
                <a:cs typeface="Corbel"/>
                <a:sym typeface="Corbel"/>
              </a:rPr>
              <a:t>The score is used by your current or potential creditors, insurers, landlords, and employers to assess your ability to pay and likelihood of being a good credit risk.</a:t>
            </a:r>
            <a:endParaRPr sz="1800"/>
          </a:p>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graphicFrame>
        <p:nvGraphicFramePr>
          <p:cNvPr id="184" name="Google Shape;184;p11"/>
          <p:cNvGraphicFramePr/>
          <p:nvPr/>
        </p:nvGraphicFramePr>
        <p:xfrm>
          <a:off x="179749" y="258451"/>
          <a:ext cx="12082075" cy="7842050"/>
        </p:xfrm>
        <a:graphic>
          <a:graphicData uri="http://schemas.openxmlformats.org/presentationml/2006/ole">
            <mc:AlternateContent xmlns:mc="http://schemas.openxmlformats.org/markup-compatibility/2006">
              <mc:Choice xmlns:v="urn:schemas-microsoft-com:vml" Requires="v">
                <p:oleObj r:id="rId3" imgW="12082075" imgH="7842050" progId="Excel.Sheet.8">
                  <p:embed/>
                </p:oleObj>
              </mc:Choice>
              <mc:Fallback>
                <p:oleObj r:id="rId3" imgW="12082075" imgH="7842050" progId="Excel.Sheet.8">
                  <p:embed/>
                  <p:pic>
                    <p:nvPicPr>
                      <p:cNvPr id="184" name="Google Shape;184;p11"/>
                      <p:cNvPicPr preferRelativeResize="0"/>
                      <p:nvPr/>
                    </p:nvPicPr>
                    <p:blipFill rotWithShape="1">
                      <a:blip r:embed="rId4">
                        <a:alphaModFix/>
                      </a:blip>
                      <a:srcRect/>
                      <a:stretch/>
                    </p:blipFill>
                    <p:spPr>
                      <a:xfrm>
                        <a:off x="179749" y="258451"/>
                        <a:ext cx="12082075" cy="7842050"/>
                      </a:xfrm>
                      <a:prstGeom prst="rect">
                        <a:avLst/>
                      </a:prstGeom>
                      <a:noFill/>
                      <a:ln>
                        <a:noFill/>
                      </a:ln>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2"/>
          <p:cNvSpPr txBox="1">
            <a:spLocks noGrp="1"/>
          </p:cNvSpPr>
          <p:nvPr>
            <p:ph type="title"/>
          </p:nvPr>
        </p:nvSpPr>
        <p:spPr>
          <a:xfrm>
            <a:off x="839774" y="553072"/>
            <a:ext cx="9986100" cy="8244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4400"/>
              <a:buFont typeface="Calibri"/>
              <a:buNone/>
            </a:pPr>
            <a:r>
              <a:rPr lang="en-US" sz="4400" b="1"/>
              <a:t>Review your credit report regularly</a:t>
            </a:r>
            <a:endParaRPr/>
          </a:p>
        </p:txBody>
      </p:sp>
      <p:sp>
        <p:nvSpPr>
          <p:cNvPr id="191" name="Google Shape;191;p12"/>
          <p:cNvSpPr txBox="1">
            <a:spLocks noGrp="1"/>
          </p:cNvSpPr>
          <p:nvPr>
            <p:ph type="body" idx="2"/>
          </p:nvPr>
        </p:nvSpPr>
        <p:spPr>
          <a:xfrm>
            <a:off x="839788" y="1843314"/>
            <a:ext cx="9986055" cy="4557486"/>
          </a:xfrm>
          <a:prstGeom prst="rect">
            <a:avLst/>
          </a:prstGeom>
          <a:noFill/>
          <a:ln>
            <a:noFill/>
          </a:ln>
        </p:spPr>
        <p:txBody>
          <a:bodyPr spcFirstLastPara="1" wrap="square" lIns="91425" tIns="45700" rIns="91425" bIns="45700" anchor="t" anchorCtr="0">
            <a:normAutofit lnSpcReduction="10000"/>
          </a:bodyPr>
          <a:lstStyle/>
          <a:p>
            <a:pPr marL="342900" lvl="0" indent="-342900" algn="l" rtl="0">
              <a:lnSpc>
                <a:spcPct val="90000"/>
              </a:lnSpc>
              <a:spcBef>
                <a:spcPts val="0"/>
              </a:spcBef>
              <a:spcAft>
                <a:spcPts val="0"/>
              </a:spcAft>
              <a:buClr>
                <a:schemeClr val="dk1"/>
              </a:buClr>
              <a:buSzPts val="2400"/>
              <a:buFont typeface="Arial"/>
              <a:buChar char="•"/>
            </a:pPr>
            <a:r>
              <a:rPr lang="en-US" sz="2400"/>
              <a:t>You can view your credit report once per week for free from each of the three major credit bureaus: Experian, Equifax, and TransUnion.  It does NOT include your credit score.</a:t>
            </a:r>
            <a:endParaRPr/>
          </a:p>
          <a:p>
            <a:pPr marL="342900" lvl="0" indent="-190500" algn="l" rtl="0">
              <a:lnSpc>
                <a:spcPct val="90000"/>
              </a:lnSpc>
              <a:spcBef>
                <a:spcPts val="1000"/>
              </a:spcBef>
              <a:spcAft>
                <a:spcPts val="0"/>
              </a:spcAft>
              <a:buClr>
                <a:schemeClr val="dk1"/>
              </a:buClr>
              <a:buSzPts val="2400"/>
              <a:buFont typeface="Arial"/>
              <a:buNone/>
            </a:pPr>
            <a:endParaRPr sz="2000"/>
          </a:p>
          <a:p>
            <a:pPr marL="342900" lvl="0" indent="-342900" algn="l" rtl="0">
              <a:lnSpc>
                <a:spcPct val="90000"/>
              </a:lnSpc>
              <a:spcBef>
                <a:spcPts val="1000"/>
              </a:spcBef>
              <a:spcAft>
                <a:spcPts val="0"/>
              </a:spcAft>
              <a:buClr>
                <a:schemeClr val="dk1"/>
              </a:buClr>
              <a:buSzPts val="2400"/>
              <a:buFont typeface="Arial"/>
              <a:buChar char="•"/>
            </a:pPr>
            <a:r>
              <a:rPr lang="en-US" sz="2400"/>
              <a:t>The website is </a:t>
            </a:r>
            <a:r>
              <a:rPr lang="en-US" sz="2400" b="1"/>
              <a:t>Annualcreditreport.com  </a:t>
            </a:r>
            <a:r>
              <a:rPr lang="en-US" sz="2400"/>
              <a:t>THIS IS THE ONLY LEGITIMATE WEBSITE FOR THE FREE CREDIT REPORTS.</a:t>
            </a:r>
            <a:endParaRPr/>
          </a:p>
          <a:p>
            <a:pPr marL="342900" lvl="0" indent="-190500" algn="l" rtl="0">
              <a:lnSpc>
                <a:spcPct val="90000"/>
              </a:lnSpc>
              <a:spcBef>
                <a:spcPts val="1000"/>
              </a:spcBef>
              <a:spcAft>
                <a:spcPts val="0"/>
              </a:spcAft>
              <a:buClr>
                <a:schemeClr val="dk1"/>
              </a:buClr>
              <a:buSzPts val="2400"/>
              <a:buFont typeface="Arial"/>
              <a:buNone/>
            </a:pPr>
            <a:endParaRPr sz="2100"/>
          </a:p>
          <a:p>
            <a:pPr marL="342900" lvl="0" indent="-342900" algn="l" rtl="0">
              <a:lnSpc>
                <a:spcPct val="90000"/>
              </a:lnSpc>
              <a:spcBef>
                <a:spcPts val="1000"/>
              </a:spcBef>
              <a:spcAft>
                <a:spcPts val="0"/>
              </a:spcAft>
              <a:buClr>
                <a:schemeClr val="dk1"/>
              </a:buClr>
              <a:buSzPts val="2400"/>
              <a:buFont typeface="Arial"/>
              <a:buChar char="•"/>
            </a:pPr>
            <a:r>
              <a:rPr lang="en-US" sz="2400"/>
              <a:t>Check everything carefully, even your place of employment, if listed.</a:t>
            </a:r>
            <a:endParaRPr/>
          </a:p>
          <a:p>
            <a:pPr marL="342900" lvl="0" indent="-190500" algn="l" rtl="0">
              <a:lnSpc>
                <a:spcPct val="90000"/>
              </a:lnSpc>
              <a:spcBef>
                <a:spcPts val="1000"/>
              </a:spcBef>
              <a:spcAft>
                <a:spcPts val="0"/>
              </a:spcAft>
              <a:buClr>
                <a:schemeClr val="dk1"/>
              </a:buClr>
              <a:buSzPts val="2400"/>
              <a:buFont typeface="Arial"/>
              <a:buNone/>
            </a:pPr>
            <a:endParaRPr sz="2100"/>
          </a:p>
          <a:p>
            <a:pPr marL="342900" lvl="0" indent="-342900" algn="l" rtl="0">
              <a:lnSpc>
                <a:spcPct val="90000"/>
              </a:lnSpc>
              <a:spcBef>
                <a:spcPts val="1000"/>
              </a:spcBef>
              <a:spcAft>
                <a:spcPts val="0"/>
              </a:spcAft>
              <a:buClr>
                <a:schemeClr val="dk1"/>
              </a:buClr>
              <a:buSzPts val="2400"/>
              <a:buFont typeface="Arial"/>
              <a:buChar char="•"/>
            </a:pPr>
            <a:r>
              <a:rPr lang="en-US" sz="2400"/>
              <a:t>Your credit score can impact your ability to rent an apartment, obtain a loan, or secure employment; it can impact the rate of interest you have to pay or the premiums you pay for insurance.</a:t>
            </a:r>
            <a:endParaRPr/>
          </a:p>
          <a:p>
            <a:pPr marL="0" lvl="0" indent="0" algn="l" rtl="0">
              <a:lnSpc>
                <a:spcPct val="90000"/>
              </a:lnSpc>
              <a:spcBef>
                <a:spcPts val="1000"/>
              </a:spcBef>
              <a:spcAft>
                <a:spcPts val="0"/>
              </a:spcAft>
              <a:buClr>
                <a:schemeClr val="dk1"/>
              </a:buClr>
              <a:buSzPts val="1600"/>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How do you start building credit?</a:t>
            </a:r>
            <a:endParaRPr/>
          </a:p>
        </p:txBody>
      </p:sp>
      <p:sp>
        <p:nvSpPr>
          <p:cNvPr id="198" name="Google Shape;198;p13"/>
          <p:cNvSpPr txBox="1"/>
          <p:nvPr/>
        </p:nvSpPr>
        <p:spPr>
          <a:xfrm>
            <a:off x="1114425" y="2459500"/>
            <a:ext cx="10147800" cy="3216900"/>
          </a:xfrm>
          <a:prstGeom prst="rect">
            <a:avLst/>
          </a:prstGeom>
          <a:noFill/>
          <a:ln>
            <a:noFill/>
          </a:ln>
        </p:spPr>
        <p:txBody>
          <a:bodyPr spcFirstLastPara="1" wrap="square" lIns="91425" tIns="45700" rIns="91425" bIns="45700" anchor="t" anchorCtr="0">
            <a:spAutoFit/>
          </a:bodyPr>
          <a:lstStyle/>
          <a:p>
            <a:pPr marL="342900" marR="0" lvl="0" indent="-374650" algn="l" rtl="0">
              <a:spcBef>
                <a:spcPts val="0"/>
              </a:spcBef>
              <a:spcAft>
                <a:spcPts val="0"/>
              </a:spcAft>
              <a:buClr>
                <a:schemeClr val="dk1"/>
              </a:buClr>
              <a:buSzPts val="2900"/>
              <a:buFont typeface="Arial"/>
              <a:buChar char="•"/>
            </a:pPr>
            <a:r>
              <a:rPr lang="en-US" sz="2900">
                <a:solidFill>
                  <a:schemeClr val="dk1"/>
                </a:solidFill>
                <a:latin typeface="Calibri"/>
                <a:ea typeface="Calibri"/>
                <a:cs typeface="Calibri"/>
                <a:sym typeface="Calibri"/>
              </a:rPr>
              <a:t>Apply for a secured credit card and pay it regularly and on time.</a:t>
            </a:r>
            <a:endParaRPr sz="1900"/>
          </a:p>
          <a:p>
            <a:pPr marL="342900" marR="0" lvl="0" indent="-190500" algn="l" rtl="0">
              <a:spcBef>
                <a:spcPts val="0"/>
              </a:spcBef>
              <a:spcAft>
                <a:spcPts val="0"/>
              </a:spcAft>
              <a:buClr>
                <a:schemeClr val="dk1"/>
              </a:buClr>
              <a:buSzPts val="2400"/>
              <a:buFont typeface="Arial"/>
              <a:buNone/>
            </a:pPr>
            <a:endParaRPr sz="2900">
              <a:solidFill>
                <a:schemeClr val="dk1"/>
              </a:solidFill>
              <a:latin typeface="Calibri"/>
              <a:ea typeface="Calibri"/>
              <a:cs typeface="Calibri"/>
              <a:sym typeface="Calibri"/>
            </a:endParaRPr>
          </a:p>
          <a:p>
            <a:pPr marL="342900" marR="0" lvl="0" indent="-374650" algn="l" rtl="0">
              <a:spcBef>
                <a:spcPts val="0"/>
              </a:spcBef>
              <a:spcAft>
                <a:spcPts val="0"/>
              </a:spcAft>
              <a:buClr>
                <a:schemeClr val="dk1"/>
              </a:buClr>
              <a:buSzPts val="2900"/>
              <a:buFont typeface="Arial"/>
              <a:buChar char="•"/>
            </a:pPr>
            <a:r>
              <a:rPr lang="en-US" sz="2900">
                <a:solidFill>
                  <a:schemeClr val="dk1"/>
                </a:solidFill>
                <a:latin typeface="Calibri"/>
                <a:ea typeface="Calibri"/>
                <a:cs typeface="Calibri"/>
                <a:sym typeface="Calibri"/>
              </a:rPr>
              <a:t>Apply for small loan at your bank and pay it off quickly.</a:t>
            </a:r>
            <a:endParaRPr sz="1900"/>
          </a:p>
          <a:p>
            <a:pPr marL="342900" marR="0" lvl="0" indent="-190500" algn="l" rtl="0">
              <a:spcBef>
                <a:spcPts val="0"/>
              </a:spcBef>
              <a:spcAft>
                <a:spcPts val="0"/>
              </a:spcAft>
              <a:buClr>
                <a:schemeClr val="dk1"/>
              </a:buClr>
              <a:buSzPts val="2400"/>
              <a:buFont typeface="Arial"/>
              <a:buNone/>
            </a:pPr>
            <a:endParaRPr sz="2900">
              <a:solidFill>
                <a:schemeClr val="dk1"/>
              </a:solidFill>
              <a:latin typeface="Calibri"/>
              <a:ea typeface="Calibri"/>
              <a:cs typeface="Calibri"/>
              <a:sym typeface="Calibri"/>
            </a:endParaRPr>
          </a:p>
          <a:p>
            <a:pPr marL="342900" marR="0" lvl="0" indent="-374650" algn="l" rtl="0">
              <a:spcBef>
                <a:spcPts val="0"/>
              </a:spcBef>
              <a:spcAft>
                <a:spcPts val="0"/>
              </a:spcAft>
              <a:buClr>
                <a:schemeClr val="dk1"/>
              </a:buClr>
              <a:buSzPts val="2900"/>
              <a:buFont typeface="Arial"/>
              <a:buChar char="•"/>
            </a:pPr>
            <a:r>
              <a:rPr lang="en-US" sz="2900">
                <a:solidFill>
                  <a:schemeClr val="dk1"/>
                </a:solidFill>
                <a:latin typeface="Calibri"/>
                <a:ea typeface="Calibri"/>
                <a:cs typeface="Calibri"/>
                <a:sym typeface="Calibri"/>
              </a:rPr>
              <a:t>Experian Boost</a:t>
            </a:r>
            <a:endParaRPr sz="1900"/>
          </a:p>
          <a:p>
            <a:pPr marL="342900" marR="0" lvl="0" indent="-190500" algn="l" rtl="0">
              <a:spcBef>
                <a:spcPts val="0"/>
              </a:spcBef>
              <a:spcAft>
                <a:spcPts val="0"/>
              </a:spcAft>
              <a:buClr>
                <a:schemeClr val="dk1"/>
              </a:buClr>
              <a:buSzPts val="2400"/>
              <a:buFont typeface="Arial"/>
              <a:buNone/>
            </a:pPr>
            <a:endParaRPr sz="2900">
              <a:solidFill>
                <a:schemeClr val="dk1"/>
              </a:solidFill>
              <a:latin typeface="Calibri"/>
              <a:ea typeface="Calibri"/>
              <a:cs typeface="Calibri"/>
              <a:sym typeface="Calibri"/>
            </a:endParaRPr>
          </a:p>
          <a:p>
            <a:pPr marL="342900" marR="0" lvl="0" indent="-374650" algn="l" rtl="0">
              <a:spcBef>
                <a:spcPts val="0"/>
              </a:spcBef>
              <a:spcAft>
                <a:spcPts val="0"/>
              </a:spcAft>
              <a:buClr>
                <a:schemeClr val="dk1"/>
              </a:buClr>
              <a:buSzPts val="2900"/>
              <a:buFont typeface="Arial"/>
              <a:buChar char="•"/>
            </a:pPr>
            <a:r>
              <a:rPr lang="en-US" sz="2900">
                <a:solidFill>
                  <a:schemeClr val="dk1"/>
                </a:solidFill>
                <a:latin typeface="Calibri"/>
                <a:ea typeface="Calibri"/>
                <a:cs typeface="Calibri"/>
                <a:sym typeface="Calibri"/>
              </a:rPr>
              <a:t>Ask for a raise.</a:t>
            </a:r>
            <a:endParaRPr sz="19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4"/>
          <p:cNvSpPr txBox="1">
            <a:spLocks noGrp="1"/>
          </p:cNvSpPr>
          <p:nvPr>
            <p:ph type="body" idx="1"/>
          </p:nvPr>
        </p:nvSpPr>
        <p:spPr>
          <a:xfrm>
            <a:off x="838200" y="2682250"/>
            <a:ext cx="10515600" cy="3916800"/>
          </a:xfrm>
          <a:prstGeom prst="rect">
            <a:avLst/>
          </a:prstGeom>
          <a:noFill/>
          <a:ln>
            <a:noFill/>
          </a:ln>
        </p:spPr>
        <p:txBody>
          <a:bodyPr spcFirstLastPara="1" wrap="square" lIns="91425" tIns="45700" rIns="91425" bIns="45700" anchor="t" anchorCtr="0">
            <a:normAutofit fontScale="92500"/>
          </a:bodyPr>
          <a:lstStyle/>
          <a:p>
            <a:pPr marL="228600" lvl="0" indent="-228600" algn="l" rtl="0">
              <a:lnSpc>
                <a:spcPct val="90000"/>
              </a:lnSpc>
              <a:spcBef>
                <a:spcPts val="0"/>
              </a:spcBef>
              <a:spcAft>
                <a:spcPts val="0"/>
              </a:spcAft>
              <a:buClr>
                <a:schemeClr val="dk1"/>
              </a:buClr>
              <a:buSzPts val="2800"/>
              <a:buChar char="•"/>
            </a:pPr>
            <a:r>
              <a:rPr lang="en-US"/>
              <a:t>Aim to accumulate 3 to 6 months’ of regular expenses, more if self-employed, as an emergency fund.</a:t>
            </a:r>
            <a:endParaRPr/>
          </a:p>
          <a:p>
            <a:pPr marL="228600" lvl="0" indent="-5080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US"/>
              <a:t>Try to automate the saving (direct deposit from paycheck, etc.)</a:t>
            </a:r>
            <a:endParaRPr/>
          </a:p>
          <a:p>
            <a:pPr marL="228600" lvl="0" indent="-5080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US"/>
              <a:t>Include saving for retirement, especially if your employer offers</a:t>
            </a:r>
            <a:endParaRPr/>
          </a:p>
          <a:p>
            <a:pPr marL="0" lvl="0" indent="0" algn="l" rtl="0">
              <a:lnSpc>
                <a:spcPct val="90000"/>
              </a:lnSpc>
              <a:spcBef>
                <a:spcPts val="1000"/>
              </a:spcBef>
              <a:spcAft>
                <a:spcPts val="0"/>
              </a:spcAft>
              <a:buClr>
                <a:schemeClr val="dk1"/>
              </a:buClr>
              <a:buSzPts val="2800"/>
              <a:buNone/>
            </a:pPr>
            <a:r>
              <a:rPr lang="en-US"/>
              <a:t> matching contributions; 15%???</a:t>
            </a:r>
            <a:endParaRPr/>
          </a:p>
          <a:p>
            <a:pPr marL="0" lvl="0" indent="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US"/>
              <a:t>Set your goals: college savings, home, car, retirement.</a:t>
            </a:r>
            <a:endParaRPr/>
          </a:p>
        </p:txBody>
      </p:sp>
      <p:pic>
        <p:nvPicPr>
          <p:cNvPr id="205" name="Google Shape;205;p14" descr="Save Money | Saving Money I am the designer for 401kcalculat… | Flickr"/>
          <p:cNvPicPr preferRelativeResize="0"/>
          <p:nvPr/>
        </p:nvPicPr>
        <p:blipFill rotWithShape="1">
          <a:blip r:embed="rId3">
            <a:alphaModFix/>
          </a:blip>
          <a:srcRect t="18022" b="16490"/>
          <a:stretch/>
        </p:blipFill>
        <p:spPr>
          <a:xfrm>
            <a:off x="4194550" y="426725"/>
            <a:ext cx="3802900" cy="16611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5"/>
          <p:cNvSpPr txBox="1"/>
          <p:nvPr/>
        </p:nvSpPr>
        <p:spPr>
          <a:xfrm>
            <a:off x="1066800" y="2423170"/>
            <a:ext cx="10530900" cy="181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Calibri"/>
                <a:ea typeface="Calibri"/>
                <a:cs typeface="Calibri"/>
                <a:sym typeface="Calibri"/>
              </a:rPr>
              <a:t>If you were given $100 at noon and it miraculously doubled every 10 minutes, you would have $6400 at 1:00 p.m.</a:t>
            </a:r>
            <a:endParaRPr/>
          </a:p>
          <a:p>
            <a:pPr marL="0" marR="0" lvl="0" indent="0" algn="l" rtl="0">
              <a:spcBef>
                <a:spcPts val="0"/>
              </a:spcBef>
              <a:spcAft>
                <a:spcPts val="0"/>
              </a:spcAft>
              <a:buNone/>
            </a:pPr>
            <a:endParaRPr sz="280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a:solidFill>
                  <a:schemeClr val="dk1"/>
                </a:solidFill>
                <a:latin typeface="Calibri"/>
                <a:ea typeface="Calibri"/>
                <a:cs typeface="Calibri"/>
                <a:sym typeface="Calibri"/>
              </a:rPr>
              <a:t>At what time will your balance be halfway to $6400 ($3200)</a:t>
            </a:r>
            <a:endParaRPr/>
          </a:p>
        </p:txBody>
      </p:sp>
      <p:sp>
        <p:nvSpPr>
          <p:cNvPr id="212" name="Google Shape;212;p15"/>
          <p:cNvSpPr txBox="1"/>
          <p:nvPr/>
        </p:nvSpPr>
        <p:spPr>
          <a:xfrm>
            <a:off x="1066800" y="4998720"/>
            <a:ext cx="1053084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latin typeface="Calibri"/>
                <a:ea typeface="Calibri"/>
                <a:cs typeface="Calibri"/>
                <a:sym typeface="Calibri"/>
              </a:rPr>
              <a:t>Answer: 12:50 p.m.</a:t>
            </a:r>
            <a:endParaRPr/>
          </a:p>
        </p:txBody>
      </p:sp>
      <p:pic>
        <p:nvPicPr>
          <p:cNvPr id="213" name="Google Shape;213;p15" descr="QUIZ White Stamp Text On Green Free Stock Photo - Public Domain ..."/>
          <p:cNvPicPr preferRelativeResize="0"/>
          <p:nvPr/>
        </p:nvPicPr>
        <p:blipFill rotWithShape="1">
          <a:blip r:embed="rId3">
            <a:alphaModFix/>
          </a:blip>
          <a:srcRect t="22159" b="21385"/>
          <a:stretch/>
        </p:blipFill>
        <p:spPr>
          <a:xfrm>
            <a:off x="4208261" y="439650"/>
            <a:ext cx="3216488" cy="18158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Saving early for retirement is an advantage.</a:t>
            </a:r>
            <a:endParaRPr/>
          </a:p>
        </p:txBody>
      </p:sp>
      <p:sp>
        <p:nvSpPr>
          <p:cNvPr id="220" name="Google Shape;220;p16"/>
          <p:cNvSpPr txBox="1"/>
          <p:nvPr/>
        </p:nvSpPr>
        <p:spPr>
          <a:xfrm>
            <a:off x="838200" y="2143125"/>
            <a:ext cx="9548813" cy="295465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Suppose you start at age 25 saving $100 monthly for your retirement.  Assuming an annualized investment return of 7%, you will have accumulated $584,000 by age 65.</a:t>
            </a:r>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But what if you started at age 35 saving $100 monthly for your retirement.  Assuming the same 7% annualized investment return, you will have accumulated……..</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1" name="Google Shape;221;p16"/>
          <p:cNvSpPr txBox="1"/>
          <p:nvPr/>
        </p:nvSpPr>
        <p:spPr>
          <a:xfrm>
            <a:off x="545306" y="5257829"/>
            <a:ext cx="9677400"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a:solidFill>
                  <a:schemeClr val="dk1"/>
                </a:solidFill>
                <a:latin typeface="Calibri"/>
                <a:ea typeface="Calibri"/>
                <a:cs typeface="Calibri"/>
                <a:sym typeface="Calibri"/>
              </a:rPr>
              <a:t>$367,000</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1"/>
                                        </p:tgtEl>
                                        <p:attrNameLst>
                                          <p:attrName>style.visibility</p:attrName>
                                        </p:attrNameLst>
                                      </p:cBhvr>
                                      <p:to>
                                        <p:strVal val="visible"/>
                                      </p:to>
                                    </p:set>
                                    <p:animEffect transition="in" filter="fade">
                                      <p:cBhvr>
                                        <p:cTn id="7" dur="1000"/>
                                        <p:tgtEl>
                                          <p:spTgt spid="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g3d6d264c7da_0_388"/>
          <p:cNvSpPr txBox="1">
            <a:spLocks noGrp="1"/>
          </p:cNvSpPr>
          <p:nvPr>
            <p:ph type="ctrTitle"/>
          </p:nvPr>
        </p:nvSpPr>
        <p:spPr>
          <a:xfrm>
            <a:off x="1524000" y="573744"/>
            <a:ext cx="9144000" cy="1239900"/>
          </a:xfrm>
          <a:prstGeom prst="rect">
            <a:avLst/>
          </a:prstGeom>
        </p:spPr>
        <p:txBody>
          <a:bodyPr spcFirstLastPara="1" wrap="square" lIns="91425" tIns="45700" rIns="91425" bIns="45700" anchor="b" anchorCtr="0">
            <a:normAutofit/>
          </a:bodyPr>
          <a:lstStyle/>
          <a:p>
            <a:pPr marL="0" lvl="0" indent="0" algn="ctr" rtl="0">
              <a:spcBef>
                <a:spcPts val="0"/>
              </a:spcBef>
              <a:spcAft>
                <a:spcPts val="0"/>
              </a:spcAft>
              <a:buNone/>
            </a:pPr>
            <a:r>
              <a:rPr lang="en-US"/>
              <a:t>Money &amp; Relationships</a:t>
            </a:r>
            <a:endParaRPr/>
          </a:p>
        </p:txBody>
      </p:sp>
      <p:sp>
        <p:nvSpPr>
          <p:cNvPr id="228" name="Google Shape;228;g3d6d264c7da_0_388"/>
          <p:cNvSpPr txBox="1">
            <a:spLocks noGrp="1"/>
          </p:cNvSpPr>
          <p:nvPr>
            <p:ph type="subTitle" idx="1"/>
          </p:nvPr>
        </p:nvSpPr>
        <p:spPr>
          <a:xfrm>
            <a:off x="1524000" y="3602038"/>
            <a:ext cx="9144000" cy="1655700"/>
          </a:xfrm>
          <a:prstGeom prst="rect">
            <a:avLst/>
          </a:prstGeom>
        </p:spPr>
        <p:txBody>
          <a:bodyPr spcFirstLastPara="1" wrap="square" lIns="91425" tIns="45700" rIns="91425" bIns="45700" anchor="t" anchorCtr="0">
            <a:normAutofit/>
          </a:bodyPr>
          <a:lstStyle/>
          <a:p>
            <a:pPr marL="0" lvl="0" indent="0" algn="ctr" rtl="0">
              <a:spcBef>
                <a:spcPts val="1000"/>
              </a:spcBef>
              <a:spcAft>
                <a:spcPts val="0"/>
              </a:spcAft>
              <a:buNone/>
            </a:pPr>
            <a:endParaRPr/>
          </a:p>
        </p:txBody>
      </p:sp>
      <p:pic>
        <p:nvPicPr>
          <p:cNvPr id="229" name="Google Shape;229;g3d6d264c7da_0_388" descr="Couple Holding Hands Images | Free Photos, PNG Stickers ..."/>
          <p:cNvPicPr preferRelativeResize="0"/>
          <p:nvPr/>
        </p:nvPicPr>
        <p:blipFill>
          <a:blip r:embed="rId3">
            <a:alphaModFix/>
          </a:blip>
          <a:stretch>
            <a:fillRect/>
          </a:stretch>
        </p:blipFill>
        <p:spPr>
          <a:xfrm>
            <a:off x="2194550" y="2139325"/>
            <a:ext cx="7620000" cy="42862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txBox="1">
            <a:spLocks noGrp="1"/>
          </p:cNvSpPr>
          <p:nvPr>
            <p:ph type="title"/>
          </p:nvPr>
        </p:nvSpPr>
        <p:spPr>
          <a:xfrm>
            <a:off x="838200" y="614025"/>
            <a:ext cx="79614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Why a class just for women?</a:t>
            </a:r>
            <a:endParaRPr/>
          </a:p>
        </p:txBody>
      </p:sp>
      <p:sp>
        <p:nvSpPr>
          <p:cNvPr id="99" name="Google Shape;99;p2"/>
          <p:cNvSpPr txBox="1"/>
          <p:nvPr/>
        </p:nvSpPr>
        <p:spPr>
          <a:xfrm>
            <a:off x="716275" y="2139300"/>
            <a:ext cx="8749800" cy="523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chemeClr val="dk1"/>
                </a:solidFill>
                <a:latin typeface="Calibri"/>
                <a:ea typeface="Calibri"/>
                <a:cs typeface="Calibri"/>
                <a:sym typeface="Calibri"/>
              </a:rPr>
              <a:t>We</a:t>
            </a:r>
            <a:r>
              <a:rPr lang="en-US" sz="2800" b="1" i="0" u="none" strike="noStrike" cap="none">
                <a:solidFill>
                  <a:schemeClr val="dk1"/>
                </a:solidFill>
                <a:latin typeface="Calibri"/>
                <a:ea typeface="Calibri"/>
                <a:cs typeface="Calibri"/>
                <a:sym typeface="Calibri"/>
              </a:rPr>
              <a:t> face unique obstacles in our financial life.</a:t>
            </a:r>
            <a:endParaRPr/>
          </a:p>
        </p:txBody>
      </p:sp>
      <p:sp>
        <p:nvSpPr>
          <p:cNvPr id="100" name="Google Shape;100;p2"/>
          <p:cNvSpPr txBox="1"/>
          <p:nvPr/>
        </p:nvSpPr>
        <p:spPr>
          <a:xfrm>
            <a:off x="838200" y="3244184"/>
            <a:ext cx="9563100" cy="3046988"/>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As many as 90% of all women will become solely responsible for their household finances at some point in their lives due to widowhood, divorce, spousal disability, etc.</a:t>
            </a:r>
            <a:endParaRPr/>
          </a:p>
          <a:p>
            <a:pPr marL="285750" marR="0" lvl="0" indent="-133350" algn="l" rtl="0">
              <a:spcBef>
                <a:spcPts val="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At age 65 women are 80% more likely than men to live in poverty.</a:t>
            </a:r>
            <a:endParaRPr/>
          </a:p>
          <a:p>
            <a:pPr marL="285750" marR="0" lvl="0" indent="-133350" algn="l" rtl="0">
              <a:spcBef>
                <a:spcPts val="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For women aged 75-79 that figure is 300%.</a:t>
            </a:r>
            <a:endParaRPr/>
          </a:p>
          <a:p>
            <a:pPr marL="285750" marR="0" lvl="0" indent="-133350" algn="l" rtl="0">
              <a:spcBef>
                <a:spcPts val="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p:txBody>
      </p:sp>
      <p:pic>
        <p:nvPicPr>
          <p:cNvPr id="101" name="Google Shape;101;p2" descr="Group of Women (Provided by Getty Images)"/>
          <p:cNvPicPr preferRelativeResize="0"/>
          <p:nvPr/>
        </p:nvPicPr>
        <p:blipFill>
          <a:blip r:embed="rId3">
            <a:alphaModFix/>
          </a:blip>
          <a:stretch>
            <a:fillRect/>
          </a:stretch>
        </p:blipFill>
        <p:spPr>
          <a:xfrm>
            <a:off x="9043694" y="61950"/>
            <a:ext cx="2968136" cy="3046999"/>
          </a:xfrm>
          <a:prstGeom prst="rect">
            <a:avLst/>
          </a:prstGeom>
          <a:noFill/>
          <a:ln>
            <a:noFill/>
          </a:ln>
        </p:spPr>
      </p:pic>
    </p:spTree>
  </p:cSld>
  <p:clrMapOvr>
    <a:masterClrMapping/>
  </p:clrMapOvr>
  <p:transition spd="slow">
    <p:randomBar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sz="4500"/>
              <a:t>Does having a spouse complicate things?</a:t>
            </a:r>
            <a:br>
              <a:rPr lang="en-US" sz="4500"/>
            </a:br>
            <a:r>
              <a:rPr lang="en-US" sz="2500"/>
              <a:t>(Do we really need to ask?)</a:t>
            </a:r>
            <a:endParaRPr sz="4500"/>
          </a:p>
        </p:txBody>
      </p:sp>
      <p:sp>
        <p:nvSpPr>
          <p:cNvPr id="236" name="Google Shape;236;p17"/>
          <p:cNvSpPr txBox="1"/>
          <p:nvPr/>
        </p:nvSpPr>
        <p:spPr>
          <a:xfrm>
            <a:off x="1128725" y="1797450"/>
            <a:ext cx="10225200" cy="4494600"/>
          </a:xfrm>
          <a:prstGeom prst="rect">
            <a:avLst/>
          </a:prstGeom>
          <a:noFill/>
          <a:ln>
            <a:noFill/>
          </a:ln>
        </p:spPr>
        <p:txBody>
          <a:bodyPr spcFirstLastPara="1" wrap="square" lIns="91425" tIns="45700" rIns="91425" bIns="45700" anchor="t" anchorCtr="0">
            <a:spAutoFit/>
          </a:bodyPr>
          <a:lstStyle/>
          <a:p>
            <a:pPr marL="342900" marR="0" lvl="0" indent="-355600" algn="l" rtl="0">
              <a:spcBef>
                <a:spcPts val="0"/>
              </a:spcBef>
              <a:spcAft>
                <a:spcPts val="0"/>
              </a:spcAft>
              <a:buClr>
                <a:schemeClr val="dk1"/>
              </a:buClr>
              <a:buSzPts val="2600"/>
              <a:buFont typeface="Arial"/>
              <a:buChar char="•"/>
            </a:pPr>
            <a:r>
              <a:rPr lang="en-US" sz="2600">
                <a:solidFill>
                  <a:schemeClr val="dk1"/>
                </a:solidFill>
                <a:latin typeface="Calibri"/>
                <a:ea typeface="Calibri"/>
                <a:cs typeface="Calibri"/>
                <a:sym typeface="Calibri"/>
              </a:rPr>
              <a:t>Aside from the different ways men and women look at things and problem-solve, it is likely the husband and wife grew up in different “money environments”, exacerbating the differences in how they view money.</a:t>
            </a:r>
            <a:endParaRPr sz="1600"/>
          </a:p>
          <a:p>
            <a:pPr marL="342900" marR="0" lvl="0" indent="-190500" algn="l" rtl="0">
              <a:spcBef>
                <a:spcPts val="0"/>
              </a:spcBef>
              <a:spcAft>
                <a:spcPts val="0"/>
              </a:spcAft>
              <a:buClr>
                <a:schemeClr val="dk1"/>
              </a:buClr>
              <a:buSzPts val="2400"/>
              <a:buFont typeface="Arial"/>
              <a:buNone/>
            </a:pPr>
            <a:endParaRPr sz="2600">
              <a:solidFill>
                <a:schemeClr val="dk1"/>
              </a:solidFill>
              <a:latin typeface="Calibri"/>
              <a:ea typeface="Calibri"/>
              <a:cs typeface="Calibri"/>
              <a:sym typeface="Calibri"/>
            </a:endParaRPr>
          </a:p>
          <a:p>
            <a:pPr marL="342900" marR="0" lvl="0" indent="-355600" algn="l" rtl="0">
              <a:spcBef>
                <a:spcPts val="0"/>
              </a:spcBef>
              <a:spcAft>
                <a:spcPts val="0"/>
              </a:spcAft>
              <a:buClr>
                <a:schemeClr val="dk1"/>
              </a:buClr>
              <a:buSzPts val="2600"/>
              <a:buFont typeface="Arial"/>
              <a:buChar char="•"/>
            </a:pPr>
            <a:r>
              <a:rPr lang="en-US" sz="2600">
                <a:solidFill>
                  <a:schemeClr val="dk1"/>
                </a:solidFill>
                <a:latin typeface="Calibri"/>
                <a:ea typeface="Calibri"/>
                <a:cs typeface="Calibri"/>
                <a:sym typeface="Calibri"/>
              </a:rPr>
              <a:t>Arguments about money are some of the most intense and are a leading cause of divorce.</a:t>
            </a:r>
            <a:endParaRPr sz="1600"/>
          </a:p>
          <a:p>
            <a:pPr marL="342900" marR="0" lvl="0" indent="-190500" algn="l" rtl="0">
              <a:spcBef>
                <a:spcPts val="0"/>
              </a:spcBef>
              <a:spcAft>
                <a:spcPts val="0"/>
              </a:spcAft>
              <a:buClr>
                <a:schemeClr val="dk1"/>
              </a:buClr>
              <a:buSzPts val="2400"/>
              <a:buFont typeface="Arial"/>
              <a:buNone/>
            </a:pPr>
            <a:endParaRPr sz="2600">
              <a:solidFill>
                <a:schemeClr val="dk1"/>
              </a:solidFill>
              <a:latin typeface="Calibri"/>
              <a:ea typeface="Calibri"/>
              <a:cs typeface="Calibri"/>
              <a:sym typeface="Calibri"/>
            </a:endParaRPr>
          </a:p>
          <a:p>
            <a:pPr marL="342900" marR="0" lvl="0" indent="-355600" algn="l" rtl="0">
              <a:spcBef>
                <a:spcPts val="0"/>
              </a:spcBef>
              <a:spcAft>
                <a:spcPts val="0"/>
              </a:spcAft>
              <a:buClr>
                <a:schemeClr val="dk1"/>
              </a:buClr>
              <a:buSzPts val="2600"/>
              <a:buFont typeface="Arial"/>
              <a:buChar char="•"/>
            </a:pPr>
            <a:r>
              <a:rPr lang="en-US" sz="2600">
                <a:solidFill>
                  <a:schemeClr val="dk1"/>
                </a:solidFill>
                <a:latin typeface="Calibri"/>
                <a:ea typeface="Calibri"/>
                <a:cs typeface="Calibri"/>
                <a:sym typeface="Calibri"/>
              </a:rPr>
              <a:t>39% of individuals in a committed relationship have committed financial infidelity (credit cards, bank accounts, large purchases, etc. that they keep secret from their spouse).</a:t>
            </a:r>
            <a:endParaRPr sz="16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“Don’t keep money secrets.”</a:t>
            </a:r>
            <a:endParaRPr/>
          </a:p>
        </p:txBody>
      </p:sp>
      <p:sp>
        <p:nvSpPr>
          <p:cNvPr id="243" name="Google Shape;243;p18"/>
          <p:cNvSpPr txBox="1"/>
          <p:nvPr/>
        </p:nvSpPr>
        <p:spPr>
          <a:xfrm>
            <a:off x="594360" y="1935480"/>
            <a:ext cx="11292900" cy="3755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400">
                <a:solidFill>
                  <a:schemeClr val="dk1"/>
                </a:solidFill>
                <a:latin typeface="Calibri"/>
                <a:ea typeface="Calibri"/>
                <a:cs typeface="Calibri"/>
                <a:sym typeface="Calibri"/>
              </a:rPr>
              <a:t>In a recent survey of divorce attorneys, this advice was at the top of the list of </a:t>
            </a:r>
            <a:r>
              <a:rPr lang="en-US" sz="3400" u="sng">
                <a:solidFill>
                  <a:schemeClr val="dk1"/>
                </a:solidFill>
                <a:latin typeface="Calibri"/>
                <a:ea typeface="Calibri"/>
                <a:cs typeface="Calibri"/>
                <a:sym typeface="Calibri"/>
              </a:rPr>
              <a:t>each one.</a:t>
            </a:r>
            <a:endParaRPr sz="3400">
              <a:solidFill>
                <a:schemeClr val="dk1"/>
              </a:solidFill>
              <a:latin typeface="Calibri"/>
              <a:ea typeface="Calibri"/>
              <a:cs typeface="Calibri"/>
              <a:sym typeface="Calibri"/>
            </a:endParaRPr>
          </a:p>
          <a:p>
            <a:pPr marL="0" marR="0" lvl="0" indent="0" algn="l" rtl="0">
              <a:spcBef>
                <a:spcPts val="0"/>
              </a:spcBef>
              <a:spcAft>
                <a:spcPts val="0"/>
              </a:spcAft>
              <a:buNone/>
            </a:pPr>
            <a:endParaRPr sz="3400">
              <a:solidFill>
                <a:schemeClr val="dk1"/>
              </a:solidFill>
              <a:latin typeface="Calibri"/>
              <a:ea typeface="Calibri"/>
              <a:cs typeface="Calibri"/>
              <a:sym typeface="Calibri"/>
            </a:endParaRPr>
          </a:p>
          <a:p>
            <a:pPr marL="0" marR="0" lvl="0" indent="0" algn="l" rtl="0">
              <a:spcBef>
                <a:spcPts val="0"/>
              </a:spcBef>
              <a:spcAft>
                <a:spcPts val="0"/>
              </a:spcAft>
              <a:buNone/>
            </a:pPr>
            <a:r>
              <a:rPr lang="en-US" sz="3400">
                <a:solidFill>
                  <a:schemeClr val="dk1"/>
                </a:solidFill>
                <a:latin typeface="Calibri"/>
                <a:ea typeface="Calibri"/>
                <a:cs typeface="Calibri"/>
                <a:sym typeface="Calibri"/>
              </a:rPr>
              <a:t>“Whether you have a joint account or separate accounts, talk about what you have, what you spend, what you save, and what you owe.  So often, as a divorce attorney, the lack of financial transparency is the leading cause of divorce”. </a:t>
            </a:r>
            <a:endParaRPr sz="20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19"/>
          <p:cNvSpPr txBox="1">
            <a:spLocks noGrp="1"/>
          </p:cNvSpPr>
          <p:nvPr>
            <p:ph type="title"/>
          </p:nvPr>
        </p:nvSpPr>
        <p:spPr>
          <a:xfrm>
            <a:off x="838200" y="265113"/>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How can you avoid these problems?</a:t>
            </a:r>
            <a:endParaRPr/>
          </a:p>
        </p:txBody>
      </p:sp>
      <p:sp>
        <p:nvSpPr>
          <p:cNvPr id="250" name="Google Shape;250;p19"/>
          <p:cNvSpPr txBox="1"/>
          <p:nvPr/>
        </p:nvSpPr>
        <p:spPr>
          <a:xfrm>
            <a:off x="838200" y="1407800"/>
            <a:ext cx="10859100" cy="581820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Set up a regular “money date” with your husband.</a:t>
            </a:r>
            <a:endParaRPr/>
          </a:p>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Together make a list of all your accounts—checking, savings, retirement, etc.—you, your husband, or both of you own (and beneficiary designations).</a:t>
            </a:r>
            <a:endParaRPr/>
          </a:p>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Share passwords.</a:t>
            </a:r>
            <a:endParaRPr/>
          </a:p>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Talk about what money meant in your family when you were growing up: Scarcity? Power? Security? (Hint: Talk “experiences” and not numbers when you first start having regular discussions.)</a:t>
            </a:r>
            <a:endParaRPr/>
          </a:p>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Discuss each other’s money values, fears, and anxieties.</a:t>
            </a:r>
            <a:endParaRPr/>
          </a:p>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Set goals together, short- and long-term.</a:t>
            </a:r>
            <a:endParaRPr/>
          </a:p>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Set your budget together, even if you have separate checking accounts.</a:t>
            </a:r>
            <a:endParaRPr/>
          </a:p>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Insist on being included in money management and in meetings with financial advisors.</a:t>
            </a:r>
            <a:endParaRPr/>
          </a:p>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Learn what retirement accounts, pensions, life insurance, and other employer benefits your husband has.</a:t>
            </a:r>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20"/>
          <p:cNvSpPr txBox="1">
            <a:spLocks noGrp="1"/>
          </p:cNvSpPr>
          <p:nvPr>
            <p:ph type="title"/>
          </p:nvPr>
        </p:nvSpPr>
        <p:spPr>
          <a:xfrm>
            <a:off x="838200" y="136525"/>
            <a:ext cx="109974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And if you make more than your husband….?</a:t>
            </a:r>
            <a:endParaRPr/>
          </a:p>
        </p:txBody>
      </p:sp>
      <p:sp>
        <p:nvSpPr>
          <p:cNvPr id="257" name="Google Shape;257;p20"/>
          <p:cNvSpPr txBox="1"/>
          <p:nvPr/>
        </p:nvSpPr>
        <p:spPr>
          <a:xfrm>
            <a:off x="731520" y="1462088"/>
            <a:ext cx="10727100" cy="452520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This is an inversion of the traditional role of the spouses and can be uncomfortable for both of them.</a:t>
            </a:r>
            <a:endParaRPr/>
          </a:p>
          <a:p>
            <a:pPr marL="342900" marR="0" lvl="0" indent="-190500" algn="l" rtl="0">
              <a:spcBef>
                <a:spcPts val="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This can have an impact on your marriage, from the dining room to the bedroom.</a:t>
            </a:r>
            <a:endParaRPr/>
          </a:p>
          <a:p>
            <a:pPr marL="342900" marR="0" lvl="0" indent="-190500" algn="l" rtl="0">
              <a:spcBef>
                <a:spcPts val="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Men have a natural tendency to want to provide, to protect.</a:t>
            </a:r>
            <a:endParaRPr/>
          </a:p>
          <a:p>
            <a:pPr marL="342900" marR="0" lvl="0" indent="-190500" algn="l" rtl="0">
              <a:spcBef>
                <a:spcPts val="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Women have a primal attachment to home, nurturing.</a:t>
            </a:r>
            <a:endParaRPr/>
          </a:p>
          <a:p>
            <a:pPr marL="342900" marR="0" lvl="0" indent="-190500" algn="l" rtl="0">
              <a:spcBef>
                <a:spcPts val="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Try to meet those needs for each other, regardless of the income disparity.</a:t>
            </a:r>
            <a:endParaRPr/>
          </a:p>
          <a:p>
            <a:pPr marL="342900" marR="0" lvl="0" indent="-190500" algn="l" rtl="0">
              <a:spcBef>
                <a:spcPts val="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Don’t use your greater earning power to usurp control of the home.</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g3d6d264c7da_0_452"/>
          <p:cNvSpPr txBox="1">
            <a:spLocks noGrp="1"/>
          </p:cNvSpPr>
          <p:nvPr>
            <p:ph type="ctrTitle"/>
          </p:nvPr>
        </p:nvSpPr>
        <p:spPr>
          <a:xfrm>
            <a:off x="1524000" y="1122363"/>
            <a:ext cx="9144000" cy="2387700"/>
          </a:xfrm>
          <a:prstGeom prst="rect">
            <a:avLst/>
          </a:prstGeom>
        </p:spPr>
        <p:txBody>
          <a:bodyPr spcFirstLastPara="1" wrap="square" lIns="91425" tIns="45700" rIns="91425" bIns="45700" anchor="b" anchorCtr="0">
            <a:normAutofit/>
          </a:bodyPr>
          <a:lstStyle/>
          <a:p>
            <a:pPr marL="0" lvl="0" indent="0" algn="ctr" rtl="0">
              <a:spcBef>
                <a:spcPts val="0"/>
              </a:spcBef>
              <a:spcAft>
                <a:spcPts val="0"/>
              </a:spcAft>
              <a:buNone/>
            </a:pPr>
            <a:r>
              <a:rPr lang="en-US"/>
              <a:t>Divorce &amp; Widowhood</a:t>
            </a:r>
            <a:endParaRPr/>
          </a:p>
        </p:txBody>
      </p:sp>
      <p:sp>
        <p:nvSpPr>
          <p:cNvPr id="264" name="Google Shape;264;g3d6d264c7da_0_452"/>
          <p:cNvSpPr txBox="1">
            <a:spLocks noGrp="1"/>
          </p:cNvSpPr>
          <p:nvPr>
            <p:ph type="subTitle" idx="1"/>
          </p:nvPr>
        </p:nvSpPr>
        <p:spPr>
          <a:xfrm>
            <a:off x="1524000" y="3602038"/>
            <a:ext cx="9144000" cy="1655700"/>
          </a:xfrm>
          <a:prstGeom prst="rect">
            <a:avLst/>
          </a:prstGeom>
        </p:spPr>
        <p:txBody>
          <a:bodyPr spcFirstLastPara="1" wrap="square" lIns="91425" tIns="45700" rIns="91425" bIns="45700" anchor="t" anchorCtr="0">
            <a:normAutofit/>
          </a:bodyPr>
          <a:lstStyle/>
          <a:p>
            <a:pPr marL="0" lvl="0" indent="0" algn="ctr" rtl="0">
              <a:spcBef>
                <a:spcPts val="1000"/>
              </a:spcBef>
              <a:spcAft>
                <a:spcPts val="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2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Divorce: It Happens</a:t>
            </a:r>
            <a:endParaRPr/>
          </a:p>
        </p:txBody>
      </p:sp>
      <p:sp>
        <p:nvSpPr>
          <p:cNvPr id="271" name="Google Shape;271;p23"/>
          <p:cNvSpPr txBox="1"/>
          <p:nvPr/>
        </p:nvSpPr>
        <p:spPr>
          <a:xfrm>
            <a:off x="746125" y="1690672"/>
            <a:ext cx="10620300" cy="3971100"/>
          </a:xfrm>
          <a:prstGeom prst="rect">
            <a:avLst/>
          </a:prstGeom>
          <a:noFill/>
          <a:ln>
            <a:noFill/>
          </a:ln>
        </p:spPr>
        <p:txBody>
          <a:bodyPr spcFirstLastPara="1" wrap="square" lIns="91425" tIns="45700" rIns="91425" bIns="45700" anchor="t" anchorCtr="0">
            <a:spAutoFit/>
          </a:bodyPr>
          <a:lstStyle/>
          <a:p>
            <a:pPr marL="342900" marR="0" lvl="0" indent="-368300" algn="l" rtl="0">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The possibility of divorce underscores the need to understand your family’s (not just your) financial situation.</a:t>
            </a:r>
            <a:endParaRPr sz="1800"/>
          </a:p>
          <a:p>
            <a:pPr marL="342900" marR="0" lvl="0" indent="-190500" algn="l" rtl="0">
              <a:spcBef>
                <a:spcPts val="0"/>
              </a:spcBef>
              <a:spcAft>
                <a:spcPts val="0"/>
              </a:spcAft>
              <a:buClr>
                <a:schemeClr val="dk1"/>
              </a:buClr>
              <a:buSzPts val="2400"/>
              <a:buFont typeface="Arial"/>
              <a:buNone/>
            </a:pPr>
            <a:endParaRPr sz="2800">
              <a:solidFill>
                <a:schemeClr val="dk1"/>
              </a:solidFill>
              <a:latin typeface="Calibri"/>
              <a:ea typeface="Calibri"/>
              <a:cs typeface="Calibri"/>
              <a:sym typeface="Calibri"/>
            </a:endParaRPr>
          </a:p>
          <a:p>
            <a:pPr marL="342900" marR="0" lvl="0" indent="-368300" algn="l" rtl="0">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Not knowing what routine bills are owed, what credit card balances are, what accounts are owned, what employer-provided benefits are available, and not having passwords and access to all accounts will handicap a woman in divorce proceedings.</a:t>
            </a:r>
            <a:endParaRPr sz="1800"/>
          </a:p>
          <a:p>
            <a:pPr marL="342900" marR="0" lvl="0" indent="-190500" algn="l" rtl="0">
              <a:spcBef>
                <a:spcPts val="0"/>
              </a:spcBef>
              <a:spcAft>
                <a:spcPts val="0"/>
              </a:spcAft>
              <a:buClr>
                <a:schemeClr val="dk1"/>
              </a:buClr>
              <a:buSzPts val="2400"/>
              <a:buFont typeface="Arial"/>
              <a:buNone/>
            </a:pPr>
            <a:endParaRPr sz="2800">
              <a:solidFill>
                <a:schemeClr val="dk1"/>
              </a:solidFill>
              <a:latin typeface="Calibri"/>
              <a:ea typeface="Calibri"/>
              <a:cs typeface="Calibri"/>
              <a:sym typeface="Calibri"/>
            </a:endParaRPr>
          </a:p>
          <a:p>
            <a:pPr marL="342900" marR="0" lvl="0" indent="-368300" algn="l" rtl="0">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Establishing your own credit record early in your marriage is critical.</a:t>
            </a:r>
            <a:endParaRPr sz="18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24"/>
          <p:cNvSpPr txBox="1">
            <a:spLocks noGrp="1"/>
          </p:cNvSpPr>
          <p:nvPr>
            <p:ph type="title"/>
          </p:nvPr>
        </p:nvSpPr>
        <p:spPr>
          <a:xfrm>
            <a:off x="838200" y="1365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What is “gray divorce”?</a:t>
            </a:r>
            <a:endParaRPr/>
          </a:p>
        </p:txBody>
      </p:sp>
      <p:sp>
        <p:nvSpPr>
          <p:cNvPr id="278" name="Google Shape;278;p24"/>
          <p:cNvSpPr txBox="1"/>
          <p:nvPr/>
        </p:nvSpPr>
        <p:spPr>
          <a:xfrm>
            <a:off x="838200" y="1462088"/>
            <a:ext cx="10515600" cy="3046988"/>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As the term implies, it is divorce that occurs late in life, often after decades of marriage.</a:t>
            </a:r>
            <a:endParaRPr/>
          </a:p>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The divorce rate for partners aged 55-64 doubled from 1990 to 2021; it TRIPLED for age &gt;65.</a:t>
            </a:r>
            <a:endParaRPr/>
          </a:p>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It is just as likely to be initiated by the woman as by the man; she may feel she can finally escape an unhappy or abusive relationship since the kids are grown.</a:t>
            </a:r>
            <a:endParaRPr/>
          </a:p>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Can happen after retirement to a couple who suddenly have a great deal of time together but had never learned how to live like that.</a:t>
            </a:r>
            <a:endParaRPr/>
          </a:p>
        </p:txBody>
      </p:sp>
      <p:sp>
        <p:nvSpPr>
          <p:cNvPr id="279" name="Google Shape;279;p24"/>
          <p:cNvSpPr txBox="1"/>
          <p:nvPr/>
        </p:nvSpPr>
        <p:spPr>
          <a:xfrm>
            <a:off x="1079500" y="5064700"/>
            <a:ext cx="979170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And the danger for women in this scenario: they are more likely to be unsure how to handle their money and to live in poverty.</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9"/>
                                        </p:tgtEl>
                                        <p:attrNameLst>
                                          <p:attrName>style.visibility</p:attrName>
                                        </p:attrNameLst>
                                      </p:cBhvr>
                                      <p:to>
                                        <p:strVal val="visible"/>
                                      </p:to>
                                    </p:set>
                                    <p:animEffect transition="in" filter="fade">
                                      <p:cBhvr>
                                        <p:cTn id="7" dur="500"/>
                                        <p:tgtEl>
                                          <p:spTgt spid="2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22"/>
          <p:cNvSpPr txBox="1">
            <a:spLocks noGrp="1"/>
          </p:cNvSpPr>
          <p:nvPr>
            <p:ph type="title"/>
          </p:nvPr>
        </p:nvSpPr>
        <p:spPr>
          <a:xfrm>
            <a:off x="838200" y="27366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What about pre-nuptial agreements?</a:t>
            </a:r>
            <a:endParaRPr/>
          </a:p>
        </p:txBody>
      </p:sp>
      <p:sp>
        <p:nvSpPr>
          <p:cNvPr id="286" name="Google Shape;286;p22"/>
          <p:cNvSpPr txBox="1"/>
          <p:nvPr/>
        </p:nvSpPr>
        <p:spPr>
          <a:xfrm>
            <a:off x="3238500" y="2374900"/>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7" name="Google Shape;287;p22"/>
          <p:cNvSpPr txBox="1"/>
          <p:nvPr/>
        </p:nvSpPr>
        <p:spPr>
          <a:xfrm>
            <a:off x="335276" y="1599224"/>
            <a:ext cx="10092900" cy="452520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It’s not the purview of just the rich crowd anymore, but may carry a stigma in a Chrisitan home.</a:t>
            </a:r>
            <a:endParaRPr/>
          </a:p>
          <a:p>
            <a:pPr marL="342900" marR="0" lvl="0" indent="-190500" algn="l" rtl="0">
              <a:spcBef>
                <a:spcPts val="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An estimated 20% of U.S. couples have a pre-nuptial agreement.</a:t>
            </a:r>
            <a:endParaRPr/>
          </a:p>
          <a:p>
            <a:pPr marL="342900" marR="0" lvl="0" indent="-190500" algn="l" rtl="0">
              <a:spcBef>
                <a:spcPts val="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Especially important if there are children </a:t>
            </a:r>
            <a:endParaRPr sz="2400">
              <a:solidFill>
                <a:schemeClr val="dk1"/>
              </a:solidFill>
              <a:latin typeface="Calibri"/>
              <a:ea typeface="Calibri"/>
              <a:cs typeface="Calibri"/>
              <a:sym typeface="Calibri"/>
            </a:endParaRPr>
          </a:p>
          <a:p>
            <a:pPr marL="457200" marR="0" lvl="0" indent="0" algn="l" rtl="0">
              <a:spcBef>
                <a:spcPts val="0"/>
              </a:spcBef>
              <a:spcAft>
                <a:spcPts val="0"/>
              </a:spcAft>
              <a:buNone/>
            </a:pPr>
            <a:r>
              <a:rPr lang="en-US" sz="2400">
                <a:solidFill>
                  <a:schemeClr val="dk1"/>
                </a:solidFill>
                <a:latin typeface="Calibri"/>
                <a:ea typeface="Calibri"/>
                <a:cs typeface="Calibri"/>
                <a:sym typeface="Calibri"/>
              </a:rPr>
              <a:t>from a previous marriage involved</a:t>
            </a:r>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Just as a will dictates the distribution of your </a:t>
            </a:r>
            <a:endParaRPr sz="2400">
              <a:solidFill>
                <a:schemeClr val="dk1"/>
              </a:solidFill>
              <a:latin typeface="Calibri"/>
              <a:ea typeface="Calibri"/>
              <a:cs typeface="Calibri"/>
              <a:sym typeface="Calibri"/>
            </a:endParaRPr>
          </a:p>
          <a:p>
            <a:pPr marL="457200" marR="0" lvl="0" indent="0" algn="l" rtl="0">
              <a:spcBef>
                <a:spcPts val="0"/>
              </a:spcBef>
              <a:spcAft>
                <a:spcPts val="0"/>
              </a:spcAft>
              <a:buNone/>
            </a:pPr>
            <a:r>
              <a:rPr lang="en-US" sz="2400">
                <a:solidFill>
                  <a:schemeClr val="dk1"/>
                </a:solidFill>
                <a:latin typeface="Calibri"/>
                <a:ea typeface="Calibri"/>
                <a:cs typeface="Calibri"/>
                <a:sym typeface="Calibri"/>
              </a:rPr>
              <a:t>assets after death rather than the court doing it, </a:t>
            </a:r>
            <a:endParaRPr sz="2400">
              <a:solidFill>
                <a:schemeClr val="dk1"/>
              </a:solidFill>
              <a:latin typeface="Calibri"/>
              <a:ea typeface="Calibri"/>
              <a:cs typeface="Calibri"/>
              <a:sym typeface="Calibri"/>
            </a:endParaRPr>
          </a:p>
          <a:p>
            <a:pPr marL="457200" marR="0" lvl="0" indent="0" algn="l" rtl="0">
              <a:spcBef>
                <a:spcPts val="0"/>
              </a:spcBef>
              <a:spcAft>
                <a:spcPts val="0"/>
              </a:spcAft>
              <a:buNone/>
            </a:pPr>
            <a:r>
              <a:rPr lang="en-US" sz="2400">
                <a:solidFill>
                  <a:schemeClr val="dk1"/>
                </a:solidFill>
                <a:latin typeface="Calibri"/>
                <a:ea typeface="Calibri"/>
                <a:cs typeface="Calibri"/>
                <a:sym typeface="Calibri"/>
              </a:rPr>
              <a:t>a pre-nup sets the terms of a divorce or </a:t>
            </a:r>
            <a:endParaRPr sz="2400">
              <a:solidFill>
                <a:schemeClr val="dk1"/>
              </a:solidFill>
              <a:latin typeface="Calibri"/>
              <a:ea typeface="Calibri"/>
              <a:cs typeface="Calibri"/>
              <a:sym typeface="Calibri"/>
            </a:endParaRPr>
          </a:p>
          <a:p>
            <a:pPr marL="457200" marR="0" lvl="0" indent="0" algn="l" rtl="0">
              <a:spcBef>
                <a:spcPts val="0"/>
              </a:spcBef>
              <a:spcAft>
                <a:spcPts val="0"/>
              </a:spcAft>
              <a:buNone/>
            </a:pPr>
            <a:r>
              <a:rPr lang="en-US" sz="2400">
                <a:solidFill>
                  <a:schemeClr val="dk1"/>
                </a:solidFill>
                <a:latin typeface="Calibri"/>
                <a:ea typeface="Calibri"/>
                <a:cs typeface="Calibri"/>
                <a:sym typeface="Calibri"/>
              </a:rPr>
              <a:t>separation rather than the divorce court.</a:t>
            </a:r>
            <a:endParaRPr/>
          </a:p>
        </p:txBody>
      </p:sp>
      <p:pic>
        <p:nvPicPr>
          <p:cNvPr id="288" name="Google Shape;288;p22" descr="Free Images : writing, hand, pen, sign, finger, business, paper ..."/>
          <p:cNvPicPr preferRelativeResize="0"/>
          <p:nvPr/>
        </p:nvPicPr>
        <p:blipFill>
          <a:blip r:embed="rId3">
            <a:alphaModFix/>
          </a:blip>
          <a:stretch>
            <a:fillRect/>
          </a:stretch>
        </p:blipFill>
        <p:spPr>
          <a:xfrm>
            <a:off x="7093099" y="3322325"/>
            <a:ext cx="4861752" cy="323087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25"/>
          <p:cNvSpPr txBox="1">
            <a:spLocks noGrp="1"/>
          </p:cNvSpPr>
          <p:nvPr>
            <p:ph type="title"/>
          </p:nvPr>
        </p:nvSpPr>
        <p:spPr>
          <a:xfrm>
            <a:off x="1835150" y="327025"/>
            <a:ext cx="8521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Dangers of an Abusive Relationship</a:t>
            </a:r>
            <a:endParaRPr/>
          </a:p>
        </p:txBody>
      </p:sp>
      <p:sp>
        <p:nvSpPr>
          <p:cNvPr id="295" name="Google Shape;295;p25"/>
          <p:cNvSpPr txBox="1"/>
          <p:nvPr/>
        </p:nvSpPr>
        <p:spPr>
          <a:xfrm>
            <a:off x="259075" y="1567175"/>
            <a:ext cx="9738300" cy="4894800"/>
          </a:xfrm>
          <a:prstGeom prst="rect">
            <a:avLst/>
          </a:prstGeom>
          <a:noFill/>
          <a:ln>
            <a:noFill/>
          </a:ln>
        </p:spPr>
        <p:txBody>
          <a:bodyPr spcFirstLastPara="1" wrap="square" lIns="91425" tIns="45700" rIns="91425" bIns="45700" anchor="t" anchorCtr="0">
            <a:spAutoFit/>
          </a:bodyPr>
          <a:lstStyle/>
          <a:p>
            <a:pPr marL="342900" marR="0" lvl="0" indent="-355600" algn="l" rtl="0">
              <a:spcBef>
                <a:spcPts val="0"/>
              </a:spcBef>
              <a:spcAft>
                <a:spcPts val="0"/>
              </a:spcAft>
              <a:buClr>
                <a:schemeClr val="dk1"/>
              </a:buClr>
              <a:buSzPts val="2600"/>
              <a:buFont typeface="Arial"/>
              <a:buChar char="•"/>
            </a:pPr>
            <a:r>
              <a:rPr lang="en-US" sz="2600">
                <a:solidFill>
                  <a:schemeClr val="dk1"/>
                </a:solidFill>
                <a:latin typeface="Calibri"/>
                <a:ea typeface="Calibri"/>
                <a:cs typeface="Calibri"/>
                <a:sym typeface="Calibri"/>
              </a:rPr>
              <a:t>99% of abusive relationships also involve financial abuse.</a:t>
            </a:r>
            <a:endParaRPr sz="1600"/>
          </a:p>
          <a:p>
            <a:pPr marL="342900" marR="0" lvl="0" indent="-190500" algn="l" rtl="0">
              <a:spcBef>
                <a:spcPts val="0"/>
              </a:spcBef>
              <a:spcAft>
                <a:spcPts val="0"/>
              </a:spcAft>
              <a:buClr>
                <a:schemeClr val="dk1"/>
              </a:buClr>
              <a:buSzPts val="2400"/>
              <a:buFont typeface="Arial"/>
              <a:buNone/>
            </a:pPr>
            <a:endParaRPr sz="2600">
              <a:solidFill>
                <a:schemeClr val="dk1"/>
              </a:solidFill>
              <a:latin typeface="Calibri"/>
              <a:ea typeface="Calibri"/>
              <a:cs typeface="Calibri"/>
              <a:sym typeface="Calibri"/>
            </a:endParaRPr>
          </a:p>
          <a:p>
            <a:pPr marL="342900" marR="0" lvl="0" indent="-355600" algn="l" rtl="0">
              <a:spcBef>
                <a:spcPts val="0"/>
              </a:spcBef>
              <a:spcAft>
                <a:spcPts val="0"/>
              </a:spcAft>
              <a:buClr>
                <a:schemeClr val="dk1"/>
              </a:buClr>
              <a:buSzPts val="2600"/>
              <a:buFont typeface="Arial"/>
              <a:buChar char="•"/>
            </a:pPr>
            <a:r>
              <a:rPr lang="en-US" sz="2600">
                <a:solidFill>
                  <a:schemeClr val="dk1"/>
                </a:solidFill>
                <a:latin typeface="Calibri"/>
                <a:ea typeface="Calibri"/>
                <a:cs typeface="Calibri"/>
                <a:sym typeface="Calibri"/>
              </a:rPr>
              <a:t>The abuser will</a:t>
            </a:r>
            <a:endParaRPr sz="1600"/>
          </a:p>
          <a:p>
            <a:pPr marL="0" marR="0" lvl="0" indent="0" algn="l" rtl="0">
              <a:spcBef>
                <a:spcPts val="0"/>
              </a:spcBef>
              <a:spcAft>
                <a:spcPts val="0"/>
              </a:spcAft>
              <a:buNone/>
            </a:pPr>
            <a:r>
              <a:rPr lang="en-US" sz="2600">
                <a:solidFill>
                  <a:schemeClr val="dk1"/>
                </a:solidFill>
                <a:latin typeface="Calibri"/>
                <a:ea typeface="Calibri"/>
                <a:cs typeface="Calibri"/>
                <a:sym typeface="Calibri"/>
              </a:rPr>
              <a:t>	---Control all spending</a:t>
            </a:r>
            <a:endParaRPr sz="1600"/>
          </a:p>
          <a:p>
            <a:pPr marL="0" marR="0" lvl="0" indent="0" algn="l" rtl="0">
              <a:spcBef>
                <a:spcPts val="0"/>
              </a:spcBef>
              <a:spcAft>
                <a:spcPts val="0"/>
              </a:spcAft>
              <a:buNone/>
            </a:pPr>
            <a:r>
              <a:rPr lang="en-US" sz="2600">
                <a:solidFill>
                  <a:schemeClr val="dk1"/>
                </a:solidFill>
                <a:latin typeface="Calibri"/>
                <a:ea typeface="Calibri"/>
                <a:cs typeface="Calibri"/>
                <a:sym typeface="Calibri"/>
              </a:rPr>
              <a:t>	---Not give the other spouse enough money to pay bills</a:t>
            </a:r>
            <a:endParaRPr sz="1600"/>
          </a:p>
          <a:p>
            <a:pPr marL="0" marR="0" lvl="0" indent="0" algn="l" rtl="0">
              <a:spcBef>
                <a:spcPts val="0"/>
              </a:spcBef>
              <a:spcAft>
                <a:spcPts val="0"/>
              </a:spcAft>
              <a:buNone/>
            </a:pPr>
            <a:r>
              <a:rPr lang="en-US" sz="2600">
                <a:solidFill>
                  <a:schemeClr val="dk1"/>
                </a:solidFill>
                <a:latin typeface="Calibri"/>
                <a:ea typeface="Calibri"/>
                <a:cs typeface="Calibri"/>
                <a:sym typeface="Calibri"/>
              </a:rPr>
              <a:t>	---Demand the other spouse account for every dollar</a:t>
            </a:r>
            <a:endParaRPr sz="1600"/>
          </a:p>
          <a:p>
            <a:pPr marL="0" marR="0" lvl="0" indent="0" algn="l" rtl="0">
              <a:spcBef>
                <a:spcPts val="0"/>
              </a:spcBef>
              <a:spcAft>
                <a:spcPts val="0"/>
              </a:spcAft>
              <a:buNone/>
            </a:pPr>
            <a:r>
              <a:rPr lang="en-US" sz="2600">
                <a:solidFill>
                  <a:schemeClr val="dk1"/>
                </a:solidFill>
                <a:latin typeface="Calibri"/>
                <a:ea typeface="Calibri"/>
                <a:cs typeface="Calibri"/>
                <a:sym typeface="Calibri"/>
              </a:rPr>
              <a:t>	---Run up debt in the partner’s name</a:t>
            </a:r>
            <a:endParaRPr sz="1600"/>
          </a:p>
          <a:p>
            <a:pPr marL="0" marR="0" lvl="0" indent="0" algn="l" rtl="0">
              <a:spcBef>
                <a:spcPts val="0"/>
              </a:spcBef>
              <a:spcAft>
                <a:spcPts val="0"/>
              </a:spcAft>
              <a:buNone/>
            </a:pPr>
            <a:endParaRPr sz="2600">
              <a:solidFill>
                <a:schemeClr val="dk1"/>
              </a:solidFill>
              <a:latin typeface="Calibri"/>
              <a:ea typeface="Calibri"/>
              <a:cs typeface="Calibri"/>
              <a:sym typeface="Calibri"/>
            </a:endParaRPr>
          </a:p>
          <a:p>
            <a:pPr marL="342900" marR="0" lvl="0" indent="-355600" algn="l" rtl="0">
              <a:spcBef>
                <a:spcPts val="0"/>
              </a:spcBef>
              <a:spcAft>
                <a:spcPts val="0"/>
              </a:spcAft>
              <a:buClr>
                <a:schemeClr val="dk1"/>
              </a:buClr>
              <a:buSzPts val="2600"/>
              <a:buFont typeface="Arial"/>
              <a:buChar char="•"/>
            </a:pPr>
            <a:r>
              <a:rPr lang="en-US" sz="2600">
                <a:solidFill>
                  <a:schemeClr val="dk1"/>
                </a:solidFill>
                <a:latin typeface="Calibri"/>
                <a:ea typeface="Calibri"/>
                <a:cs typeface="Calibri"/>
                <a:sym typeface="Calibri"/>
              </a:rPr>
              <a:t>Often the abuser isolates his victim, even turns her family against her.</a:t>
            </a:r>
            <a:endParaRPr sz="1600"/>
          </a:p>
          <a:p>
            <a:pPr marL="0" marR="0" lvl="0" indent="0" algn="l" rtl="0">
              <a:spcBef>
                <a:spcPts val="0"/>
              </a:spcBef>
              <a:spcAft>
                <a:spcPts val="0"/>
              </a:spcAft>
              <a:buNone/>
            </a:pPr>
            <a:endParaRPr sz="2600">
              <a:solidFill>
                <a:schemeClr val="dk1"/>
              </a:solidFill>
              <a:latin typeface="Calibri"/>
              <a:ea typeface="Calibri"/>
              <a:cs typeface="Calibri"/>
              <a:sym typeface="Calibri"/>
            </a:endParaRPr>
          </a:p>
          <a:p>
            <a:pPr marL="0" marR="0" lvl="0" indent="0" algn="l" rtl="0">
              <a:spcBef>
                <a:spcPts val="0"/>
              </a:spcBef>
              <a:spcAft>
                <a:spcPts val="0"/>
              </a:spcAft>
              <a:buNone/>
            </a:pPr>
            <a:r>
              <a:rPr lang="en-US" sz="2600" b="1">
                <a:solidFill>
                  <a:schemeClr val="dk1"/>
                </a:solidFill>
                <a:latin typeface="Calibri"/>
                <a:ea typeface="Calibri"/>
                <a:cs typeface="Calibri"/>
                <a:sym typeface="Calibri"/>
              </a:rPr>
              <a:t>All of this serves to make escape and recovery difficult or impossible</a:t>
            </a:r>
            <a:r>
              <a:rPr lang="en-US" sz="2600">
                <a:solidFill>
                  <a:schemeClr val="dk1"/>
                </a:solidFill>
                <a:latin typeface="Calibri"/>
                <a:ea typeface="Calibri"/>
                <a:cs typeface="Calibri"/>
                <a:sym typeface="Calibri"/>
              </a:rPr>
              <a:t>.</a:t>
            </a:r>
            <a:endParaRPr sz="1600"/>
          </a:p>
        </p:txBody>
      </p:sp>
      <p:pic>
        <p:nvPicPr>
          <p:cNvPr id="296" name="Google Shape;296;p25" descr="sad-girl-alone-cute-lovely-adorable | Kou Art | Flickr"/>
          <p:cNvPicPr preferRelativeResize="0"/>
          <p:nvPr/>
        </p:nvPicPr>
        <p:blipFill rotWithShape="1">
          <a:blip r:embed="rId3">
            <a:alphaModFix/>
          </a:blip>
          <a:srcRect l="8301" r="18945"/>
          <a:stretch/>
        </p:blipFill>
        <p:spPr>
          <a:xfrm>
            <a:off x="8549400" y="1567172"/>
            <a:ext cx="3261626" cy="29813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26"/>
          <p:cNvSpPr txBox="1">
            <a:spLocks noGrp="1"/>
          </p:cNvSpPr>
          <p:nvPr>
            <p:ph type="title"/>
          </p:nvPr>
        </p:nvSpPr>
        <p:spPr>
          <a:xfrm>
            <a:off x="563880" y="365125"/>
            <a:ext cx="1121664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What to do if you fear divorce or are in divorce….</a:t>
            </a:r>
            <a:endParaRPr/>
          </a:p>
        </p:txBody>
      </p:sp>
      <p:sp>
        <p:nvSpPr>
          <p:cNvPr id="303" name="Google Shape;303;p26"/>
          <p:cNvSpPr txBox="1"/>
          <p:nvPr/>
        </p:nvSpPr>
        <p:spPr>
          <a:xfrm>
            <a:off x="952500" y="1803400"/>
            <a:ext cx="10007700" cy="452520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Have a grab-and-run-bag with your important documents and cash.</a:t>
            </a:r>
            <a:endParaRPr/>
          </a:p>
          <a:p>
            <a:pPr marL="342900" marR="0" lvl="0" indent="-190500" algn="l" rtl="0">
              <a:spcBef>
                <a:spcPts val="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Change beneficiaries as you are able.</a:t>
            </a:r>
            <a:endParaRPr/>
          </a:p>
          <a:p>
            <a:pPr marL="342900" marR="0" lvl="0" indent="-190500" algn="l" rtl="0">
              <a:spcBef>
                <a:spcPts val="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Secure your accounts, change passwords.</a:t>
            </a:r>
            <a:endParaRPr/>
          </a:p>
          <a:p>
            <a:pPr marL="342900" marR="0" lvl="0" indent="-190500" algn="l" rtl="0">
              <a:spcBef>
                <a:spcPts val="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If able, hire a certified divorce financial analyst.</a:t>
            </a:r>
            <a:endParaRPr/>
          </a:p>
          <a:p>
            <a:pPr marL="342900" marR="0" lvl="0" indent="-190500" algn="l" rtl="0">
              <a:spcBef>
                <a:spcPts val="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Can you hang in there 10 years?</a:t>
            </a:r>
            <a:endParaRPr/>
          </a:p>
          <a:p>
            <a:pPr marL="342900" marR="0" lvl="0" indent="-190500" algn="l" rtl="0">
              <a:spcBef>
                <a:spcPts val="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DIVORCE CAN BE EXPENSIVE; CONSIDER YOUR FINANCIAL FUTURE; PROCEED CAREFULLY.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3"/>
          <p:cNvSpPr txBox="1"/>
          <p:nvPr/>
        </p:nvSpPr>
        <p:spPr>
          <a:xfrm>
            <a:off x="483925" y="442450"/>
            <a:ext cx="11199600" cy="591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chemeClr val="dk1"/>
                </a:solidFill>
                <a:latin typeface="Calibri"/>
                <a:ea typeface="Calibri"/>
                <a:cs typeface="Calibri"/>
                <a:sym typeface="Calibri"/>
              </a:rPr>
              <a:t>We</a:t>
            </a:r>
            <a:r>
              <a:rPr lang="en-US" sz="3200" b="0" i="0" u="none" strike="noStrike" cap="none">
                <a:solidFill>
                  <a:schemeClr val="dk1"/>
                </a:solidFill>
                <a:latin typeface="Calibri"/>
                <a:ea typeface="Calibri"/>
                <a:cs typeface="Calibri"/>
                <a:sym typeface="Calibri"/>
              </a:rPr>
              <a:t> will likely make and save less money during your career than a man will.</a:t>
            </a:r>
            <a:endParaRPr sz="2200"/>
          </a:p>
          <a:p>
            <a:pPr marL="0" marR="0" lvl="0" indent="0" algn="l" rtl="0">
              <a:spcBef>
                <a:spcPts val="0"/>
              </a:spcBef>
              <a:spcAft>
                <a:spcPts val="0"/>
              </a:spcAft>
              <a:buNone/>
            </a:pPr>
            <a:endParaRPr sz="2600">
              <a:solidFill>
                <a:schemeClr val="dk1"/>
              </a:solidFill>
              <a:latin typeface="Calibri"/>
              <a:ea typeface="Calibri"/>
              <a:cs typeface="Calibri"/>
              <a:sym typeface="Calibri"/>
            </a:endParaRPr>
          </a:p>
          <a:p>
            <a:pPr marL="0" marR="0" lvl="0" indent="0" algn="l" rtl="0">
              <a:spcBef>
                <a:spcPts val="0"/>
              </a:spcBef>
              <a:spcAft>
                <a:spcPts val="0"/>
              </a:spcAft>
              <a:buNone/>
            </a:pPr>
            <a:r>
              <a:rPr lang="en-US" sz="3200">
                <a:solidFill>
                  <a:schemeClr val="dk1"/>
                </a:solidFill>
                <a:latin typeface="Calibri"/>
                <a:ea typeface="Calibri"/>
                <a:cs typeface="Calibri"/>
                <a:sym typeface="Calibri"/>
              </a:rPr>
              <a:t>Salary differential: on average women are paid 85% to 87% of what men are paid.</a:t>
            </a:r>
            <a:endParaRPr sz="2200"/>
          </a:p>
          <a:p>
            <a:pPr marL="285750" marR="0" lvl="0" indent="-133350" algn="l" rtl="0">
              <a:spcBef>
                <a:spcPts val="0"/>
              </a:spcBef>
              <a:spcAft>
                <a:spcPts val="0"/>
              </a:spcAft>
              <a:buClr>
                <a:schemeClr val="dk1"/>
              </a:buClr>
              <a:buSzPts val="2400"/>
              <a:buFont typeface="Arial"/>
              <a:buNone/>
            </a:pPr>
            <a:endParaRPr sz="3200">
              <a:solidFill>
                <a:schemeClr val="dk1"/>
              </a:solidFill>
              <a:latin typeface="Calibri"/>
              <a:ea typeface="Calibri"/>
              <a:cs typeface="Calibri"/>
              <a:sym typeface="Calibri"/>
            </a:endParaRPr>
          </a:p>
          <a:p>
            <a:pPr marL="0" marR="0" lvl="0" indent="0" algn="l" rtl="0">
              <a:spcBef>
                <a:spcPts val="0"/>
              </a:spcBef>
              <a:spcAft>
                <a:spcPts val="0"/>
              </a:spcAft>
              <a:buNone/>
            </a:pPr>
            <a:r>
              <a:rPr lang="en-US" sz="3200">
                <a:solidFill>
                  <a:schemeClr val="dk1"/>
                </a:solidFill>
                <a:latin typeface="Calibri"/>
                <a:ea typeface="Calibri"/>
                <a:cs typeface="Calibri"/>
                <a:sym typeface="Calibri"/>
              </a:rPr>
              <a:t>Women take more breaks during their career (child-rearing, caretaker for parents and others, etc.).</a:t>
            </a:r>
            <a:endParaRPr sz="3200">
              <a:solidFill>
                <a:schemeClr val="dk1"/>
              </a:solidFill>
              <a:latin typeface="Calibri"/>
              <a:ea typeface="Calibri"/>
              <a:cs typeface="Calibri"/>
              <a:sym typeface="Calibri"/>
            </a:endParaRPr>
          </a:p>
          <a:p>
            <a:pPr marL="0" marR="0" lvl="0" indent="0" algn="l" rtl="0">
              <a:spcBef>
                <a:spcPts val="0"/>
              </a:spcBef>
              <a:spcAft>
                <a:spcPts val="0"/>
              </a:spcAft>
              <a:buNone/>
            </a:pPr>
            <a:endParaRPr sz="3200">
              <a:solidFill>
                <a:schemeClr val="dk1"/>
              </a:solidFill>
              <a:latin typeface="Calibri"/>
              <a:ea typeface="Calibri"/>
              <a:cs typeface="Calibri"/>
              <a:sym typeface="Calibri"/>
            </a:endParaRPr>
          </a:p>
          <a:p>
            <a:pPr marL="0" lvl="0" indent="0" algn="l" rtl="0">
              <a:spcBef>
                <a:spcPts val="0"/>
              </a:spcBef>
              <a:spcAft>
                <a:spcPts val="0"/>
              </a:spcAft>
              <a:buNone/>
            </a:pPr>
            <a:r>
              <a:rPr lang="en-US" sz="3200">
                <a:solidFill>
                  <a:schemeClr val="dk1"/>
                </a:solidFill>
                <a:latin typeface="Calibri"/>
                <a:ea typeface="Calibri"/>
                <a:cs typeface="Calibri"/>
                <a:sym typeface="Calibri"/>
              </a:rPr>
              <a:t>Many or most financial advisors </a:t>
            </a:r>
            <a:endParaRPr sz="3200">
              <a:solidFill>
                <a:schemeClr val="dk1"/>
              </a:solidFill>
              <a:latin typeface="Calibri"/>
              <a:ea typeface="Calibri"/>
              <a:cs typeface="Calibri"/>
              <a:sym typeface="Calibri"/>
            </a:endParaRPr>
          </a:p>
          <a:p>
            <a:pPr marL="0" lvl="0" indent="0" algn="l" rtl="0">
              <a:spcBef>
                <a:spcPts val="0"/>
              </a:spcBef>
              <a:spcAft>
                <a:spcPts val="0"/>
              </a:spcAft>
              <a:buNone/>
            </a:pPr>
            <a:r>
              <a:rPr lang="en-US" sz="3200">
                <a:solidFill>
                  <a:schemeClr val="dk1"/>
                </a:solidFill>
                <a:latin typeface="Calibri"/>
                <a:ea typeface="Calibri"/>
                <a:cs typeface="Calibri"/>
                <a:sym typeface="Calibri"/>
              </a:rPr>
              <a:t>target men as their audience and </a:t>
            </a:r>
            <a:endParaRPr sz="32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US" sz="3200">
                <a:solidFill>
                  <a:schemeClr val="dk1"/>
                </a:solidFill>
                <a:latin typeface="Calibri"/>
                <a:ea typeface="Calibri"/>
                <a:cs typeface="Calibri"/>
                <a:sym typeface="Calibri"/>
              </a:rPr>
              <a:t>talk in the industry jargon.</a:t>
            </a:r>
            <a:endParaRPr sz="3200">
              <a:solidFill>
                <a:schemeClr val="dk1"/>
              </a:solidFill>
              <a:latin typeface="Calibri"/>
              <a:ea typeface="Calibri"/>
              <a:cs typeface="Calibri"/>
              <a:sym typeface="Calibri"/>
            </a:endParaRPr>
          </a:p>
        </p:txBody>
      </p:sp>
      <p:pic>
        <p:nvPicPr>
          <p:cNvPr id="108" name="Google Shape;108;p3" descr="Businessmen laughing (Provided by Getty Images)"/>
          <p:cNvPicPr preferRelativeResize="0"/>
          <p:nvPr/>
        </p:nvPicPr>
        <p:blipFill>
          <a:blip r:embed="rId3">
            <a:alphaModFix/>
          </a:blip>
          <a:stretch>
            <a:fillRect/>
          </a:stretch>
        </p:blipFill>
        <p:spPr>
          <a:xfrm>
            <a:off x="7355900" y="3956975"/>
            <a:ext cx="3677727" cy="267927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g3d6d264c7da_0_431"/>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1000"/>
              </a:spcBef>
              <a:spcAft>
                <a:spcPts val="0"/>
              </a:spcAft>
              <a:buNone/>
            </a:pPr>
            <a:r>
              <a:rPr lang="en-US" sz="4600" b="1"/>
              <a:t>Steps When Entering Divorce</a:t>
            </a:r>
            <a:endParaRPr sz="6200" b="1"/>
          </a:p>
        </p:txBody>
      </p:sp>
      <p:sp>
        <p:nvSpPr>
          <p:cNvPr id="310" name="Google Shape;310;g3d6d264c7da_0_431"/>
          <p:cNvSpPr txBox="1">
            <a:spLocks noGrp="1"/>
          </p:cNvSpPr>
          <p:nvPr>
            <p:ph type="body" idx="1"/>
          </p:nvPr>
        </p:nvSpPr>
        <p:spPr>
          <a:xfrm>
            <a:off x="2405825" y="1825625"/>
            <a:ext cx="8948100" cy="4351200"/>
          </a:xfrm>
          <a:prstGeom prst="rect">
            <a:avLst/>
          </a:prstGeom>
        </p:spPr>
        <p:txBody>
          <a:bodyPr spcFirstLastPara="1" wrap="square" lIns="91425" tIns="45700" rIns="91425" bIns="45700" anchor="t" anchorCtr="0">
            <a:normAutofit/>
          </a:bodyPr>
          <a:lstStyle/>
          <a:p>
            <a:pPr marL="457200" lvl="0" indent="-476250" algn="l" rtl="0">
              <a:spcBef>
                <a:spcPts val="1000"/>
              </a:spcBef>
              <a:spcAft>
                <a:spcPts val="0"/>
              </a:spcAft>
              <a:buSzPts val="3900"/>
              <a:buChar char="❏"/>
            </a:pPr>
            <a:r>
              <a:rPr lang="en-US" sz="3900"/>
              <a:t>Emotional Preparation</a:t>
            </a:r>
            <a:endParaRPr sz="3900"/>
          </a:p>
          <a:p>
            <a:pPr marL="457200" lvl="0" indent="-476250" algn="l" rtl="0">
              <a:spcBef>
                <a:spcPts val="0"/>
              </a:spcBef>
              <a:spcAft>
                <a:spcPts val="0"/>
              </a:spcAft>
              <a:buSzPts val="3900"/>
              <a:buChar char="❏"/>
            </a:pPr>
            <a:r>
              <a:rPr lang="en-US" sz="3900"/>
              <a:t>Legal Steps</a:t>
            </a:r>
            <a:endParaRPr sz="3900"/>
          </a:p>
          <a:p>
            <a:pPr marL="457200" lvl="0" indent="-476250" algn="l" rtl="0">
              <a:spcBef>
                <a:spcPts val="0"/>
              </a:spcBef>
              <a:spcAft>
                <a:spcPts val="0"/>
              </a:spcAft>
              <a:buSzPts val="3900"/>
              <a:buChar char="❏"/>
            </a:pPr>
            <a:r>
              <a:rPr lang="en-US" sz="3900"/>
              <a:t>Financial Preparation</a:t>
            </a:r>
            <a:endParaRPr sz="3900"/>
          </a:p>
          <a:p>
            <a:pPr marL="457200" lvl="0" indent="-476250" algn="l" rtl="0">
              <a:spcBef>
                <a:spcPts val="0"/>
              </a:spcBef>
              <a:spcAft>
                <a:spcPts val="0"/>
              </a:spcAft>
              <a:buSzPts val="3900"/>
              <a:buChar char="❏"/>
            </a:pPr>
            <a:r>
              <a:rPr lang="en-US" sz="3900"/>
              <a:t>Housing and Logistics</a:t>
            </a:r>
            <a:endParaRPr sz="3900"/>
          </a:p>
          <a:p>
            <a:pPr marL="457200" lvl="0" indent="-476250" algn="l" rtl="0">
              <a:spcBef>
                <a:spcPts val="0"/>
              </a:spcBef>
              <a:spcAft>
                <a:spcPts val="0"/>
              </a:spcAft>
              <a:buSzPts val="3900"/>
              <a:buChar char="❏"/>
            </a:pPr>
            <a:r>
              <a:rPr lang="en-US" sz="3900"/>
              <a:t>Co-Parenting and Children</a:t>
            </a:r>
            <a:endParaRPr sz="3900"/>
          </a:p>
          <a:p>
            <a:pPr marL="457200" lvl="0" indent="-476250" algn="l" rtl="0">
              <a:spcBef>
                <a:spcPts val="0"/>
              </a:spcBef>
              <a:spcAft>
                <a:spcPts val="0"/>
              </a:spcAft>
              <a:buSzPts val="3900"/>
              <a:buChar char="❏"/>
            </a:pPr>
            <a:r>
              <a:rPr lang="en-US" sz="3900"/>
              <a:t>Post-Divorce Considerations</a:t>
            </a:r>
            <a:endParaRPr sz="3900"/>
          </a:p>
          <a:p>
            <a:pPr marL="0" lvl="0" indent="0" algn="l" rtl="0">
              <a:spcBef>
                <a:spcPts val="1000"/>
              </a:spcBef>
              <a:spcAft>
                <a:spcPts val="0"/>
              </a:spcAft>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g3d6d264c7da_0_438"/>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1000"/>
              </a:spcBef>
              <a:spcAft>
                <a:spcPts val="0"/>
              </a:spcAft>
              <a:buClr>
                <a:schemeClr val="dk1"/>
              </a:buClr>
              <a:buSzPts val="1100"/>
              <a:buFont typeface="Arial"/>
              <a:buNone/>
            </a:pPr>
            <a:r>
              <a:rPr lang="en-US" sz="4600" b="1"/>
              <a:t>Emotional Preparation</a:t>
            </a:r>
            <a:endParaRPr sz="4900" b="1"/>
          </a:p>
        </p:txBody>
      </p:sp>
      <p:sp>
        <p:nvSpPr>
          <p:cNvPr id="317" name="Google Shape;317;g3d6d264c7da_0_438"/>
          <p:cNvSpPr txBox="1">
            <a:spLocks noGrp="1"/>
          </p:cNvSpPr>
          <p:nvPr>
            <p:ph type="body" idx="1"/>
          </p:nvPr>
        </p:nvSpPr>
        <p:spPr>
          <a:xfrm>
            <a:off x="608375" y="1465625"/>
            <a:ext cx="11185800" cy="4908300"/>
          </a:xfrm>
          <a:prstGeom prst="rect">
            <a:avLst/>
          </a:prstGeom>
        </p:spPr>
        <p:txBody>
          <a:bodyPr spcFirstLastPara="1" wrap="square" lIns="91425" tIns="45700" rIns="91425" bIns="45700" anchor="t" anchorCtr="0">
            <a:normAutofit fontScale="25000" lnSpcReduction="20000"/>
          </a:bodyPr>
          <a:lstStyle/>
          <a:p>
            <a:pPr marL="0" lvl="0" indent="0" algn="l" rtl="0">
              <a:spcBef>
                <a:spcPts val="1000"/>
              </a:spcBef>
              <a:spcAft>
                <a:spcPts val="0"/>
              </a:spcAft>
              <a:buClr>
                <a:schemeClr val="dk1"/>
              </a:buClr>
              <a:buSzPts val="275"/>
              <a:buFont typeface="Arial"/>
              <a:buNone/>
            </a:pPr>
            <a:endParaRPr sz="6338"/>
          </a:p>
          <a:p>
            <a:pPr marL="0" lvl="0" indent="0" algn="l" rtl="0">
              <a:spcBef>
                <a:spcPts val="1000"/>
              </a:spcBef>
              <a:spcAft>
                <a:spcPts val="0"/>
              </a:spcAft>
              <a:buClr>
                <a:schemeClr val="dk1"/>
              </a:buClr>
              <a:buSzPts val="275"/>
              <a:buFont typeface="Arial"/>
              <a:buNone/>
            </a:pPr>
            <a:r>
              <a:rPr lang="en-US" sz="12841" b="1"/>
              <a:t>Decide Carefully</a:t>
            </a:r>
            <a:endParaRPr sz="12841" b="1"/>
          </a:p>
          <a:p>
            <a:pPr marL="0" lvl="0" indent="0" algn="l" rtl="0">
              <a:spcBef>
                <a:spcPts val="1000"/>
              </a:spcBef>
              <a:spcAft>
                <a:spcPts val="0"/>
              </a:spcAft>
              <a:buClr>
                <a:schemeClr val="dk1"/>
              </a:buClr>
              <a:buSzPts val="275"/>
              <a:buFont typeface="Arial"/>
              <a:buNone/>
            </a:pPr>
            <a:r>
              <a:rPr lang="en-US" sz="12841"/>
              <a:t>Ensure you are ready for divorce and have considered alternatives before initiating discussions with your spouse</a:t>
            </a:r>
            <a:endParaRPr sz="12841"/>
          </a:p>
          <a:p>
            <a:pPr marL="0" lvl="0" indent="0" algn="l" rtl="0">
              <a:spcBef>
                <a:spcPts val="1000"/>
              </a:spcBef>
              <a:spcAft>
                <a:spcPts val="0"/>
              </a:spcAft>
              <a:buClr>
                <a:schemeClr val="dk1"/>
              </a:buClr>
              <a:buSzPts val="275"/>
              <a:buFont typeface="Arial"/>
              <a:buNone/>
            </a:pPr>
            <a:endParaRPr sz="7610"/>
          </a:p>
          <a:p>
            <a:pPr marL="0" lvl="0" indent="0" algn="l" rtl="0">
              <a:spcBef>
                <a:spcPts val="1000"/>
              </a:spcBef>
              <a:spcAft>
                <a:spcPts val="0"/>
              </a:spcAft>
              <a:buClr>
                <a:schemeClr val="dk1"/>
              </a:buClr>
              <a:buSzPts val="275"/>
              <a:buFont typeface="Arial"/>
              <a:buNone/>
            </a:pPr>
            <a:r>
              <a:rPr lang="en-US" sz="12841" b="1"/>
              <a:t>Planning Discussions</a:t>
            </a:r>
            <a:endParaRPr sz="12841" b="1"/>
          </a:p>
          <a:p>
            <a:pPr marL="0" lvl="0" indent="0" algn="l" rtl="0">
              <a:spcBef>
                <a:spcPts val="1000"/>
              </a:spcBef>
              <a:spcAft>
                <a:spcPts val="0"/>
              </a:spcAft>
              <a:buClr>
                <a:schemeClr val="dk1"/>
              </a:buClr>
              <a:buSzPts val="275"/>
              <a:buFont typeface="Arial"/>
              <a:buNone/>
            </a:pPr>
            <a:r>
              <a:rPr lang="en-US" sz="12841"/>
              <a:t>Approach conversations calmly to minimize emotional damage and anticipate potential conflicts</a:t>
            </a:r>
            <a:endParaRPr sz="12841"/>
          </a:p>
          <a:p>
            <a:pPr marL="0" lvl="0" indent="0" algn="l" rtl="0">
              <a:spcBef>
                <a:spcPts val="1000"/>
              </a:spcBef>
              <a:spcAft>
                <a:spcPts val="0"/>
              </a:spcAft>
              <a:buClr>
                <a:schemeClr val="dk1"/>
              </a:buClr>
              <a:buSzPts val="275"/>
              <a:buFont typeface="Arial"/>
              <a:buNone/>
            </a:pPr>
            <a:endParaRPr sz="7588"/>
          </a:p>
          <a:p>
            <a:pPr marL="0" lvl="0" indent="0" algn="l" rtl="0">
              <a:spcBef>
                <a:spcPts val="1000"/>
              </a:spcBef>
              <a:spcAft>
                <a:spcPts val="0"/>
              </a:spcAft>
              <a:buClr>
                <a:schemeClr val="dk1"/>
              </a:buClr>
              <a:buSzPts val="275"/>
              <a:buFont typeface="Arial"/>
              <a:buNone/>
            </a:pPr>
            <a:r>
              <a:rPr lang="en-US" sz="12841" b="1"/>
              <a:t>Support System</a:t>
            </a:r>
            <a:endParaRPr sz="12841" b="1"/>
          </a:p>
          <a:p>
            <a:pPr marL="0" lvl="0" indent="0" algn="l" rtl="0">
              <a:spcBef>
                <a:spcPts val="1000"/>
              </a:spcBef>
              <a:spcAft>
                <a:spcPts val="0"/>
              </a:spcAft>
              <a:buClr>
                <a:schemeClr val="dk1"/>
              </a:buClr>
              <a:buSzPts val="275"/>
              <a:buFont typeface="Arial"/>
              <a:buNone/>
            </a:pPr>
            <a:r>
              <a:rPr lang="en-US" sz="12841"/>
              <a:t>Seek counseling or support groups to manage stress and emotional challenges during the process</a:t>
            </a:r>
            <a:endParaRPr sz="12841"/>
          </a:p>
          <a:p>
            <a:pPr marL="0" lvl="0" indent="0" algn="l" rtl="0">
              <a:spcBef>
                <a:spcPts val="1000"/>
              </a:spcBef>
              <a:spcAft>
                <a:spcPts val="0"/>
              </a:spcAft>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g3d6d264c7da_0_445"/>
          <p:cNvSpPr txBox="1">
            <a:spLocks noGrp="1"/>
          </p:cNvSpPr>
          <p:nvPr>
            <p:ph type="title"/>
          </p:nvPr>
        </p:nvSpPr>
        <p:spPr>
          <a:xfrm>
            <a:off x="838200" y="1399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b="1"/>
              <a:t>Legal Steps</a:t>
            </a:r>
            <a:endParaRPr b="1"/>
          </a:p>
        </p:txBody>
      </p:sp>
      <p:sp>
        <p:nvSpPr>
          <p:cNvPr id="324" name="Google Shape;324;g3d6d264c7da_0_445"/>
          <p:cNvSpPr txBox="1">
            <a:spLocks noGrp="1"/>
          </p:cNvSpPr>
          <p:nvPr>
            <p:ph type="body" idx="1"/>
          </p:nvPr>
        </p:nvSpPr>
        <p:spPr>
          <a:xfrm>
            <a:off x="553075" y="1465625"/>
            <a:ext cx="11185500" cy="4711200"/>
          </a:xfrm>
          <a:prstGeom prst="rect">
            <a:avLst/>
          </a:prstGeom>
        </p:spPr>
        <p:txBody>
          <a:bodyPr spcFirstLastPara="1" wrap="square" lIns="91425" tIns="45700" rIns="91425" bIns="45700" anchor="t" anchorCtr="0">
            <a:noAutofit/>
          </a:bodyPr>
          <a:lstStyle/>
          <a:p>
            <a:pPr marL="457200" lvl="0" indent="-431800" algn="l" rtl="0">
              <a:spcBef>
                <a:spcPts val="1000"/>
              </a:spcBef>
              <a:spcAft>
                <a:spcPts val="0"/>
              </a:spcAft>
              <a:buSzPts val="3200"/>
              <a:buChar char="●"/>
            </a:pPr>
            <a:r>
              <a:rPr lang="en-US" sz="3200"/>
              <a:t>Understand state requirements</a:t>
            </a:r>
            <a:endParaRPr sz="3200"/>
          </a:p>
          <a:p>
            <a:pPr marL="457200" lvl="0" indent="-431800" algn="l" rtl="0">
              <a:spcBef>
                <a:spcPts val="0"/>
              </a:spcBef>
              <a:spcAft>
                <a:spcPts val="0"/>
              </a:spcAft>
              <a:buSzPts val="3200"/>
              <a:buChar char="●"/>
            </a:pPr>
            <a:r>
              <a:rPr lang="en-US" sz="3200"/>
              <a:t>Learn residency rules, separation periods, and filing procedures in your state</a:t>
            </a:r>
            <a:endParaRPr sz="3200"/>
          </a:p>
          <a:p>
            <a:pPr marL="457200" lvl="0" indent="-431800" algn="l" rtl="0">
              <a:spcBef>
                <a:spcPts val="0"/>
              </a:spcBef>
              <a:spcAft>
                <a:spcPts val="0"/>
              </a:spcAft>
              <a:buSzPts val="3200"/>
              <a:buChar char="●"/>
            </a:pPr>
            <a:r>
              <a:rPr lang="en-US" sz="3200"/>
              <a:t>Know property and custody laws</a:t>
            </a:r>
            <a:endParaRPr sz="3200"/>
          </a:p>
          <a:p>
            <a:pPr marL="457200" lvl="0" indent="-431800" algn="l" rtl="0">
              <a:spcBef>
                <a:spcPts val="0"/>
              </a:spcBef>
              <a:spcAft>
                <a:spcPts val="0"/>
              </a:spcAft>
              <a:buSzPts val="3200"/>
              <a:buChar char="●"/>
            </a:pPr>
            <a:r>
              <a:rPr lang="en-US" sz="3200"/>
              <a:t>Familiarize yourself with community property or equitable distribution rules, child custody and support standards</a:t>
            </a:r>
            <a:endParaRPr sz="3200"/>
          </a:p>
          <a:p>
            <a:pPr marL="457200" lvl="0" indent="-431800" algn="l" rtl="0">
              <a:spcBef>
                <a:spcPts val="0"/>
              </a:spcBef>
              <a:spcAft>
                <a:spcPts val="0"/>
              </a:spcAft>
              <a:buSzPts val="3200"/>
              <a:buChar char="●"/>
            </a:pPr>
            <a:r>
              <a:rPr lang="en-US" sz="3200"/>
              <a:t>Hire professionals. Consider a divorce lawyer and Financial Advisor. You may also consider an accountant.</a:t>
            </a:r>
            <a:endParaRPr sz="3200"/>
          </a:p>
          <a:p>
            <a:pPr marL="457200" lvl="0" indent="-431800" algn="l" rtl="0">
              <a:spcBef>
                <a:spcPts val="1000"/>
              </a:spcBef>
              <a:spcAft>
                <a:spcPts val="0"/>
              </a:spcAft>
              <a:buSzPts val="3200"/>
              <a:buChar char="●"/>
            </a:pPr>
            <a:r>
              <a:rPr lang="en-US" sz="3200"/>
              <a:t>Collect documents: financial statements, tax returns, property deeds, insurance policies, and any legal agreements</a:t>
            </a:r>
            <a:endParaRPr sz="32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g3d6d264c7da_0_458"/>
          <p:cNvSpPr txBox="1">
            <a:spLocks noGrp="1"/>
          </p:cNvSpPr>
          <p:nvPr>
            <p:ph type="title"/>
          </p:nvPr>
        </p:nvSpPr>
        <p:spPr>
          <a:xfrm>
            <a:off x="566900" y="609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b="1"/>
              <a:t>Financial Preparation</a:t>
            </a:r>
            <a:endParaRPr b="1"/>
          </a:p>
        </p:txBody>
      </p:sp>
      <p:sp>
        <p:nvSpPr>
          <p:cNvPr id="331" name="Google Shape;331;g3d6d264c7da_0_458"/>
          <p:cNvSpPr txBox="1">
            <a:spLocks noGrp="1"/>
          </p:cNvSpPr>
          <p:nvPr>
            <p:ph type="body" idx="1"/>
          </p:nvPr>
        </p:nvSpPr>
        <p:spPr>
          <a:xfrm>
            <a:off x="566900" y="1299700"/>
            <a:ext cx="11075100" cy="5392500"/>
          </a:xfrm>
          <a:prstGeom prst="rect">
            <a:avLst/>
          </a:prstGeom>
        </p:spPr>
        <p:txBody>
          <a:bodyPr spcFirstLastPara="1" wrap="square" lIns="91425" tIns="45700" rIns="91425" bIns="45700" anchor="t" anchorCtr="0">
            <a:normAutofit fontScale="92500" lnSpcReduction="20000"/>
          </a:bodyPr>
          <a:lstStyle/>
          <a:p>
            <a:pPr marL="0" lvl="0" indent="0" algn="l" rtl="0">
              <a:spcBef>
                <a:spcPts val="1000"/>
              </a:spcBef>
              <a:spcAft>
                <a:spcPts val="0"/>
              </a:spcAft>
              <a:buClr>
                <a:schemeClr val="dk1"/>
              </a:buClr>
              <a:buSzPts val="1100"/>
              <a:buFont typeface="Arial"/>
              <a:buNone/>
            </a:pPr>
            <a:r>
              <a:rPr lang="en-US" sz="3100" b="1"/>
              <a:t>Check Credit Reports</a:t>
            </a:r>
            <a:endParaRPr sz="3100" b="1"/>
          </a:p>
          <a:p>
            <a:pPr marL="0" lvl="0" indent="0" algn="l" rtl="0">
              <a:spcBef>
                <a:spcPts val="1000"/>
              </a:spcBef>
              <a:spcAft>
                <a:spcPts val="0"/>
              </a:spcAft>
              <a:buClr>
                <a:schemeClr val="dk1"/>
              </a:buClr>
              <a:buSzPts val="1100"/>
              <a:buFont typeface="Arial"/>
              <a:buNone/>
            </a:pPr>
            <a:r>
              <a:rPr lang="en-US" sz="3100"/>
              <a:t>Obtain credit reports for both of you to identify errors and make corrections if needed. Continue to monitor your credit report as well as place a block with Equifax, Experian and Transunion</a:t>
            </a:r>
            <a:endParaRPr sz="3100"/>
          </a:p>
          <a:p>
            <a:pPr marL="0" lvl="0" indent="0" algn="l" rtl="0">
              <a:spcBef>
                <a:spcPts val="1000"/>
              </a:spcBef>
              <a:spcAft>
                <a:spcPts val="0"/>
              </a:spcAft>
              <a:buClr>
                <a:schemeClr val="dk1"/>
              </a:buClr>
              <a:buSzPts val="1100"/>
              <a:buFont typeface="Arial"/>
              <a:buNone/>
            </a:pPr>
            <a:r>
              <a:rPr lang="en-US" sz="3100" b="1"/>
              <a:t>Open Personal Accounts</a:t>
            </a:r>
            <a:endParaRPr sz="3100" b="1"/>
          </a:p>
          <a:p>
            <a:pPr marL="0" lvl="0" indent="0" algn="l" rtl="0">
              <a:spcBef>
                <a:spcPts val="1000"/>
              </a:spcBef>
              <a:spcAft>
                <a:spcPts val="0"/>
              </a:spcAft>
              <a:buClr>
                <a:schemeClr val="dk1"/>
              </a:buClr>
              <a:buSzPts val="1100"/>
              <a:buFont typeface="Arial"/>
              <a:buNone/>
            </a:pPr>
            <a:r>
              <a:rPr lang="en-US" sz="3100"/>
              <a:t>Establish checking, savings, and credit card accounts in your name alone at a separate banking institution</a:t>
            </a:r>
            <a:endParaRPr sz="3100"/>
          </a:p>
          <a:p>
            <a:pPr marL="0" lvl="0" indent="0" algn="l" rtl="0">
              <a:spcBef>
                <a:spcPts val="1000"/>
              </a:spcBef>
              <a:spcAft>
                <a:spcPts val="0"/>
              </a:spcAft>
              <a:buClr>
                <a:schemeClr val="dk1"/>
              </a:buClr>
              <a:buSzPts val="1100"/>
              <a:buFont typeface="Arial"/>
              <a:buNone/>
            </a:pPr>
            <a:r>
              <a:rPr lang="en-US" sz="3100" b="1"/>
              <a:t>List of Assets and Liabilities</a:t>
            </a:r>
            <a:endParaRPr sz="3100" b="1"/>
          </a:p>
          <a:p>
            <a:pPr marL="0" lvl="0" indent="0" algn="l" rtl="0">
              <a:spcBef>
                <a:spcPts val="1000"/>
              </a:spcBef>
              <a:spcAft>
                <a:spcPts val="0"/>
              </a:spcAft>
              <a:buClr>
                <a:schemeClr val="dk1"/>
              </a:buClr>
              <a:buSzPts val="1100"/>
              <a:buFont typeface="Arial"/>
              <a:buNone/>
            </a:pPr>
            <a:r>
              <a:rPr lang="en-US" sz="3100"/>
              <a:t>Include property, bank accounts, investments, retirement funds, debts, memberships, and reward points</a:t>
            </a:r>
            <a:endParaRPr sz="3100"/>
          </a:p>
          <a:p>
            <a:pPr marL="0" lvl="0" indent="0" algn="l" rtl="0">
              <a:spcBef>
                <a:spcPts val="1000"/>
              </a:spcBef>
              <a:spcAft>
                <a:spcPts val="0"/>
              </a:spcAft>
              <a:buClr>
                <a:schemeClr val="dk1"/>
              </a:buClr>
              <a:buSzPts val="1100"/>
              <a:buFont typeface="Arial"/>
              <a:buNone/>
            </a:pPr>
            <a:r>
              <a:rPr lang="en-US" sz="3100" b="1"/>
              <a:t>Budget Planning</a:t>
            </a:r>
            <a:endParaRPr sz="3100" b="1"/>
          </a:p>
          <a:p>
            <a:pPr marL="0" lvl="0" indent="0" algn="l" rtl="0">
              <a:spcBef>
                <a:spcPts val="1000"/>
              </a:spcBef>
              <a:spcAft>
                <a:spcPts val="0"/>
              </a:spcAft>
              <a:buNone/>
            </a:pPr>
            <a:r>
              <a:rPr lang="en-US" sz="3100"/>
              <a:t>Create a post-divorce budget considering housing, child support and living expenses</a:t>
            </a:r>
            <a:endParaRPr sz="31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2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Look at the division of assets with an eye toward tax consequences	</a:t>
            </a:r>
            <a:endParaRPr/>
          </a:p>
        </p:txBody>
      </p:sp>
      <p:sp>
        <p:nvSpPr>
          <p:cNvPr id="338" name="Google Shape;338;p27"/>
          <p:cNvSpPr txBox="1"/>
          <p:nvPr/>
        </p:nvSpPr>
        <p:spPr>
          <a:xfrm>
            <a:off x="964406" y="1690688"/>
            <a:ext cx="10263188" cy="4062651"/>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Getting the house is nice, but can you afford the taxes and upkeep? </a:t>
            </a:r>
            <a:endParaRPr/>
          </a:p>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If you have a choice between a non-Roth account and a Roth account, take the Roth account (it’s not taxable).</a:t>
            </a:r>
            <a:endParaRPr/>
          </a:p>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If you accept highly appreciated stocks and sell them for cash, you will likely be hit with capital gains tax.</a:t>
            </a:r>
            <a:endParaRPr/>
          </a:p>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A divorcing spouse must obtain a Qualified Domestic Relations Order to obtain a portion of employer-sponsored benefits (retirement accounts, pensions, etc.)</a:t>
            </a:r>
            <a:endParaRPr/>
          </a:p>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Be certain to roll over your portion of the husband’s retirement account directly into your own retirement account.*</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g3d6d264c7da_0_465"/>
          <p:cNvSpPr txBox="1">
            <a:spLocks noGrp="1"/>
          </p:cNvSpPr>
          <p:nvPr>
            <p:ph type="title"/>
          </p:nvPr>
        </p:nvSpPr>
        <p:spPr>
          <a:xfrm>
            <a:off x="511575" y="22287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5000" b="1"/>
              <a:t>Housing &amp; Logistics</a:t>
            </a:r>
            <a:endParaRPr sz="5000" b="1"/>
          </a:p>
        </p:txBody>
      </p:sp>
      <p:sp>
        <p:nvSpPr>
          <p:cNvPr id="345" name="Google Shape;345;g3d6d264c7da_0_465"/>
          <p:cNvSpPr txBox="1">
            <a:spLocks noGrp="1"/>
          </p:cNvSpPr>
          <p:nvPr>
            <p:ph type="body" idx="1"/>
          </p:nvPr>
        </p:nvSpPr>
        <p:spPr>
          <a:xfrm>
            <a:off x="511575" y="1548575"/>
            <a:ext cx="11324100" cy="48396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Clr>
                <a:schemeClr val="dk1"/>
              </a:buClr>
              <a:buSzPts val="1100"/>
              <a:buFont typeface="Arial"/>
              <a:buNone/>
            </a:pPr>
            <a:r>
              <a:rPr lang="en-US" sz="3200" b="1"/>
              <a:t>Living Arrangements</a:t>
            </a:r>
            <a:endParaRPr sz="3200" b="1"/>
          </a:p>
          <a:p>
            <a:pPr marL="0" lvl="0" indent="0" algn="l" rtl="0">
              <a:spcBef>
                <a:spcPts val="1000"/>
              </a:spcBef>
              <a:spcAft>
                <a:spcPts val="0"/>
              </a:spcAft>
              <a:buClr>
                <a:schemeClr val="dk1"/>
              </a:buClr>
              <a:buSzPts val="1100"/>
              <a:buFont typeface="Arial"/>
              <a:buNone/>
            </a:pPr>
            <a:r>
              <a:rPr lang="en-US" sz="3200"/>
              <a:t>Decide who will live where and how children will be accommodated</a:t>
            </a:r>
            <a:endParaRPr sz="3200"/>
          </a:p>
          <a:p>
            <a:pPr marL="0" lvl="0" indent="0" algn="l" rtl="0">
              <a:spcBef>
                <a:spcPts val="1000"/>
              </a:spcBef>
              <a:spcAft>
                <a:spcPts val="0"/>
              </a:spcAft>
              <a:buNone/>
            </a:pPr>
            <a:r>
              <a:rPr lang="en-US" sz="3200" b="1"/>
              <a:t>Mail</a:t>
            </a:r>
            <a:endParaRPr sz="3200" b="1"/>
          </a:p>
          <a:p>
            <a:pPr marL="0" lvl="0" indent="0" algn="l" rtl="0">
              <a:spcBef>
                <a:spcPts val="1000"/>
              </a:spcBef>
              <a:spcAft>
                <a:spcPts val="0"/>
              </a:spcAft>
              <a:buClr>
                <a:schemeClr val="dk1"/>
              </a:buClr>
              <a:buSzPts val="1100"/>
              <a:buFont typeface="Arial"/>
              <a:buNone/>
            </a:pPr>
            <a:r>
              <a:rPr lang="en-US" sz="3200"/>
              <a:t>Secure a PO box and an email address. Redirect important mail to ensure privacy and prevent loss of documents</a:t>
            </a:r>
            <a:endParaRPr sz="3200"/>
          </a:p>
          <a:p>
            <a:pPr marL="0" lvl="0" indent="0" algn="l" rtl="0">
              <a:spcBef>
                <a:spcPts val="1000"/>
              </a:spcBef>
              <a:spcAft>
                <a:spcPts val="0"/>
              </a:spcAft>
              <a:buClr>
                <a:schemeClr val="dk1"/>
              </a:buClr>
              <a:buSzPts val="1100"/>
              <a:buFont typeface="Arial"/>
              <a:buNone/>
            </a:pPr>
            <a:r>
              <a:rPr lang="en-US" sz="3200" b="1"/>
              <a:t>Update personal information</a:t>
            </a:r>
            <a:endParaRPr sz="3200" b="1"/>
          </a:p>
          <a:p>
            <a:pPr marL="0" lvl="0" indent="0" algn="l" rtl="0">
              <a:spcBef>
                <a:spcPts val="1000"/>
              </a:spcBef>
              <a:spcAft>
                <a:spcPts val="0"/>
              </a:spcAft>
              <a:buClr>
                <a:schemeClr val="dk1"/>
              </a:buClr>
              <a:buSzPts val="1100"/>
              <a:buFont typeface="Arial"/>
              <a:buNone/>
            </a:pPr>
            <a:r>
              <a:rPr lang="en-US" sz="3200"/>
              <a:t>Change addresses, update identification, and notify relevant</a:t>
            </a:r>
            <a:endParaRPr sz="3200"/>
          </a:p>
          <a:p>
            <a:pPr marL="0" lvl="0" indent="0" algn="l" rtl="0">
              <a:spcBef>
                <a:spcPts val="1000"/>
              </a:spcBef>
              <a:spcAft>
                <a:spcPts val="0"/>
              </a:spcAft>
              <a:buNone/>
            </a:pPr>
            <a:r>
              <a:rPr lang="en-US" sz="3200"/>
              <a:t>institutions post-divorce</a:t>
            </a:r>
            <a:endParaRPr sz="32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g3d6d264c7da_0_471"/>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4900" b="1"/>
              <a:t>Co-Parenting &amp; Children</a:t>
            </a:r>
            <a:endParaRPr sz="4900" b="1"/>
          </a:p>
        </p:txBody>
      </p:sp>
      <p:sp>
        <p:nvSpPr>
          <p:cNvPr id="352" name="Google Shape;352;g3d6d264c7da_0_471"/>
          <p:cNvSpPr txBox="1">
            <a:spLocks noGrp="1"/>
          </p:cNvSpPr>
          <p:nvPr>
            <p:ph type="body" idx="1"/>
          </p:nvPr>
        </p:nvSpPr>
        <p:spPr>
          <a:xfrm>
            <a:off x="838200" y="1690825"/>
            <a:ext cx="10762200" cy="4890600"/>
          </a:xfrm>
          <a:prstGeom prst="rect">
            <a:avLst/>
          </a:prstGeom>
        </p:spPr>
        <p:txBody>
          <a:bodyPr spcFirstLastPara="1" wrap="square" lIns="91425" tIns="45700" rIns="91425" bIns="45700" anchor="t" anchorCtr="0">
            <a:normAutofit fontScale="92500"/>
          </a:bodyPr>
          <a:lstStyle/>
          <a:p>
            <a:pPr marL="0" lvl="0" indent="0" algn="l" rtl="0">
              <a:spcBef>
                <a:spcPts val="1000"/>
              </a:spcBef>
              <a:spcAft>
                <a:spcPts val="0"/>
              </a:spcAft>
              <a:buClr>
                <a:schemeClr val="dk1"/>
              </a:buClr>
              <a:buSzPts val="1100"/>
              <a:buFont typeface="Arial"/>
              <a:buNone/>
            </a:pPr>
            <a:r>
              <a:rPr lang="en-US" sz="3906" b="1"/>
              <a:t>Develop a parenting plan</a:t>
            </a:r>
            <a:endParaRPr sz="3906" b="1"/>
          </a:p>
          <a:p>
            <a:pPr marL="0" lvl="0" indent="0" algn="l" rtl="0">
              <a:spcBef>
                <a:spcPts val="1000"/>
              </a:spcBef>
              <a:spcAft>
                <a:spcPts val="0"/>
              </a:spcAft>
              <a:buClr>
                <a:schemeClr val="dk1"/>
              </a:buClr>
              <a:buSzPts val="1100"/>
              <a:buFont typeface="Arial"/>
              <a:buNone/>
            </a:pPr>
            <a:r>
              <a:rPr lang="en-US" sz="3906"/>
              <a:t>Outline custody schedules, visitation, and responsibilities</a:t>
            </a:r>
            <a:endParaRPr sz="3906"/>
          </a:p>
          <a:p>
            <a:pPr marL="0" lvl="0" indent="0" algn="l" rtl="0">
              <a:spcBef>
                <a:spcPts val="1000"/>
              </a:spcBef>
              <a:spcAft>
                <a:spcPts val="0"/>
              </a:spcAft>
              <a:buClr>
                <a:schemeClr val="dk1"/>
              </a:buClr>
              <a:buSzPts val="1100"/>
              <a:buFont typeface="Arial"/>
              <a:buNone/>
            </a:pPr>
            <a:r>
              <a:rPr lang="en-US" sz="3906" b="1"/>
              <a:t>Communicating with children</a:t>
            </a:r>
            <a:endParaRPr sz="3906" b="1"/>
          </a:p>
          <a:p>
            <a:pPr marL="0" lvl="0" indent="0" algn="l" rtl="0">
              <a:spcBef>
                <a:spcPts val="1000"/>
              </a:spcBef>
              <a:spcAft>
                <a:spcPts val="0"/>
              </a:spcAft>
              <a:buClr>
                <a:schemeClr val="dk1"/>
              </a:buClr>
              <a:buSzPts val="1100"/>
              <a:buFont typeface="Arial"/>
              <a:buNone/>
            </a:pPr>
            <a:r>
              <a:rPr lang="en-US" sz="3906"/>
              <a:t>Explain the situation appropriately and maintain stability in their routines</a:t>
            </a:r>
            <a:endParaRPr sz="3906"/>
          </a:p>
          <a:p>
            <a:pPr marL="0" lvl="0" indent="0" algn="l" rtl="0">
              <a:spcBef>
                <a:spcPts val="1000"/>
              </a:spcBef>
              <a:spcAft>
                <a:spcPts val="0"/>
              </a:spcAft>
              <a:buClr>
                <a:schemeClr val="dk1"/>
              </a:buClr>
              <a:buSzPts val="1100"/>
              <a:buFont typeface="Arial"/>
              <a:buNone/>
            </a:pPr>
            <a:r>
              <a:rPr lang="en-US" sz="3906" b="1"/>
              <a:t>Use tools for organization</a:t>
            </a:r>
            <a:endParaRPr sz="3906" b="1"/>
          </a:p>
          <a:p>
            <a:pPr marL="0" lvl="0" indent="0" algn="l" rtl="0">
              <a:spcBef>
                <a:spcPts val="1000"/>
              </a:spcBef>
              <a:spcAft>
                <a:spcPts val="0"/>
              </a:spcAft>
              <a:buNone/>
            </a:pPr>
            <a:r>
              <a:rPr lang="en-US" sz="3906"/>
              <a:t>Apps like Custody X Change can help track schedules and parenting time</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g3d6d264c7da_0_477"/>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5100" b="1"/>
              <a:t>Post-Divorce Considerations</a:t>
            </a:r>
            <a:endParaRPr sz="5100" b="1"/>
          </a:p>
        </p:txBody>
      </p:sp>
      <p:sp>
        <p:nvSpPr>
          <p:cNvPr id="359" name="Google Shape;359;g3d6d264c7da_0_477"/>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Clr>
                <a:schemeClr val="dk1"/>
              </a:buClr>
              <a:buSzPts val="1100"/>
              <a:buFont typeface="Arial"/>
              <a:buNone/>
            </a:pPr>
            <a:r>
              <a:rPr lang="en-US" sz="3300" b="1"/>
              <a:t>Review of the Decree</a:t>
            </a:r>
            <a:endParaRPr sz="3300" b="1"/>
          </a:p>
          <a:p>
            <a:pPr marL="0" lvl="0" indent="0" algn="l" rtl="0">
              <a:spcBef>
                <a:spcPts val="1000"/>
              </a:spcBef>
              <a:spcAft>
                <a:spcPts val="0"/>
              </a:spcAft>
              <a:buClr>
                <a:schemeClr val="dk1"/>
              </a:buClr>
              <a:buSzPts val="1100"/>
              <a:buFont typeface="Arial"/>
              <a:buNone/>
            </a:pPr>
            <a:r>
              <a:rPr lang="en-US" sz="3300"/>
              <a:t>Check for errors and ensure all agreements are accurately reflected</a:t>
            </a:r>
            <a:endParaRPr sz="3300"/>
          </a:p>
          <a:p>
            <a:pPr marL="0" lvl="0" indent="0" algn="l" rtl="0">
              <a:spcBef>
                <a:spcPts val="1000"/>
              </a:spcBef>
              <a:spcAft>
                <a:spcPts val="0"/>
              </a:spcAft>
              <a:buClr>
                <a:schemeClr val="dk1"/>
              </a:buClr>
              <a:buSzPts val="1100"/>
              <a:buFont typeface="Arial"/>
              <a:buNone/>
            </a:pPr>
            <a:r>
              <a:rPr lang="en-US" sz="3300" b="1"/>
              <a:t>Finalize Finances</a:t>
            </a:r>
            <a:endParaRPr sz="3300" b="1"/>
          </a:p>
          <a:p>
            <a:pPr marL="0" lvl="0" indent="0" algn="l" rtl="0">
              <a:spcBef>
                <a:spcPts val="1000"/>
              </a:spcBef>
              <a:spcAft>
                <a:spcPts val="0"/>
              </a:spcAft>
              <a:buClr>
                <a:schemeClr val="dk1"/>
              </a:buClr>
              <a:buSzPts val="1100"/>
              <a:buFont typeface="Arial"/>
              <a:buNone/>
            </a:pPr>
            <a:r>
              <a:rPr lang="en-US" sz="3300"/>
              <a:t>Close joint accounts, divide assets, and update beneficiaries</a:t>
            </a:r>
            <a:endParaRPr sz="3300"/>
          </a:p>
          <a:p>
            <a:pPr marL="0" lvl="0" indent="0" algn="l" rtl="0">
              <a:spcBef>
                <a:spcPts val="1000"/>
              </a:spcBef>
              <a:spcAft>
                <a:spcPts val="0"/>
              </a:spcAft>
              <a:buClr>
                <a:schemeClr val="dk1"/>
              </a:buClr>
              <a:buSzPts val="1100"/>
              <a:buFont typeface="Arial"/>
              <a:buNone/>
            </a:pPr>
            <a:r>
              <a:rPr lang="en-US" sz="3300" b="1"/>
              <a:t>Plan for the Future</a:t>
            </a:r>
            <a:endParaRPr sz="3300" b="1"/>
          </a:p>
          <a:p>
            <a:pPr marL="0" lvl="0" indent="0" algn="l" rtl="0">
              <a:spcBef>
                <a:spcPts val="1000"/>
              </a:spcBef>
              <a:spcAft>
                <a:spcPts val="0"/>
              </a:spcAft>
              <a:buNone/>
            </a:pPr>
            <a:r>
              <a:rPr lang="en-US" sz="3300"/>
              <a:t>Consider long term financial planning, career adjustments and personal goals</a:t>
            </a:r>
            <a:endParaRPr sz="33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28"/>
          <p:cNvSpPr txBox="1">
            <a:spLocks noGrp="1"/>
          </p:cNvSpPr>
          <p:nvPr>
            <p:ph type="title"/>
          </p:nvPr>
        </p:nvSpPr>
        <p:spPr>
          <a:xfrm>
            <a:off x="838200" y="365125"/>
            <a:ext cx="69324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What about Widowhood?</a:t>
            </a:r>
            <a:endParaRPr/>
          </a:p>
        </p:txBody>
      </p:sp>
      <p:sp>
        <p:nvSpPr>
          <p:cNvPr id="366" name="Google Shape;366;p28"/>
          <p:cNvSpPr txBox="1"/>
          <p:nvPr/>
        </p:nvSpPr>
        <p:spPr>
          <a:xfrm>
            <a:off x="838200" y="1971675"/>
            <a:ext cx="10515600" cy="4186800"/>
          </a:xfrm>
          <a:prstGeom prst="rect">
            <a:avLst/>
          </a:prstGeom>
          <a:noFill/>
          <a:ln>
            <a:noFill/>
          </a:ln>
        </p:spPr>
        <p:txBody>
          <a:bodyPr spcFirstLastPara="1" wrap="square" lIns="91425" tIns="45700" rIns="91425" bIns="45700" anchor="t" anchorCtr="0">
            <a:spAutoFit/>
          </a:bodyPr>
          <a:lstStyle/>
          <a:p>
            <a:pPr marL="285750" marR="0" lvl="0" indent="-330200" algn="l" rtl="0">
              <a:spcBef>
                <a:spcPts val="0"/>
              </a:spcBef>
              <a:spcAft>
                <a:spcPts val="0"/>
              </a:spcAft>
              <a:buClr>
                <a:schemeClr val="dk1"/>
              </a:buClr>
              <a:buSzPts val="3100"/>
              <a:buFont typeface="Arial"/>
              <a:buChar char="•"/>
            </a:pPr>
            <a:r>
              <a:rPr lang="en-US" sz="3100">
                <a:solidFill>
                  <a:schemeClr val="dk1"/>
                </a:solidFill>
                <a:latin typeface="Calibri"/>
                <a:ea typeface="Calibri"/>
                <a:cs typeface="Calibri"/>
                <a:sym typeface="Calibri"/>
              </a:rPr>
              <a:t>51% of divorced or widowed female retirees had to retire earlier than they had planned, and more of them said their retirement lifestyle was worse than they had expected.</a:t>
            </a:r>
            <a:endParaRPr sz="2100"/>
          </a:p>
          <a:p>
            <a:pPr marL="285750" marR="0" lvl="0" indent="-133350" algn="l" rtl="0">
              <a:spcBef>
                <a:spcPts val="0"/>
              </a:spcBef>
              <a:spcAft>
                <a:spcPts val="0"/>
              </a:spcAft>
              <a:buClr>
                <a:schemeClr val="dk1"/>
              </a:buClr>
              <a:buSzPts val="2400"/>
              <a:buFont typeface="Arial"/>
              <a:buNone/>
            </a:pPr>
            <a:endParaRPr sz="3100">
              <a:solidFill>
                <a:schemeClr val="dk1"/>
              </a:solidFill>
              <a:latin typeface="Calibri"/>
              <a:ea typeface="Calibri"/>
              <a:cs typeface="Calibri"/>
              <a:sym typeface="Calibri"/>
            </a:endParaRPr>
          </a:p>
          <a:p>
            <a:pPr marL="285750" marR="0" lvl="0" indent="-330200" algn="l" rtl="0">
              <a:spcBef>
                <a:spcPts val="0"/>
              </a:spcBef>
              <a:spcAft>
                <a:spcPts val="0"/>
              </a:spcAft>
              <a:buClr>
                <a:schemeClr val="dk1"/>
              </a:buClr>
              <a:buSzPts val="3100"/>
              <a:buFont typeface="Arial"/>
              <a:buChar char="•"/>
            </a:pPr>
            <a:r>
              <a:rPr lang="en-US" sz="3100">
                <a:solidFill>
                  <a:schemeClr val="dk1"/>
                </a:solidFill>
                <a:latin typeface="Calibri"/>
                <a:ea typeface="Calibri"/>
                <a:cs typeface="Calibri"/>
                <a:sym typeface="Calibri"/>
              </a:rPr>
              <a:t>Widows generally have less confidence in financial matters.</a:t>
            </a:r>
            <a:endParaRPr sz="2100"/>
          </a:p>
          <a:p>
            <a:pPr marL="285750" marR="0" lvl="0" indent="-133350" algn="l" rtl="0">
              <a:spcBef>
                <a:spcPts val="0"/>
              </a:spcBef>
              <a:spcAft>
                <a:spcPts val="0"/>
              </a:spcAft>
              <a:buClr>
                <a:schemeClr val="dk1"/>
              </a:buClr>
              <a:buSzPts val="2400"/>
              <a:buFont typeface="Arial"/>
              <a:buNone/>
            </a:pPr>
            <a:endParaRPr sz="3100">
              <a:solidFill>
                <a:schemeClr val="dk1"/>
              </a:solidFill>
              <a:latin typeface="Calibri"/>
              <a:ea typeface="Calibri"/>
              <a:cs typeface="Calibri"/>
              <a:sym typeface="Calibri"/>
            </a:endParaRPr>
          </a:p>
          <a:p>
            <a:pPr marL="285750" marR="0" lvl="0" indent="-330200" algn="l" rtl="0">
              <a:spcBef>
                <a:spcPts val="0"/>
              </a:spcBef>
              <a:spcAft>
                <a:spcPts val="0"/>
              </a:spcAft>
              <a:buClr>
                <a:schemeClr val="dk1"/>
              </a:buClr>
              <a:buSzPts val="3100"/>
              <a:buFont typeface="Arial"/>
              <a:buChar char="•"/>
            </a:pPr>
            <a:r>
              <a:rPr lang="en-US" sz="3100">
                <a:solidFill>
                  <a:schemeClr val="dk1"/>
                </a:solidFill>
                <a:latin typeface="Calibri"/>
                <a:ea typeface="Calibri"/>
                <a:cs typeface="Calibri"/>
                <a:sym typeface="Calibri"/>
              </a:rPr>
              <a:t>It is probably advisable NOT to make any big decisions in the middle of your severest grief.</a:t>
            </a:r>
            <a:endParaRPr sz="2100"/>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2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Save on Taxes</a:t>
            </a:r>
            <a:endParaRPr/>
          </a:p>
        </p:txBody>
      </p:sp>
      <p:sp>
        <p:nvSpPr>
          <p:cNvPr id="373" name="Google Shape;373;p29"/>
          <p:cNvSpPr txBox="1"/>
          <p:nvPr/>
        </p:nvSpPr>
        <p:spPr>
          <a:xfrm>
            <a:off x="838200" y="1828800"/>
            <a:ext cx="10515600" cy="4463700"/>
          </a:xfrm>
          <a:prstGeom prst="rect">
            <a:avLst/>
          </a:prstGeom>
          <a:noFill/>
          <a:ln>
            <a:noFill/>
          </a:ln>
        </p:spPr>
        <p:txBody>
          <a:bodyPr spcFirstLastPara="1" wrap="square" lIns="91425" tIns="45700" rIns="91425" bIns="45700" anchor="t" anchorCtr="0">
            <a:spAutoFit/>
          </a:bodyPr>
          <a:lstStyle/>
          <a:p>
            <a:pPr marL="342900" marR="0" lvl="0" indent="-374650" algn="l" rtl="0">
              <a:spcBef>
                <a:spcPts val="0"/>
              </a:spcBef>
              <a:spcAft>
                <a:spcPts val="0"/>
              </a:spcAft>
              <a:buClr>
                <a:schemeClr val="dk1"/>
              </a:buClr>
              <a:buSzPts val="2900"/>
              <a:buFont typeface="Arial"/>
              <a:buChar char="•"/>
            </a:pPr>
            <a:r>
              <a:rPr lang="en-US" sz="2900">
                <a:solidFill>
                  <a:schemeClr val="dk1"/>
                </a:solidFill>
                <a:latin typeface="Calibri"/>
                <a:ea typeface="Calibri"/>
                <a:cs typeface="Calibri"/>
                <a:sym typeface="Calibri"/>
              </a:rPr>
              <a:t> If you need cash, you can sell taxable investments that have grown in value over time at the step-up value to save on taxes.</a:t>
            </a:r>
            <a:endParaRPr sz="1900"/>
          </a:p>
          <a:p>
            <a:pPr marL="342900" marR="0" lvl="0" indent="-190500" algn="l" rtl="0">
              <a:spcBef>
                <a:spcPts val="0"/>
              </a:spcBef>
              <a:spcAft>
                <a:spcPts val="0"/>
              </a:spcAft>
              <a:buClr>
                <a:schemeClr val="dk1"/>
              </a:buClr>
              <a:buSzPts val="2400"/>
              <a:buFont typeface="Arial"/>
              <a:buNone/>
            </a:pPr>
            <a:endParaRPr sz="2900">
              <a:solidFill>
                <a:schemeClr val="dk1"/>
              </a:solidFill>
              <a:latin typeface="Calibri"/>
              <a:ea typeface="Calibri"/>
              <a:cs typeface="Calibri"/>
              <a:sym typeface="Calibri"/>
            </a:endParaRPr>
          </a:p>
          <a:p>
            <a:pPr marL="342900" marR="0" lvl="0" indent="-374650" algn="l" rtl="0">
              <a:spcBef>
                <a:spcPts val="0"/>
              </a:spcBef>
              <a:spcAft>
                <a:spcPts val="0"/>
              </a:spcAft>
              <a:buClr>
                <a:schemeClr val="dk1"/>
              </a:buClr>
              <a:buSzPts val="2900"/>
              <a:buFont typeface="Arial"/>
              <a:buChar char="•"/>
            </a:pPr>
            <a:r>
              <a:rPr lang="en-US" sz="2900">
                <a:solidFill>
                  <a:schemeClr val="dk1"/>
                </a:solidFill>
                <a:latin typeface="Calibri"/>
                <a:ea typeface="Calibri"/>
                <a:cs typeface="Calibri"/>
                <a:sym typeface="Calibri"/>
              </a:rPr>
              <a:t>You are entitled to file your taxes as “married/filing joint” for the year of your husband’s death (and for two years afterward if caring for dependent children).</a:t>
            </a:r>
            <a:endParaRPr sz="1900"/>
          </a:p>
          <a:p>
            <a:pPr marL="342900" marR="0" lvl="0" indent="-190500" algn="l" rtl="0">
              <a:spcBef>
                <a:spcPts val="0"/>
              </a:spcBef>
              <a:spcAft>
                <a:spcPts val="0"/>
              </a:spcAft>
              <a:buClr>
                <a:schemeClr val="dk1"/>
              </a:buClr>
              <a:buSzPts val="2400"/>
              <a:buFont typeface="Arial"/>
              <a:buNone/>
            </a:pPr>
            <a:endParaRPr sz="2900">
              <a:solidFill>
                <a:schemeClr val="dk1"/>
              </a:solidFill>
              <a:latin typeface="Calibri"/>
              <a:ea typeface="Calibri"/>
              <a:cs typeface="Calibri"/>
              <a:sym typeface="Calibri"/>
            </a:endParaRPr>
          </a:p>
          <a:p>
            <a:pPr marL="342900" marR="0" lvl="0" indent="-374650" algn="l" rtl="0">
              <a:spcBef>
                <a:spcPts val="0"/>
              </a:spcBef>
              <a:spcAft>
                <a:spcPts val="0"/>
              </a:spcAft>
              <a:buClr>
                <a:schemeClr val="dk1"/>
              </a:buClr>
              <a:buSzPts val="2900"/>
              <a:buFont typeface="Arial"/>
              <a:buChar char="•"/>
            </a:pPr>
            <a:r>
              <a:rPr lang="en-US" sz="2900">
                <a:solidFill>
                  <a:schemeClr val="dk1"/>
                </a:solidFill>
                <a:latin typeface="Calibri"/>
                <a:ea typeface="Calibri"/>
                <a:cs typeface="Calibri"/>
                <a:sym typeface="Calibri"/>
              </a:rPr>
              <a:t>Consider the tax consequences of selling a house: the timing, the tax exclusion.</a:t>
            </a:r>
            <a:endParaRPr sz="1900"/>
          </a:p>
          <a:p>
            <a:pPr marL="0" marR="0" lvl="0" indent="0" algn="l" rtl="0">
              <a:spcBef>
                <a:spcPts val="0"/>
              </a:spcBef>
              <a:spcAft>
                <a:spcPts val="0"/>
              </a:spcAft>
              <a:buNone/>
            </a:pPr>
            <a:endParaRPr sz="23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4"/>
          <p:cNvSpPr txBox="1">
            <a:spLocks noGrp="1"/>
          </p:cNvSpPr>
          <p:nvPr>
            <p:ph type="title"/>
          </p:nvPr>
        </p:nvSpPr>
        <p:spPr>
          <a:xfrm>
            <a:off x="638175" y="42227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No surprise then that money ranks as the </a:t>
            </a:r>
            <a:br>
              <a:rPr lang="en-US"/>
            </a:br>
            <a:r>
              <a:rPr lang="en-US"/>
              <a:t>#1 stressor for women.</a:t>
            </a:r>
            <a:endParaRPr/>
          </a:p>
        </p:txBody>
      </p:sp>
      <p:sp>
        <p:nvSpPr>
          <p:cNvPr id="115" name="Google Shape;115;p4"/>
          <p:cNvSpPr txBox="1"/>
          <p:nvPr/>
        </p:nvSpPr>
        <p:spPr>
          <a:xfrm>
            <a:off x="1071575" y="2171700"/>
            <a:ext cx="9887100" cy="3971100"/>
          </a:xfrm>
          <a:prstGeom prst="rect">
            <a:avLst/>
          </a:prstGeom>
          <a:noFill/>
          <a:ln>
            <a:noFill/>
          </a:ln>
        </p:spPr>
        <p:txBody>
          <a:bodyPr spcFirstLastPara="1" wrap="square" lIns="91425" tIns="45700" rIns="91425" bIns="45700" anchor="t" anchorCtr="0">
            <a:spAutoFit/>
          </a:bodyPr>
          <a:lstStyle/>
          <a:p>
            <a:pPr marL="285750" marR="0" lvl="0" indent="-311150" algn="l" rtl="0">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Women do not receive financial education when they are young.</a:t>
            </a:r>
            <a:endParaRPr sz="1800"/>
          </a:p>
          <a:p>
            <a:pPr marL="285750" marR="0" lvl="0" indent="-133350" algn="l" rtl="0">
              <a:spcBef>
                <a:spcPts val="0"/>
              </a:spcBef>
              <a:spcAft>
                <a:spcPts val="0"/>
              </a:spcAft>
              <a:buClr>
                <a:schemeClr val="dk1"/>
              </a:buClr>
              <a:buSzPts val="2400"/>
              <a:buFont typeface="Arial"/>
              <a:buNone/>
            </a:pPr>
            <a:endParaRPr sz="2800">
              <a:solidFill>
                <a:schemeClr val="dk1"/>
              </a:solidFill>
              <a:latin typeface="Calibri"/>
              <a:ea typeface="Calibri"/>
              <a:cs typeface="Calibri"/>
              <a:sym typeface="Calibri"/>
            </a:endParaRPr>
          </a:p>
          <a:p>
            <a:pPr marL="285750" marR="0" lvl="0" indent="-311150" algn="l" rtl="0">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Men tend to take over finances as their domain.</a:t>
            </a:r>
            <a:endParaRPr sz="1800"/>
          </a:p>
          <a:p>
            <a:pPr marL="285750" marR="0" lvl="0" indent="-133350" algn="l" rtl="0">
              <a:spcBef>
                <a:spcPts val="0"/>
              </a:spcBef>
              <a:spcAft>
                <a:spcPts val="0"/>
              </a:spcAft>
              <a:buClr>
                <a:schemeClr val="dk1"/>
              </a:buClr>
              <a:buSzPts val="2400"/>
              <a:buFont typeface="Arial"/>
              <a:buNone/>
            </a:pPr>
            <a:endParaRPr sz="2800">
              <a:solidFill>
                <a:schemeClr val="dk1"/>
              </a:solidFill>
              <a:latin typeface="Calibri"/>
              <a:ea typeface="Calibri"/>
              <a:cs typeface="Calibri"/>
              <a:sym typeface="Calibri"/>
            </a:endParaRPr>
          </a:p>
          <a:p>
            <a:pPr marL="285750" marR="0" lvl="0" indent="-311150" algn="l" rtl="0">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The industry is tilted against women, caters to men.</a:t>
            </a:r>
            <a:endParaRPr sz="1800"/>
          </a:p>
          <a:p>
            <a:pPr marL="0" marR="0" lvl="0" indent="0" algn="l" rtl="0">
              <a:spcBef>
                <a:spcPts val="0"/>
              </a:spcBef>
              <a:spcAft>
                <a:spcPts val="0"/>
              </a:spcAft>
              <a:buNone/>
            </a:pPr>
            <a:endParaRPr sz="2800">
              <a:solidFill>
                <a:schemeClr val="dk1"/>
              </a:solidFill>
              <a:latin typeface="Calibri"/>
              <a:ea typeface="Calibri"/>
              <a:cs typeface="Calibri"/>
              <a:sym typeface="Calibri"/>
            </a:endParaRPr>
          </a:p>
          <a:p>
            <a:pPr marL="285750" marR="0" lvl="0" indent="-311150" algn="l" rtl="0">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Lack of knowledge leads to a lack of confidence and that leads to a sense of shame and reluctance to get more involved in financial decision-making.</a:t>
            </a:r>
            <a:endParaRPr sz="18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3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Other actions to take</a:t>
            </a:r>
            <a:endParaRPr/>
          </a:p>
        </p:txBody>
      </p:sp>
      <p:sp>
        <p:nvSpPr>
          <p:cNvPr id="380" name="Google Shape;380;p30"/>
          <p:cNvSpPr txBox="1"/>
          <p:nvPr/>
        </p:nvSpPr>
        <p:spPr>
          <a:xfrm>
            <a:off x="838200" y="1541482"/>
            <a:ext cx="11125200" cy="4154984"/>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Obtain 15-20 copies of your husband’s death certificate.</a:t>
            </a:r>
            <a:endParaRPr/>
          </a:p>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Do not immediately remove his name from accounts.</a:t>
            </a:r>
            <a:endParaRPr/>
          </a:p>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Notify the Veterans Administration, as applicable.</a:t>
            </a:r>
            <a:endParaRPr/>
          </a:p>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Contact your husband’s last (and past) employer to learn what benefits you may be entitled to receive.</a:t>
            </a:r>
            <a:endParaRPr/>
          </a:p>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File a claim with the insurance company or cancel unneeded policies.</a:t>
            </a:r>
            <a:endParaRPr/>
          </a:p>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Notify credit card companies and the three credit bureaus.</a:t>
            </a:r>
            <a:endParaRPr/>
          </a:p>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Work with the IRA/401(k) custodian to roll over those accounts to your own.</a:t>
            </a:r>
            <a:endParaRPr/>
          </a:p>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Change names on utility and other bills.</a:t>
            </a:r>
            <a:endParaRPr/>
          </a:p>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Change beneficiary designations on your own accounts and insurance policies.</a:t>
            </a:r>
            <a:endParaRPr/>
          </a:p>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Do not include personal information in the obituary.</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31"/>
          <p:cNvSpPr txBox="1"/>
          <p:nvPr/>
        </p:nvSpPr>
        <p:spPr>
          <a:xfrm>
            <a:off x="949960" y="843280"/>
            <a:ext cx="9842400" cy="4694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a:solidFill>
                  <a:schemeClr val="dk1"/>
                </a:solidFill>
                <a:latin typeface="Calibri"/>
                <a:ea typeface="Calibri"/>
                <a:cs typeface="Calibri"/>
                <a:sym typeface="Calibri"/>
              </a:rPr>
              <a:t>AND ASK FOR HELP!</a:t>
            </a:r>
            <a:endParaRPr/>
          </a:p>
          <a:p>
            <a:pPr marL="0" marR="0" lvl="0" indent="0" algn="ctr"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342900" marR="0" lvl="0" indent="-387350" algn="l" rtl="0">
              <a:spcBef>
                <a:spcPts val="0"/>
              </a:spcBef>
              <a:spcAft>
                <a:spcPts val="0"/>
              </a:spcAft>
              <a:buClr>
                <a:schemeClr val="dk1"/>
              </a:buClr>
              <a:buSzPts val="3100"/>
              <a:buFont typeface="Arial"/>
              <a:buChar char="•"/>
            </a:pPr>
            <a:r>
              <a:rPr lang="en-US" sz="3100">
                <a:solidFill>
                  <a:schemeClr val="dk1"/>
                </a:solidFill>
                <a:latin typeface="Calibri"/>
                <a:ea typeface="Calibri"/>
                <a:cs typeface="Calibri"/>
                <a:sym typeface="Calibri"/>
              </a:rPr>
              <a:t>Maintain regular social contact.</a:t>
            </a:r>
            <a:endParaRPr sz="2100"/>
          </a:p>
          <a:p>
            <a:pPr marL="342900" marR="0" lvl="0" indent="-190500" algn="l" rtl="0">
              <a:spcBef>
                <a:spcPts val="0"/>
              </a:spcBef>
              <a:spcAft>
                <a:spcPts val="0"/>
              </a:spcAft>
              <a:buClr>
                <a:schemeClr val="dk1"/>
              </a:buClr>
              <a:buSzPts val="2400"/>
              <a:buFont typeface="Arial"/>
              <a:buNone/>
            </a:pPr>
            <a:endParaRPr sz="3100">
              <a:solidFill>
                <a:schemeClr val="dk1"/>
              </a:solidFill>
              <a:latin typeface="Calibri"/>
              <a:ea typeface="Calibri"/>
              <a:cs typeface="Calibri"/>
              <a:sym typeface="Calibri"/>
            </a:endParaRPr>
          </a:p>
          <a:p>
            <a:pPr marL="342900" marR="0" lvl="0" indent="-387350" algn="l" rtl="0">
              <a:spcBef>
                <a:spcPts val="0"/>
              </a:spcBef>
              <a:spcAft>
                <a:spcPts val="0"/>
              </a:spcAft>
              <a:buClr>
                <a:schemeClr val="dk1"/>
              </a:buClr>
              <a:buSzPts val="3100"/>
              <a:buFont typeface="Arial"/>
              <a:buChar char="•"/>
            </a:pPr>
            <a:r>
              <a:rPr lang="en-US" sz="3100">
                <a:solidFill>
                  <a:schemeClr val="dk1"/>
                </a:solidFill>
                <a:latin typeface="Calibri"/>
                <a:ea typeface="Calibri"/>
                <a:cs typeface="Calibri"/>
                <a:sym typeface="Calibri"/>
              </a:rPr>
              <a:t>Talk to other widows.</a:t>
            </a:r>
            <a:endParaRPr sz="2100"/>
          </a:p>
          <a:p>
            <a:pPr marL="342900" marR="0" lvl="0" indent="-190500" algn="l" rtl="0">
              <a:spcBef>
                <a:spcPts val="0"/>
              </a:spcBef>
              <a:spcAft>
                <a:spcPts val="0"/>
              </a:spcAft>
              <a:buClr>
                <a:schemeClr val="dk1"/>
              </a:buClr>
              <a:buSzPts val="2400"/>
              <a:buFont typeface="Arial"/>
              <a:buNone/>
            </a:pPr>
            <a:endParaRPr sz="3100">
              <a:solidFill>
                <a:schemeClr val="dk1"/>
              </a:solidFill>
              <a:latin typeface="Calibri"/>
              <a:ea typeface="Calibri"/>
              <a:cs typeface="Calibri"/>
              <a:sym typeface="Calibri"/>
            </a:endParaRPr>
          </a:p>
          <a:p>
            <a:pPr marL="342900" marR="0" lvl="0" indent="-387350" algn="l" rtl="0">
              <a:spcBef>
                <a:spcPts val="0"/>
              </a:spcBef>
              <a:spcAft>
                <a:spcPts val="0"/>
              </a:spcAft>
              <a:buClr>
                <a:schemeClr val="dk1"/>
              </a:buClr>
              <a:buSzPts val="3100"/>
              <a:buFont typeface="Arial"/>
              <a:buChar char="•"/>
            </a:pPr>
            <a:r>
              <a:rPr lang="en-US" sz="3100">
                <a:solidFill>
                  <a:schemeClr val="dk1"/>
                </a:solidFill>
                <a:latin typeface="Calibri"/>
                <a:ea typeface="Calibri"/>
                <a:cs typeface="Calibri"/>
                <a:sym typeface="Calibri"/>
              </a:rPr>
              <a:t>Hire trusted professional help, as needed.</a:t>
            </a:r>
            <a:endParaRPr sz="2100"/>
          </a:p>
          <a:p>
            <a:pPr marL="342900" marR="0" lvl="0" indent="-190500" algn="l" rtl="0">
              <a:spcBef>
                <a:spcPts val="0"/>
              </a:spcBef>
              <a:spcAft>
                <a:spcPts val="0"/>
              </a:spcAft>
              <a:buClr>
                <a:schemeClr val="dk1"/>
              </a:buClr>
              <a:buSzPts val="2400"/>
              <a:buFont typeface="Arial"/>
              <a:buNone/>
            </a:pPr>
            <a:endParaRPr sz="3100">
              <a:solidFill>
                <a:schemeClr val="dk1"/>
              </a:solidFill>
              <a:latin typeface="Calibri"/>
              <a:ea typeface="Calibri"/>
              <a:cs typeface="Calibri"/>
              <a:sym typeface="Calibri"/>
            </a:endParaRPr>
          </a:p>
          <a:p>
            <a:pPr marL="342900" marR="0" lvl="0" indent="-387350" algn="l" rtl="0">
              <a:spcBef>
                <a:spcPts val="0"/>
              </a:spcBef>
              <a:spcAft>
                <a:spcPts val="0"/>
              </a:spcAft>
              <a:buClr>
                <a:schemeClr val="dk1"/>
              </a:buClr>
              <a:buSzPts val="3100"/>
              <a:buFont typeface="Arial"/>
              <a:buChar char="•"/>
            </a:pPr>
            <a:r>
              <a:rPr lang="en-US" sz="3100">
                <a:solidFill>
                  <a:schemeClr val="dk1"/>
                </a:solidFill>
                <a:latin typeface="Calibri"/>
                <a:ea typeface="Calibri"/>
                <a:cs typeface="Calibri"/>
                <a:sym typeface="Calibri"/>
              </a:rPr>
              <a:t>Educate yourself.</a:t>
            </a:r>
            <a:endParaRPr sz="21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3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Social Security Benefits for Widows</a:t>
            </a:r>
            <a:endParaRPr/>
          </a:p>
        </p:txBody>
      </p:sp>
      <p:sp>
        <p:nvSpPr>
          <p:cNvPr id="393" name="Google Shape;393;p32"/>
          <p:cNvSpPr txBox="1"/>
          <p:nvPr/>
        </p:nvSpPr>
        <p:spPr>
          <a:xfrm>
            <a:off x="624840" y="2000250"/>
            <a:ext cx="10728960" cy="35394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Calibri"/>
                <a:ea typeface="Calibri"/>
                <a:cs typeface="Calibri"/>
                <a:sym typeface="Calibri"/>
              </a:rPr>
              <a:t>You may be eligible for survivor benefits if:</a:t>
            </a:r>
            <a:endParaRPr/>
          </a:p>
          <a:p>
            <a:pPr marL="0" marR="0" lvl="0" indent="0" algn="l" rtl="0">
              <a:spcBef>
                <a:spcPts val="0"/>
              </a:spcBef>
              <a:spcAft>
                <a:spcPts val="0"/>
              </a:spcAft>
              <a:buNone/>
            </a:pPr>
            <a:endParaRPr sz="2800">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You are age &gt;60 (or age 50-59 and have a disability); AND</a:t>
            </a:r>
            <a:endParaRPr/>
          </a:p>
          <a:p>
            <a:pPr marL="457200" marR="0" lvl="0" indent="-279400" algn="l" rtl="0">
              <a:spcBef>
                <a:spcPts val="0"/>
              </a:spcBef>
              <a:spcAft>
                <a:spcPts val="0"/>
              </a:spcAft>
              <a:buClr>
                <a:schemeClr val="dk1"/>
              </a:buClr>
              <a:buSzPts val="2800"/>
              <a:buFont typeface="Arial"/>
              <a:buNone/>
            </a:pPr>
            <a:endParaRPr sz="2800">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You were married to the deceased at least 9 months before his death; AND</a:t>
            </a:r>
            <a:endParaRPr/>
          </a:p>
          <a:p>
            <a:pPr marL="457200" marR="0" lvl="0" indent="-279400" algn="l" rtl="0">
              <a:spcBef>
                <a:spcPts val="0"/>
              </a:spcBef>
              <a:spcAft>
                <a:spcPts val="0"/>
              </a:spcAft>
              <a:buClr>
                <a:schemeClr val="dk1"/>
              </a:buClr>
              <a:buSzPts val="2800"/>
              <a:buFont typeface="Arial"/>
              <a:buNone/>
            </a:pPr>
            <a:endParaRPr sz="2800">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You did not remarry before age 60 (or age 50 if you have a disability).</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3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What are you entitled to?</a:t>
            </a:r>
            <a:endParaRPr/>
          </a:p>
        </p:txBody>
      </p:sp>
      <p:sp>
        <p:nvSpPr>
          <p:cNvPr id="400" name="Google Shape;400;p33"/>
          <p:cNvSpPr txBox="1"/>
          <p:nvPr/>
        </p:nvSpPr>
        <p:spPr>
          <a:xfrm>
            <a:off x="807725" y="1690823"/>
            <a:ext cx="10713600" cy="4248300"/>
          </a:xfrm>
          <a:prstGeom prst="rect">
            <a:avLst/>
          </a:prstGeom>
          <a:noFill/>
          <a:ln>
            <a:noFill/>
          </a:ln>
        </p:spPr>
        <p:txBody>
          <a:bodyPr spcFirstLastPara="1" wrap="square" lIns="91425" tIns="45700" rIns="91425" bIns="45700" anchor="t" anchorCtr="0">
            <a:spAutoFit/>
          </a:bodyPr>
          <a:lstStyle/>
          <a:p>
            <a:pPr marL="342900" marR="0" lvl="0" indent="-361950" algn="l" rtl="0">
              <a:spcBef>
                <a:spcPts val="0"/>
              </a:spcBef>
              <a:spcAft>
                <a:spcPts val="0"/>
              </a:spcAft>
              <a:buClr>
                <a:schemeClr val="dk1"/>
              </a:buClr>
              <a:buSzPts val="2700"/>
              <a:buFont typeface="Arial"/>
              <a:buChar char="•"/>
            </a:pPr>
            <a:r>
              <a:rPr lang="en-US" sz="2700">
                <a:solidFill>
                  <a:schemeClr val="dk1"/>
                </a:solidFill>
                <a:latin typeface="Calibri"/>
                <a:ea typeface="Calibri"/>
                <a:cs typeface="Calibri"/>
                <a:sym typeface="Calibri"/>
              </a:rPr>
              <a:t>A lump sum death benefit of $255</a:t>
            </a:r>
            <a:endParaRPr sz="1700"/>
          </a:p>
          <a:p>
            <a:pPr marL="342900" marR="0" lvl="0" indent="-190500" algn="l" rtl="0">
              <a:spcBef>
                <a:spcPts val="0"/>
              </a:spcBef>
              <a:spcAft>
                <a:spcPts val="0"/>
              </a:spcAft>
              <a:buClr>
                <a:schemeClr val="dk1"/>
              </a:buClr>
              <a:buSzPts val="2400"/>
              <a:buFont typeface="Arial"/>
              <a:buNone/>
            </a:pPr>
            <a:endParaRPr sz="2700">
              <a:solidFill>
                <a:schemeClr val="dk1"/>
              </a:solidFill>
              <a:latin typeface="Calibri"/>
              <a:ea typeface="Calibri"/>
              <a:cs typeface="Calibri"/>
              <a:sym typeface="Calibri"/>
            </a:endParaRPr>
          </a:p>
          <a:p>
            <a:pPr marL="342900" marR="0" lvl="0" indent="-361950" algn="l" rtl="0">
              <a:spcBef>
                <a:spcPts val="0"/>
              </a:spcBef>
              <a:spcAft>
                <a:spcPts val="0"/>
              </a:spcAft>
              <a:buClr>
                <a:schemeClr val="dk1"/>
              </a:buClr>
              <a:buSzPts val="2700"/>
              <a:buFont typeface="Arial"/>
              <a:buChar char="•"/>
            </a:pPr>
            <a:r>
              <a:rPr lang="en-US" sz="2700">
                <a:solidFill>
                  <a:schemeClr val="dk1"/>
                </a:solidFill>
                <a:latin typeface="Calibri"/>
                <a:ea typeface="Calibri"/>
                <a:cs typeface="Calibri"/>
                <a:sym typeface="Calibri"/>
              </a:rPr>
              <a:t>A survivor benefit up to 100% of the spouse’s benefit</a:t>
            </a:r>
            <a:endParaRPr sz="1700"/>
          </a:p>
          <a:p>
            <a:pPr marL="342900" marR="0" lvl="0" indent="-190500" algn="l" rtl="0">
              <a:spcBef>
                <a:spcPts val="0"/>
              </a:spcBef>
              <a:spcAft>
                <a:spcPts val="0"/>
              </a:spcAft>
              <a:buClr>
                <a:schemeClr val="dk1"/>
              </a:buClr>
              <a:buSzPts val="2400"/>
              <a:buFont typeface="Arial"/>
              <a:buNone/>
            </a:pPr>
            <a:endParaRPr sz="2700">
              <a:solidFill>
                <a:schemeClr val="dk1"/>
              </a:solidFill>
              <a:latin typeface="Calibri"/>
              <a:ea typeface="Calibri"/>
              <a:cs typeface="Calibri"/>
              <a:sym typeface="Calibri"/>
            </a:endParaRPr>
          </a:p>
          <a:p>
            <a:pPr marL="342900" marR="0" lvl="0" indent="-361950" algn="l" rtl="0">
              <a:spcBef>
                <a:spcPts val="0"/>
              </a:spcBef>
              <a:spcAft>
                <a:spcPts val="0"/>
              </a:spcAft>
              <a:buClr>
                <a:schemeClr val="dk1"/>
              </a:buClr>
              <a:buSzPts val="2700"/>
              <a:buFont typeface="Arial"/>
              <a:buChar char="•"/>
            </a:pPr>
            <a:r>
              <a:rPr lang="en-US" sz="2700">
                <a:solidFill>
                  <a:schemeClr val="dk1"/>
                </a:solidFill>
                <a:latin typeface="Calibri"/>
                <a:ea typeface="Calibri"/>
                <a:cs typeface="Calibri"/>
                <a:sym typeface="Calibri"/>
              </a:rPr>
              <a:t>Children up to age 19 (or older if child became disabled before age 21) may qualify for benefits.</a:t>
            </a:r>
            <a:endParaRPr sz="1700"/>
          </a:p>
          <a:p>
            <a:pPr marL="342900" marR="0" lvl="0" indent="-190500" algn="l" rtl="0">
              <a:spcBef>
                <a:spcPts val="0"/>
              </a:spcBef>
              <a:spcAft>
                <a:spcPts val="0"/>
              </a:spcAft>
              <a:buClr>
                <a:schemeClr val="dk1"/>
              </a:buClr>
              <a:buSzPts val="2400"/>
              <a:buFont typeface="Arial"/>
              <a:buNone/>
            </a:pPr>
            <a:endParaRPr sz="2700">
              <a:solidFill>
                <a:schemeClr val="dk1"/>
              </a:solidFill>
              <a:latin typeface="Calibri"/>
              <a:ea typeface="Calibri"/>
              <a:cs typeface="Calibri"/>
              <a:sym typeface="Calibri"/>
            </a:endParaRPr>
          </a:p>
          <a:p>
            <a:pPr marL="342900" marR="0" lvl="0" indent="-361950" algn="l" rtl="0">
              <a:spcBef>
                <a:spcPts val="0"/>
              </a:spcBef>
              <a:spcAft>
                <a:spcPts val="0"/>
              </a:spcAft>
              <a:buClr>
                <a:schemeClr val="dk1"/>
              </a:buClr>
              <a:buSzPts val="2700"/>
              <a:buFont typeface="Arial"/>
              <a:buChar char="•"/>
            </a:pPr>
            <a:r>
              <a:rPr lang="en-US" sz="2700">
                <a:solidFill>
                  <a:schemeClr val="dk1"/>
                </a:solidFill>
                <a:latin typeface="Calibri"/>
                <a:ea typeface="Calibri"/>
                <a:cs typeface="Calibri"/>
                <a:sym typeface="Calibri"/>
              </a:rPr>
              <a:t>You can choose to take the survivor benefit then switch to the benefit calculated on your own earnings (a benefit that grows 8% each year you wait, until age 70).</a:t>
            </a:r>
            <a:endParaRPr sz="17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g3d6d264c7da_0_486"/>
          <p:cNvSpPr txBox="1">
            <a:spLocks noGrp="1"/>
          </p:cNvSpPr>
          <p:nvPr>
            <p:ph type="ctrTitle"/>
          </p:nvPr>
        </p:nvSpPr>
        <p:spPr>
          <a:xfrm>
            <a:off x="1524000" y="528013"/>
            <a:ext cx="9144000" cy="2387700"/>
          </a:xfrm>
          <a:prstGeom prst="rect">
            <a:avLst/>
          </a:prstGeom>
        </p:spPr>
        <p:txBody>
          <a:bodyPr spcFirstLastPara="1" wrap="square" lIns="91425" tIns="45700" rIns="91425" bIns="45700" anchor="b" anchorCtr="0">
            <a:normAutofit fontScale="90000"/>
          </a:bodyPr>
          <a:lstStyle/>
          <a:p>
            <a:pPr marL="0" lvl="0" indent="0" algn="ctr" rtl="0">
              <a:spcBef>
                <a:spcPts val="0"/>
              </a:spcBef>
              <a:spcAft>
                <a:spcPts val="0"/>
              </a:spcAft>
              <a:buNone/>
            </a:pPr>
            <a:r>
              <a:rPr lang="en-US"/>
              <a:t>Let’s take a break!</a:t>
            </a:r>
            <a:endParaRPr/>
          </a:p>
          <a:p>
            <a:pPr marL="0" lvl="0" indent="0" algn="ctr" rtl="0">
              <a:spcBef>
                <a:spcPts val="0"/>
              </a:spcBef>
              <a:spcAft>
                <a:spcPts val="0"/>
              </a:spcAft>
              <a:buNone/>
            </a:pPr>
            <a:r>
              <a:rPr lang="en-US"/>
              <a:t>(Please submit your questions!)</a:t>
            </a:r>
            <a:endParaRPr/>
          </a:p>
        </p:txBody>
      </p:sp>
      <p:sp>
        <p:nvSpPr>
          <p:cNvPr id="407" name="Google Shape;407;g3d6d264c7da_0_486"/>
          <p:cNvSpPr txBox="1">
            <a:spLocks noGrp="1"/>
          </p:cNvSpPr>
          <p:nvPr>
            <p:ph type="subTitle" idx="1"/>
          </p:nvPr>
        </p:nvSpPr>
        <p:spPr>
          <a:xfrm>
            <a:off x="1524000" y="3602038"/>
            <a:ext cx="9144000" cy="1655700"/>
          </a:xfrm>
          <a:prstGeom prst="rect">
            <a:avLst/>
          </a:prstGeom>
        </p:spPr>
        <p:txBody>
          <a:bodyPr spcFirstLastPara="1" wrap="square" lIns="91425" tIns="45700" rIns="91425" bIns="45700" anchor="t" anchorCtr="0">
            <a:normAutofit/>
          </a:bodyPr>
          <a:lstStyle/>
          <a:p>
            <a:pPr marL="0" lvl="0" indent="0" algn="ctr" rtl="0">
              <a:spcBef>
                <a:spcPts val="1000"/>
              </a:spcBef>
              <a:spcAft>
                <a:spcPts val="0"/>
              </a:spcAft>
              <a:buNone/>
            </a:pPr>
            <a:endParaRPr/>
          </a:p>
        </p:txBody>
      </p:sp>
      <p:pic>
        <p:nvPicPr>
          <p:cNvPr id="408" name="Google Shape;408;g3d6d264c7da_0_486" descr="20151104-OSEC-LSC-0828 | A hand is raised for questions duri… | Flickr"/>
          <p:cNvPicPr preferRelativeResize="0"/>
          <p:nvPr/>
        </p:nvPicPr>
        <p:blipFill>
          <a:blip r:embed="rId3">
            <a:alphaModFix/>
          </a:blip>
          <a:stretch>
            <a:fillRect/>
          </a:stretch>
        </p:blipFill>
        <p:spPr>
          <a:xfrm>
            <a:off x="6554250" y="3291425"/>
            <a:ext cx="4736712" cy="3154726"/>
          </a:xfrm>
          <a:prstGeom prst="rect">
            <a:avLst/>
          </a:prstGeom>
          <a:noFill/>
          <a:ln>
            <a:noFill/>
          </a:ln>
        </p:spPr>
      </p:pic>
      <p:pic>
        <p:nvPicPr>
          <p:cNvPr id="409" name="Google Shape;409;g3d6d264c7da_0_486" descr="Break - Free of Charge Creative Commons Chalkboard image"/>
          <p:cNvPicPr preferRelativeResize="0"/>
          <p:nvPr/>
        </p:nvPicPr>
        <p:blipFill>
          <a:blip r:embed="rId4">
            <a:alphaModFix/>
          </a:blip>
          <a:stretch>
            <a:fillRect/>
          </a:stretch>
        </p:blipFill>
        <p:spPr>
          <a:xfrm>
            <a:off x="1063674" y="3236300"/>
            <a:ext cx="4798044" cy="3154726"/>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g3d6d264c7da_0_400"/>
          <p:cNvSpPr txBox="1">
            <a:spLocks noGrp="1"/>
          </p:cNvSpPr>
          <p:nvPr>
            <p:ph type="ctrTitle"/>
          </p:nvPr>
        </p:nvSpPr>
        <p:spPr>
          <a:xfrm>
            <a:off x="1524000" y="655325"/>
            <a:ext cx="9144000" cy="1203900"/>
          </a:xfrm>
          <a:prstGeom prst="rect">
            <a:avLst/>
          </a:prstGeom>
        </p:spPr>
        <p:txBody>
          <a:bodyPr spcFirstLastPara="1" wrap="square" lIns="91425" tIns="45700" rIns="91425" bIns="45700" anchor="b" anchorCtr="0">
            <a:normAutofit/>
          </a:bodyPr>
          <a:lstStyle/>
          <a:p>
            <a:pPr marL="0" lvl="0" indent="0" algn="ctr" rtl="0">
              <a:spcBef>
                <a:spcPts val="0"/>
              </a:spcBef>
              <a:spcAft>
                <a:spcPts val="0"/>
              </a:spcAft>
              <a:buNone/>
            </a:pPr>
            <a:r>
              <a:rPr lang="en-US"/>
              <a:t>Investing</a:t>
            </a:r>
            <a:endParaRPr/>
          </a:p>
        </p:txBody>
      </p:sp>
      <p:sp>
        <p:nvSpPr>
          <p:cNvPr id="416" name="Google Shape;416;g3d6d264c7da_0_400"/>
          <p:cNvSpPr txBox="1">
            <a:spLocks noGrp="1"/>
          </p:cNvSpPr>
          <p:nvPr>
            <p:ph type="subTitle" idx="1"/>
          </p:nvPr>
        </p:nvSpPr>
        <p:spPr>
          <a:xfrm>
            <a:off x="1524000" y="3602038"/>
            <a:ext cx="9144000" cy="1655700"/>
          </a:xfrm>
          <a:prstGeom prst="rect">
            <a:avLst/>
          </a:prstGeom>
        </p:spPr>
        <p:txBody>
          <a:bodyPr spcFirstLastPara="1" wrap="square" lIns="91425" tIns="45700" rIns="91425" bIns="45700" anchor="t" anchorCtr="0">
            <a:normAutofit/>
          </a:bodyPr>
          <a:lstStyle/>
          <a:p>
            <a:pPr marL="0" lvl="0" indent="0" algn="ctr" rtl="0">
              <a:spcBef>
                <a:spcPts val="1000"/>
              </a:spcBef>
              <a:spcAft>
                <a:spcPts val="0"/>
              </a:spcAft>
              <a:buNone/>
            </a:pPr>
            <a:endParaRPr/>
          </a:p>
        </p:txBody>
      </p:sp>
      <p:pic>
        <p:nvPicPr>
          <p:cNvPr id="417" name="Google Shape;417;g3d6d264c7da_0_400" descr="selective, focus photography, coins, jar, money, home, coin ..."/>
          <p:cNvPicPr preferRelativeResize="0"/>
          <p:nvPr/>
        </p:nvPicPr>
        <p:blipFill>
          <a:blip r:embed="rId3">
            <a:alphaModFix/>
          </a:blip>
          <a:stretch>
            <a:fillRect/>
          </a:stretch>
        </p:blipFill>
        <p:spPr>
          <a:xfrm>
            <a:off x="3139850" y="2264409"/>
            <a:ext cx="5912300" cy="3995675"/>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3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Let’s take the mystery out of investing</a:t>
            </a:r>
            <a:endParaRPr/>
          </a:p>
        </p:txBody>
      </p:sp>
      <p:sp>
        <p:nvSpPr>
          <p:cNvPr id="424" name="Google Shape;424;p34"/>
          <p:cNvSpPr txBox="1"/>
          <p:nvPr/>
        </p:nvSpPr>
        <p:spPr>
          <a:xfrm>
            <a:off x="838200" y="1690688"/>
            <a:ext cx="9391650" cy="4893647"/>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What is a “stock”?  A stock is a share of ownership in a company.</a:t>
            </a:r>
            <a:endParaRPr/>
          </a:p>
          <a:p>
            <a:pPr marL="342900" marR="0" lvl="0" indent="-190500" algn="l" rtl="0">
              <a:spcBef>
                <a:spcPts val="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What is a “bond”?  A bond is a loan to a company; as a bond-holder you are a creditor to the company.</a:t>
            </a:r>
            <a:endParaRPr/>
          </a:p>
          <a:p>
            <a:pPr marL="342900" marR="0" lvl="0" indent="-190500" algn="l" rtl="0">
              <a:spcBef>
                <a:spcPts val="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What is a “mutual fund”?  A mutual fund is a collection of many (perhaps even hundreds or thousands) investments, managed by an investment pro or team of pros.</a:t>
            </a:r>
            <a:endParaRPr/>
          </a:p>
          <a:p>
            <a:pPr marL="342900" marR="0" lvl="0" indent="-190500" algn="l" rtl="0">
              <a:spcBef>
                <a:spcPts val="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What is an “electronic traded fund” or ETF?  An ETF is like a mutual fund, a collection of many investments, but it is bought and sold like an individual stock, is typically cheaper, and is more tax efficient if held outside a retirement account.</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3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Let’s delve a little deeper…..</a:t>
            </a:r>
            <a:endParaRPr/>
          </a:p>
        </p:txBody>
      </p:sp>
      <p:sp>
        <p:nvSpPr>
          <p:cNvPr id="431" name="Google Shape;431;p35"/>
          <p:cNvSpPr txBox="1"/>
          <p:nvPr/>
        </p:nvSpPr>
        <p:spPr>
          <a:xfrm>
            <a:off x="914400" y="2018854"/>
            <a:ext cx="10561320"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“Load” and “no load” mutual funds:  Some investments require an upfront fee from the person investing her money.  These funds are typically sold by brokers, insurance agents, and financial advisors.  It is one way these “salesmen” earn their money.  These are “load” funds.</a:t>
            </a:r>
            <a:endParaRPr/>
          </a:p>
        </p:txBody>
      </p:sp>
      <p:sp>
        <p:nvSpPr>
          <p:cNvPr id="432" name="Google Shape;432;p35"/>
          <p:cNvSpPr txBox="1"/>
          <p:nvPr/>
        </p:nvSpPr>
        <p:spPr>
          <a:xfrm>
            <a:off x="914400" y="3916680"/>
            <a:ext cx="10027920"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For example, if you want to invest $10,000 and the load fee is 5%, you hand over $10,000 but only $9500 actually gets invested.  The salesman or other middleman receives $500.</a:t>
            </a:r>
            <a:endParaRPr/>
          </a:p>
        </p:txBody>
      </p:sp>
      <p:sp>
        <p:nvSpPr>
          <p:cNvPr id="433" name="Google Shape;433;p35"/>
          <p:cNvSpPr txBox="1"/>
          <p:nvPr/>
        </p:nvSpPr>
        <p:spPr>
          <a:xfrm>
            <a:off x="914400" y="5566807"/>
            <a:ext cx="1022604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No-load funds are typically sold by large investment firms that do not employ salesmen.  Think Schwab, Fidelity, Vanguard, etc.</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36"/>
          <p:cNvSpPr txBox="1">
            <a:spLocks noGrp="1"/>
          </p:cNvSpPr>
          <p:nvPr>
            <p:ph type="title"/>
          </p:nvPr>
        </p:nvSpPr>
        <p:spPr>
          <a:xfrm>
            <a:off x="838200" y="15176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Retirement accounts</a:t>
            </a:r>
            <a:endParaRPr/>
          </a:p>
        </p:txBody>
      </p:sp>
      <p:sp>
        <p:nvSpPr>
          <p:cNvPr id="440" name="Google Shape;440;p36"/>
          <p:cNvSpPr txBox="1"/>
          <p:nvPr/>
        </p:nvSpPr>
        <p:spPr>
          <a:xfrm>
            <a:off x="944880" y="1318022"/>
            <a:ext cx="10302240" cy="5539978"/>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Retirement accounts (these are Individual Retirement Accounts [IRA’s], 401(k) plans, 403(b) plans, or 457 plans) are tax-favored, meaning taxes are either deferred until late in life or earnings may not be taxed at all.</a:t>
            </a:r>
            <a:endParaRPr/>
          </a:p>
          <a:p>
            <a:pPr marL="285750" marR="0" lvl="0" indent="-133350" algn="l" rtl="0">
              <a:spcBef>
                <a:spcPts val="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2400"/>
              <a:buFont typeface="Arial"/>
              <a:buChar char="•"/>
            </a:pPr>
            <a:r>
              <a:rPr lang="en-US" sz="2400" u="sng">
                <a:solidFill>
                  <a:schemeClr val="dk1"/>
                </a:solidFill>
                <a:latin typeface="Calibri"/>
                <a:ea typeface="Calibri"/>
                <a:cs typeface="Calibri"/>
                <a:sym typeface="Calibri"/>
              </a:rPr>
              <a:t>Roth accounts: </a:t>
            </a:r>
            <a:r>
              <a:rPr lang="en-US" sz="2400">
                <a:solidFill>
                  <a:schemeClr val="dk1"/>
                </a:solidFill>
                <a:latin typeface="Calibri"/>
                <a:ea typeface="Calibri"/>
                <a:cs typeface="Calibri"/>
                <a:sym typeface="Calibri"/>
              </a:rPr>
              <a:t>The money deposited to these accounts is taxed before it is deposited but both the money deposited and the accumulated earnings on that money over the years is NOT taxed when withdrawn.</a:t>
            </a:r>
            <a:endParaRPr/>
          </a:p>
          <a:p>
            <a:pPr marL="285750" marR="0" lvl="0" indent="-133350" algn="l" rtl="0">
              <a:spcBef>
                <a:spcPts val="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2400"/>
              <a:buFont typeface="Arial"/>
              <a:buChar char="•"/>
            </a:pPr>
            <a:r>
              <a:rPr lang="en-US" sz="2400" u="sng">
                <a:solidFill>
                  <a:schemeClr val="dk1"/>
                </a:solidFill>
                <a:latin typeface="Calibri"/>
                <a:ea typeface="Calibri"/>
                <a:cs typeface="Calibri"/>
                <a:sym typeface="Calibri"/>
              </a:rPr>
              <a:t>Non-Roth retirement accounts</a:t>
            </a:r>
            <a:r>
              <a:rPr lang="en-US" sz="2400">
                <a:solidFill>
                  <a:schemeClr val="dk1"/>
                </a:solidFill>
                <a:latin typeface="Calibri"/>
                <a:ea typeface="Calibri"/>
                <a:cs typeface="Calibri"/>
                <a:sym typeface="Calibri"/>
              </a:rPr>
              <a:t>: The money deposited to these accounts is NOT taxed before it is deposited, but both the money deposited and the accumulated earnings from that money IS taxed when withdrawn.</a:t>
            </a:r>
            <a:endParaRPr/>
          </a:p>
          <a:p>
            <a:pPr marL="285750" marR="0" lvl="0" indent="-133350" algn="l" rtl="0">
              <a:spcBef>
                <a:spcPts val="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In most cases, money cannot be withdrawn from either type of retirement account until age 59 ½ without incurring a 10% penalty, plus taxes.</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37"/>
          <p:cNvSpPr txBox="1">
            <a:spLocks noGrp="1"/>
          </p:cNvSpPr>
          <p:nvPr>
            <p:ph type="title"/>
          </p:nvPr>
        </p:nvSpPr>
        <p:spPr>
          <a:xfrm>
            <a:off x="838200" y="66291"/>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Some other terms to know</a:t>
            </a:r>
            <a:endParaRPr/>
          </a:p>
        </p:txBody>
      </p:sp>
      <p:sp>
        <p:nvSpPr>
          <p:cNvPr id="447" name="Google Shape;447;p37"/>
          <p:cNvSpPr txBox="1"/>
          <p:nvPr/>
        </p:nvSpPr>
        <p:spPr>
          <a:xfrm>
            <a:off x="838200" y="1189100"/>
            <a:ext cx="10515600" cy="526410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400"/>
              <a:buFont typeface="Arial"/>
              <a:buChar char="•"/>
            </a:pPr>
            <a:r>
              <a:rPr lang="en-US" sz="2400" u="sng">
                <a:solidFill>
                  <a:schemeClr val="dk1"/>
                </a:solidFill>
                <a:latin typeface="Calibri"/>
                <a:ea typeface="Calibri"/>
                <a:cs typeface="Calibri"/>
                <a:sym typeface="Calibri"/>
              </a:rPr>
              <a:t>Small cap, medium cap, and large cap</a:t>
            </a:r>
            <a:r>
              <a:rPr lang="en-US" sz="2400">
                <a:solidFill>
                  <a:schemeClr val="dk1"/>
                </a:solidFill>
                <a:latin typeface="Calibri"/>
                <a:ea typeface="Calibri"/>
                <a:cs typeface="Calibri"/>
                <a:sym typeface="Calibri"/>
              </a:rPr>
              <a:t>: These simply refer to the type of investments within a mutual fund or ETF and refer to the size of the companies whose stock is held within the fund (small companies, medium-sized companies, large companies.</a:t>
            </a:r>
            <a:endParaRPr/>
          </a:p>
          <a:p>
            <a:pPr marL="342900" marR="0" lvl="0" indent="-190500" algn="l" rtl="0">
              <a:spcBef>
                <a:spcPts val="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400"/>
              <a:buFont typeface="Arial"/>
              <a:buChar char="•"/>
            </a:pPr>
            <a:r>
              <a:rPr lang="en-US" sz="2400" u="sng">
                <a:solidFill>
                  <a:schemeClr val="dk1"/>
                </a:solidFill>
                <a:latin typeface="Calibri"/>
                <a:ea typeface="Calibri"/>
                <a:cs typeface="Calibri"/>
                <a:sym typeface="Calibri"/>
              </a:rPr>
              <a:t>Value fund: </a:t>
            </a:r>
            <a:r>
              <a:rPr lang="en-US" sz="2400">
                <a:solidFill>
                  <a:schemeClr val="dk1"/>
                </a:solidFill>
                <a:latin typeface="Calibri"/>
                <a:ea typeface="Calibri"/>
                <a:cs typeface="Calibri"/>
                <a:sym typeface="Calibri"/>
              </a:rPr>
              <a:t>A fund whose manager seeks to invest in quality companies whose stock is currently undervalued  compared to the company’s real or potential value</a:t>
            </a:r>
            <a:endParaRPr/>
          </a:p>
          <a:p>
            <a:pPr marL="342900" marR="0" lvl="0" indent="-190500" algn="l" rtl="0">
              <a:spcBef>
                <a:spcPts val="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400"/>
              <a:buFont typeface="Arial"/>
              <a:buChar char="•"/>
            </a:pPr>
            <a:r>
              <a:rPr lang="en-US" sz="2400" u="sng">
                <a:solidFill>
                  <a:schemeClr val="dk1"/>
                </a:solidFill>
                <a:latin typeface="Calibri"/>
                <a:ea typeface="Calibri"/>
                <a:cs typeface="Calibri"/>
                <a:sym typeface="Calibri"/>
              </a:rPr>
              <a:t>Growth fund: </a:t>
            </a:r>
            <a:r>
              <a:rPr lang="en-US" sz="2400">
                <a:solidFill>
                  <a:schemeClr val="dk1"/>
                </a:solidFill>
                <a:latin typeface="Calibri"/>
                <a:ea typeface="Calibri"/>
                <a:cs typeface="Calibri"/>
                <a:sym typeface="Calibri"/>
              </a:rPr>
              <a:t>A fund which invests in companies with a long track record of increasing value or paying out regular dividends</a:t>
            </a:r>
            <a:endParaRPr/>
          </a:p>
          <a:p>
            <a:pPr marL="342900" marR="0" lvl="0" indent="-190500" algn="l" rtl="0">
              <a:spcBef>
                <a:spcPts val="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400"/>
              <a:buFont typeface="Arial"/>
              <a:buChar char="•"/>
            </a:pPr>
            <a:r>
              <a:rPr lang="en-US" sz="2400" u="sng">
                <a:solidFill>
                  <a:schemeClr val="dk1"/>
                </a:solidFill>
                <a:latin typeface="Calibri"/>
                <a:ea typeface="Calibri"/>
                <a:cs typeface="Calibri"/>
                <a:sym typeface="Calibri"/>
              </a:rPr>
              <a:t>Index fund: </a:t>
            </a:r>
            <a:r>
              <a:rPr lang="en-US" sz="2400">
                <a:solidFill>
                  <a:schemeClr val="dk1"/>
                </a:solidFill>
                <a:latin typeface="Calibri"/>
                <a:ea typeface="Calibri"/>
                <a:cs typeface="Calibri"/>
                <a:sym typeface="Calibri"/>
              </a:rPr>
              <a:t>An investment that attempts to mirror the performance of a certain group or type of investments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g3d6d264c7da_0_414"/>
          <p:cNvSpPr txBox="1">
            <a:spLocks noGrp="1"/>
          </p:cNvSpPr>
          <p:nvPr>
            <p:ph type="subTitle" idx="1"/>
          </p:nvPr>
        </p:nvSpPr>
        <p:spPr>
          <a:xfrm>
            <a:off x="1524000" y="3602038"/>
            <a:ext cx="9144000" cy="1655700"/>
          </a:xfrm>
          <a:prstGeom prst="rect">
            <a:avLst/>
          </a:prstGeom>
        </p:spPr>
        <p:txBody>
          <a:bodyPr spcFirstLastPara="1" wrap="square" lIns="91425" tIns="45700" rIns="91425" bIns="45700" anchor="t" anchorCtr="0">
            <a:normAutofit/>
          </a:bodyPr>
          <a:lstStyle/>
          <a:p>
            <a:pPr marL="0" lvl="0" indent="0" algn="ctr" rtl="0">
              <a:spcBef>
                <a:spcPts val="1000"/>
              </a:spcBef>
              <a:spcAft>
                <a:spcPts val="0"/>
              </a:spcAft>
              <a:buNone/>
            </a:pPr>
            <a:endParaRPr/>
          </a:p>
        </p:txBody>
      </p:sp>
      <p:pic>
        <p:nvPicPr>
          <p:cNvPr id="122" name="Google Shape;122;g3d6d264c7da_0_414" descr="Debt - Free of Charge Creative Commons Wooden tile 2 image"/>
          <p:cNvPicPr preferRelativeResize="0"/>
          <p:nvPr/>
        </p:nvPicPr>
        <p:blipFill>
          <a:blip r:embed="rId3">
            <a:alphaModFix/>
          </a:blip>
          <a:stretch>
            <a:fillRect/>
          </a:stretch>
        </p:blipFill>
        <p:spPr>
          <a:xfrm>
            <a:off x="1488575" y="358138"/>
            <a:ext cx="9214848" cy="6141725"/>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38"/>
          <p:cNvSpPr txBox="1">
            <a:spLocks noGrp="1"/>
          </p:cNvSpPr>
          <p:nvPr>
            <p:ph type="title"/>
          </p:nvPr>
        </p:nvSpPr>
        <p:spPr>
          <a:xfrm>
            <a:off x="551543" y="365125"/>
            <a:ext cx="10802257"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So how do you know what you’re investing in?</a:t>
            </a:r>
            <a:endParaRPr/>
          </a:p>
        </p:txBody>
      </p:sp>
      <p:sp>
        <p:nvSpPr>
          <p:cNvPr id="454" name="Google Shape;454;p38"/>
          <p:cNvSpPr txBox="1"/>
          <p:nvPr/>
        </p:nvSpPr>
        <p:spPr>
          <a:xfrm>
            <a:off x="1939801" y="5836475"/>
            <a:ext cx="8312400" cy="708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dk1"/>
                </a:solidFill>
                <a:latin typeface="Calibri"/>
                <a:ea typeface="Calibri"/>
                <a:cs typeface="Calibri"/>
                <a:sym typeface="Calibri"/>
              </a:rPr>
              <a:t>Let’s look at a prospectus together.</a:t>
            </a:r>
            <a:endParaRPr/>
          </a:p>
        </p:txBody>
      </p:sp>
      <p:pic>
        <p:nvPicPr>
          <p:cNvPr id="455" name="Google Shape;455;p38" descr="42 Royalty-Free Question mark Photos, sorted by aesthetic score ..."/>
          <p:cNvPicPr preferRelativeResize="0"/>
          <p:nvPr/>
        </p:nvPicPr>
        <p:blipFill>
          <a:blip r:embed="rId3">
            <a:alphaModFix/>
          </a:blip>
          <a:stretch>
            <a:fillRect/>
          </a:stretch>
        </p:blipFill>
        <p:spPr>
          <a:xfrm>
            <a:off x="3337388" y="1469950"/>
            <a:ext cx="5517213" cy="4137925"/>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3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Two rookie mistakes to avoid</a:t>
            </a:r>
            <a:endParaRPr/>
          </a:p>
        </p:txBody>
      </p:sp>
      <p:sp>
        <p:nvSpPr>
          <p:cNvPr id="462" name="Google Shape;462;p39"/>
          <p:cNvSpPr txBox="1"/>
          <p:nvPr/>
        </p:nvSpPr>
        <p:spPr>
          <a:xfrm>
            <a:off x="1059543" y="2032000"/>
            <a:ext cx="10087428"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Calibri"/>
                <a:ea typeface="Calibri"/>
                <a:cs typeface="Calibri"/>
                <a:sym typeface="Calibri"/>
              </a:rPr>
              <a:t>Chasing performance: the lesson from ARK Innovation</a:t>
            </a:r>
            <a:endParaRPr/>
          </a:p>
        </p:txBody>
      </p:sp>
      <p:sp>
        <p:nvSpPr>
          <p:cNvPr id="463" name="Google Shape;463;p39"/>
          <p:cNvSpPr txBox="1"/>
          <p:nvPr/>
        </p:nvSpPr>
        <p:spPr>
          <a:xfrm>
            <a:off x="1059543" y="3628571"/>
            <a:ext cx="10087428"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Calibri"/>
                <a:ea typeface="Calibri"/>
                <a:cs typeface="Calibri"/>
                <a:sym typeface="Calibri"/>
              </a:rPr>
              <a:t>Selling low and buying high: Sabotaging your own savings</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40"/>
          <p:cNvSpPr txBox="1">
            <a:spLocks noGrp="1"/>
          </p:cNvSpPr>
          <p:nvPr>
            <p:ph type="title"/>
          </p:nvPr>
        </p:nvSpPr>
        <p:spPr>
          <a:xfrm>
            <a:off x="838200" y="1072571"/>
            <a:ext cx="10515600" cy="23469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Arial Black"/>
              <a:buNone/>
            </a:pPr>
            <a:r>
              <a:rPr lang="en-US">
                <a:latin typeface="Arial Black"/>
                <a:ea typeface="Arial Black"/>
                <a:cs typeface="Arial Black"/>
                <a:sym typeface="Arial Black"/>
              </a:rPr>
              <a:t>“The stock market is the only store in town where people run out the door when things go on sale.”</a:t>
            </a:r>
            <a:endParaRPr/>
          </a:p>
        </p:txBody>
      </p:sp>
      <p:pic>
        <p:nvPicPr>
          <p:cNvPr id="470" name="Google Shape;470;p40" descr="On Sale Now vector clipart image - Free stock photo - Public ..."/>
          <p:cNvPicPr preferRelativeResize="0"/>
          <p:nvPr/>
        </p:nvPicPr>
        <p:blipFill>
          <a:blip r:embed="rId3">
            <a:alphaModFix/>
          </a:blip>
          <a:stretch>
            <a:fillRect/>
          </a:stretch>
        </p:blipFill>
        <p:spPr>
          <a:xfrm>
            <a:off x="2133600" y="3358496"/>
            <a:ext cx="4925460" cy="3133728"/>
          </a:xfrm>
          <a:prstGeom prst="rect">
            <a:avLst/>
          </a:prstGeom>
          <a:noFill/>
          <a:ln>
            <a:noFill/>
          </a:ln>
        </p:spPr>
      </p:pic>
      <p:pic>
        <p:nvPicPr>
          <p:cNvPr id="471" name="Google Shape;471;p40" descr="Running Stickman Free Stock Photo - Public Domain Pictures"/>
          <p:cNvPicPr preferRelativeResize="0"/>
          <p:nvPr/>
        </p:nvPicPr>
        <p:blipFill>
          <a:blip r:embed="rId4">
            <a:alphaModFix/>
          </a:blip>
          <a:stretch>
            <a:fillRect/>
          </a:stretch>
        </p:blipFill>
        <p:spPr>
          <a:xfrm flipH="1">
            <a:off x="7678227" y="3840475"/>
            <a:ext cx="1615474" cy="1615450"/>
          </a:xfrm>
          <a:prstGeom prst="rect">
            <a:avLst/>
          </a:prstGeom>
          <a:noFill/>
          <a:ln>
            <a:noFill/>
          </a:ln>
        </p:spPr>
      </p:pic>
      <p:pic>
        <p:nvPicPr>
          <p:cNvPr id="472" name="Google Shape;472;p40" descr="Running Stickman Free Stock Photo - Public Domain Pictures"/>
          <p:cNvPicPr preferRelativeResize="0"/>
          <p:nvPr/>
        </p:nvPicPr>
        <p:blipFill>
          <a:blip r:embed="rId4">
            <a:alphaModFix/>
          </a:blip>
          <a:stretch>
            <a:fillRect/>
          </a:stretch>
        </p:blipFill>
        <p:spPr>
          <a:xfrm flipH="1">
            <a:off x="9293702" y="3840475"/>
            <a:ext cx="1615474" cy="161545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4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Women as Investors</a:t>
            </a:r>
            <a:endParaRPr/>
          </a:p>
        </p:txBody>
      </p:sp>
      <p:sp>
        <p:nvSpPr>
          <p:cNvPr id="479" name="Google Shape;479;p41"/>
          <p:cNvSpPr txBox="1"/>
          <p:nvPr/>
        </p:nvSpPr>
        <p:spPr>
          <a:xfrm>
            <a:off x="1524000" y="1690688"/>
            <a:ext cx="9085943" cy="4431983"/>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Women invest about 30% less than men in their retirement accounts.</a:t>
            </a:r>
            <a:endParaRPr/>
          </a:p>
          <a:p>
            <a:pPr marL="285750" marR="0" lvl="0" indent="-133350" algn="l" rtl="0">
              <a:spcBef>
                <a:spcPts val="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Generally, women are more risk-averse.</a:t>
            </a:r>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But women…..</a:t>
            </a:r>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	--Do more research</a:t>
            </a:r>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	--Are better at matching their investments to their goals</a:t>
            </a:r>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	--Trade investments less frequently (saving money!), invest for 		the long-term</a:t>
            </a:r>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	--Remain calmer during stock market upheavals</a:t>
            </a:r>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	--By one study outperform men’s investments by nearly 1%</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42"/>
          <p:cNvSpPr txBox="1">
            <a:spLocks noGrp="1"/>
          </p:cNvSpPr>
          <p:nvPr>
            <p:ph type="title"/>
          </p:nvPr>
        </p:nvSpPr>
        <p:spPr>
          <a:xfrm>
            <a:off x="290285" y="510268"/>
            <a:ext cx="11800115" cy="1325563"/>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ts val="4400"/>
              <a:buFont typeface="Calibri"/>
              <a:buNone/>
            </a:pPr>
            <a:r>
              <a:rPr lang="en-US"/>
              <a:t>But what if you’re not one of those confident ones?</a:t>
            </a:r>
            <a:br>
              <a:rPr lang="en-US"/>
            </a:br>
            <a:r>
              <a:rPr lang="en-US"/>
              <a:t>You can get help.</a:t>
            </a:r>
            <a:endParaRPr/>
          </a:p>
        </p:txBody>
      </p:sp>
      <p:sp>
        <p:nvSpPr>
          <p:cNvPr id="486" name="Google Shape;486;p42"/>
          <p:cNvSpPr txBox="1"/>
          <p:nvPr/>
        </p:nvSpPr>
        <p:spPr>
          <a:xfrm>
            <a:off x="493486" y="2322286"/>
            <a:ext cx="11379200" cy="3200876"/>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If you are invested through your workplace 401(k) account, the custodian of the account (Fidelity, Schwab, etc.) usually offers complimentary assistance.  Check with Human Resources, even if you are no longer employed there.</a:t>
            </a:r>
            <a:endParaRPr/>
          </a:p>
          <a:p>
            <a:pPr marL="285750" marR="0" lvl="0" indent="-133350" algn="l" rtl="0">
              <a:spcBef>
                <a:spcPts val="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You can also use a robo-advisor.</a:t>
            </a:r>
            <a:endParaRPr/>
          </a:p>
          <a:p>
            <a:pPr marL="285750" marR="0" lvl="0" indent="-133350" algn="l" rtl="0">
              <a:spcBef>
                <a:spcPts val="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You can simply invest in target-date funds.</a:t>
            </a:r>
            <a:endParaRPr/>
          </a:p>
          <a:p>
            <a:pPr marL="285750" marR="0" lvl="0" indent="-184150" algn="l" rtl="0">
              <a:spcBef>
                <a:spcPts val="0"/>
              </a:spcBef>
              <a:spcAft>
                <a:spcPts val="0"/>
              </a:spcAft>
              <a:buClr>
                <a:schemeClr val="dk1"/>
              </a:buClr>
              <a:buSzPts val="1600"/>
              <a:buFont typeface="Arial"/>
              <a:buNone/>
            </a:pPr>
            <a:endParaRPr sz="16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4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Or you can hire help</a:t>
            </a:r>
            <a:endParaRPr/>
          </a:p>
        </p:txBody>
      </p:sp>
      <p:sp>
        <p:nvSpPr>
          <p:cNvPr id="493" name="Google Shape;493;p43"/>
          <p:cNvSpPr txBox="1"/>
          <p:nvPr/>
        </p:nvSpPr>
        <p:spPr>
          <a:xfrm>
            <a:off x="685800" y="2225040"/>
            <a:ext cx="10668000" cy="39703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Calibri"/>
                <a:ea typeface="Calibri"/>
                <a:cs typeface="Calibri"/>
                <a:sym typeface="Calibri"/>
              </a:rPr>
              <a:t>You can hire a firm or individual to assist you; how they might get paid:</a:t>
            </a:r>
            <a:endParaRPr/>
          </a:p>
          <a:p>
            <a:pPr marL="0" marR="0" lvl="0" indent="0" algn="l" rtl="0">
              <a:spcBef>
                <a:spcPts val="0"/>
              </a:spcBef>
              <a:spcAft>
                <a:spcPts val="0"/>
              </a:spcAft>
              <a:buNone/>
            </a:pPr>
            <a:endParaRPr sz="280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a:solidFill>
                  <a:schemeClr val="dk1"/>
                </a:solidFill>
                <a:latin typeface="Calibri"/>
                <a:ea typeface="Calibri"/>
                <a:cs typeface="Calibri"/>
                <a:sym typeface="Calibri"/>
              </a:rPr>
              <a:t>	--”Assets under management” (AUM): a percentage of the 			amount of your money they are managing for you</a:t>
            </a:r>
            <a:endParaRPr/>
          </a:p>
          <a:p>
            <a:pPr marL="0" marR="0" lvl="0" indent="0" algn="l" rtl="0">
              <a:spcBef>
                <a:spcPts val="0"/>
              </a:spcBef>
              <a:spcAft>
                <a:spcPts val="0"/>
              </a:spcAft>
              <a:buNone/>
            </a:pPr>
            <a:r>
              <a:rPr lang="en-US" sz="2800">
                <a:solidFill>
                  <a:schemeClr val="dk1"/>
                </a:solidFill>
                <a:latin typeface="Calibri"/>
                <a:ea typeface="Calibri"/>
                <a:cs typeface="Calibri"/>
                <a:sym typeface="Calibri"/>
              </a:rPr>
              <a:t>	--Commissions on each sale or trade they execute on your behalf</a:t>
            </a:r>
            <a:endParaRPr/>
          </a:p>
          <a:p>
            <a:pPr marL="0" marR="0" lvl="0" indent="0" algn="l" rtl="0">
              <a:spcBef>
                <a:spcPts val="0"/>
              </a:spcBef>
              <a:spcAft>
                <a:spcPts val="0"/>
              </a:spcAft>
              <a:buNone/>
            </a:pPr>
            <a:r>
              <a:rPr lang="en-US" sz="2800">
                <a:solidFill>
                  <a:schemeClr val="dk1"/>
                </a:solidFill>
                <a:latin typeface="Calibri"/>
                <a:ea typeface="Calibri"/>
                <a:cs typeface="Calibri"/>
                <a:sym typeface="Calibri"/>
              </a:rPr>
              <a:t>	--Hourly rate</a:t>
            </a:r>
            <a:endParaRPr/>
          </a:p>
          <a:p>
            <a:pPr marL="0" marR="0" lvl="0" indent="0" algn="l" rtl="0">
              <a:spcBef>
                <a:spcPts val="0"/>
              </a:spcBef>
              <a:spcAft>
                <a:spcPts val="0"/>
              </a:spcAft>
              <a:buNone/>
            </a:pPr>
            <a:r>
              <a:rPr lang="en-US" sz="2800">
                <a:solidFill>
                  <a:schemeClr val="dk1"/>
                </a:solidFill>
                <a:latin typeface="Calibri"/>
                <a:ea typeface="Calibri"/>
                <a:cs typeface="Calibri"/>
                <a:sym typeface="Calibri"/>
              </a:rPr>
              <a:t>	--Retainer fee</a:t>
            </a:r>
            <a:endParaRPr/>
          </a:p>
          <a:p>
            <a:pPr marL="0" marR="0" lvl="0" indent="0" algn="l" rtl="0">
              <a:spcBef>
                <a:spcPts val="0"/>
              </a:spcBef>
              <a:spcAft>
                <a:spcPts val="0"/>
              </a:spcAft>
              <a:buNone/>
            </a:pPr>
            <a:r>
              <a:rPr lang="en-US" sz="2800">
                <a:solidFill>
                  <a:schemeClr val="dk1"/>
                </a:solidFill>
                <a:latin typeface="Calibri"/>
                <a:ea typeface="Calibri"/>
                <a:cs typeface="Calibri"/>
                <a:sym typeface="Calibri"/>
              </a:rPr>
              <a:t>	--These fees will be on top of the cost of the funds they invest in 		for you.</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4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What should you get from your advisor?</a:t>
            </a:r>
            <a:endParaRPr/>
          </a:p>
        </p:txBody>
      </p:sp>
      <p:sp>
        <p:nvSpPr>
          <p:cNvPr id="500" name="Google Shape;500;p44"/>
          <p:cNvSpPr txBox="1"/>
          <p:nvPr/>
        </p:nvSpPr>
        <p:spPr>
          <a:xfrm>
            <a:off x="960120" y="1521183"/>
            <a:ext cx="9768840" cy="49859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Calibri"/>
                <a:ea typeface="Calibri"/>
                <a:cs typeface="Calibri"/>
                <a:sym typeface="Calibri"/>
              </a:rPr>
              <a:t>A financial advisor should be holistically focused, be concerned with your total financial picture, not just your investments.  This could include:</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Help with budgeting</a:t>
            </a:r>
            <a:endParaRPr/>
          </a:p>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Tax assistance (maybe not preparing your tax return but advising on tax-	smart strategies)</a:t>
            </a:r>
            <a:endParaRPr/>
          </a:p>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Debt management</a:t>
            </a:r>
            <a:endParaRPr/>
          </a:p>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Insurance advice</a:t>
            </a:r>
            <a:endParaRPr/>
          </a:p>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Credit score monitoring</a:t>
            </a:r>
            <a:endParaRPr/>
          </a:p>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Estate planning </a:t>
            </a:r>
            <a:endParaRPr/>
          </a:p>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Planning for living single</a:t>
            </a:r>
            <a:endParaRPr/>
          </a:p>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“Hand-holding”</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4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Living in Retirement: Not All That Different</a:t>
            </a:r>
            <a:endParaRPr/>
          </a:p>
        </p:txBody>
      </p:sp>
      <p:sp>
        <p:nvSpPr>
          <p:cNvPr id="507" name="Google Shape;507;p45"/>
          <p:cNvSpPr txBox="1"/>
          <p:nvPr/>
        </p:nvSpPr>
        <p:spPr>
          <a:xfrm>
            <a:off x="838200" y="1843246"/>
            <a:ext cx="10163175" cy="50475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Calibri"/>
                <a:ea typeface="Calibri"/>
                <a:cs typeface="Calibri"/>
                <a:sym typeface="Calibri"/>
              </a:rPr>
              <a:t>The same rules for pre-retirement living still apply in retirement:</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Have a thorough knowledge of your accounts and assets</a:t>
            </a:r>
            <a:endParaRPr/>
          </a:p>
          <a:p>
            <a:pPr marL="285750" marR="0" lvl="0" indent="-133350" algn="l" rtl="0">
              <a:spcBef>
                <a:spcPts val="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Establish your regular sources of income (Social Security, pension, annuity, planned retirement account withdrawals)</a:t>
            </a:r>
            <a:endParaRPr/>
          </a:p>
          <a:p>
            <a:pPr marL="285750" marR="0" lvl="0" indent="-133350" algn="l" rtl="0">
              <a:spcBef>
                <a:spcPts val="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Have a saving and spending plan</a:t>
            </a:r>
            <a:endParaRPr/>
          </a:p>
          <a:p>
            <a:pPr marL="285750" marR="0" lvl="0" indent="-133350" algn="l" rtl="0">
              <a:spcBef>
                <a:spcPts val="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Stay out of debt</a:t>
            </a:r>
            <a:endParaRPr/>
          </a:p>
          <a:p>
            <a:pPr marL="285750" marR="0" lvl="0" indent="-133350" algn="l" rtl="0">
              <a:spcBef>
                <a:spcPts val="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Keep an eye on your credit score and your credit reports</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4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But there are a few extra things to consider</a:t>
            </a:r>
            <a:endParaRPr/>
          </a:p>
        </p:txBody>
      </p:sp>
      <p:sp>
        <p:nvSpPr>
          <p:cNvPr id="514" name="Google Shape;514;p46"/>
          <p:cNvSpPr txBox="1"/>
          <p:nvPr/>
        </p:nvSpPr>
        <p:spPr>
          <a:xfrm>
            <a:off x="1057275" y="1857375"/>
            <a:ext cx="9458325" cy="3785652"/>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You have transitioned from “saving for retirement” to “spending in retirement”.</a:t>
            </a:r>
            <a:endParaRPr/>
          </a:p>
          <a:p>
            <a:pPr marL="342900" marR="0" lvl="0" indent="-190500" algn="l" rtl="0">
              <a:spcBef>
                <a:spcPts val="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You are responsible for arranging your own health care coverage.</a:t>
            </a:r>
            <a:endParaRPr/>
          </a:p>
          <a:p>
            <a:pPr marL="342900" marR="0" lvl="0" indent="-190500" algn="l" rtl="0">
              <a:spcBef>
                <a:spcPts val="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Steel yourself against scammers.</a:t>
            </a:r>
            <a:endParaRPr/>
          </a:p>
          <a:p>
            <a:pPr marL="342900" marR="0" lvl="0" indent="-190500" algn="l" rtl="0">
              <a:spcBef>
                <a:spcPts val="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Have a spend-down plan for your retirement accounts.</a:t>
            </a:r>
            <a:endParaRPr/>
          </a:p>
          <a:p>
            <a:pPr marL="342900" marR="0" lvl="0" indent="-190500" algn="l" rtl="0">
              <a:spcBef>
                <a:spcPts val="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Estate planning hits closer to home.</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47"/>
          <p:cNvSpPr txBox="1">
            <a:spLocks noGrp="1"/>
          </p:cNvSpPr>
          <p:nvPr>
            <p:ph type="title"/>
          </p:nvPr>
        </p:nvSpPr>
        <p:spPr>
          <a:xfrm>
            <a:off x="838200" y="365126"/>
            <a:ext cx="10515600" cy="9921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Your health insurance options</a:t>
            </a:r>
            <a:endParaRPr/>
          </a:p>
        </p:txBody>
      </p:sp>
      <p:sp>
        <p:nvSpPr>
          <p:cNvPr id="521" name="Google Shape;521;p47"/>
          <p:cNvSpPr txBox="1"/>
          <p:nvPr/>
        </p:nvSpPr>
        <p:spPr>
          <a:xfrm>
            <a:off x="838200" y="1225689"/>
            <a:ext cx="10515600" cy="5262979"/>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Check with your and your husband’s former employers for possible health care benefits in retirement.</a:t>
            </a:r>
            <a:endParaRPr/>
          </a:p>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Most retirees age 65 and up qualify for Medicare.</a:t>
            </a:r>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	---Part A is hospitalization coverage (most people qualify for free coverage).</a:t>
            </a:r>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	---Part B is lab, physician, and other charges (premium paid monthly, usually 	    from SS check).</a:t>
            </a:r>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	---Part D is drug coverage (separate premium but sometimes included in 	   	    Medicare Advantage plan).</a:t>
            </a:r>
            <a:endParaRPr/>
          </a:p>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The big choice for most retirees will be between fee-for-service Medicare or Medicare Advantage (Part C).</a:t>
            </a:r>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	---FFS Medicare will cover 80% of approved fees of participating providers; 	    many people add a Medigap policy to cover the other 20%</a:t>
            </a:r>
            <a:endParaRPr/>
          </a:p>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	---Medicare Advantage plans incorporate both Parts A &amp; B and often D, 	   	    sometimes with no additional premium.</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Money Stress Reduction: The Three E’s</a:t>
            </a:r>
            <a:endParaRPr/>
          </a:p>
        </p:txBody>
      </p:sp>
      <p:sp>
        <p:nvSpPr>
          <p:cNvPr id="129" name="Google Shape;129;p5"/>
          <p:cNvSpPr txBox="1"/>
          <p:nvPr/>
        </p:nvSpPr>
        <p:spPr>
          <a:xfrm>
            <a:off x="1036325" y="1690826"/>
            <a:ext cx="10317600" cy="4402200"/>
          </a:xfrm>
          <a:prstGeom prst="rect">
            <a:avLst/>
          </a:prstGeom>
          <a:noFill/>
          <a:ln>
            <a:noFill/>
          </a:ln>
        </p:spPr>
        <p:txBody>
          <a:bodyPr spcFirstLastPara="1" wrap="square" lIns="91425" tIns="45700" rIns="91425" bIns="45700" anchor="t" anchorCtr="0">
            <a:spAutoFit/>
          </a:bodyPr>
          <a:lstStyle/>
          <a:p>
            <a:pPr marL="342900" marR="0" lvl="0" indent="-412750" algn="l" rtl="0">
              <a:spcBef>
                <a:spcPts val="0"/>
              </a:spcBef>
              <a:spcAft>
                <a:spcPts val="0"/>
              </a:spcAft>
              <a:buClr>
                <a:schemeClr val="dk1"/>
              </a:buClr>
              <a:buSzPts val="3500"/>
              <a:buFont typeface="Arial"/>
              <a:buChar char="•"/>
            </a:pPr>
            <a:r>
              <a:rPr lang="en-US" sz="3500">
                <a:solidFill>
                  <a:schemeClr val="dk1"/>
                </a:solidFill>
                <a:latin typeface="Calibri"/>
                <a:ea typeface="Calibri"/>
                <a:cs typeface="Calibri"/>
                <a:sym typeface="Calibri"/>
              </a:rPr>
              <a:t>ELIMINATE debt</a:t>
            </a:r>
            <a:endParaRPr sz="2500"/>
          </a:p>
          <a:p>
            <a:pPr marL="342900" marR="0" lvl="0" indent="-190500" algn="l" rtl="0">
              <a:spcBef>
                <a:spcPts val="0"/>
              </a:spcBef>
              <a:spcAft>
                <a:spcPts val="0"/>
              </a:spcAft>
              <a:buClr>
                <a:schemeClr val="dk1"/>
              </a:buClr>
              <a:buSzPts val="2400"/>
              <a:buFont typeface="Arial"/>
              <a:buNone/>
            </a:pPr>
            <a:endParaRPr sz="3500">
              <a:solidFill>
                <a:schemeClr val="dk1"/>
              </a:solidFill>
              <a:latin typeface="Calibri"/>
              <a:ea typeface="Calibri"/>
              <a:cs typeface="Calibri"/>
              <a:sym typeface="Calibri"/>
            </a:endParaRPr>
          </a:p>
          <a:p>
            <a:pPr marL="342900" marR="0" lvl="0" indent="-412750" algn="l" rtl="0">
              <a:spcBef>
                <a:spcPts val="0"/>
              </a:spcBef>
              <a:spcAft>
                <a:spcPts val="0"/>
              </a:spcAft>
              <a:buClr>
                <a:schemeClr val="dk1"/>
              </a:buClr>
              <a:buSzPts val="3500"/>
              <a:buFont typeface="Arial"/>
              <a:buChar char="•"/>
            </a:pPr>
            <a:r>
              <a:rPr lang="en-US" sz="3500">
                <a:solidFill>
                  <a:schemeClr val="dk1"/>
                </a:solidFill>
                <a:latin typeface="Calibri"/>
                <a:ea typeface="Calibri"/>
                <a:cs typeface="Calibri"/>
                <a:sym typeface="Calibri"/>
              </a:rPr>
              <a:t>ESTABLISH an emergency fund</a:t>
            </a:r>
            <a:endParaRPr sz="2500"/>
          </a:p>
          <a:p>
            <a:pPr marL="342900" marR="0" lvl="0" indent="-190500" algn="l" rtl="0">
              <a:spcBef>
                <a:spcPts val="0"/>
              </a:spcBef>
              <a:spcAft>
                <a:spcPts val="0"/>
              </a:spcAft>
              <a:buClr>
                <a:schemeClr val="dk1"/>
              </a:buClr>
              <a:buSzPts val="2400"/>
              <a:buFont typeface="Arial"/>
              <a:buNone/>
            </a:pPr>
            <a:endParaRPr sz="3500">
              <a:solidFill>
                <a:schemeClr val="dk1"/>
              </a:solidFill>
              <a:latin typeface="Calibri"/>
              <a:ea typeface="Calibri"/>
              <a:cs typeface="Calibri"/>
              <a:sym typeface="Calibri"/>
            </a:endParaRPr>
          </a:p>
          <a:p>
            <a:pPr marL="342900" marR="0" lvl="0" indent="-412750" algn="l" rtl="0">
              <a:spcBef>
                <a:spcPts val="0"/>
              </a:spcBef>
              <a:spcAft>
                <a:spcPts val="0"/>
              </a:spcAft>
              <a:buClr>
                <a:schemeClr val="dk1"/>
              </a:buClr>
              <a:buSzPts val="3500"/>
              <a:buFont typeface="Arial"/>
              <a:buChar char="•"/>
            </a:pPr>
            <a:r>
              <a:rPr lang="en-US" sz="3500">
                <a:solidFill>
                  <a:schemeClr val="dk1"/>
                </a:solidFill>
                <a:latin typeface="Calibri"/>
                <a:ea typeface="Calibri"/>
                <a:cs typeface="Calibri"/>
                <a:sym typeface="Calibri"/>
              </a:rPr>
              <a:t>EDUCATE yourself. Read one financial article each week; talk with other women: set up a women’s small group to discuss money, share ideas, and hold each other accountable.</a:t>
            </a:r>
            <a:endParaRPr sz="2500"/>
          </a:p>
        </p:txBody>
      </p:sp>
      <p:pic>
        <p:nvPicPr>
          <p:cNvPr id="130" name="Google Shape;130;p5" descr="Money Free Stock Photo - Public Domain Pictures"/>
          <p:cNvPicPr preferRelativeResize="0"/>
          <p:nvPr/>
        </p:nvPicPr>
        <p:blipFill>
          <a:blip r:embed="rId3">
            <a:alphaModFix/>
          </a:blip>
          <a:stretch>
            <a:fillRect/>
          </a:stretch>
        </p:blipFill>
        <p:spPr>
          <a:xfrm>
            <a:off x="8055448" y="1493525"/>
            <a:ext cx="2341074" cy="2124074"/>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4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Medicare Pros and Cons</a:t>
            </a:r>
            <a:endParaRPr/>
          </a:p>
        </p:txBody>
      </p:sp>
      <p:sp>
        <p:nvSpPr>
          <p:cNvPr id="528" name="Google Shape;528;p48"/>
          <p:cNvSpPr txBox="1"/>
          <p:nvPr/>
        </p:nvSpPr>
        <p:spPr>
          <a:xfrm>
            <a:off x="838200" y="1585913"/>
            <a:ext cx="10515600" cy="30469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If Medicare Advantage is so inexpensive (or even free) why doesn’t everyone sign up?</a:t>
            </a:r>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	---Limited networks of providers</a:t>
            </a:r>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	---Pre-authorization required for many procedures and surgeries</a:t>
            </a:r>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	---Need to get a referral to a specialist</a:t>
            </a:r>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	---High initial rate of claim and authorization denials</a:t>
            </a:r>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	---High satisfaction level for the healthy, but a lower satisfaction level for 			older &amp; sicker enrollees</a:t>
            </a:r>
            <a:endParaRPr/>
          </a:p>
        </p:txBody>
      </p:sp>
      <p:sp>
        <p:nvSpPr>
          <p:cNvPr id="529" name="Google Shape;529;p48"/>
          <p:cNvSpPr txBox="1"/>
          <p:nvPr/>
        </p:nvSpPr>
        <p:spPr>
          <a:xfrm>
            <a:off x="838200" y="5004376"/>
            <a:ext cx="962660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But having “regular” Medicare with a Medigap plan can become expensive over time: $200+ per month, on top of Part B premium</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4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You are a prime target for scammers</a:t>
            </a:r>
            <a:endParaRPr/>
          </a:p>
        </p:txBody>
      </p:sp>
      <p:sp>
        <p:nvSpPr>
          <p:cNvPr id="536" name="Google Shape;536;p49"/>
          <p:cNvSpPr txBox="1"/>
          <p:nvPr/>
        </p:nvSpPr>
        <p:spPr>
          <a:xfrm>
            <a:off x="838200" y="2228850"/>
            <a:ext cx="10515600" cy="4154984"/>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The stereotype of an elderly person with a lot of money saved for retirement and declining mental acuity sets up senior citizens as targets for scammers.</a:t>
            </a:r>
            <a:endParaRPr/>
          </a:p>
          <a:p>
            <a:pPr marL="342900" marR="0" lvl="0" indent="-190500" algn="l" rtl="0">
              <a:spcBef>
                <a:spcPts val="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Take extra precautions (freeze your credit, have a trusted friend or family member to consult before making a financial decision, install security on your devices, don’t answer the phone).</a:t>
            </a:r>
            <a:endParaRPr/>
          </a:p>
          <a:p>
            <a:pPr marL="342900" marR="0" lvl="0" indent="-190500" algn="l" rtl="0">
              <a:spcBef>
                <a:spcPts val="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Watch out for your elderly relatives and friends; watch for signs they are being victimized.</a:t>
            </a:r>
            <a:endParaRPr/>
          </a:p>
          <a:p>
            <a:pPr marL="342900" marR="0" lvl="0" indent="-190500" algn="l" rtl="0">
              <a:spcBef>
                <a:spcPts val="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Unfortunately, some caregivers turn out to be the scammers.</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50"/>
          <p:cNvSpPr txBox="1">
            <a:spLocks noGrp="1"/>
          </p:cNvSpPr>
          <p:nvPr>
            <p:ph type="title"/>
          </p:nvPr>
        </p:nvSpPr>
        <p:spPr>
          <a:xfrm>
            <a:off x="685801" y="236537"/>
            <a:ext cx="10844212"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Withdrawing money from retirement accounts</a:t>
            </a:r>
            <a:endParaRPr/>
          </a:p>
        </p:txBody>
      </p:sp>
      <p:sp>
        <p:nvSpPr>
          <p:cNvPr id="543" name="Google Shape;543;p50"/>
          <p:cNvSpPr txBox="1"/>
          <p:nvPr/>
        </p:nvSpPr>
        <p:spPr>
          <a:xfrm>
            <a:off x="685801" y="1620679"/>
            <a:ext cx="10587037" cy="498598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Unless your accounts are Roth accounts, you will owe taxes on the money withdrawn.</a:t>
            </a:r>
            <a:endParaRPr/>
          </a:p>
          <a:p>
            <a:pPr marL="342900" marR="0" lvl="0" indent="-215900" algn="l" rtl="0">
              <a:spcBef>
                <a:spcPts val="0"/>
              </a:spcBef>
              <a:spcAft>
                <a:spcPts val="0"/>
              </a:spcAft>
              <a:buClr>
                <a:schemeClr val="dk1"/>
              </a:buClr>
              <a:buSzPts val="2000"/>
              <a:buFont typeface="Arial"/>
              <a:buNone/>
            </a:pPr>
            <a:endParaRPr sz="20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Most withdrawals before age 59 ½ are subject to a 10% penalty.</a:t>
            </a:r>
            <a:endParaRPr/>
          </a:p>
          <a:p>
            <a:pPr marL="342900" marR="0" lvl="0" indent="-215900" algn="l" rtl="0">
              <a:spcBef>
                <a:spcPts val="0"/>
              </a:spcBef>
              <a:spcAft>
                <a:spcPts val="0"/>
              </a:spcAft>
              <a:buClr>
                <a:schemeClr val="dk1"/>
              </a:buClr>
              <a:buSzPts val="2000"/>
              <a:buFont typeface="Arial"/>
              <a:buNone/>
            </a:pPr>
            <a:endParaRPr sz="20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Withdrawals from 401(k) accounts are subject to mandatory 20% federal tax</a:t>
            </a:r>
            <a:endParaRPr/>
          </a:p>
          <a:p>
            <a:pPr marL="0" marR="0" lvl="0" indent="0" algn="l" rtl="0">
              <a:spcBef>
                <a:spcPts val="0"/>
              </a:spcBef>
              <a:spcAft>
                <a:spcPts val="0"/>
              </a:spcAft>
              <a:buNone/>
            </a:pPr>
            <a:r>
              <a:rPr lang="en-US" sz="2000">
                <a:solidFill>
                  <a:schemeClr val="dk1"/>
                </a:solidFill>
                <a:latin typeface="Calibri"/>
                <a:ea typeface="Calibri"/>
                <a:cs typeface="Calibri"/>
                <a:sym typeface="Calibri"/>
              </a:rPr>
              <a:t>	 withholding and may  require spousal consent.</a:t>
            </a:r>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Unless you need the money to cover regular expenses, you may leave the money in the account to continue to grow…..</a:t>
            </a:r>
            <a:endParaRPr/>
          </a:p>
          <a:p>
            <a:pPr marL="342900" marR="0" lvl="0" indent="-215900" algn="l" rtl="0">
              <a:spcBef>
                <a:spcPts val="0"/>
              </a:spcBef>
              <a:spcAft>
                <a:spcPts val="0"/>
              </a:spcAft>
              <a:buClr>
                <a:schemeClr val="dk1"/>
              </a:buClr>
              <a:buSzPts val="2000"/>
              <a:buFont typeface="Arial"/>
              <a:buNone/>
            </a:pPr>
            <a:endParaRPr sz="20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…..until age 73 when you HAVE TO start taking withdrawals (Required Minimum Distributions, or RMD’s).</a:t>
            </a:r>
            <a:endParaRPr/>
          </a:p>
          <a:p>
            <a:pPr marL="342900" marR="0" lvl="0" indent="-215900" algn="l" rtl="0">
              <a:spcBef>
                <a:spcPts val="0"/>
              </a:spcBef>
              <a:spcAft>
                <a:spcPts val="0"/>
              </a:spcAft>
              <a:buClr>
                <a:schemeClr val="dk1"/>
              </a:buClr>
              <a:buSzPts val="2000"/>
              <a:buFont typeface="Arial"/>
              <a:buNone/>
            </a:pPr>
            <a:endParaRPr sz="20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Consider taking Qualified Charitable Distributions (QCD) to save on taxes after age 70 ½</a:t>
            </a:r>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51"/>
          <p:cNvSpPr txBox="1">
            <a:spLocks noGrp="1"/>
          </p:cNvSpPr>
          <p:nvPr>
            <p:ph type="title"/>
          </p:nvPr>
        </p:nvSpPr>
        <p:spPr>
          <a:xfrm>
            <a:off x="838200" y="-128360"/>
            <a:ext cx="10515600" cy="86859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Calibri"/>
              <a:buNone/>
            </a:pPr>
            <a:r>
              <a:rPr lang="en-US" sz="3600"/>
              <a:t>Resources for Women</a:t>
            </a:r>
            <a:endParaRPr/>
          </a:p>
        </p:txBody>
      </p:sp>
      <p:sp>
        <p:nvSpPr>
          <p:cNvPr id="550" name="Google Shape;550;p51"/>
          <p:cNvSpPr txBox="1"/>
          <p:nvPr/>
        </p:nvSpPr>
        <p:spPr>
          <a:xfrm>
            <a:off x="838200" y="740230"/>
            <a:ext cx="10860314" cy="59093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Calibri"/>
                <a:ea typeface="Calibri"/>
                <a:cs typeface="Calibri"/>
                <a:sym typeface="Calibri"/>
              </a:rPr>
              <a:t>Women</a:t>
            </a:r>
            <a:r>
              <a:rPr lang="en-US" sz="1800">
                <a:solidFill>
                  <a:schemeClr val="dk1"/>
                </a:solidFill>
                <a:latin typeface="Calibri"/>
                <a:ea typeface="Calibri"/>
                <a:cs typeface="Calibri"/>
                <a:sym typeface="Calibri"/>
              </a:rPr>
              <a:t> </a:t>
            </a:r>
            <a:r>
              <a:rPr lang="en-US" sz="1800" u="sng">
                <a:solidFill>
                  <a:schemeClr val="dk1"/>
                </a:solidFill>
                <a:latin typeface="Calibri"/>
                <a:ea typeface="Calibri"/>
                <a:cs typeface="Calibri"/>
                <a:sym typeface="Calibri"/>
              </a:rPr>
              <a:t>and</a:t>
            </a:r>
            <a:r>
              <a:rPr lang="en-US" sz="1800">
                <a:solidFill>
                  <a:schemeClr val="dk1"/>
                </a:solidFill>
                <a:latin typeface="Calibri"/>
                <a:ea typeface="Calibri"/>
                <a:cs typeface="Calibri"/>
                <a:sym typeface="Calibri"/>
              </a:rPr>
              <a:t> </a:t>
            </a:r>
            <a:r>
              <a:rPr lang="en-US" sz="1800" u="sng">
                <a:solidFill>
                  <a:schemeClr val="dk1"/>
                </a:solidFill>
                <a:latin typeface="Calibri"/>
                <a:ea typeface="Calibri"/>
                <a:cs typeface="Calibri"/>
                <a:sym typeface="Calibri"/>
              </a:rPr>
              <a:t>Money</a:t>
            </a:r>
            <a:r>
              <a:rPr lang="en-US" sz="1800">
                <a:solidFill>
                  <a:schemeClr val="dk1"/>
                </a:solidFill>
                <a:latin typeface="Calibri"/>
                <a:ea typeface="Calibri"/>
                <a:cs typeface="Calibri"/>
                <a:sym typeface="Calibri"/>
              </a:rPr>
              <a:t> by Suze Orman (a good “get your confidence” book)</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Response of Shenandoah County (Domestic and sexual assault prevention and victim support) Hotline: 540-459-5161</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u="sng">
                <a:solidFill>
                  <a:schemeClr val="dk1"/>
                </a:solidFill>
                <a:latin typeface="Calibri"/>
                <a:ea typeface="Calibri"/>
                <a:cs typeface="Calibri"/>
                <a:sym typeface="Calibri"/>
              </a:rPr>
              <a:t>Wi$e Women</a:t>
            </a:r>
            <a:r>
              <a:rPr lang="en-US" sz="1800">
                <a:solidFill>
                  <a:schemeClr val="dk1"/>
                </a:solidFill>
                <a:latin typeface="Calibri"/>
                <a:ea typeface="Calibri"/>
                <a:cs typeface="Calibri"/>
                <a:sym typeface="Calibri"/>
              </a:rPr>
              <a:t> </a:t>
            </a:r>
            <a:r>
              <a:rPr lang="en-US" sz="1800" u="sng">
                <a:solidFill>
                  <a:schemeClr val="dk1"/>
                </a:solidFill>
                <a:latin typeface="Calibri"/>
                <a:ea typeface="Calibri"/>
                <a:cs typeface="Calibri"/>
                <a:sym typeface="Calibri"/>
              </a:rPr>
              <a:t>Managing</a:t>
            </a:r>
            <a:r>
              <a:rPr lang="en-US" sz="1800">
                <a:solidFill>
                  <a:schemeClr val="dk1"/>
                </a:solidFill>
                <a:latin typeface="Calibri"/>
                <a:ea typeface="Calibri"/>
                <a:cs typeface="Calibri"/>
                <a:sym typeface="Calibri"/>
              </a:rPr>
              <a:t> </a:t>
            </a:r>
            <a:r>
              <a:rPr lang="en-US" sz="1800" u="sng">
                <a:solidFill>
                  <a:schemeClr val="dk1"/>
                </a:solidFill>
                <a:latin typeface="Calibri"/>
                <a:ea typeface="Calibri"/>
                <a:cs typeface="Calibri"/>
                <a:sym typeface="Calibri"/>
              </a:rPr>
              <a:t>Money</a:t>
            </a:r>
            <a:r>
              <a:rPr lang="en-US" sz="1800">
                <a:solidFill>
                  <a:schemeClr val="dk1"/>
                </a:solidFill>
                <a:latin typeface="Calibri"/>
                <a:ea typeface="Calibri"/>
                <a:cs typeface="Calibri"/>
                <a:sym typeface="Calibri"/>
              </a:rPr>
              <a:t> (book by mother-daughter team; faith-based)</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Kiplinger Personal Finance magazine</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FaithFi (faith- based radio broadcast on money topics) faithfi.com</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Brokercheck.finra.org (to check out the credentials of advisors)</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Savvyladies.org  (free financial help line for women age 18+ and wealth of online resources)</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u="sng">
                <a:solidFill>
                  <a:schemeClr val="dk1"/>
                </a:solidFill>
                <a:latin typeface="Calibri"/>
                <a:ea typeface="Calibri"/>
                <a:cs typeface="Calibri"/>
                <a:sym typeface="Calibri"/>
              </a:rPr>
              <a:t>Get</a:t>
            </a:r>
            <a:r>
              <a:rPr lang="en-US" sz="1800">
                <a:solidFill>
                  <a:schemeClr val="dk1"/>
                </a:solidFill>
                <a:latin typeface="Calibri"/>
                <a:ea typeface="Calibri"/>
                <a:cs typeface="Calibri"/>
                <a:sym typeface="Calibri"/>
              </a:rPr>
              <a:t> </a:t>
            </a:r>
            <a:r>
              <a:rPr lang="en-US" sz="1800" u="sng">
                <a:solidFill>
                  <a:schemeClr val="dk1"/>
                </a:solidFill>
                <a:latin typeface="Calibri"/>
                <a:ea typeface="Calibri"/>
                <a:cs typeface="Calibri"/>
                <a:sym typeface="Calibri"/>
              </a:rPr>
              <a:t>What’s</a:t>
            </a:r>
            <a:r>
              <a:rPr lang="en-US" sz="1800">
                <a:solidFill>
                  <a:schemeClr val="dk1"/>
                </a:solidFill>
                <a:latin typeface="Calibri"/>
                <a:ea typeface="Calibri"/>
                <a:cs typeface="Calibri"/>
                <a:sym typeface="Calibri"/>
              </a:rPr>
              <a:t> </a:t>
            </a:r>
            <a:r>
              <a:rPr lang="en-US" sz="1800" u="sng">
                <a:solidFill>
                  <a:schemeClr val="dk1"/>
                </a:solidFill>
                <a:latin typeface="Calibri"/>
                <a:ea typeface="Calibri"/>
                <a:cs typeface="Calibri"/>
                <a:sym typeface="Calibri"/>
              </a:rPr>
              <a:t>Yours: The</a:t>
            </a:r>
            <a:r>
              <a:rPr lang="en-US" sz="1800">
                <a:solidFill>
                  <a:schemeClr val="dk1"/>
                </a:solidFill>
                <a:latin typeface="Calibri"/>
                <a:ea typeface="Calibri"/>
                <a:cs typeface="Calibri"/>
                <a:sym typeface="Calibri"/>
              </a:rPr>
              <a:t> </a:t>
            </a:r>
            <a:r>
              <a:rPr lang="en-US" sz="1800" u="sng">
                <a:solidFill>
                  <a:schemeClr val="dk1"/>
                </a:solidFill>
                <a:latin typeface="Calibri"/>
                <a:ea typeface="Calibri"/>
                <a:cs typeface="Calibri"/>
                <a:sym typeface="Calibri"/>
              </a:rPr>
              <a:t>Secrets</a:t>
            </a:r>
            <a:r>
              <a:rPr lang="en-US" sz="1800">
                <a:solidFill>
                  <a:schemeClr val="dk1"/>
                </a:solidFill>
                <a:latin typeface="Calibri"/>
                <a:ea typeface="Calibri"/>
                <a:cs typeface="Calibri"/>
                <a:sym typeface="Calibri"/>
              </a:rPr>
              <a:t> </a:t>
            </a:r>
            <a:r>
              <a:rPr lang="en-US" sz="1800" u="sng">
                <a:solidFill>
                  <a:schemeClr val="dk1"/>
                </a:solidFill>
                <a:latin typeface="Calibri"/>
                <a:ea typeface="Calibri"/>
                <a:cs typeface="Calibri"/>
                <a:sym typeface="Calibri"/>
              </a:rPr>
              <a:t>to</a:t>
            </a:r>
            <a:r>
              <a:rPr lang="en-US" sz="1800">
                <a:solidFill>
                  <a:schemeClr val="dk1"/>
                </a:solidFill>
                <a:latin typeface="Calibri"/>
                <a:ea typeface="Calibri"/>
                <a:cs typeface="Calibri"/>
                <a:sym typeface="Calibri"/>
              </a:rPr>
              <a:t> </a:t>
            </a:r>
            <a:r>
              <a:rPr lang="en-US" sz="1800" u="sng">
                <a:solidFill>
                  <a:schemeClr val="dk1"/>
                </a:solidFill>
                <a:latin typeface="Calibri"/>
                <a:ea typeface="Calibri"/>
                <a:cs typeface="Calibri"/>
                <a:sym typeface="Calibri"/>
              </a:rPr>
              <a:t>Maxing</a:t>
            </a:r>
            <a:r>
              <a:rPr lang="en-US" sz="1800">
                <a:solidFill>
                  <a:schemeClr val="dk1"/>
                </a:solidFill>
                <a:latin typeface="Calibri"/>
                <a:ea typeface="Calibri"/>
                <a:cs typeface="Calibri"/>
                <a:sym typeface="Calibri"/>
              </a:rPr>
              <a:t> </a:t>
            </a:r>
            <a:r>
              <a:rPr lang="en-US" sz="1800" u="sng">
                <a:solidFill>
                  <a:schemeClr val="dk1"/>
                </a:solidFill>
                <a:latin typeface="Calibri"/>
                <a:ea typeface="Calibri"/>
                <a:cs typeface="Calibri"/>
                <a:sym typeface="Calibri"/>
              </a:rPr>
              <a:t>out</a:t>
            </a:r>
            <a:r>
              <a:rPr lang="en-US" sz="1800">
                <a:solidFill>
                  <a:schemeClr val="dk1"/>
                </a:solidFill>
                <a:latin typeface="Calibri"/>
                <a:ea typeface="Calibri"/>
                <a:cs typeface="Calibri"/>
                <a:sym typeface="Calibri"/>
              </a:rPr>
              <a:t> </a:t>
            </a:r>
            <a:r>
              <a:rPr lang="en-US" sz="1800" u="sng">
                <a:solidFill>
                  <a:schemeClr val="dk1"/>
                </a:solidFill>
                <a:latin typeface="Calibri"/>
                <a:ea typeface="Calibri"/>
                <a:cs typeface="Calibri"/>
                <a:sym typeface="Calibri"/>
              </a:rPr>
              <a:t>Your</a:t>
            </a:r>
            <a:r>
              <a:rPr lang="en-US" sz="1800">
                <a:solidFill>
                  <a:schemeClr val="dk1"/>
                </a:solidFill>
                <a:latin typeface="Calibri"/>
                <a:ea typeface="Calibri"/>
                <a:cs typeface="Calibri"/>
                <a:sym typeface="Calibri"/>
              </a:rPr>
              <a:t> </a:t>
            </a:r>
            <a:r>
              <a:rPr lang="en-US" sz="1800" u="sng">
                <a:solidFill>
                  <a:schemeClr val="dk1"/>
                </a:solidFill>
                <a:latin typeface="Calibri"/>
                <a:ea typeface="Calibri"/>
                <a:cs typeface="Calibri"/>
                <a:sym typeface="Calibri"/>
              </a:rPr>
              <a:t>Social Security</a:t>
            </a:r>
            <a:r>
              <a:rPr lang="en-US" sz="1800">
                <a:solidFill>
                  <a:schemeClr val="dk1"/>
                </a:solidFill>
                <a:latin typeface="Calibri"/>
                <a:ea typeface="Calibri"/>
                <a:cs typeface="Calibri"/>
                <a:sym typeface="Calibri"/>
              </a:rPr>
              <a:t> by Laurence Kotlikoff  (2016)</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National Foundation for Credit Counseling (mostly free advice for escaping debt)  nfcc.org</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u="sng">
                <a:solidFill>
                  <a:schemeClr val="dk1"/>
                </a:solidFill>
                <a:latin typeface="Calibri"/>
                <a:ea typeface="Calibri"/>
                <a:cs typeface="Calibri"/>
                <a:sym typeface="Calibri"/>
              </a:rPr>
              <a:t>Making</a:t>
            </a:r>
            <a:r>
              <a:rPr lang="en-US" sz="1800">
                <a:solidFill>
                  <a:schemeClr val="dk1"/>
                </a:solidFill>
                <a:latin typeface="Calibri"/>
                <a:ea typeface="Calibri"/>
                <a:cs typeface="Calibri"/>
                <a:sym typeface="Calibri"/>
              </a:rPr>
              <a:t> </a:t>
            </a:r>
            <a:r>
              <a:rPr lang="en-US" sz="1800" u="sng">
                <a:solidFill>
                  <a:schemeClr val="dk1"/>
                </a:solidFill>
                <a:latin typeface="Calibri"/>
                <a:ea typeface="Calibri"/>
                <a:cs typeface="Calibri"/>
                <a:sym typeface="Calibri"/>
              </a:rPr>
              <a:t>the</a:t>
            </a:r>
            <a:r>
              <a:rPr lang="en-US" sz="1800">
                <a:solidFill>
                  <a:schemeClr val="dk1"/>
                </a:solidFill>
                <a:latin typeface="Calibri"/>
                <a:ea typeface="Calibri"/>
                <a:cs typeface="Calibri"/>
                <a:sym typeface="Calibri"/>
              </a:rPr>
              <a:t> </a:t>
            </a:r>
            <a:r>
              <a:rPr lang="en-US" sz="1800" u="sng">
                <a:solidFill>
                  <a:schemeClr val="dk1"/>
                </a:solidFill>
                <a:latin typeface="Calibri"/>
                <a:ea typeface="Calibri"/>
                <a:cs typeface="Calibri"/>
                <a:sym typeface="Calibri"/>
              </a:rPr>
              <a:t>Most</a:t>
            </a:r>
            <a:r>
              <a:rPr lang="en-US" sz="1800">
                <a:solidFill>
                  <a:schemeClr val="dk1"/>
                </a:solidFill>
                <a:latin typeface="Calibri"/>
                <a:ea typeface="Calibri"/>
                <a:cs typeface="Calibri"/>
                <a:sym typeface="Calibri"/>
              </a:rPr>
              <a:t> </a:t>
            </a:r>
            <a:r>
              <a:rPr lang="en-US" sz="1800" u="sng">
                <a:solidFill>
                  <a:schemeClr val="dk1"/>
                </a:solidFill>
                <a:latin typeface="Calibri"/>
                <a:ea typeface="Calibri"/>
                <a:cs typeface="Calibri"/>
                <a:sym typeface="Calibri"/>
              </a:rPr>
              <a:t>of</a:t>
            </a:r>
            <a:r>
              <a:rPr lang="en-US" sz="1800">
                <a:solidFill>
                  <a:schemeClr val="dk1"/>
                </a:solidFill>
                <a:latin typeface="Calibri"/>
                <a:ea typeface="Calibri"/>
                <a:cs typeface="Calibri"/>
                <a:sym typeface="Calibri"/>
              </a:rPr>
              <a:t> </a:t>
            </a:r>
            <a:r>
              <a:rPr lang="en-US" sz="1800" u="sng">
                <a:solidFill>
                  <a:schemeClr val="dk1"/>
                </a:solidFill>
                <a:latin typeface="Calibri"/>
                <a:ea typeface="Calibri"/>
                <a:cs typeface="Calibri"/>
                <a:sym typeface="Calibri"/>
              </a:rPr>
              <a:t>What’s</a:t>
            </a:r>
            <a:r>
              <a:rPr lang="en-US" sz="1800">
                <a:solidFill>
                  <a:schemeClr val="dk1"/>
                </a:solidFill>
                <a:latin typeface="Calibri"/>
                <a:ea typeface="Calibri"/>
                <a:cs typeface="Calibri"/>
                <a:sym typeface="Calibri"/>
              </a:rPr>
              <a:t> </a:t>
            </a:r>
            <a:r>
              <a:rPr lang="en-US" sz="1800" u="sng">
                <a:solidFill>
                  <a:schemeClr val="dk1"/>
                </a:solidFill>
                <a:latin typeface="Calibri"/>
                <a:ea typeface="Calibri"/>
                <a:cs typeface="Calibri"/>
                <a:sym typeface="Calibri"/>
              </a:rPr>
              <a:t>Left </a:t>
            </a:r>
            <a:r>
              <a:rPr lang="en-US" sz="1800">
                <a:solidFill>
                  <a:schemeClr val="dk1"/>
                </a:solidFill>
                <a:latin typeface="Calibri"/>
                <a:ea typeface="Calibri"/>
                <a:cs typeface="Calibri"/>
                <a:sym typeface="Calibri"/>
              </a:rPr>
              <a:t> by Judith VIorst</a:t>
            </a:r>
            <a:endParaRPr sz="1800" u="sng">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g3d6d264c7da_0_356"/>
          <p:cNvSpPr txBox="1">
            <a:spLocks noGrp="1"/>
          </p:cNvSpPr>
          <p:nvPr>
            <p:ph type="title"/>
          </p:nvPr>
        </p:nvSpPr>
        <p:spPr>
          <a:xfrm>
            <a:off x="2560322" y="380375"/>
            <a:ext cx="74691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Social Media &amp; Apps</a:t>
            </a:r>
            <a:endParaRPr/>
          </a:p>
        </p:txBody>
      </p:sp>
      <p:sp>
        <p:nvSpPr>
          <p:cNvPr id="557" name="Google Shape;557;g3d6d264c7da_0_356"/>
          <p:cNvSpPr txBox="1">
            <a:spLocks noGrp="1"/>
          </p:cNvSpPr>
          <p:nvPr>
            <p:ph type="body" idx="4"/>
          </p:nvPr>
        </p:nvSpPr>
        <p:spPr>
          <a:xfrm>
            <a:off x="3566400" y="1798325"/>
            <a:ext cx="7636500" cy="4648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Nicole Lapin @nicolelapin      @moneyrehab</a:t>
            </a:r>
            <a:endParaRPr/>
          </a:p>
          <a:p>
            <a:pPr marL="0" lvl="0" indent="0" algn="l" rtl="0">
              <a:spcBef>
                <a:spcPts val="1000"/>
              </a:spcBef>
              <a:spcAft>
                <a:spcPts val="0"/>
              </a:spcAft>
              <a:buNone/>
            </a:pPr>
            <a:r>
              <a:rPr lang="en-US"/>
              <a:t>Erika Kullberg @erikankullberg</a:t>
            </a:r>
            <a:endParaRPr/>
          </a:p>
          <a:p>
            <a:pPr marL="0" lvl="0" indent="0" algn="l" rtl="0">
              <a:spcBef>
                <a:spcPts val="1000"/>
              </a:spcBef>
              <a:spcAft>
                <a:spcPts val="0"/>
              </a:spcAft>
              <a:buNone/>
            </a:pPr>
            <a:r>
              <a:rPr lang="en-US"/>
              <a:t>Suze Orman  @therealsuzeorman</a:t>
            </a:r>
            <a:endParaRPr/>
          </a:p>
          <a:p>
            <a:pPr marL="0" lvl="0" indent="0" algn="l" rtl="0">
              <a:spcBef>
                <a:spcPts val="1000"/>
              </a:spcBef>
              <a:spcAft>
                <a:spcPts val="0"/>
              </a:spcAft>
              <a:buNone/>
            </a:pPr>
            <a:r>
              <a:rPr lang="en-US"/>
              <a:t>Savvy Financial Education @savvyladies</a:t>
            </a: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r>
              <a:rPr lang="en-US"/>
              <a:t>Rocket Money</a:t>
            </a:r>
            <a:endParaRPr/>
          </a:p>
          <a:p>
            <a:pPr marL="0" lvl="0" indent="0" algn="l" rtl="0">
              <a:spcBef>
                <a:spcPts val="1000"/>
              </a:spcBef>
              <a:spcAft>
                <a:spcPts val="0"/>
              </a:spcAft>
              <a:buNone/>
            </a:pPr>
            <a:r>
              <a:rPr lang="en-US"/>
              <a:t>Credit Karma</a:t>
            </a:r>
            <a:endParaRPr/>
          </a:p>
          <a:p>
            <a:pPr marL="0" lvl="0" indent="0" algn="l" rtl="0">
              <a:spcBef>
                <a:spcPts val="1000"/>
              </a:spcBef>
              <a:spcAft>
                <a:spcPts val="0"/>
              </a:spcAft>
              <a:buNone/>
            </a:pPr>
            <a:endParaRPr/>
          </a:p>
        </p:txBody>
      </p:sp>
      <p:pic>
        <p:nvPicPr>
          <p:cNvPr id="558" name="Google Shape;558;g3d6d264c7da_0_356" descr="File:Instagram.svg - Wikimedia Commons"/>
          <p:cNvPicPr preferRelativeResize="0"/>
          <p:nvPr/>
        </p:nvPicPr>
        <p:blipFill>
          <a:blip r:embed="rId3">
            <a:alphaModFix/>
          </a:blip>
          <a:stretch>
            <a:fillRect/>
          </a:stretch>
        </p:blipFill>
        <p:spPr>
          <a:xfrm>
            <a:off x="1142975" y="1950700"/>
            <a:ext cx="1813574" cy="1813574"/>
          </a:xfrm>
          <a:prstGeom prst="rect">
            <a:avLst/>
          </a:prstGeom>
          <a:noFill/>
          <a:ln>
            <a:noFill/>
          </a:ln>
        </p:spPr>
      </p:pic>
      <p:pic>
        <p:nvPicPr>
          <p:cNvPr id="559" name="Google Shape;559;g3d6d264c7da_0_356"/>
          <p:cNvPicPr preferRelativeResize="0"/>
          <p:nvPr/>
        </p:nvPicPr>
        <p:blipFill>
          <a:blip r:embed="rId4">
            <a:alphaModFix/>
          </a:blip>
          <a:stretch>
            <a:fillRect/>
          </a:stretch>
        </p:blipFill>
        <p:spPr>
          <a:xfrm>
            <a:off x="866100" y="4785375"/>
            <a:ext cx="2367322" cy="1325700"/>
          </a:xfrm>
          <a:prstGeom prst="rect">
            <a:avLst/>
          </a:prstGeom>
          <a:noFill/>
          <a:ln>
            <a:noFill/>
          </a:ln>
        </p:spPr>
      </p:pic>
      <p:pic>
        <p:nvPicPr>
          <p:cNvPr id="560" name="Google Shape;560;g3d6d264c7da_0_356"/>
          <p:cNvPicPr preferRelativeResize="0"/>
          <p:nvPr/>
        </p:nvPicPr>
        <p:blipFill>
          <a:blip r:embed="rId5">
            <a:alphaModFix/>
          </a:blip>
          <a:stretch>
            <a:fillRect/>
          </a:stretch>
        </p:blipFill>
        <p:spPr>
          <a:xfrm>
            <a:off x="6141725" y="4625275"/>
            <a:ext cx="1645900" cy="1645900"/>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5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Now grade yourself on the pre-quiz……</a:t>
            </a:r>
            <a:endParaRPr/>
          </a:p>
        </p:txBody>
      </p:sp>
      <p:sp>
        <p:nvSpPr>
          <p:cNvPr id="567" name="Google Shape;567;p52"/>
          <p:cNvSpPr txBox="1"/>
          <p:nvPr/>
        </p:nvSpPr>
        <p:spPr>
          <a:xfrm>
            <a:off x="960120" y="1813560"/>
            <a:ext cx="9067800" cy="3046988"/>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400"/>
              <a:buFont typeface="Calibri"/>
              <a:buAutoNum type="arabicPeriod"/>
            </a:pPr>
            <a:r>
              <a:rPr lang="en-US" sz="2400">
                <a:solidFill>
                  <a:schemeClr val="dk1"/>
                </a:solidFill>
                <a:latin typeface="Calibri"/>
                <a:ea typeface="Calibri"/>
                <a:cs typeface="Calibri"/>
                <a:sym typeface="Calibri"/>
              </a:rPr>
              <a:t>Suppose you had $100 in a savings account and the interest rate was 2% per year.  After five years, how much do you think you would have in the account?</a:t>
            </a:r>
            <a:endParaRPr/>
          </a:p>
          <a:p>
            <a:pPr marL="342900" marR="0" lvl="0" indent="-190500" algn="l" rtl="0">
              <a:spcBef>
                <a:spcPts val="0"/>
              </a:spcBef>
              <a:spcAft>
                <a:spcPts val="0"/>
              </a:spcAft>
              <a:buClr>
                <a:schemeClr val="dk1"/>
              </a:buClr>
              <a:buSzPts val="2400"/>
              <a:buFont typeface="Calibri"/>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	a. More than $102</a:t>
            </a:r>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	b. Exactly $102</a:t>
            </a:r>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	c. Less than $102</a:t>
            </a:r>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	d. Don’t know</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5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Now grade yourself on the pre-quiz……</a:t>
            </a:r>
            <a:endParaRPr/>
          </a:p>
        </p:txBody>
      </p:sp>
      <p:sp>
        <p:nvSpPr>
          <p:cNvPr id="574" name="Google Shape;574;p53"/>
          <p:cNvSpPr txBox="1"/>
          <p:nvPr/>
        </p:nvSpPr>
        <p:spPr>
          <a:xfrm>
            <a:off x="960120" y="1813560"/>
            <a:ext cx="9067800" cy="3046988"/>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400"/>
              <a:buFont typeface="Calibri"/>
              <a:buAutoNum type="arabicPeriod"/>
            </a:pPr>
            <a:r>
              <a:rPr lang="en-US" sz="2400">
                <a:solidFill>
                  <a:schemeClr val="dk1"/>
                </a:solidFill>
                <a:latin typeface="Calibri"/>
                <a:ea typeface="Calibri"/>
                <a:cs typeface="Calibri"/>
                <a:sym typeface="Calibri"/>
              </a:rPr>
              <a:t>Suppose you had $100 in a savings account and the interest rate was 2% per year.  After five years, how much do you think you would have in the account?</a:t>
            </a:r>
            <a:endParaRPr/>
          </a:p>
          <a:p>
            <a:pPr marL="342900" marR="0" lvl="0" indent="-190500" algn="l" rtl="0">
              <a:spcBef>
                <a:spcPts val="0"/>
              </a:spcBef>
              <a:spcAft>
                <a:spcPts val="0"/>
              </a:spcAft>
              <a:buClr>
                <a:schemeClr val="dk1"/>
              </a:buClr>
              <a:buSzPts val="2400"/>
              <a:buFont typeface="Calibri"/>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	a. More than $102</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54"/>
          <p:cNvSpPr txBox="1"/>
          <p:nvPr/>
        </p:nvSpPr>
        <p:spPr>
          <a:xfrm>
            <a:off x="1325880" y="1813560"/>
            <a:ext cx="10180320" cy="30469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2. Imagine that the interest rate on your savings account was 1% per year and inflation was 2% per year.  After one year, how much would you be able to buy with the money in this account?</a:t>
            </a:r>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	a. More than today</a:t>
            </a:r>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	b. Exactly the same</a:t>
            </a:r>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	c. Less than today</a:t>
            </a:r>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	d. Don’t know</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p55"/>
          <p:cNvSpPr txBox="1"/>
          <p:nvPr/>
        </p:nvSpPr>
        <p:spPr>
          <a:xfrm>
            <a:off x="1325880" y="1813560"/>
            <a:ext cx="10180320" cy="30469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2. Imagine that the interest rate on your savings account was 1% per year and inflation was 2% per year.  After one year, how much would you be able to buy with the money in this account?</a:t>
            </a:r>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	</a:t>
            </a:r>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	</a:t>
            </a:r>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	c. Less than today</a:t>
            </a:r>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	</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56"/>
          <p:cNvSpPr txBox="1"/>
          <p:nvPr/>
        </p:nvSpPr>
        <p:spPr>
          <a:xfrm>
            <a:off x="1417320" y="1981200"/>
            <a:ext cx="9128760" cy="26776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3. Please tell me whether this statement is true or false: “Buying a single company’s stock usually provides a safer return than a stock mutual fund.”</a:t>
            </a:r>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	a. True </a:t>
            </a:r>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	b. False</a:t>
            </a:r>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	c. Don’t know</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6"/>
          <p:cNvSpPr txBox="1">
            <a:spLocks noGrp="1"/>
          </p:cNvSpPr>
          <p:nvPr>
            <p:ph type="title"/>
          </p:nvPr>
        </p:nvSpPr>
        <p:spPr>
          <a:xfrm>
            <a:off x="838200" y="622300"/>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Where do you begin?</a:t>
            </a:r>
            <a:endParaRPr/>
          </a:p>
        </p:txBody>
      </p:sp>
      <p:sp>
        <p:nvSpPr>
          <p:cNvPr id="137" name="Google Shape;137;p6"/>
          <p:cNvSpPr txBox="1"/>
          <p:nvPr/>
        </p:nvSpPr>
        <p:spPr>
          <a:xfrm>
            <a:off x="1952625" y="2079486"/>
            <a:ext cx="859155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Calibri"/>
                <a:ea typeface="Calibri"/>
                <a:cs typeface="Calibri"/>
                <a:sym typeface="Calibri"/>
              </a:rPr>
              <a:t>Begin by understanding your current financial status.</a:t>
            </a:r>
            <a:endParaRPr/>
          </a:p>
        </p:txBody>
      </p:sp>
      <p:sp>
        <p:nvSpPr>
          <p:cNvPr id="138" name="Google Shape;138;p6"/>
          <p:cNvSpPr txBox="1"/>
          <p:nvPr/>
        </p:nvSpPr>
        <p:spPr>
          <a:xfrm>
            <a:off x="838200" y="2916467"/>
            <a:ext cx="10248900" cy="3216900"/>
          </a:xfrm>
          <a:prstGeom prst="rect">
            <a:avLst/>
          </a:prstGeom>
          <a:noFill/>
          <a:ln>
            <a:noFill/>
          </a:ln>
        </p:spPr>
        <p:txBody>
          <a:bodyPr spcFirstLastPara="1" wrap="square" lIns="91425" tIns="45700" rIns="91425" bIns="45700" anchor="t" anchorCtr="0">
            <a:spAutoFit/>
          </a:bodyPr>
          <a:lstStyle/>
          <a:p>
            <a:pPr marL="342900" marR="0" lvl="0" indent="-374650" algn="l" rtl="0">
              <a:spcBef>
                <a:spcPts val="0"/>
              </a:spcBef>
              <a:spcAft>
                <a:spcPts val="0"/>
              </a:spcAft>
              <a:buClr>
                <a:schemeClr val="dk1"/>
              </a:buClr>
              <a:buSzPts val="2900"/>
              <a:buFont typeface="Arial"/>
              <a:buChar char="•"/>
            </a:pPr>
            <a:r>
              <a:rPr lang="en-US" sz="2900">
                <a:solidFill>
                  <a:schemeClr val="dk1"/>
                </a:solidFill>
                <a:latin typeface="Calibri"/>
                <a:ea typeface="Calibri"/>
                <a:cs typeface="Calibri"/>
                <a:sym typeface="Calibri"/>
              </a:rPr>
              <a:t>What are your sources of income?</a:t>
            </a:r>
            <a:endParaRPr sz="1900"/>
          </a:p>
          <a:p>
            <a:pPr marL="342900" marR="0" lvl="0" indent="-374650" algn="l" rtl="0">
              <a:spcBef>
                <a:spcPts val="0"/>
              </a:spcBef>
              <a:spcAft>
                <a:spcPts val="0"/>
              </a:spcAft>
              <a:buClr>
                <a:schemeClr val="dk1"/>
              </a:buClr>
              <a:buSzPts val="2900"/>
              <a:buFont typeface="Arial"/>
              <a:buChar char="•"/>
            </a:pPr>
            <a:r>
              <a:rPr lang="en-US" sz="2900">
                <a:solidFill>
                  <a:schemeClr val="dk1"/>
                </a:solidFill>
                <a:latin typeface="Calibri"/>
                <a:ea typeface="Calibri"/>
                <a:cs typeface="Calibri"/>
                <a:sym typeface="Calibri"/>
              </a:rPr>
              <a:t>What are your debts?</a:t>
            </a:r>
            <a:endParaRPr sz="1900"/>
          </a:p>
          <a:p>
            <a:pPr marL="342900" marR="0" lvl="0" indent="-374650" algn="l" rtl="0">
              <a:spcBef>
                <a:spcPts val="0"/>
              </a:spcBef>
              <a:spcAft>
                <a:spcPts val="0"/>
              </a:spcAft>
              <a:buClr>
                <a:schemeClr val="dk1"/>
              </a:buClr>
              <a:buSzPts val="2900"/>
              <a:buFont typeface="Arial"/>
              <a:buChar char="•"/>
            </a:pPr>
            <a:r>
              <a:rPr lang="en-US" sz="2900">
                <a:solidFill>
                  <a:schemeClr val="dk1"/>
                </a:solidFill>
                <a:latin typeface="Calibri"/>
                <a:ea typeface="Calibri"/>
                <a:cs typeface="Calibri"/>
                <a:sym typeface="Calibri"/>
              </a:rPr>
              <a:t>What are your regular expenses?</a:t>
            </a:r>
            <a:endParaRPr sz="1900"/>
          </a:p>
          <a:p>
            <a:pPr marL="342900" marR="0" lvl="0" indent="-374650" algn="l" rtl="0">
              <a:spcBef>
                <a:spcPts val="0"/>
              </a:spcBef>
              <a:spcAft>
                <a:spcPts val="0"/>
              </a:spcAft>
              <a:buClr>
                <a:schemeClr val="dk1"/>
              </a:buClr>
              <a:buSzPts val="2900"/>
              <a:buFont typeface="Arial"/>
              <a:buChar char="•"/>
            </a:pPr>
            <a:r>
              <a:rPr lang="en-US" sz="2900">
                <a:solidFill>
                  <a:schemeClr val="dk1"/>
                </a:solidFill>
                <a:latin typeface="Calibri"/>
                <a:ea typeface="Calibri"/>
                <a:cs typeface="Calibri"/>
                <a:sym typeface="Calibri"/>
              </a:rPr>
              <a:t>Are you spending more than you’re making?</a:t>
            </a:r>
            <a:endParaRPr sz="1900"/>
          </a:p>
          <a:p>
            <a:pPr marL="342900" marR="0" lvl="0" indent="-374650" algn="l" rtl="0">
              <a:spcBef>
                <a:spcPts val="0"/>
              </a:spcBef>
              <a:spcAft>
                <a:spcPts val="0"/>
              </a:spcAft>
              <a:buClr>
                <a:schemeClr val="dk1"/>
              </a:buClr>
              <a:buSzPts val="2900"/>
              <a:buFont typeface="Arial"/>
              <a:buChar char="•"/>
            </a:pPr>
            <a:r>
              <a:rPr lang="en-US" sz="2900">
                <a:solidFill>
                  <a:schemeClr val="dk1"/>
                </a:solidFill>
                <a:latin typeface="Calibri"/>
                <a:ea typeface="Calibri"/>
                <a:cs typeface="Calibri"/>
                <a:sym typeface="Calibri"/>
              </a:rPr>
              <a:t>What are your assets?  What have you saved?</a:t>
            </a:r>
            <a:endParaRPr sz="1900"/>
          </a:p>
          <a:p>
            <a:pPr marL="342900" marR="0" lvl="0" indent="-374650" algn="l" rtl="0">
              <a:spcBef>
                <a:spcPts val="0"/>
              </a:spcBef>
              <a:spcAft>
                <a:spcPts val="0"/>
              </a:spcAft>
              <a:buClr>
                <a:schemeClr val="dk1"/>
              </a:buClr>
              <a:buSzPts val="2900"/>
              <a:buFont typeface="Arial"/>
              <a:buChar char="•"/>
            </a:pPr>
            <a:r>
              <a:rPr lang="en-US" sz="2900">
                <a:solidFill>
                  <a:schemeClr val="dk1"/>
                </a:solidFill>
                <a:latin typeface="Calibri"/>
                <a:ea typeface="Calibri"/>
                <a:cs typeface="Calibri"/>
                <a:sym typeface="Calibri"/>
              </a:rPr>
              <a:t>What is your credit score?</a:t>
            </a:r>
            <a:endParaRPr sz="1900"/>
          </a:p>
          <a:p>
            <a:pPr marL="342900" marR="0" lvl="0" indent="-374650" algn="l" rtl="0">
              <a:spcBef>
                <a:spcPts val="0"/>
              </a:spcBef>
              <a:spcAft>
                <a:spcPts val="0"/>
              </a:spcAft>
              <a:buClr>
                <a:schemeClr val="dk1"/>
              </a:buClr>
              <a:buSzPts val="2900"/>
              <a:buFont typeface="Arial"/>
              <a:buChar char="•"/>
            </a:pPr>
            <a:r>
              <a:rPr lang="en-US" sz="2900">
                <a:solidFill>
                  <a:schemeClr val="dk1"/>
                </a:solidFill>
                <a:latin typeface="Calibri"/>
                <a:ea typeface="Calibri"/>
                <a:cs typeface="Calibri"/>
                <a:sym typeface="Calibri"/>
              </a:rPr>
              <a:t>What are the long-range prospects for your financial security?</a:t>
            </a:r>
            <a:endParaRPr sz="1900"/>
          </a:p>
        </p:txBody>
      </p:sp>
      <p:pic>
        <p:nvPicPr>
          <p:cNvPr id="139" name="Google Shape;139;p6" descr="Free Images : question, mark, answer, solution, sign, hand, help ..."/>
          <p:cNvPicPr preferRelativeResize="0"/>
          <p:nvPr/>
        </p:nvPicPr>
        <p:blipFill>
          <a:blip r:embed="rId3">
            <a:alphaModFix/>
          </a:blip>
          <a:stretch>
            <a:fillRect/>
          </a:stretch>
        </p:blipFill>
        <p:spPr>
          <a:xfrm>
            <a:off x="8418725" y="2734300"/>
            <a:ext cx="3194148" cy="2299400"/>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Google Shape;598;p57"/>
          <p:cNvSpPr txBox="1"/>
          <p:nvPr/>
        </p:nvSpPr>
        <p:spPr>
          <a:xfrm>
            <a:off x="1417320" y="1981200"/>
            <a:ext cx="9128760" cy="26776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3. Please tell me whether this statement is true or false: “Buying a single company’s stock usually provides a safer return than a stock mutual fund.”</a:t>
            </a:r>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	 </a:t>
            </a:r>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	b. False</a:t>
            </a:r>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g3d6d264c7da_0_366"/>
          <p:cNvSpPr txBox="1">
            <a:spLocks noGrp="1"/>
          </p:cNvSpPr>
          <p:nvPr>
            <p:ph type="title"/>
          </p:nvPr>
        </p:nvSpPr>
        <p:spPr>
          <a:xfrm>
            <a:off x="824550" y="633600"/>
            <a:ext cx="3932100" cy="5029200"/>
          </a:xfrm>
          <a:prstGeom prst="rect">
            <a:avLst/>
          </a:prstGeom>
        </p:spPr>
        <p:txBody>
          <a:bodyPr spcFirstLastPara="1" wrap="square" lIns="91425" tIns="45700" rIns="91425" bIns="45700" anchor="b" anchorCtr="0">
            <a:normAutofit/>
          </a:bodyPr>
          <a:lstStyle/>
          <a:p>
            <a:pPr marL="0" lvl="0" indent="0" algn="ctr" rtl="0">
              <a:spcBef>
                <a:spcPts val="0"/>
              </a:spcBef>
              <a:spcAft>
                <a:spcPts val="0"/>
              </a:spcAft>
              <a:buNone/>
            </a:pPr>
            <a:r>
              <a:rPr lang="en-US" sz="4700"/>
              <a:t>Now it’s time to hear from YOU!</a:t>
            </a:r>
            <a:endParaRPr sz="4700"/>
          </a:p>
          <a:p>
            <a:pPr marL="0" lvl="0" indent="0" algn="ctr" rtl="0">
              <a:spcBef>
                <a:spcPts val="0"/>
              </a:spcBef>
              <a:spcAft>
                <a:spcPts val="0"/>
              </a:spcAft>
              <a:buNone/>
            </a:pPr>
            <a:endParaRPr sz="4700"/>
          </a:p>
          <a:p>
            <a:pPr marL="0" lvl="0" indent="0" algn="ctr" rtl="0">
              <a:spcBef>
                <a:spcPts val="0"/>
              </a:spcBef>
              <a:spcAft>
                <a:spcPts val="0"/>
              </a:spcAft>
              <a:buNone/>
            </a:pPr>
            <a:r>
              <a:rPr lang="en-US" sz="4700"/>
              <a:t>Let’s take a look at the questions.</a:t>
            </a:r>
            <a:endParaRPr sz="4700"/>
          </a:p>
        </p:txBody>
      </p:sp>
      <p:pic>
        <p:nvPicPr>
          <p:cNvPr id="605" name="Google Shape;605;g3d6d264c7da_0_366" descr="Ask Questions Free Stock Photo - Public Domain Pictures"/>
          <p:cNvPicPr preferRelativeResize="0">
            <a:picLocks noGrp="1"/>
          </p:cNvPicPr>
          <p:nvPr>
            <p:ph type="pic" idx="2"/>
          </p:nvPr>
        </p:nvPicPr>
        <p:blipFill rotWithShape="1">
          <a:blip r:embed="rId3">
            <a:alphaModFix/>
          </a:blip>
          <a:srcRect l="5309" r="5318"/>
          <a:stretch/>
        </p:blipFill>
        <p:spPr>
          <a:xfrm>
            <a:off x="5183188" y="987425"/>
            <a:ext cx="6172200" cy="4873500"/>
          </a:xfrm>
          <a:prstGeom prst="rect">
            <a:avLst/>
          </a:prstGeom>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Google Shape;611;g3d6d264c7da_0_373"/>
          <p:cNvSpPr txBox="1">
            <a:spLocks noGrp="1"/>
          </p:cNvSpPr>
          <p:nvPr>
            <p:ph type="title"/>
          </p:nvPr>
        </p:nvSpPr>
        <p:spPr>
          <a:xfrm>
            <a:off x="794100" y="1059125"/>
            <a:ext cx="3932100" cy="34596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sz="5900"/>
              <a:t>Thank you so much for joining us!</a:t>
            </a:r>
            <a:endParaRPr sz="5900"/>
          </a:p>
        </p:txBody>
      </p:sp>
      <p:sp>
        <p:nvSpPr>
          <p:cNvPr id="612" name="Google Shape;612;g3d6d264c7da_0_373"/>
          <p:cNvSpPr>
            <a:spLocks noGrp="1"/>
          </p:cNvSpPr>
          <p:nvPr>
            <p:ph type="pic" idx="2"/>
          </p:nvPr>
        </p:nvSpPr>
        <p:spPr>
          <a:xfrm>
            <a:off x="5183188" y="987425"/>
            <a:ext cx="6172200" cy="4873500"/>
          </a:xfrm>
          <a:prstGeom prst="rect">
            <a:avLst/>
          </a:prstGeom>
        </p:spPr>
      </p:sp>
      <p:pic>
        <p:nvPicPr>
          <p:cNvPr id="613" name="Google Shape;613;g3d6d264c7da_0_373" descr="File:We Can Do It!.jpg - Wikipedia"/>
          <p:cNvPicPr preferRelativeResize="0"/>
          <p:nvPr/>
        </p:nvPicPr>
        <p:blipFill>
          <a:blip r:embed="rId3">
            <a:alphaModFix/>
          </a:blip>
          <a:stretch>
            <a:fillRect/>
          </a:stretch>
        </p:blipFill>
        <p:spPr>
          <a:xfrm>
            <a:off x="5619377" y="-4825"/>
            <a:ext cx="5299845" cy="68579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7"/>
          <p:cNvSpPr txBox="1"/>
          <p:nvPr/>
        </p:nvSpPr>
        <p:spPr>
          <a:xfrm>
            <a:off x="1234450" y="670550"/>
            <a:ext cx="7406700" cy="985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900" b="1">
                <a:solidFill>
                  <a:schemeClr val="dk1"/>
                </a:solidFill>
                <a:latin typeface="Calibri"/>
                <a:ea typeface="Calibri"/>
                <a:cs typeface="Calibri"/>
                <a:sym typeface="Calibri"/>
              </a:rPr>
              <a:t>Step One:  Track your income and spending</a:t>
            </a:r>
            <a:endParaRPr sz="2900" b="1">
              <a:solidFill>
                <a:schemeClr val="dk1"/>
              </a:solidFill>
              <a:latin typeface="Calibri"/>
              <a:ea typeface="Calibri"/>
              <a:cs typeface="Calibri"/>
              <a:sym typeface="Calibri"/>
            </a:endParaRPr>
          </a:p>
          <a:p>
            <a:pPr marL="0" marR="0" lvl="0" indent="0" algn="l" rtl="0">
              <a:spcBef>
                <a:spcPts val="0"/>
              </a:spcBef>
              <a:spcAft>
                <a:spcPts val="0"/>
              </a:spcAft>
              <a:buNone/>
            </a:pPr>
            <a:r>
              <a:rPr lang="en-US" sz="2900" b="1">
                <a:solidFill>
                  <a:schemeClr val="dk1"/>
                </a:solidFill>
                <a:latin typeface="Calibri"/>
                <a:ea typeface="Calibri"/>
                <a:cs typeface="Calibri"/>
                <a:sym typeface="Calibri"/>
              </a:rPr>
              <a:t>                     —all of it—for 30 days.</a:t>
            </a:r>
            <a:endParaRPr sz="1500" b="1"/>
          </a:p>
        </p:txBody>
      </p:sp>
      <p:sp>
        <p:nvSpPr>
          <p:cNvPr id="146" name="Google Shape;146;p7"/>
          <p:cNvSpPr txBox="1"/>
          <p:nvPr/>
        </p:nvSpPr>
        <p:spPr>
          <a:xfrm>
            <a:off x="1043001" y="2004850"/>
            <a:ext cx="10744200" cy="3971100"/>
          </a:xfrm>
          <a:prstGeom prst="rect">
            <a:avLst/>
          </a:prstGeom>
          <a:noFill/>
          <a:ln>
            <a:noFill/>
          </a:ln>
        </p:spPr>
        <p:txBody>
          <a:bodyPr spcFirstLastPara="1" wrap="square" lIns="91425" tIns="45700" rIns="91425" bIns="45700" anchor="t" anchorCtr="0">
            <a:spAutoFit/>
          </a:bodyPr>
          <a:lstStyle/>
          <a:p>
            <a:pPr marL="342900" marR="0" lvl="0" indent="-368300" algn="l" rtl="0">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Learn exactly where your money is going.</a:t>
            </a:r>
            <a:endParaRPr sz="1800"/>
          </a:p>
          <a:p>
            <a:pPr marL="342900" marR="0" lvl="0" indent="-190500" algn="l" rtl="0">
              <a:spcBef>
                <a:spcPts val="0"/>
              </a:spcBef>
              <a:spcAft>
                <a:spcPts val="0"/>
              </a:spcAft>
              <a:buClr>
                <a:schemeClr val="dk1"/>
              </a:buClr>
              <a:buSzPts val="2400"/>
              <a:buFont typeface="Arial"/>
              <a:buNone/>
            </a:pPr>
            <a:endParaRPr sz="2800">
              <a:solidFill>
                <a:schemeClr val="dk1"/>
              </a:solidFill>
              <a:latin typeface="Calibri"/>
              <a:ea typeface="Calibri"/>
              <a:cs typeface="Calibri"/>
              <a:sym typeface="Calibri"/>
            </a:endParaRPr>
          </a:p>
          <a:p>
            <a:pPr marL="342900" marR="0" lvl="0" indent="-368300" algn="l" rtl="0">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Identify “leaks” in your purse.</a:t>
            </a:r>
            <a:endParaRPr sz="1800"/>
          </a:p>
          <a:p>
            <a:pPr marL="342900" marR="0" lvl="0" indent="-190500" algn="l" rtl="0">
              <a:spcBef>
                <a:spcPts val="0"/>
              </a:spcBef>
              <a:spcAft>
                <a:spcPts val="0"/>
              </a:spcAft>
              <a:buClr>
                <a:schemeClr val="dk1"/>
              </a:buClr>
              <a:buSzPts val="2400"/>
              <a:buFont typeface="Arial"/>
              <a:buNone/>
            </a:pPr>
            <a:endParaRPr sz="2800">
              <a:solidFill>
                <a:schemeClr val="dk1"/>
              </a:solidFill>
              <a:latin typeface="Calibri"/>
              <a:ea typeface="Calibri"/>
              <a:cs typeface="Calibri"/>
              <a:sym typeface="Calibri"/>
            </a:endParaRPr>
          </a:p>
          <a:p>
            <a:pPr marL="342900" marR="0" lvl="0" indent="-368300" algn="l" rtl="0">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See if your income exceeds your expenses—or vice versa.</a:t>
            </a:r>
            <a:endParaRPr sz="1800"/>
          </a:p>
          <a:p>
            <a:pPr marL="342900" marR="0" lvl="0" indent="-190500" algn="l" rtl="0">
              <a:spcBef>
                <a:spcPts val="0"/>
              </a:spcBef>
              <a:spcAft>
                <a:spcPts val="0"/>
              </a:spcAft>
              <a:buClr>
                <a:schemeClr val="dk1"/>
              </a:buClr>
              <a:buSzPts val="2400"/>
              <a:buFont typeface="Arial"/>
              <a:buNone/>
            </a:pPr>
            <a:endParaRPr sz="2800">
              <a:solidFill>
                <a:schemeClr val="dk1"/>
              </a:solidFill>
              <a:latin typeface="Calibri"/>
              <a:ea typeface="Calibri"/>
              <a:cs typeface="Calibri"/>
              <a:sym typeface="Calibri"/>
            </a:endParaRPr>
          </a:p>
          <a:p>
            <a:pPr marL="342900" marR="0" lvl="0" indent="-368300" algn="l" rtl="0">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Find out how much room you have to save for future needs.</a:t>
            </a:r>
            <a:endParaRPr sz="1800"/>
          </a:p>
          <a:p>
            <a:pPr marL="342900" marR="0" lvl="0" indent="-190500" algn="l" rtl="0">
              <a:spcBef>
                <a:spcPts val="0"/>
              </a:spcBef>
              <a:spcAft>
                <a:spcPts val="0"/>
              </a:spcAft>
              <a:buClr>
                <a:schemeClr val="dk1"/>
              </a:buClr>
              <a:buSzPts val="2400"/>
              <a:buFont typeface="Arial"/>
              <a:buNone/>
            </a:pPr>
            <a:endParaRPr sz="2800">
              <a:solidFill>
                <a:schemeClr val="dk1"/>
              </a:solidFill>
              <a:latin typeface="Calibri"/>
              <a:ea typeface="Calibri"/>
              <a:cs typeface="Calibri"/>
              <a:sym typeface="Calibri"/>
            </a:endParaRPr>
          </a:p>
          <a:p>
            <a:pPr marL="342900" marR="0" lvl="0" indent="-368300" algn="l" rtl="0">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Now you can set up a spending &amp; savings plan.</a:t>
            </a:r>
            <a:endParaRPr sz="1800"/>
          </a:p>
        </p:txBody>
      </p:sp>
      <p:pic>
        <p:nvPicPr>
          <p:cNvPr id="147" name="Google Shape;147;p7" descr="Royalty-Free photo: White ceramic mug beside monthly planner ..."/>
          <p:cNvPicPr preferRelativeResize="0"/>
          <p:nvPr/>
        </p:nvPicPr>
        <p:blipFill>
          <a:blip r:embed="rId3">
            <a:alphaModFix/>
          </a:blip>
          <a:stretch>
            <a:fillRect/>
          </a:stretch>
        </p:blipFill>
        <p:spPr>
          <a:xfrm>
            <a:off x="8549650" y="312424"/>
            <a:ext cx="2590799" cy="32384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Do your expenses include payments on debt?</a:t>
            </a:r>
            <a:endParaRPr/>
          </a:p>
        </p:txBody>
      </p:sp>
      <p:sp>
        <p:nvSpPr>
          <p:cNvPr id="154" name="Google Shape;154;p8"/>
          <p:cNvSpPr txBox="1"/>
          <p:nvPr/>
        </p:nvSpPr>
        <p:spPr>
          <a:xfrm>
            <a:off x="1028700" y="1866601"/>
            <a:ext cx="9644100" cy="3755700"/>
          </a:xfrm>
          <a:prstGeom prst="rect">
            <a:avLst/>
          </a:prstGeom>
          <a:noFill/>
          <a:ln>
            <a:noFill/>
          </a:ln>
        </p:spPr>
        <p:txBody>
          <a:bodyPr spcFirstLastPara="1" wrap="square" lIns="91425" tIns="45700" rIns="91425" bIns="45700" anchor="t" anchorCtr="0">
            <a:spAutoFit/>
          </a:bodyPr>
          <a:lstStyle/>
          <a:p>
            <a:pPr marL="285750" marR="0" lvl="0" indent="-349250" algn="l" rtl="0">
              <a:spcBef>
                <a:spcPts val="0"/>
              </a:spcBef>
              <a:spcAft>
                <a:spcPts val="0"/>
              </a:spcAft>
              <a:buClr>
                <a:schemeClr val="dk1"/>
              </a:buClr>
              <a:buSzPts val="3400"/>
              <a:buFont typeface="Arial"/>
              <a:buChar char="•"/>
            </a:pPr>
            <a:r>
              <a:rPr lang="en-US" sz="3400">
                <a:solidFill>
                  <a:schemeClr val="dk1"/>
                </a:solidFill>
                <a:latin typeface="Calibri"/>
                <a:ea typeface="Calibri"/>
                <a:cs typeface="Calibri"/>
                <a:sym typeface="Calibri"/>
              </a:rPr>
              <a:t>Consumer debt (not including mortgage) should not consume more than 15% of your income.</a:t>
            </a:r>
            <a:endParaRPr sz="2400"/>
          </a:p>
          <a:p>
            <a:pPr marL="285750" marR="0" lvl="0" indent="-133350" algn="l" rtl="0">
              <a:spcBef>
                <a:spcPts val="0"/>
              </a:spcBef>
              <a:spcAft>
                <a:spcPts val="0"/>
              </a:spcAft>
              <a:buClr>
                <a:schemeClr val="dk1"/>
              </a:buClr>
              <a:buSzPts val="2400"/>
              <a:buFont typeface="Arial"/>
              <a:buNone/>
            </a:pPr>
            <a:endParaRPr sz="3400">
              <a:solidFill>
                <a:schemeClr val="dk1"/>
              </a:solidFill>
              <a:latin typeface="Calibri"/>
              <a:ea typeface="Calibri"/>
              <a:cs typeface="Calibri"/>
              <a:sym typeface="Calibri"/>
            </a:endParaRPr>
          </a:p>
          <a:p>
            <a:pPr marL="285750" marR="0" lvl="0" indent="-349250" algn="l" rtl="0">
              <a:spcBef>
                <a:spcPts val="0"/>
              </a:spcBef>
              <a:spcAft>
                <a:spcPts val="0"/>
              </a:spcAft>
              <a:buClr>
                <a:schemeClr val="dk1"/>
              </a:buClr>
              <a:buSzPts val="3400"/>
              <a:buFont typeface="Arial"/>
              <a:buChar char="•"/>
            </a:pPr>
            <a:r>
              <a:rPr lang="en-US" sz="3400">
                <a:solidFill>
                  <a:schemeClr val="dk1"/>
                </a:solidFill>
                <a:latin typeface="Calibri"/>
                <a:ea typeface="Calibri"/>
                <a:cs typeface="Calibri"/>
                <a:sym typeface="Calibri"/>
              </a:rPr>
              <a:t>Make a list of your debts showing amount owed, monthly payment, interest rate, time left to payoff.</a:t>
            </a:r>
            <a:endParaRPr sz="2400"/>
          </a:p>
          <a:p>
            <a:pPr marL="285750" marR="0" lvl="0" indent="-133350" algn="l" rtl="0">
              <a:spcBef>
                <a:spcPts val="0"/>
              </a:spcBef>
              <a:spcAft>
                <a:spcPts val="0"/>
              </a:spcAft>
              <a:buClr>
                <a:schemeClr val="dk1"/>
              </a:buClr>
              <a:buSzPts val="2400"/>
              <a:buFont typeface="Arial"/>
              <a:buNone/>
            </a:pPr>
            <a:endParaRPr sz="3400">
              <a:solidFill>
                <a:schemeClr val="dk1"/>
              </a:solidFill>
              <a:latin typeface="Calibri"/>
              <a:ea typeface="Calibri"/>
              <a:cs typeface="Calibri"/>
              <a:sym typeface="Calibri"/>
            </a:endParaRPr>
          </a:p>
          <a:p>
            <a:pPr marL="285750" marR="0" lvl="0" indent="-349250" algn="l" rtl="0">
              <a:spcBef>
                <a:spcPts val="0"/>
              </a:spcBef>
              <a:spcAft>
                <a:spcPts val="0"/>
              </a:spcAft>
              <a:buClr>
                <a:schemeClr val="dk1"/>
              </a:buClr>
              <a:buSzPts val="3400"/>
              <a:buFont typeface="Arial"/>
              <a:buChar char="•"/>
            </a:pPr>
            <a:r>
              <a:rPr lang="en-US" sz="3400">
                <a:solidFill>
                  <a:schemeClr val="dk1"/>
                </a:solidFill>
                <a:latin typeface="Calibri"/>
                <a:ea typeface="Calibri"/>
                <a:cs typeface="Calibri"/>
                <a:sym typeface="Calibri"/>
              </a:rPr>
              <a:t>Devise a plan for paying off the debts.</a:t>
            </a:r>
            <a:endParaRPr sz="2400"/>
          </a:p>
        </p:txBody>
      </p:sp>
      <p:pic>
        <p:nvPicPr>
          <p:cNvPr id="155" name="Google Shape;155;p8" descr="File:Credit-cards.jpg - Wikipedia"/>
          <p:cNvPicPr preferRelativeResize="0"/>
          <p:nvPr/>
        </p:nvPicPr>
        <p:blipFill rotWithShape="1">
          <a:blip r:embed="rId3">
            <a:alphaModFix/>
          </a:blip>
          <a:srcRect t="14377" b="11362"/>
          <a:stretch/>
        </p:blipFill>
        <p:spPr>
          <a:xfrm>
            <a:off x="8199100" y="4580225"/>
            <a:ext cx="3870948" cy="215587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6964</Words>
  <Application>Microsoft Office PowerPoint</Application>
  <PresentationFormat>Widescreen</PresentationFormat>
  <Paragraphs>613</Paragraphs>
  <Slides>72</Slides>
  <Notes>72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72</vt:i4>
      </vt:variant>
    </vt:vector>
  </HeadingPairs>
  <TitlesOfParts>
    <vt:vector size="79" baseType="lpstr">
      <vt:lpstr>Dancing Script</vt:lpstr>
      <vt:lpstr>Arial</vt:lpstr>
      <vt:lpstr>Arial Black</vt:lpstr>
      <vt:lpstr>Calibri</vt:lpstr>
      <vt:lpstr>Corbel</vt:lpstr>
      <vt:lpstr>Office Theme</vt:lpstr>
      <vt:lpstr>Microsoft Excel 97-2003 Worksheet</vt:lpstr>
      <vt:lpstr>Money Management  for Women</vt:lpstr>
      <vt:lpstr>Why a class just for women?</vt:lpstr>
      <vt:lpstr>PowerPoint Presentation</vt:lpstr>
      <vt:lpstr>No surprise then that money ranks as the  #1 stressor for women.</vt:lpstr>
      <vt:lpstr>PowerPoint Presentation</vt:lpstr>
      <vt:lpstr>Money Stress Reduction: The Three E’s</vt:lpstr>
      <vt:lpstr>Where do you begin?</vt:lpstr>
      <vt:lpstr>PowerPoint Presentation</vt:lpstr>
      <vt:lpstr>Do your expenses include payments on debt?</vt:lpstr>
      <vt:lpstr>PowerPoint Presentation</vt:lpstr>
      <vt:lpstr>PowerPoint Presentation</vt:lpstr>
      <vt:lpstr>What is a credit score and how is it used?</vt:lpstr>
      <vt:lpstr>PowerPoint Presentation</vt:lpstr>
      <vt:lpstr>Review your credit report regularly</vt:lpstr>
      <vt:lpstr>How do you start building credit?</vt:lpstr>
      <vt:lpstr>PowerPoint Presentation</vt:lpstr>
      <vt:lpstr>PowerPoint Presentation</vt:lpstr>
      <vt:lpstr>Saving early for retirement is an advantage.</vt:lpstr>
      <vt:lpstr>Money &amp; Relationships</vt:lpstr>
      <vt:lpstr>Does having a spouse complicate things? (Do we really need to ask?)</vt:lpstr>
      <vt:lpstr>“Don’t keep money secrets.”</vt:lpstr>
      <vt:lpstr>How can you avoid these problems?</vt:lpstr>
      <vt:lpstr>And if you make more than your husband….?</vt:lpstr>
      <vt:lpstr>Divorce &amp; Widowhood</vt:lpstr>
      <vt:lpstr>Divorce: It Happens</vt:lpstr>
      <vt:lpstr>What is “gray divorce”?</vt:lpstr>
      <vt:lpstr>What about pre-nuptial agreements?</vt:lpstr>
      <vt:lpstr>Dangers of an Abusive Relationship</vt:lpstr>
      <vt:lpstr>What to do if you fear divorce or are in divorce….</vt:lpstr>
      <vt:lpstr>Steps When Entering Divorce</vt:lpstr>
      <vt:lpstr>Emotional Preparation</vt:lpstr>
      <vt:lpstr>Legal Steps</vt:lpstr>
      <vt:lpstr>Financial Preparation</vt:lpstr>
      <vt:lpstr>Look at the division of assets with an eye toward tax consequences </vt:lpstr>
      <vt:lpstr>Housing &amp; Logistics</vt:lpstr>
      <vt:lpstr>Co-Parenting &amp; Children</vt:lpstr>
      <vt:lpstr>Post-Divorce Considerations</vt:lpstr>
      <vt:lpstr>What about Widowhood?</vt:lpstr>
      <vt:lpstr>Save on Taxes</vt:lpstr>
      <vt:lpstr>Other actions to take</vt:lpstr>
      <vt:lpstr>PowerPoint Presentation</vt:lpstr>
      <vt:lpstr>Social Security Benefits for Widows</vt:lpstr>
      <vt:lpstr>What are you entitled to?</vt:lpstr>
      <vt:lpstr>Let’s take a break! (Please submit your questions!)</vt:lpstr>
      <vt:lpstr>Investing</vt:lpstr>
      <vt:lpstr>Let’s take the mystery out of investing</vt:lpstr>
      <vt:lpstr>Let’s delve a little deeper…..</vt:lpstr>
      <vt:lpstr>Retirement accounts</vt:lpstr>
      <vt:lpstr>Some other terms to know</vt:lpstr>
      <vt:lpstr>So how do you know what you’re investing in?</vt:lpstr>
      <vt:lpstr>Two rookie mistakes to avoid</vt:lpstr>
      <vt:lpstr>“The stock market is the only store in town where people run out the door when things go on sale.”</vt:lpstr>
      <vt:lpstr>Women as Investors</vt:lpstr>
      <vt:lpstr>But what if you’re not one of those confident ones? You can get help.</vt:lpstr>
      <vt:lpstr>Or you can hire help</vt:lpstr>
      <vt:lpstr>What should you get from your advisor?</vt:lpstr>
      <vt:lpstr>Living in Retirement: Not All That Different</vt:lpstr>
      <vt:lpstr>But there are a few extra things to consider</vt:lpstr>
      <vt:lpstr>Your health insurance options</vt:lpstr>
      <vt:lpstr>Medicare Pros and Cons</vt:lpstr>
      <vt:lpstr>You are a prime target for scammers</vt:lpstr>
      <vt:lpstr>Withdrawing money from retirement accounts</vt:lpstr>
      <vt:lpstr>Resources for Women</vt:lpstr>
      <vt:lpstr>Social Media &amp; Apps</vt:lpstr>
      <vt:lpstr>Now grade yourself on the pre-quiz……</vt:lpstr>
      <vt:lpstr>Now grade yourself on the pre-quiz……</vt:lpstr>
      <vt:lpstr>PowerPoint Presentation</vt:lpstr>
      <vt:lpstr>PowerPoint Presentation</vt:lpstr>
      <vt:lpstr>PowerPoint Presentation</vt:lpstr>
      <vt:lpstr>PowerPoint Presentation</vt:lpstr>
      <vt:lpstr>Now it’s time to hear from YOU!  Let’s take a look at the questions.</vt:lpstr>
      <vt:lpstr>Thank you so much for joining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Roger Young</dc:creator>
  <cp:lastModifiedBy>Roger Young</cp:lastModifiedBy>
  <cp:revision>1</cp:revision>
  <dcterms:created xsi:type="dcterms:W3CDTF">2026-02-27T02:38:59Z</dcterms:created>
  <dcterms:modified xsi:type="dcterms:W3CDTF">2026-05-03T23:50:05Z</dcterms:modified>
</cp:coreProperties>
</file>