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313863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m4bhhCC3xuJvLVQstzvQ6fVbq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a552172af_0_1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da552172a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3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6" name="Google Shape;96;p3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3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7" name="Google Shape;107;p3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1" name="Google Shape;111;p3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" name="Google Shape;112;p3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3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3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3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3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7" name="Google Shape;127;p3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" name="Google Shape;128;p3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3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overnment" TargetMode="External"/><Relationship Id="rId3" Type="http://schemas.openxmlformats.org/officeDocument/2006/relationships/hyperlink" Target="https://en.wikipedia.org/wiki/Business_partners" TargetMode="External"/><Relationship Id="rId7" Type="http://schemas.openxmlformats.org/officeDocument/2006/relationships/hyperlink" Target="https://en.wikipedia.org/wiki/Schoo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rganization" TargetMode="External"/><Relationship Id="rId5" Type="http://schemas.openxmlformats.org/officeDocument/2006/relationships/hyperlink" Target="https://en.wikipedia.org/wiki/Interest" TargetMode="External"/><Relationship Id="rId4" Type="http://schemas.openxmlformats.org/officeDocument/2006/relationships/hyperlink" Target="https://en.wikipedia.org/wiki/Business_entit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zelwoodschools.org/haze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95" y="2579003"/>
            <a:ext cx="5314496" cy="232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0694" y="167925"/>
            <a:ext cx="7824135" cy="215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 descr="image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9485" y="2579003"/>
            <a:ext cx="3390900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7976" y="4310827"/>
            <a:ext cx="2370500" cy="24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360286" y="7943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</a:pPr>
            <a:r>
              <a:rPr lang="en-US" sz="4800" b="1"/>
              <a:t>Purpose</a:t>
            </a:r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body" idx="1"/>
          </p:nvPr>
        </p:nvSpPr>
        <p:spPr>
          <a:xfrm>
            <a:off x="360267" y="2294288"/>
            <a:ext cx="11052300" cy="4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To promote the welfare of children and youth in home, school, place of worship, and throughout the community;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To raise the standards of home life.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To advocate for laws that further the education, physical and mental health, welfare and safety of children and youth;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To promote the collaboration and engagement of families and educators in the education of children and youth; and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To engage the public in united efforts to secure the physical, mental, emotional, spiritual, and social well-being of all children and youth; and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To advocate for fiscal responsibility regarding public tax dollars in public education funding.</a:t>
            </a:r>
            <a:endParaRPr/>
          </a:p>
        </p:txBody>
      </p:sp>
      <p:pic>
        <p:nvPicPr>
          <p:cNvPr id="227" name="Google Shape;22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2375" y="52825"/>
            <a:ext cx="5611999" cy="7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Partnership</a:t>
            </a:r>
            <a:endParaRPr/>
          </a:p>
        </p:txBody>
      </p:sp>
      <p:sp>
        <p:nvSpPr>
          <p:cNvPr id="233" name="Google Shape;233;p11"/>
          <p:cNvSpPr txBox="1">
            <a:spLocks noGrp="1"/>
          </p:cNvSpPr>
          <p:nvPr>
            <p:ph type="body" idx="1"/>
          </p:nvPr>
        </p:nvSpPr>
        <p:spPr>
          <a:xfrm>
            <a:off x="529389" y="1925053"/>
            <a:ext cx="11453497" cy="474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/>
              <a:t>A </a:t>
            </a:r>
            <a:r>
              <a:rPr lang="en-US" sz="2800" b="1"/>
              <a:t>partnership</a:t>
            </a:r>
            <a:r>
              <a:rPr lang="en-US" sz="2800"/>
              <a:t> is an arrangement where parties, known as 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partners</a:t>
            </a:r>
            <a:r>
              <a:rPr lang="en-US" sz="2800"/>
              <a:t>, agree to </a:t>
            </a:r>
            <a:r>
              <a:rPr lang="en-US" sz="2800" b="1">
                <a:solidFill>
                  <a:srgbClr val="FFFF00"/>
                </a:solidFill>
              </a:rPr>
              <a:t>cooperate to advance their mutual interests</a:t>
            </a:r>
            <a:r>
              <a:rPr lang="en-US" sz="2800"/>
              <a:t>. The partners in a partnership may be individuals, 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businesses</a:t>
            </a:r>
            <a:r>
              <a:rPr lang="en-US" sz="2800"/>
              <a:t>, </a:t>
            </a:r>
            <a:r>
              <a:rPr lang="en-US" sz="2800" u="sng">
                <a:solidFill>
                  <a:schemeClr val="hlink"/>
                </a:solidFill>
                <a:hlinkClick r:id="rId5"/>
              </a:rPr>
              <a:t>interest</a:t>
            </a:r>
            <a:r>
              <a:rPr lang="en-US" sz="2800"/>
              <a:t>-based </a:t>
            </a:r>
            <a:r>
              <a:rPr lang="en-US" sz="2800" u="sng">
                <a:solidFill>
                  <a:schemeClr val="hlink"/>
                </a:solidFill>
                <a:hlinkClick r:id="rId6"/>
              </a:rPr>
              <a:t>organizations</a:t>
            </a:r>
            <a:r>
              <a:rPr lang="en-US" sz="2800"/>
              <a:t>, </a:t>
            </a:r>
            <a:r>
              <a:rPr lang="en-US" sz="2800" u="sng">
                <a:solidFill>
                  <a:schemeClr val="hlink"/>
                </a:solidFill>
                <a:hlinkClick r:id="rId7"/>
              </a:rPr>
              <a:t>schools</a:t>
            </a:r>
            <a:r>
              <a:rPr lang="en-US" sz="2800"/>
              <a:t>, </a:t>
            </a:r>
            <a:r>
              <a:rPr lang="en-US" sz="2800" u="sng">
                <a:solidFill>
                  <a:schemeClr val="hlink"/>
                </a:solidFill>
                <a:hlinkClick r:id="rId8"/>
              </a:rPr>
              <a:t>governments</a:t>
            </a:r>
            <a:r>
              <a:rPr lang="en-US" sz="2800"/>
              <a:t> or combinations. 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 sz="2800" b="1" u="sng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Organizations</a:t>
            </a:r>
            <a:r>
              <a:rPr lang="en-US" sz="2800" b="1">
                <a:solidFill>
                  <a:srgbClr val="FFFF00"/>
                </a:solidFill>
              </a:rPr>
              <a:t> may partner to increase the likelihood of each achieving their mission and to amplify their reach</a:t>
            </a:r>
            <a:r>
              <a:rPr lang="en-US" sz="2800"/>
              <a:t>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Training &amp; Resources</a:t>
            </a:r>
            <a:endParaRPr/>
          </a:p>
        </p:txBody>
      </p:sp>
      <p:sp>
        <p:nvSpPr>
          <p:cNvPr id="239" name="Google Shape;239;p12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451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PTA School of Information (SOI)</a:t>
            </a:r>
            <a:endParaRPr sz="28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Missouri PTA Annual Convention, October 1 -3, 2021</a:t>
            </a:r>
            <a:endParaRPr sz="28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National &amp; Missouri PTA’s Websites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E-Learning Courses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Monthly Council Meetings and Networking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Social Media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Published Resources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Communication</a:t>
            </a:r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body" idx="1"/>
          </p:nvPr>
        </p:nvSpPr>
        <p:spPr>
          <a:xfrm>
            <a:off x="7689684" y="2560271"/>
            <a:ext cx="3304674" cy="210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Be Positive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Be Enthusiastic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Be Engaged</a:t>
            </a:r>
            <a:endParaRPr/>
          </a:p>
        </p:txBody>
      </p:sp>
      <p:sp>
        <p:nvSpPr>
          <p:cNvPr id="246" name="Google Shape;246;p13"/>
          <p:cNvSpPr txBox="1"/>
          <p:nvPr/>
        </p:nvSpPr>
        <p:spPr>
          <a:xfrm>
            <a:off x="657725" y="1585161"/>
            <a:ext cx="2703095" cy="41021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🞆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PTA Meetings</a:t>
            </a:r>
            <a:endParaRPr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🞆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Newsletters</a:t>
            </a:r>
            <a:endParaRPr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🞆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Website</a:t>
            </a:r>
            <a:endParaRPr/>
          </a:p>
          <a:p>
            <a:pPr marL="342900" marR="0" lvl="0" indent="-34290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🞆"/>
            </a:pP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Participate</a:t>
            </a:r>
            <a:endParaRPr/>
          </a:p>
        </p:txBody>
      </p:sp>
      <p:sp>
        <p:nvSpPr>
          <p:cNvPr id="247" name="Google Shape;247;p13"/>
          <p:cNvSpPr txBox="1"/>
          <p:nvPr/>
        </p:nvSpPr>
        <p:spPr>
          <a:xfrm>
            <a:off x="3634289" y="1903964"/>
            <a:ext cx="3858125" cy="341959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Meetings and Events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PTA Council Events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PTA Scholarship Fundraising Events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Joint Events</a:t>
            </a:r>
            <a:endParaRPr/>
          </a:p>
        </p:txBody>
      </p:sp>
      <p:pic>
        <p:nvPicPr>
          <p:cNvPr id="248" name="Google Shape;24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377" y="133827"/>
            <a:ext cx="2629025" cy="21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Benefits of a Successful PTA</a:t>
            </a:r>
            <a:endParaRPr/>
          </a:p>
        </p:txBody>
      </p:sp>
      <p:sp>
        <p:nvSpPr>
          <p:cNvPr id="254" name="Google Shape;254;p14"/>
          <p:cNvSpPr/>
          <p:nvPr/>
        </p:nvSpPr>
        <p:spPr>
          <a:xfrm>
            <a:off x="3227830" y="3528809"/>
            <a:ext cx="509466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>
                <a:solidFill>
                  <a:schemeClr val="accent5"/>
                </a:solidFill>
                <a:latin typeface="Arial Rounded"/>
                <a:ea typeface="Arial Rounded"/>
                <a:cs typeface="Arial Rounded"/>
                <a:sym typeface="Arial Rounded"/>
              </a:rPr>
              <a:t>Students</a:t>
            </a:r>
            <a:endParaRPr/>
          </a:p>
        </p:txBody>
      </p:sp>
      <p:sp>
        <p:nvSpPr>
          <p:cNvPr id="255" name="Google Shape;255;p14"/>
          <p:cNvSpPr/>
          <p:nvPr/>
        </p:nvSpPr>
        <p:spPr>
          <a:xfrm rot="-1124279">
            <a:off x="731597" y="2554702"/>
            <a:ext cx="28729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5E1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Families</a:t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 rot="1062412">
            <a:off x="4815603" y="2298901"/>
            <a:ext cx="15985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5E1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Staff</a:t>
            </a:r>
            <a:endParaRPr sz="5400" b="1" i="0" u="none" strike="noStrike" cap="none">
              <a:solidFill>
                <a:srgbClr val="F5E1A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14"/>
          <p:cNvSpPr/>
          <p:nvPr/>
        </p:nvSpPr>
        <p:spPr>
          <a:xfrm rot="1192311">
            <a:off x="1322973" y="4746087"/>
            <a:ext cx="238879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5E1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District</a:t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 rot="-512443">
            <a:off x="4764753" y="5262336"/>
            <a:ext cx="24593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5E1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</a:t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 rot="1511300">
            <a:off x="7777884" y="2313165"/>
            <a:ext cx="33714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5E1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Principals</a:t>
            </a:r>
            <a:endParaRPr/>
          </a:p>
        </p:txBody>
      </p:sp>
      <p:sp>
        <p:nvSpPr>
          <p:cNvPr id="260" name="Google Shape;260;p14"/>
          <p:cNvSpPr/>
          <p:nvPr/>
        </p:nvSpPr>
        <p:spPr>
          <a:xfrm rot="-947252">
            <a:off x="7685678" y="4229837"/>
            <a:ext cx="41975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5E1A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 txBox="1">
            <a:spLocks noGrp="1"/>
          </p:cNvSpPr>
          <p:nvPr>
            <p:ph type="body" idx="1"/>
          </p:nvPr>
        </p:nvSpPr>
        <p:spPr>
          <a:xfrm>
            <a:off x="838200" y="234185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26416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4000"/>
              <a:t>Provides unit support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4000"/>
              <a:t>Training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4000"/>
              <a:t>Food 4 Thought Program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4000"/>
              <a:t>PTA Scholarship Program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4000"/>
              <a:t>Networking</a:t>
            </a:r>
            <a:endParaRPr sz="4000"/>
          </a:p>
        </p:txBody>
      </p:sp>
      <p:pic>
        <p:nvPicPr>
          <p:cNvPr id="266" name="Google Shape;26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04" y="165582"/>
            <a:ext cx="7178083" cy="217627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5"/>
          <p:cNvSpPr txBox="1"/>
          <p:nvPr/>
        </p:nvSpPr>
        <p:spPr>
          <a:xfrm>
            <a:off x="7461850" y="3382862"/>
            <a:ext cx="40989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Meets 3</a:t>
            </a:r>
            <a:r>
              <a:rPr lang="en-US" sz="2800" b="1" i="0" u="none" strike="noStrike" cap="none" baseline="30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</a:t>
            </a:r>
            <a:r>
              <a:rPr lang="en-US" sz="28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Thursday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6:30 p.m.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Opportunity Center</a:t>
            </a:r>
            <a:endParaRPr sz="2800" b="1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8" name="Google Shape;2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9725" y="165575"/>
            <a:ext cx="2486064" cy="321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Food  4 Thought</a:t>
            </a:r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body" idx="1"/>
          </p:nvPr>
        </p:nvSpPr>
        <p:spPr>
          <a:xfrm>
            <a:off x="827424" y="2735635"/>
            <a:ext cx="10554574" cy="363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 b="1" dirty="0"/>
              <a:t>Food 4 Thought</a:t>
            </a:r>
            <a:r>
              <a:rPr lang="en-US" sz="2400" dirty="0"/>
              <a:t> was launched in January 2014 to aid HSD students and families in need. 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 dirty="0"/>
              <a:t>The District houses four closets at each of the High Schools (Central, East &amp; West), and one at the Opportunity Center (East Middle) however, assistance is available to ALL 33 schools in the District. 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 dirty="0"/>
              <a:t>Students and families in need are identified by District staff (i.e., social worker, teacher, cafeteria staff, etc.), and items are distributed by the social workers.</a:t>
            </a:r>
            <a:endParaRPr dirty="0"/>
          </a:p>
        </p:txBody>
      </p:sp>
      <p:pic>
        <p:nvPicPr>
          <p:cNvPr id="275" name="Google Shape;275;p16" descr="Hazelwood School Distric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7327"/>
          <a:stretch/>
        </p:blipFill>
        <p:spPr>
          <a:xfrm>
            <a:off x="6212300" y="152400"/>
            <a:ext cx="2117575" cy="15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6"/>
          <p:cNvPicPr preferRelativeResize="0"/>
          <p:nvPr/>
        </p:nvPicPr>
        <p:blipFill rotWithShape="1">
          <a:blip r:embed="rId5">
            <a:alphaModFix/>
          </a:blip>
          <a:srcRect t="3235"/>
          <a:stretch/>
        </p:blipFill>
        <p:spPr>
          <a:xfrm>
            <a:off x="9042675" y="0"/>
            <a:ext cx="2330611" cy="1812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Founders Day Dinner</a:t>
            </a:r>
            <a:endParaRPr/>
          </a:p>
        </p:txBody>
      </p:sp>
      <p:sp>
        <p:nvSpPr>
          <p:cNvPr id="282" name="Google Shape;282;p1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▪"/>
            </a:pPr>
            <a:r>
              <a:rPr lang="en-US" sz="2800" dirty="0"/>
              <a:t>Celebrate the Founding of PTA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▪"/>
            </a:pPr>
            <a:r>
              <a:rPr lang="en-US" sz="2800" dirty="0"/>
              <a:t>Celebrate the Teachers of the Year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▪"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▪"/>
            </a:pPr>
            <a:r>
              <a:rPr lang="en-US" sz="2800" dirty="0"/>
              <a:t>Accept PTA Scholarship Donations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a552172af_0_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dirty="0"/>
              <a:t>Run/Walk</a:t>
            </a:r>
            <a:endParaRPr dirty="0"/>
          </a:p>
        </p:txBody>
      </p:sp>
      <p:sp>
        <p:nvSpPr>
          <p:cNvPr id="288" name="Google Shape;288;gda552172af_0_10"/>
          <p:cNvSpPr txBox="1">
            <a:spLocks noGrp="1"/>
          </p:cNvSpPr>
          <p:nvPr>
            <p:ph type="body" idx="1"/>
          </p:nvPr>
        </p:nvSpPr>
        <p:spPr>
          <a:xfrm>
            <a:off x="646100" y="2052925"/>
            <a:ext cx="108627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▪"/>
            </a:pPr>
            <a:r>
              <a:rPr lang="en-US" sz="2800" dirty="0"/>
              <a:t>District-wide event (generally 2nd Saturday of May)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▪"/>
            </a:pPr>
            <a:r>
              <a:rPr lang="en-US" sz="2800" dirty="0"/>
              <a:t>Family fun with races for all ages (5 K, 1 Mile, ½ Mile, ¼ Mile)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▪"/>
            </a:pPr>
            <a:r>
              <a:rPr lang="en-US" sz="2800" dirty="0"/>
              <a:t>Official Run/Walk t-shirt each year with student-designed artwork.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 dirty="0"/>
          </a:p>
          <a:p>
            <a:pPr marL="342900" lvl="0" indent="-378460" algn="l" rtl="0"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/>
              <a:t>Helps raise money for Scholarship Fund</a:t>
            </a:r>
            <a:endParaRPr sz="2800" dirty="0"/>
          </a:p>
        </p:txBody>
      </p:sp>
      <p:pic>
        <p:nvPicPr>
          <p:cNvPr id="289" name="Google Shape;289;gda552172a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461" y="105000"/>
            <a:ext cx="1749096" cy="174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 sz="6000" b="1"/>
              <a:t>HSD PTA Scholarship Program</a:t>
            </a:r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410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248920" algn="l" rtl="0">
              <a:spcBef>
                <a:spcPts val="0"/>
              </a:spcBef>
              <a:spcAft>
                <a:spcPts val="0"/>
              </a:spcAft>
              <a:buSzPct val="800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4000"/>
              <a:t>Started in 1959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Char char="▪"/>
            </a:pPr>
            <a:r>
              <a:rPr lang="en-US" sz="3600"/>
              <a:t>1976 – 1</a:t>
            </a:r>
            <a:r>
              <a:rPr lang="en-US" sz="3600" baseline="30000"/>
              <a:t>st</a:t>
            </a:r>
            <a:r>
              <a:rPr lang="en-US" sz="3600"/>
              <a:t> Six Flags Day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Char char="▪"/>
            </a:pPr>
            <a:r>
              <a:rPr lang="en-US" sz="3600"/>
              <a:t>1982 - 1</a:t>
            </a:r>
            <a:r>
              <a:rPr lang="en-US" sz="3600" baseline="30000"/>
              <a:t>st</a:t>
            </a:r>
            <a:r>
              <a:rPr lang="en-US" sz="3600"/>
              <a:t> Run/Walk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Char char="▪"/>
            </a:pPr>
            <a:r>
              <a:rPr lang="en-US" sz="3600"/>
              <a:t>2014 – 1</a:t>
            </a:r>
            <a:r>
              <a:rPr lang="en-US" sz="3600" baseline="30000"/>
              <a:t>st</a:t>
            </a:r>
            <a:r>
              <a:rPr lang="en-US" sz="3600"/>
              <a:t> Trivia Night</a:t>
            </a:r>
            <a:endParaRPr/>
          </a:p>
          <a:p>
            <a:pPr marL="742950" lvl="1" indent="-116586" algn="l" rtl="0">
              <a:spcBef>
                <a:spcPts val="1000"/>
              </a:spcBef>
              <a:spcAft>
                <a:spcPts val="0"/>
              </a:spcAft>
              <a:buSzPct val="79999"/>
              <a:buFont typeface="Noto Sans Symbols"/>
              <a:buNone/>
            </a:pPr>
            <a:endParaRPr sz="36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4000"/>
              <a:t>2600 Scholarships/$3 Million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/>
          <p:nvPr/>
        </p:nvSpPr>
        <p:spPr>
          <a:xfrm>
            <a:off x="2118014" y="448542"/>
            <a:ext cx="817245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 &amp; INTRODUCTIONS</a:t>
            </a:r>
            <a:endParaRPr/>
          </a:p>
        </p:txBody>
      </p:sp>
      <p:pic>
        <p:nvPicPr>
          <p:cNvPr id="157" name="Google Shape;15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4069869"/>
            <a:ext cx="4301350" cy="22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How You can Help</a:t>
            </a:r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body" idx="1"/>
          </p:nvPr>
        </p:nvSpPr>
        <p:spPr>
          <a:xfrm>
            <a:off x="297526" y="1510561"/>
            <a:ext cx="6115162" cy="451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6000" b="1">
                <a:solidFill>
                  <a:srgbClr val="FFFF00"/>
                </a:solidFill>
              </a:rPr>
              <a:t>Promote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5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6000" b="1">
                <a:solidFill>
                  <a:srgbClr val="FFFF00"/>
                </a:solidFill>
              </a:rPr>
              <a:t>Participate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6000" b="1">
                <a:solidFill>
                  <a:srgbClr val="FFFF00"/>
                </a:solidFill>
              </a:rPr>
              <a:t>PTA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sz="6000" b="1"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6000" b="1">
                <a:solidFill>
                  <a:srgbClr val="FFFF00"/>
                </a:solidFill>
              </a:rPr>
              <a:t>WE NEED YOU!</a:t>
            </a:r>
            <a:endParaRPr sz="6000" b="1">
              <a:solidFill>
                <a:srgbClr val="FFFF00"/>
              </a:solidFill>
            </a:endParaRPr>
          </a:p>
        </p:txBody>
      </p: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787" y="1624652"/>
            <a:ext cx="5626900" cy="296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en-US" sz="6000" b="1"/>
              <a:t>AGENDA</a:t>
            </a:r>
            <a:endParaRPr/>
          </a:p>
        </p:txBody>
      </p:sp>
      <p:sp>
        <p:nvSpPr>
          <p:cNvPr id="163" name="Google Shape;163;p3"/>
          <p:cNvSpPr txBox="1"/>
          <p:nvPr/>
        </p:nvSpPr>
        <p:spPr>
          <a:xfrm>
            <a:off x="810000" y="2192844"/>
            <a:ext cx="697979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❑"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PTA Mission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❑"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PTA Defined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❑"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Structure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❑"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Keys to Success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❑"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Benefits of a Successful PTA 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❑"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PTA Programs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❑"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You Can Help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en-US" sz="6000" b="1"/>
              <a:t>Mission</a:t>
            </a:r>
            <a:endParaRPr/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/>
              <a:t>PTA's mission is to make every child’s potential a reality by engaging and empowering families and communities to advocate for all children.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en-US" sz="6000" b="1"/>
              <a:t>What is PTA</a:t>
            </a:r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346364" y="1323744"/>
            <a:ext cx="11499272" cy="421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40"/>
              <a:buFont typeface="Noto Sans Symbols"/>
              <a:buChar char="▪"/>
            </a:pPr>
            <a:r>
              <a:rPr lang="en-US" sz="2800" dirty="0"/>
              <a:t>Self governed, by volunteers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 dirty="0"/>
              <a:t>Elections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 dirty="0"/>
              <a:t>Bylaws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 dirty="0"/>
              <a:t>Budget</a:t>
            </a:r>
            <a:endParaRPr dirty="0"/>
          </a:p>
          <a:p>
            <a:pPr marL="342900" lvl="0" indent="-28956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840"/>
              <a:buFont typeface="Noto Sans Symbols"/>
              <a:buNone/>
            </a:pPr>
            <a:endParaRPr sz="1050" dirty="0"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▪"/>
            </a:pPr>
            <a:r>
              <a:rPr lang="en-US" sz="2800" dirty="0"/>
              <a:t>Advocacy Focused</a:t>
            </a:r>
            <a:endParaRPr dirty="0"/>
          </a:p>
          <a:p>
            <a:pPr marL="342900" lvl="0" indent="-20066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dirty="0"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▪"/>
            </a:pPr>
            <a:r>
              <a:rPr lang="en-US" sz="2800" dirty="0"/>
              <a:t>Not for Profit Organization, 501(c)3 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 dirty="0"/>
              <a:t>Required to files Tax Forms</a:t>
            </a:r>
            <a:endParaRPr dirty="0"/>
          </a:p>
          <a:p>
            <a:pPr marL="342900" lvl="0" indent="-20066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None/>
            </a:pPr>
            <a:endParaRPr sz="2800" dirty="0"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▪"/>
            </a:pPr>
            <a:r>
              <a:rPr lang="en-US" sz="2800" dirty="0"/>
              <a:t>Member Based</a:t>
            </a:r>
            <a:endParaRPr dirty="0"/>
          </a:p>
          <a:p>
            <a:pPr marL="74295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 dirty="0"/>
              <a:t>Decision made by vote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en-US" sz="6000" b="1"/>
              <a:t>What PTA is NOT</a:t>
            </a:r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40"/>
              <a:buFont typeface="Noto Sans Symbols"/>
              <a:buChar char="▪"/>
            </a:pPr>
            <a:r>
              <a:rPr lang="en-US" sz="4800">
                <a:solidFill>
                  <a:srgbClr val="FFFF00"/>
                </a:solidFill>
              </a:rPr>
              <a:t> NOT</a:t>
            </a:r>
            <a:r>
              <a:rPr lang="en-US" sz="4800"/>
              <a:t> a fundraising group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Noto Sans Symbols"/>
              <a:buChar char="▪"/>
            </a:pPr>
            <a:r>
              <a:rPr lang="en-US" sz="4800">
                <a:solidFill>
                  <a:srgbClr val="FFFF00"/>
                </a:solidFill>
              </a:rPr>
              <a:t> NOT</a:t>
            </a:r>
            <a:r>
              <a:rPr lang="en-US" sz="4800"/>
              <a:t> run by the Principal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Noto Sans Symbols"/>
              <a:buChar char="▪"/>
            </a:pPr>
            <a:r>
              <a:rPr lang="en-US" sz="4800">
                <a:solidFill>
                  <a:srgbClr val="FFFF00"/>
                </a:solidFill>
              </a:rPr>
              <a:t> NOT</a:t>
            </a:r>
            <a:r>
              <a:rPr lang="en-US" sz="4800"/>
              <a:t> a bad thing!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en-US" sz="6000" b="1"/>
              <a:t>Structure</a:t>
            </a:r>
            <a:endParaRPr/>
          </a:p>
        </p:txBody>
      </p:sp>
      <p:grpSp>
        <p:nvGrpSpPr>
          <p:cNvPr id="187" name="Google Shape;187;p7"/>
          <p:cNvGrpSpPr/>
          <p:nvPr/>
        </p:nvGrpSpPr>
        <p:grpSpPr>
          <a:xfrm>
            <a:off x="1107681" y="3744227"/>
            <a:ext cx="8938412" cy="812582"/>
            <a:chOff x="4368" y="1691589"/>
            <a:chExt cx="8938412" cy="812582"/>
          </a:xfrm>
        </p:grpSpPr>
        <p:sp>
          <p:nvSpPr>
            <p:cNvPr id="188" name="Google Shape;188;p7"/>
            <p:cNvSpPr/>
            <p:nvPr/>
          </p:nvSpPr>
          <p:spPr>
            <a:xfrm>
              <a:off x="4368" y="1691589"/>
              <a:ext cx="1354304" cy="812582"/>
            </a:xfrm>
            <a:prstGeom prst="roundRect">
              <a:avLst>
                <a:gd name="adj" fmla="val 10000"/>
              </a:avLst>
            </a:prstGeom>
            <a:solidFill>
              <a:srgbClr val="B01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28168" y="1715389"/>
              <a:ext cx="1306704" cy="764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National</a:t>
              </a: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1494104" y="1929947"/>
              <a:ext cx="287112" cy="33586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3A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1494104" y="1997120"/>
              <a:ext cx="200978" cy="201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900395" y="1691589"/>
              <a:ext cx="1354304" cy="812582"/>
            </a:xfrm>
            <a:prstGeom prst="roundRect">
              <a:avLst>
                <a:gd name="adj" fmla="val 10000"/>
              </a:avLst>
            </a:prstGeom>
            <a:solidFill>
              <a:srgbClr val="B01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1924195" y="1715389"/>
              <a:ext cx="1306704" cy="764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State</a:t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390131" y="1929947"/>
              <a:ext cx="287112" cy="33586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3A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3390131" y="1997120"/>
              <a:ext cx="200978" cy="201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796422" y="1691589"/>
              <a:ext cx="1354304" cy="812582"/>
            </a:xfrm>
            <a:prstGeom prst="roundRect">
              <a:avLst>
                <a:gd name="adj" fmla="val 10000"/>
              </a:avLst>
            </a:prstGeom>
            <a:solidFill>
              <a:srgbClr val="B01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3820222" y="1715389"/>
              <a:ext cx="1306704" cy="764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Region</a:t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286157" y="1929947"/>
              <a:ext cx="287112" cy="33586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3A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5286157" y="1997120"/>
              <a:ext cx="200978" cy="201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692449" y="1691589"/>
              <a:ext cx="1354304" cy="812582"/>
            </a:xfrm>
            <a:prstGeom prst="roundRect">
              <a:avLst>
                <a:gd name="adj" fmla="val 10000"/>
              </a:avLst>
            </a:prstGeom>
            <a:solidFill>
              <a:srgbClr val="B01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5716249" y="1715389"/>
              <a:ext cx="1306704" cy="764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Council</a:t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182184" y="1929947"/>
              <a:ext cx="287112" cy="33586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3A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7182184" y="1997120"/>
              <a:ext cx="200978" cy="201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7588476" y="1691589"/>
              <a:ext cx="1354304" cy="812582"/>
            </a:xfrm>
            <a:prstGeom prst="roundRect">
              <a:avLst>
                <a:gd name="adj" fmla="val 10000"/>
              </a:avLst>
            </a:prstGeom>
            <a:solidFill>
              <a:srgbClr val="B01210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7612276" y="1715389"/>
              <a:ext cx="1306704" cy="764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Unit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entury Gothic"/>
              <a:buNone/>
            </a:pPr>
            <a:r>
              <a:rPr lang="en-US" sz="6600">
                <a:solidFill>
                  <a:schemeClr val="lt1"/>
                </a:solidFill>
              </a:rPr>
              <a:t>All  are Volunteers</a:t>
            </a:r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3031958" y="2222287"/>
            <a:ext cx="8341328" cy="363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en-US" sz="4000"/>
              <a:t> Unit Leaders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en-US" sz="4000"/>
              <a:t> Council Leaders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en-US" sz="4000"/>
              <a:t> State Leaders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en-US" sz="4000"/>
              <a:t> National Leaders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Gothic"/>
              <a:buNone/>
            </a:pPr>
            <a:r>
              <a:rPr lang="en-US" sz="6000" b="1"/>
              <a:t>Keys to Success</a:t>
            </a:r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818712" y="1751162"/>
            <a:ext cx="10554574" cy="458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173736" algn="l" rtl="0">
              <a:spcBef>
                <a:spcPts val="0"/>
              </a:spcBef>
              <a:spcAft>
                <a:spcPts val="0"/>
              </a:spcAft>
              <a:buSzPct val="79999"/>
              <a:buFont typeface="Noto Sans Symbols"/>
              <a:buNone/>
            </a:pPr>
            <a:endParaRPr sz="360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4600"/>
              <a:t>PTA Purpose Driven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4600"/>
              <a:t>True Partnerships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4600"/>
              <a:t>Training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4600"/>
              <a:t>Communication</a:t>
            </a:r>
            <a:endParaRPr/>
          </a:p>
        </p:txBody>
      </p:sp>
      <p:pic>
        <p:nvPicPr>
          <p:cNvPr id="219" name="Google Shape;21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7175" y="2049525"/>
            <a:ext cx="4290900" cy="42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Widescreen</PresentationFormat>
  <Paragraphs>129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Century Gothic</vt:lpstr>
      <vt:lpstr>Noto Sans Symbols</vt:lpstr>
      <vt:lpstr>Arial</vt:lpstr>
      <vt:lpstr>Arial Rounded</vt:lpstr>
      <vt:lpstr>Calibri</vt:lpstr>
      <vt:lpstr>Ion</vt:lpstr>
      <vt:lpstr>PowerPoint Presentation</vt:lpstr>
      <vt:lpstr>PowerPoint Presentation</vt:lpstr>
      <vt:lpstr>AGENDA</vt:lpstr>
      <vt:lpstr>Mission</vt:lpstr>
      <vt:lpstr>What is PTA</vt:lpstr>
      <vt:lpstr>What PTA is NOT</vt:lpstr>
      <vt:lpstr>Structure</vt:lpstr>
      <vt:lpstr>All  are Volunteers</vt:lpstr>
      <vt:lpstr>Keys to Success</vt:lpstr>
      <vt:lpstr>Purpose</vt:lpstr>
      <vt:lpstr>Partnership</vt:lpstr>
      <vt:lpstr>Training &amp; Resources</vt:lpstr>
      <vt:lpstr>Communication</vt:lpstr>
      <vt:lpstr>Benefits of a Successful PTA</vt:lpstr>
      <vt:lpstr>PowerPoint Presentation</vt:lpstr>
      <vt:lpstr>Food  4 Thought</vt:lpstr>
      <vt:lpstr>Founders Day Dinner</vt:lpstr>
      <vt:lpstr>Run/Walk</vt:lpstr>
      <vt:lpstr>HSD PTA Scholarship Program</vt:lpstr>
      <vt:lpstr>How You can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Day</dc:creator>
  <cp:lastModifiedBy>Steven Matthew</cp:lastModifiedBy>
  <cp:revision>1</cp:revision>
  <dcterms:created xsi:type="dcterms:W3CDTF">2016-01-12T01:03:31Z</dcterms:created>
  <dcterms:modified xsi:type="dcterms:W3CDTF">2021-05-21T01:17:33Z</dcterms:modified>
</cp:coreProperties>
</file>