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Helvetica Neue" panose="020005030000000200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0" roundtripDataSignature="AMtx7miKPavHI89m4x/4zlvR9i2caS1O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4"/>
  </p:normalViewPr>
  <p:slideViewPr>
    <p:cSldViewPr snapToGrid="0" snapToObjects="1">
      <p:cViewPr varScale="1">
        <p:scale>
          <a:sx n="90" d="100"/>
          <a:sy n="90" d="100"/>
        </p:scale>
        <p:origin x="23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 is a best practice to have the budget approved by the membership for the upcoming year before the end of the current year.  This allows for continual authorized spending.  If you opt to wait until the first membership meeting of the year then once the books close at the end of the fiscal year you are not authorized to spend any of the organizations funds until the next budget is approved.  The budget must be approved by the general membership this is not a business decision that can be simply made by the Executive Board. </a:t>
            </a:r>
            <a:endParaRPr/>
          </a:p>
          <a:p>
            <a:pPr marL="0" lvl="0" indent="0" algn="l" rtl="0">
              <a:spcBef>
                <a:spcPts val="0"/>
              </a:spcBef>
              <a:spcAft>
                <a:spcPts val="0"/>
              </a:spcAft>
              <a:buNone/>
            </a:pP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a:t>We will discuss the use of electronic meetings in Presidents II</a:t>
            </a:r>
            <a:endParaRPr/>
          </a:p>
          <a:p>
            <a:pPr marL="0" lvl="0" indent="0" algn="l" rtl="0">
              <a:spcBef>
                <a:spcPts val="0"/>
              </a:spcBef>
              <a:spcAft>
                <a:spcPts val="0"/>
              </a:spcAft>
              <a:buNone/>
            </a:pPr>
            <a:endParaRPr/>
          </a:p>
        </p:txBody>
      </p:sp>
      <p:sp>
        <p:nvSpPr>
          <p:cNvPr id="238" name="Google Shape;2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Make sure your communication is ongoing with the Principal.  Having the principal sit on your board or attend meetings is not enough.  My suggestion is to meet quarterly one-on-one.  There may be discussions that need to take place or are best taken place out side of the board meeting.  </a:t>
            </a:r>
            <a:endParaRPr/>
          </a:p>
          <a:p>
            <a:pPr marL="0" lvl="0" indent="0" algn="l" rtl="0">
              <a:spcBef>
                <a:spcPts val="0"/>
              </a:spcBef>
              <a:spcAft>
                <a:spcPts val="0"/>
              </a:spcAft>
              <a:buNone/>
            </a:pPr>
            <a:endParaRPr/>
          </a:p>
        </p:txBody>
      </p:sp>
      <p:sp>
        <p:nvSpPr>
          <p:cNvPr id="248" name="Google Shape;2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My suggestion is to have one general email for the PTA that can be easily transferred to the next president.  Gmail is a good example of a resource that transfers easily.  </a:t>
            </a:r>
            <a:endParaRPr/>
          </a:p>
          <a:p>
            <a:pPr marL="0" lvl="0" indent="0" algn="l" rtl="0">
              <a:spcBef>
                <a:spcPts val="0"/>
              </a:spcBef>
              <a:spcAft>
                <a:spcPts val="0"/>
              </a:spcAft>
              <a:buNone/>
            </a:pPr>
            <a:endParaRPr/>
          </a:p>
        </p:txBody>
      </p:sp>
      <p:sp>
        <p:nvSpPr>
          <p:cNvPr id="267" name="Google Shape;2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All business must be approved by the Executive Board before action can take place.  It is board that is charged via parliamentary procedure the responsibility of addressing business between general membership meetings.   </a:t>
            </a:r>
            <a:endParaRPr/>
          </a:p>
          <a:p>
            <a:pPr marL="0" lvl="0" indent="0" algn="l" rtl="0">
              <a:spcBef>
                <a:spcPts val="0"/>
              </a:spcBef>
              <a:spcAft>
                <a:spcPts val="0"/>
              </a:spcAft>
              <a:buNone/>
            </a:pPr>
            <a:endParaRPr/>
          </a:p>
        </p:txBody>
      </p:sp>
      <p:sp>
        <p:nvSpPr>
          <p:cNvPr id="151" name="Google Shape;1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a:t>Money can be designated to another nonprofit but that nonprofit must have the same classification as the PTA.  PTA is identified services pertaiing to the education and welfare of children.  Donations can be lateral only. </a:t>
            </a:r>
            <a:endParaRPr/>
          </a:p>
          <a:p>
            <a:pPr marL="0" lvl="0" indent="0" algn="l" rtl="0">
              <a:spcBef>
                <a:spcPts val="0"/>
              </a:spcBef>
              <a:spcAft>
                <a:spcPts val="0"/>
              </a:spcAft>
              <a:buNone/>
            </a:pPr>
            <a:endParaRPr/>
          </a:p>
        </p:txBody>
      </p:sp>
      <p:sp>
        <p:nvSpPr>
          <p:cNvPr id="178" name="Google Shape;17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bylaws and any standing rules or procedure pertaining to the Treasurer’s role.  Make sure you are both clear on the established procedures and map out a plan for how you will work together throughout the year.  </a:t>
            </a:r>
            <a:endParaRPr/>
          </a:p>
          <a:p>
            <a:pPr marL="0" lvl="0" indent="0" algn="l" rtl="0">
              <a:spcBef>
                <a:spcPts val="0"/>
              </a:spcBef>
              <a:spcAft>
                <a:spcPts val="0"/>
              </a:spcAft>
              <a:buNone/>
            </a:pPr>
            <a:endParaRPr/>
          </a:p>
        </p:txBody>
      </p:sp>
      <p:sp>
        <p:nvSpPr>
          <p:cNvPr id="199" name="Google Shape;1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
        <p:cNvGrpSpPr/>
        <p:nvPr/>
      </p:nvGrpSpPr>
      <p:grpSpPr>
        <a:xfrm>
          <a:off x="0" y="0"/>
          <a:ext cx="0" cy="0"/>
          <a:chOff x="0" y="0"/>
          <a:chExt cx="0" cy="0"/>
        </a:xfrm>
      </p:grpSpPr>
      <p:sp>
        <p:nvSpPr>
          <p:cNvPr id="81" name="Google Shape;81;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3" name="Google Shape;8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7" name="Google Shape;10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8" name="Google Shape;10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0" name="Google Shape;30;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1" name="Google Shape;3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37" name="Google Shape;37;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8" name="Google Shape;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44" name="Google Shape;44;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5" name="Google Shape;4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 name="Google Shape;57;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hyperlink" Target="http://www.mopta.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
        <p:cNvGrpSpPr/>
        <p:nvPr/>
      </p:nvGrpSpPr>
      <p:grpSpPr>
        <a:xfrm>
          <a:off x="0" y="0"/>
          <a:ext cx="0" cy="0"/>
          <a:chOff x="0" y="0"/>
          <a:chExt cx="0" cy="0"/>
        </a:xfrm>
      </p:grpSpPr>
      <p:cxnSp>
        <p:nvCxnSpPr>
          <p:cNvPr id="127" name="Google Shape;127;p1"/>
          <p:cNvCxnSpPr/>
          <p:nvPr/>
        </p:nvCxnSpPr>
        <p:spPr>
          <a:xfrm rot="10800000">
            <a:off x="8386843" y="5264106"/>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128" name="Google Shape;128;p1"/>
          <p:cNvSpPr txBox="1">
            <a:spLocks noGrp="1"/>
          </p:cNvSpPr>
          <p:nvPr>
            <p:ph type="ctrTitle"/>
          </p:nvPr>
        </p:nvSpPr>
        <p:spPr>
          <a:xfrm>
            <a:off x="433136" y="5091762"/>
            <a:ext cx="7834193" cy="12645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US"/>
              <a:t>President </a:t>
            </a:r>
            <a:endParaRPr/>
          </a:p>
        </p:txBody>
      </p:sp>
      <p:sp>
        <p:nvSpPr>
          <p:cNvPr id="129" name="Google Shape;129;p1"/>
          <p:cNvSpPr txBox="1">
            <a:spLocks noGrp="1"/>
          </p:cNvSpPr>
          <p:nvPr>
            <p:ph type="subTitle" idx="1"/>
          </p:nvPr>
        </p:nvSpPr>
        <p:spPr>
          <a:xfrm>
            <a:off x="8499107" y="5091763"/>
            <a:ext cx="3259755" cy="12645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None/>
            </a:pPr>
            <a:r>
              <a:rPr lang="en-US" sz="2000" dirty="0"/>
              <a:t>Gayle Richardson</a:t>
            </a:r>
          </a:p>
          <a:p>
            <a:pPr marL="0" lvl="0" indent="0" algn="l" rtl="0">
              <a:lnSpc>
                <a:spcPct val="90000"/>
              </a:lnSpc>
              <a:spcBef>
                <a:spcPts val="0"/>
              </a:spcBef>
              <a:spcAft>
                <a:spcPts val="0"/>
              </a:spcAft>
              <a:buClr>
                <a:schemeClr val="lt1"/>
              </a:buClr>
              <a:buSzPts val="2000"/>
              <a:buNone/>
            </a:pPr>
            <a:r>
              <a:rPr lang="en-US" sz="2000" dirty="0"/>
              <a:t>- HSD PTA Council President </a:t>
            </a:r>
            <a:endParaRPr dirty="0"/>
          </a:p>
        </p:txBody>
      </p:sp>
      <p:pic>
        <p:nvPicPr>
          <p:cNvPr id="7" name="Picture 6">
            <a:extLst>
              <a:ext uri="{FF2B5EF4-FFF2-40B4-BE49-F238E27FC236}">
                <a16:creationId xmlns:a16="http://schemas.microsoft.com/office/drawing/2014/main" id="{E6C4D01C-9F51-8948-9BD7-C0AEC7746670}"/>
              </a:ext>
            </a:extLst>
          </p:cNvPr>
          <p:cNvPicPr>
            <a:picLocks noChangeAspect="1"/>
          </p:cNvPicPr>
          <p:nvPr/>
        </p:nvPicPr>
        <p:blipFill>
          <a:blip r:embed="rId3"/>
          <a:stretch>
            <a:fillRect/>
          </a:stretch>
        </p:blipFill>
        <p:spPr>
          <a:xfrm>
            <a:off x="2344151" y="1766237"/>
            <a:ext cx="7947029" cy="13907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0"/>
        <p:cNvGrpSpPr/>
        <p:nvPr/>
      </p:nvGrpSpPr>
      <p:grpSpPr>
        <a:xfrm>
          <a:off x="0" y="0"/>
          <a:ext cx="0" cy="0"/>
          <a:chOff x="0" y="0"/>
          <a:chExt cx="0" cy="0"/>
        </a:xfrm>
      </p:grpSpPr>
      <p:sp>
        <p:nvSpPr>
          <p:cNvPr id="211" name="Google Shape;211;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10" descr="shutterstock_10545007.eps"/>
          <p:cNvPicPr preferRelativeResize="0"/>
          <p:nvPr/>
        </p:nvPicPr>
        <p:blipFill rotWithShape="1">
          <a:blip r:embed="rId3">
            <a:alphaModFix/>
          </a:blip>
          <a:srcRect t="25875" r="2" b="14607"/>
          <a:stretch/>
        </p:blipFill>
        <p:spPr>
          <a:xfrm>
            <a:off x="6587330" y="1690689"/>
            <a:ext cx="5604670" cy="2501837"/>
          </a:xfrm>
          <a:custGeom>
            <a:avLst/>
            <a:gdLst/>
            <a:ahLst/>
            <a:cxnLst/>
            <a:rect l="l" t="t" r="r" b="b"/>
            <a:pathLst>
              <a:path w="5604670" h="2501837" extrusionOk="0">
                <a:moveTo>
                  <a:pt x="1159248" y="0"/>
                </a:moveTo>
                <a:lnTo>
                  <a:pt x="5604670" y="0"/>
                </a:lnTo>
                <a:lnTo>
                  <a:pt x="5604670" y="2501837"/>
                </a:lnTo>
                <a:lnTo>
                  <a:pt x="0" y="2501837"/>
                </a:lnTo>
                <a:close/>
              </a:path>
            </a:pathLst>
          </a:custGeom>
          <a:solidFill>
            <a:srgbClr val="B3C6E7"/>
          </a:solidFill>
          <a:ln>
            <a:noFill/>
          </a:ln>
        </p:spPr>
      </p:pic>
      <p:sp>
        <p:nvSpPr>
          <p:cNvPr id="213" name="Google Shape;213;p10"/>
          <p:cNvSpPr/>
          <p:nvPr/>
        </p:nvSpPr>
        <p:spPr>
          <a:xfrm rot="10800000" flipH="1">
            <a:off x="0" y="1691641"/>
            <a:ext cx="7571262" cy="5166360"/>
          </a:xfrm>
          <a:custGeom>
            <a:avLst/>
            <a:gdLst/>
            <a:ahLst/>
            <a:cxnLst/>
            <a:rect l="l" t="t" r="r" b="b"/>
            <a:pathLst>
              <a:path w="7571262" h="5166360" extrusionOk="0">
                <a:moveTo>
                  <a:pt x="0" y="5166360"/>
                </a:moveTo>
                <a:lnTo>
                  <a:pt x="7571262" y="5166360"/>
                </a:lnTo>
                <a:lnTo>
                  <a:pt x="5177382" y="0"/>
                </a:lnTo>
                <a:lnTo>
                  <a:pt x="5171159" y="0"/>
                </a:lnTo>
                <a:lnTo>
                  <a:pt x="3981368" y="0"/>
                </a:lnTo>
                <a:lnTo>
                  <a:pt x="2331323"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b="1">
                <a:solidFill>
                  <a:schemeClr val="dk1"/>
                </a:solidFill>
                <a:latin typeface="Calibri"/>
                <a:ea typeface="Calibri"/>
                <a:cs typeface="Calibri"/>
                <a:sym typeface="Calibri"/>
              </a:rPr>
              <a:t>Things to do over the Summer</a:t>
            </a:r>
            <a:endParaRPr sz="4400">
              <a:solidFill>
                <a:schemeClr val="dk1"/>
              </a:solidFill>
              <a:latin typeface="Calibri"/>
              <a:ea typeface="Calibri"/>
              <a:cs typeface="Calibri"/>
              <a:sym typeface="Calibri"/>
            </a:endParaRPr>
          </a:p>
        </p:txBody>
      </p:sp>
      <p:sp>
        <p:nvSpPr>
          <p:cNvPr id="215" name="Google Shape;215;p10"/>
          <p:cNvSpPr txBox="1">
            <a:spLocks noGrp="1"/>
          </p:cNvSpPr>
          <p:nvPr>
            <p:ph type="body" idx="1"/>
          </p:nvPr>
        </p:nvSpPr>
        <p:spPr>
          <a:xfrm>
            <a:off x="838200" y="2015406"/>
            <a:ext cx="5097779" cy="4065986"/>
          </a:xfrm>
          <a:prstGeom prst="rect">
            <a:avLst/>
          </a:prstGeom>
          <a:noFill/>
          <a:ln>
            <a:noFill/>
          </a:ln>
        </p:spPr>
        <p:txBody>
          <a:bodyPr spcFirstLastPara="1" wrap="square" lIns="91425" tIns="45700" rIns="91425" bIns="45700" anchor="t" anchorCtr="0">
            <a:normAutofit/>
          </a:bodyPr>
          <a:lstStyle/>
          <a:p>
            <a:pPr marL="280988" lvl="0" indent="-228600" algn="l" rtl="0">
              <a:lnSpc>
                <a:spcPct val="90000"/>
              </a:lnSpc>
              <a:spcBef>
                <a:spcPts val="0"/>
              </a:spcBef>
              <a:spcAft>
                <a:spcPts val="0"/>
              </a:spcAft>
              <a:buClr>
                <a:schemeClr val="lt1"/>
              </a:buClr>
              <a:buSzPts val="2800"/>
              <a:buFont typeface="Arial"/>
              <a:buChar char="•"/>
            </a:pPr>
            <a:r>
              <a:rPr lang="en-US" sz="2800" dirty="0"/>
              <a:t>Prepare for Back to School</a:t>
            </a:r>
            <a:endParaRPr sz="2800" dirty="0"/>
          </a:p>
          <a:p>
            <a:pPr marL="280988" lvl="0" indent="-228600" algn="l" rtl="0">
              <a:lnSpc>
                <a:spcPct val="90000"/>
              </a:lnSpc>
              <a:spcBef>
                <a:spcPts val="500"/>
              </a:spcBef>
              <a:spcAft>
                <a:spcPts val="0"/>
              </a:spcAft>
              <a:buClr>
                <a:schemeClr val="lt1"/>
              </a:buClr>
              <a:buSzPts val="2800"/>
              <a:buFont typeface="Arial"/>
              <a:buChar char="•"/>
            </a:pPr>
            <a:r>
              <a:rPr lang="en-US" sz="2800" dirty="0"/>
              <a:t>Prepare calendars</a:t>
            </a:r>
            <a:endParaRPr sz="2800" dirty="0"/>
          </a:p>
          <a:p>
            <a:pPr marL="280988" lvl="0" indent="-228600" algn="l" rtl="0">
              <a:lnSpc>
                <a:spcPct val="90000"/>
              </a:lnSpc>
              <a:spcBef>
                <a:spcPts val="500"/>
              </a:spcBef>
              <a:spcAft>
                <a:spcPts val="0"/>
              </a:spcAft>
              <a:buClr>
                <a:schemeClr val="lt1"/>
              </a:buClr>
              <a:buSzPts val="2800"/>
              <a:buFont typeface="Arial"/>
              <a:buChar char="•"/>
            </a:pPr>
            <a:r>
              <a:rPr lang="en-US" sz="2800" dirty="0"/>
              <a:t>Develop Membership campaign</a:t>
            </a:r>
            <a:endParaRPr sz="2800" dirty="0"/>
          </a:p>
          <a:p>
            <a:pPr marL="280988" lvl="0" indent="-228600" algn="l" rtl="0">
              <a:lnSpc>
                <a:spcPct val="90000"/>
              </a:lnSpc>
              <a:spcBef>
                <a:spcPts val="500"/>
              </a:spcBef>
              <a:spcAft>
                <a:spcPts val="0"/>
              </a:spcAft>
              <a:buClr>
                <a:schemeClr val="lt1"/>
              </a:buClr>
              <a:buSzPts val="2800"/>
              <a:buFont typeface="Arial"/>
              <a:buChar char="•"/>
            </a:pPr>
            <a:r>
              <a:rPr lang="en-US" sz="2800" dirty="0"/>
              <a:t>Recruit Committee Chairs/Volunteers</a:t>
            </a:r>
            <a:endParaRPr dirty="0"/>
          </a:p>
          <a:p>
            <a:pPr marL="280988" lvl="0" indent="-228600" algn="l" rtl="0">
              <a:lnSpc>
                <a:spcPct val="90000"/>
              </a:lnSpc>
              <a:spcBef>
                <a:spcPts val="500"/>
              </a:spcBef>
              <a:spcAft>
                <a:spcPts val="0"/>
              </a:spcAft>
              <a:buClr>
                <a:schemeClr val="lt1"/>
              </a:buClr>
              <a:buSzPts val="2800"/>
              <a:buFont typeface="Arial"/>
              <a:buChar char="•"/>
            </a:pPr>
            <a:r>
              <a:rPr lang="en-US" sz="2800" dirty="0"/>
              <a:t>Develop the budget</a:t>
            </a:r>
            <a:endParaRPr dirty="0"/>
          </a:p>
          <a:p>
            <a:pPr marL="280988" lvl="0" indent="-228600" algn="l" rtl="0">
              <a:lnSpc>
                <a:spcPct val="90000"/>
              </a:lnSpc>
              <a:spcBef>
                <a:spcPts val="500"/>
              </a:spcBef>
              <a:spcAft>
                <a:spcPts val="0"/>
              </a:spcAft>
              <a:buClr>
                <a:schemeClr val="lt1"/>
              </a:buClr>
              <a:buSzPts val="2800"/>
              <a:buFont typeface="Arial"/>
              <a:buChar char="•"/>
            </a:pPr>
            <a:r>
              <a:rPr lang="en-US" sz="2800" dirty="0"/>
              <a:t>Develop online tools</a:t>
            </a:r>
          </a:p>
          <a:p>
            <a:pPr marL="280988" lvl="0" indent="-228600" algn="l" rtl="0">
              <a:lnSpc>
                <a:spcPct val="90000"/>
              </a:lnSpc>
              <a:spcBef>
                <a:spcPts val="500"/>
              </a:spcBef>
              <a:spcAft>
                <a:spcPts val="0"/>
              </a:spcAft>
              <a:buClr>
                <a:schemeClr val="lt1"/>
              </a:buClr>
              <a:buSzPts val="2800"/>
              <a:buFont typeface="Arial"/>
              <a:buChar char="•"/>
            </a:pPr>
            <a:r>
              <a:rPr lang="en-US" sz="2800" dirty="0"/>
              <a:t>Transition (work with previous officers to turn over info/docs)</a:t>
            </a:r>
            <a:endParaRPr dirty="0"/>
          </a:p>
          <a:p>
            <a:pPr marL="0" lvl="0" indent="127000" algn="l" rtl="0">
              <a:lnSpc>
                <a:spcPct val="90000"/>
              </a:lnSpc>
              <a:spcBef>
                <a:spcPts val="1000"/>
              </a:spcBef>
              <a:spcAft>
                <a:spcPts val="0"/>
              </a:spcAft>
              <a:buClr>
                <a:schemeClr val="lt1"/>
              </a:buClr>
              <a:buSzPts val="2000"/>
              <a:buFont typeface="Arial"/>
              <a:buNone/>
            </a:pPr>
            <a:endParaRPr sz="2000" dirty="0"/>
          </a:p>
        </p:txBody>
      </p:sp>
      <p:pic>
        <p:nvPicPr>
          <p:cNvPr id="3" name="Picture 2">
            <a:extLst>
              <a:ext uri="{FF2B5EF4-FFF2-40B4-BE49-F238E27FC236}">
                <a16:creationId xmlns:a16="http://schemas.microsoft.com/office/drawing/2014/main" id="{4D9980FB-D1A5-744C-A7EA-769912186158}"/>
              </a:ext>
            </a:extLst>
          </p:cNvPr>
          <p:cNvPicPr>
            <a:picLocks noChangeAspect="1"/>
          </p:cNvPicPr>
          <p:nvPr/>
        </p:nvPicPr>
        <p:blipFill>
          <a:blip r:embed="rId4"/>
          <a:stretch>
            <a:fillRect/>
          </a:stretch>
        </p:blipFill>
        <p:spPr>
          <a:xfrm>
            <a:off x="7784454" y="4627052"/>
            <a:ext cx="2871006" cy="15120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838200" y="365125"/>
            <a:ext cx="10515600" cy="15621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Arial"/>
              <a:buNone/>
            </a:pPr>
            <a:r>
              <a:rPr lang="en-US" sz="4800">
                <a:solidFill>
                  <a:srgbClr val="262626"/>
                </a:solidFill>
                <a:latin typeface="Arial"/>
                <a:ea typeface="Arial"/>
                <a:cs typeface="Arial"/>
                <a:sym typeface="Arial"/>
              </a:rPr>
              <a:t>PTA President </a:t>
            </a:r>
            <a:r>
              <a:rPr lang="en-US" sz="3600">
                <a:solidFill>
                  <a:srgbClr val="1F89B6"/>
                </a:solidFill>
                <a:latin typeface="Arial"/>
                <a:ea typeface="Arial"/>
                <a:cs typeface="Arial"/>
                <a:sym typeface="Arial"/>
              </a:rPr>
              <a:t>= Team Leader and Manager</a:t>
            </a:r>
            <a:br>
              <a:rPr lang="en-US">
                <a:solidFill>
                  <a:srgbClr val="1F89B6"/>
                </a:solidFill>
                <a:latin typeface="Arial"/>
                <a:ea typeface="Arial"/>
                <a:cs typeface="Arial"/>
                <a:sym typeface="Arial"/>
              </a:rPr>
            </a:br>
            <a:endParaRPr/>
          </a:p>
        </p:txBody>
      </p:sp>
      <p:sp>
        <p:nvSpPr>
          <p:cNvPr id="222" name="Google Shape;222;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None/>
            </a:pPr>
            <a:r>
              <a:rPr lang="en-US">
                <a:solidFill>
                  <a:srgbClr val="262626"/>
                </a:solidFill>
                <a:latin typeface="Arial"/>
                <a:ea typeface="Arial"/>
                <a:cs typeface="Arial"/>
                <a:sym typeface="Arial"/>
              </a:rPr>
              <a:t>	Protect Assets…</a:t>
            </a:r>
            <a:endParaRPr sz="4000">
              <a:solidFill>
                <a:srgbClr val="FFFFFF"/>
              </a:solidFill>
              <a:latin typeface="Arial"/>
              <a:ea typeface="Arial"/>
              <a:cs typeface="Arial"/>
              <a:sym typeface="Arial"/>
            </a:endParaRPr>
          </a:p>
          <a:p>
            <a:pPr marL="0" lvl="0" indent="0" algn="l" rtl="0">
              <a:lnSpc>
                <a:spcPct val="90000"/>
              </a:lnSpc>
              <a:spcBef>
                <a:spcPts val="600"/>
              </a:spcBef>
              <a:spcAft>
                <a:spcPts val="0"/>
              </a:spcAft>
              <a:buClr>
                <a:srgbClr val="262626"/>
              </a:buClr>
              <a:buSzPts val="2800"/>
              <a:buNone/>
            </a:pPr>
            <a:r>
              <a:rPr lang="en-US">
                <a:solidFill>
                  <a:srgbClr val="262626"/>
                </a:solidFill>
                <a:latin typeface="Arial"/>
                <a:ea typeface="Arial"/>
                <a:cs typeface="Arial"/>
                <a:sym typeface="Arial"/>
              </a:rPr>
              <a:t>	Volunteer, Financial and 	Good Name</a:t>
            </a:r>
            <a:endParaRPr/>
          </a:p>
          <a:p>
            <a:pPr marL="0" lvl="0" indent="0" algn="l" rtl="0">
              <a:lnSpc>
                <a:spcPct val="90000"/>
              </a:lnSpc>
              <a:spcBef>
                <a:spcPts val="600"/>
              </a:spcBef>
              <a:spcAft>
                <a:spcPts val="0"/>
              </a:spcAft>
              <a:buClr>
                <a:srgbClr val="262626"/>
              </a:buClr>
              <a:buSzPts val="2800"/>
              <a:buNone/>
            </a:pPr>
            <a:r>
              <a:rPr lang="en-US">
                <a:solidFill>
                  <a:srgbClr val="262626"/>
                </a:solidFill>
                <a:latin typeface="Arial"/>
                <a:ea typeface="Arial"/>
                <a:cs typeface="Arial"/>
                <a:sym typeface="Arial"/>
              </a:rPr>
              <a:t>	Achieves Goals…</a:t>
            </a:r>
            <a:endParaRPr sz="4000">
              <a:solidFill>
                <a:srgbClr val="FFFFFF"/>
              </a:solidFill>
              <a:latin typeface="Arial"/>
              <a:ea typeface="Arial"/>
              <a:cs typeface="Arial"/>
              <a:sym typeface="Arial"/>
            </a:endParaRPr>
          </a:p>
          <a:p>
            <a:pPr marL="0" lvl="0" indent="0" algn="l" rtl="0">
              <a:lnSpc>
                <a:spcPct val="90000"/>
              </a:lnSpc>
              <a:spcBef>
                <a:spcPts val="600"/>
              </a:spcBef>
              <a:spcAft>
                <a:spcPts val="0"/>
              </a:spcAft>
              <a:buClr>
                <a:srgbClr val="262626"/>
              </a:buClr>
              <a:buSzPts val="2800"/>
              <a:buNone/>
            </a:pPr>
            <a:r>
              <a:rPr lang="en-US">
                <a:solidFill>
                  <a:srgbClr val="262626"/>
                </a:solidFill>
                <a:latin typeface="Arial"/>
                <a:ea typeface="Arial"/>
                <a:cs typeface="Arial"/>
                <a:sym typeface="Arial"/>
              </a:rPr>
              <a:t>	Benefit children and 	</a:t>
            </a:r>
            <a:br>
              <a:rPr lang="en-US">
                <a:solidFill>
                  <a:srgbClr val="262626"/>
                </a:solidFill>
                <a:latin typeface="Arial"/>
                <a:ea typeface="Arial"/>
                <a:cs typeface="Arial"/>
                <a:sym typeface="Arial"/>
              </a:rPr>
            </a:br>
            <a:r>
              <a:rPr lang="en-US">
                <a:solidFill>
                  <a:srgbClr val="262626"/>
                </a:solidFill>
                <a:latin typeface="Arial"/>
                <a:ea typeface="Arial"/>
                <a:cs typeface="Arial"/>
                <a:sym typeface="Arial"/>
              </a:rPr>
              <a:t>	increase family 			engagement</a:t>
            </a:r>
            <a:endParaRPr/>
          </a:p>
          <a:p>
            <a:pPr marL="228600" lvl="0" indent="-50800" algn="l" rtl="0">
              <a:lnSpc>
                <a:spcPct val="90000"/>
              </a:lnSpc>
              <a:spcBef>
                <a:spcPts val="1000"/>
              </a:spcBef>
              <a:spcAft>
                <a:spcPts val="0"/>
              </a:spcAft>
              <a:buClr>
                <a:schemeClr val="dk1"/>
              </a:buClr>
              <a:buSzPts val="2800"/>
              <a:buNone/>
            </a:pPr>
            <a:endParaRPr/>
          </a:p>
        </p:txBody>
      </p:sp>
      <p:sp>
        <p:nvSpPr>
          <p:cNvPr id="223" name="Google Shape;223;p11"/>
          <p:cNvSpPr txBox="1">
            <a:spLocks noGrp="1"/>
          </p:cNvSpPr>
          <p:nvPr>
            <p:ph type="body" idx="2"/>
          </p:nvPr>
        </p:nvSpPr>
        <p:spPr>
          <a:xfrm>
            <a:off x="6439486" y="1650280"/>
            <a:ext cx="5181600" cy="20429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i="1"/>
              <a:t>Presidents  – set goals for </a:t>
            </a:r>
            <a:br>
              <a:rPr lang="en-US" b="1" i="1"/>
            </a:br>
            <a:r>
              <a:rPr lang="en-US" b="1" i="1"/>
              <a:t>the year for your Board, make sure everyone is trained for their job and make sure expectations are clear.</a:t>
            </a:r>
            <a:endParaRPr sz="2400" i="1"/>
          </a:p>
          <a:p>
            <a:pPr marL="0" lvl="0" indent="0" algn="l" rtl="0">
              <a:lnSpc>
                <a:spcPct val="90000"/>
              </a:lnSpc>
              <a:spcBef>
                <a:spcPts val="1000"/>
              </a:spcBef>
              <a:spcAft>
                <a:spcPts val="0"/>
              </a:spcAft>
              <a:buClr>
                <a:schemeClr val="dk1"/>
              </a:buClr>
              <a:buSzPts val="2800"/>
              <a:buNone/>
            </a:pPr>
            <a:endParaRPr/>
          </a:p>
        </p:txBody>
      </p:sp>
      <p:pic>
        <p:nvPicPr>
          <p:cNvPr id="224" name="Google Shape;224;p11" descr="shutterstock_77416387.jpg"/>
          <p:cNvPicPr preferRelativeResize="0"/>
          <p:nvPr/>
        </p:nvPicPr>
        <p:blipFill rotWithShape="1">
          <a:blip r:embed="rId3">
            <a:alphaModFix/>
          </a:blip>
          <a:srcRect r="6928"/>
          <a:stretch/>
        </p:blipFill>
        <p:spPr>
          <a:xfrm>
            <a:off x="5868363" y="3883830"/>
            <a:ext cx="4119623" cy="29741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12"/>
          <p:cNvSpPr/>
          <p:nvPr/>
        </p:nvSpPr>
        <p:spPr>
          <a:xfrm>
            <a:off x="7534655" y="321732"/>
            <a:ext cx="4335613"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 name="Google Shape;231;p12"/>
          <p:cNvSpPr/>
          <p:nvPr/>
        </p:nvSpPr>
        <p:spPr>
          <a:xfrm>
            <a:off x="327546" y="4572000"/>
            <a:ext cx="7058307" cy="1964266"/>
          </a:xfrm>
          <a:prstGeom prst="rect">
            <a:avLst/>
          </a:prstGeom>
          <a:solidFill>
            <a:srgbClr val="4A6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2" name="Google Shape;232;p12"/>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EBEBEB"/>
              </a:buClr>
              <a:buSzPts val="2800"/>
              <a:buFont typeface="Arial"/>
              <a:buNone/>
            </a:pPr>
            <a:r>
              <a:rPr lang="en-US" sz="2800" b="1" i="1">
                <a:solidFill>
                  <a:srgbClr val="EBEBEB"/>
                </a:solidFill>
                <a:latin typeface="Arial"/>
                <a:ea typeface="Arial"/>
                <a:cs typeface="Arial"/>
                <a:sym typeface="Arial"/>
              </a:rPr>
              <a:t>You’re the chair, </a:t>
            </a:r>
            <a:br>
              <a:rPr lang="en-US" sz="2800" b="1" i="1">
                <a:solidFill>
                  <a:srgbClr val="EBEBEB"/>
                </a:solidFill>
                <a:latin typeface="Arial"/>
                <a:ea typeface="Arial"/>
                <a:cs typeface="Arial"/>
                <a:sym typeface="Arial"/>
              </a:rPr>
            </a:br>
            <a:r>
              <a:rPr lang="en-US" sz="2800" b="1" i="1">
                <a:solidFill>
                  <a:srgbClr val="EBEBEB"/>
                </a:solidFill>
                <a:latin typeface="Arial"/>
                <a:ea typeface="Arial"/>
                <a:cs typeface="Arial"/>
                <a:sym typeface="Arial"/>
              </a:rPr>
              <a:t>not “your majesty.”</a:t>
            </a:r>
            <a:br>
              <a:rPr lang="en-US" sz="2800"/>
            </a:br>
            <a:endParaRPr sz="2800">
              <a:solidFill>
                <a:srgbClr val="FFFFFF"/>
              </a:solidFill>
            </a:endParaRPr>
          </a:p>
        </p:txBody>
      </p:sp>
      <p:sp>
        <p:nvSpPr>
          <p:cNvPr id="233" name="Google Shape;233;p12"/>
          <p:cNvSpPr txBox="1">
            <a:spLocks noGrp="1"/>
          </p:cNvSpPr>
          <p:nvPr>
            <p:ph type="body" idx="1"/>
          </p:nvPr>
        </p:nvSpPr>
        <p:spPr>
          <a:xfrm>
            <a:off x="8029319" y="917725"/>
            <a:ext cx="3638425" cy="48523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400"/>
              <a:buNone/>
            </a:pPr>
            <a:r>
              <a:rPr lang="en-US" sz="2400" b="1" dirty="0">
                <a:solidFill>
                  <a:srgbClr val="FFFFFF"/>
                </a:solidFill>
                <a:latin typeface="Arial"/>
                <a:ea typeface="Arial"/>
                <a:cs typeface="Arial"/>
                <a:sym typeface="Arial"/>
              </a:rPr>
              <a:t>Your Leadership Style</a:t>
            </a:r>
            <a:endParaRPr sz="2400" dirty="0">
              <a:solidFill>
                <a:srgbClr val="FFFFFF"/>
              </a:solidFill>
              <a:latin typeface="Arial"/>
              <a:ea typeface="Arial"/>
              <a:cs typeface="Arial"/>
              <a:sym typeface="Arial"/>
            </a:endParaRPr>
          </a:p>
          <a:p>
            <a:pPr marL="134938" lvl="0" indent="-152400" algn="l" rtl="0">
              <a:lnSpc>
                <a:spcPct val="90000"/>
              </a:lnSpc>
              <a:spcBef>
                <a:spcPts val="1000"/>
              </a:spcBef>
              <a:spcAft>
                <a:spcPts val="0"/>
              </a:spcAft>
              <a:buClr>
                <a:srgbClr val="FFFFFF"/>
              </a:buClr>
              <a:buSzPts val="2400"/>
              <a:buFont typeface="Arial"/>
              <a:buChar char="•"/>
            </a:pPr>
            <a:r>
              <a:rPr lang="en-US" sz="2400" dirty="0">
                <a:solidFill>
                  <a:srgbClr val="FFFFFF"/>
                </a:solidFill>
                <a:latin typeface="Arial"/>
                <a:ea typeface="Arial"/>
                <a:cs typeface="Arial"/>
                <a:sym typeface="Arial"/>
              </a:rPr>
              <a:t> Involve others</a:t>
            </a:r>
            <a:endParaRPr dirty="0"/>
          </a:p>
          <a:p>
            <a:pPr marL="134938" lvl="0" indent="-152400" algn="l" rtl="0">
              <a:lnSpc>
                <a:spcPct val="90000"/>
              </a:lnSpc>
              <a:spcBef>
                <a:spcPts val="1000"/>
              </a:spcBef>
              <a:spcAft>
                <a:spcPts val="0"/>
              </a:spcAft>
              <a:buClr>
                <a:srgbClr val="FFFFFF"/>
              </a:buClr>
              <a:buSzPts val="2400"/>
              <a:buFont typeface="Arial"/>
              <a:buChar char="•"/>
            </a:pPr>
            <a:r>
              <a:rPr lang="en-US" sz="2400" dirty="0">
                <a:solidFill>
                  <a:srgbClr val="FFFFFF"/>
                </a:solidFill>
                <a:latin typeface="Arial"/>
                <a:ea typeface="Arial"/>
                <a:cs typeface="Arial"/>
                <a:sym typeface="Arial"/>
              </a:rPr>
              <a:t> Establish atmosphere of  cooperation</a:t>
            </a:r>
            <a:endParaRPr dirty="0"/>
          </a:p>
          <a:p>
            <a:pPr marL="134938" lvl="0" indent="-152400" algn="l" rtl="0">
              <a:lnSpc>
                <a:spcPct val="90000"/>
              </a:lnSpc>
              <a:spcBef>
                <a:spcPts val="1000"/>
              </a:spcBef>
              <a:spcAft>
                <a:spcPts val="0"/>
              </a:spcAft>
              <a:buClr>
                <a:srgbClr val="FFFFFF"/>
              </a:buClr>
              <a:buSzPts val="2400"/>
              <a:buFont typeface="Arial"/>
              <a:buChar char="•"/>
            </a:pPr>
            <a:r>
              <a:rPr lang="en-US" sz="2400" dirty="0">
                <a:solidFill>
                  <a:srgbClr val="FFFFFF"/>
                </a:solidFill>
                <a:latin typeface="Arial"/>
                <a:ea typeface="Arial"/>
                <a:cs typeface="Arial"/>
                <a:sym typeface="Arial"/>
              </a:rPr>
              <a:t> Build consensus</a:t>
            </a:r>
            <a:endParaRPr dirty="0"/>
          </a:p>
          <a:p>
            <a:pPr marL="134938" lvl="0" indent="-152400" algn="l" rtl="0">
              <a:lnSpc>
                <a:spcPct val="90000"/>
              </a:lnSpc>
              <a:spcBef>
                <a:spcPts val="1000"/>
              </a:spcBef>
              <a:spcAft>
                <a:spcPts val="0"/>
              </a:spcAft>
              <a:buClr>
                <a:srgbClr val="FFFFFF"/>
              </a:buClr>
              <a:buSzPts val="2400"/>
              <a:buFont typeface="Arial"/>
              <a:buChar char="•"/>
            </a:pPr>
            <a:r>
              <a:rPr lang="en-US" sz="2400" dirty="0">
                <a:solidFill>
                  <a:srgbClr val="FFFFFF"/>
                </a:solidFill>
                <a:latin typeface="Arial"/>
                <a:ea typeface="Arial"/>
                <a:cs typeface="Arial"/>
                <a:sym typeface="Arial"/>
              </a:rPr>
              <a:t> Show respect and appreciation for ALL</a:t>
            </a:r>
            <a:endParaRPr dirty="0"/>
          </a:p>
          <a:p>
            <a:pPr marL="134938" lvl="0" indent="-152400" algn="l" rtl="0">
              <a:lnSpc>
                <a:spcPct val="90000"/>
              </a:lnSpc>
              <a:spcBef>
                <a:spcPts val="1000"/>
              </a:spcBef>
              <a:spcAft>
                <a:spcPts val="0"/>
              </a:spcAft>
              <a:buClr>
                <a:srgbClr val="FFFFFF"/>
              </a:buClr>
              <a:buSzPts val="2400"/>
              <a:buFont typeface="Arial"/>
              <a:buChar char="•"/>
            </a:pPr>
            <a:r>
              <a:rPr lang="en-US" sz="2400" dirty="0">
                <a:solidFill>
                  <a:srgbClr val="FFFFFF"/>
                </a:solidFill>
                <a:latin typeface="Arial"/>
                <a:ea typeface="Arial"/>
                <a:cs typeface="Arial"/>
                <a:sym typeface="Arial"/>
              </a:rPr>
              <a:t> Ask for help</a:t>
            </a:r>
            <a:endParaRPr dirty="0"/>
          </a:p>
          <a:p>
            <a:pPr marL="134938" lvl="0" indent="-152400" algn="l" rtl="0">
              <a:lnSpc>
                <a:spcPct val="90000"/>
              </a:lnSpc>
              <a:spcBef>
                <a:spcPts val="1000"/>
              </a:spcBef>
              <a:spcAft>
                <a:spcPts val="0"/>
              </a:spcAft>
              <a:buClr>
                <a:srgbClr val="FFFFFF"/>
              </a:buClr>
              <a:buSzPts val="2400"/>
              <a:buFont typeface="Arial"/>
              <a:buChar char="•"/>
            </a:pPr>
            <a:r>
              <a:rPr lang="en-US" sz="2400" dirty="0">
                <a:solidFill>
                  <a:srgbClr val="FFFFFF"/>
                </a:solidFill>
                <a:latin typeface="Arial"/>
                <a:ea typeface="Arial"/>
                <a:cs typeface="Arial"/>
                <a:sym typeface="Arial"/>
              </a:rPr>
              <a:t> You’re a role model</a:t>
            </a:r>
            <a:endParaRPr dirty="0"/>
          </a:p>
        </p:txBody>
      </p:sp>
      <p:pic>
        <p:nvPicPr>
          <p:cNvPr id="5" name="Picture 4">
            <a:extLst>
              <a:ext uri="{FF2B5EF4-FFF2-40B4-BE49-F238E27FC236}">
                <a16:creationId xmlns:a16="http://schemas.microsoft.com/office/drawing/2014/main" id="{1FC3B194-FA5E-304C-A871-FD0D8688FF2D}"/>
              </a:ext>
            </a:extLst>
          </p:cNvPr>
          <p:cNvPicPr>
            <a:picLocks noChangeAspect="1"/>
          </p:cNvPicPr>
          <p:nvPr/>
        </p:nvPicPr>
        <p:blipFill>
          <a:blip r:embed="rId3"/>
          <a:stretch>
            <a:fillRect/>
          </a:stretch>
        </p:blipFill>
        <p:spPr>
          <a:xfrm>
            <a:off x="901137" y="766259"/>
            <a:ext cx="5634108" cy="24052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9"/>
        <p:cNvGrpSpPr/>
        <p:nvPr/>
      </p:nvGrpSpPr>
      <p:grpSpPr>
        <a:xfrm>
          <a:off x="0" y="0"/>
          <a:ext cx="0" cy="0"/>
          <a:chOff x="0" y="0"/>
          <a:chExt cx="0" cy="0"/>
        </a:xfrm>
      </p:grpSpPr>
      <p:sp>
        <p:nvSpPr>
          <p:cNvPr id="240" name="Google Shape;240;p13"/>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42" name="Google Shape;242;p13"/>
          <p:cNvCxnSpPr/>
          <p:nvPr/>
        </p:nvCxnSpPr>
        <p:spPr>
          <a:xfrm>
            <a:off x="4895850" y="1871662"/>
            <a:ext cx="0" cy="2286000"/>
          </a:xfrm>
          <a:prstGeom prst="straightConnector1">
            <a:avLst/>
          </a:prstGeom>
          <a:noFill/>
          <a:ln w="15875" cap="flat" cmpd="sng">
            <a:solidFill>
              <a:srgbClr val="FFFFFF"/>
            </a:solidFill>
            <a:prstDash val="solid"/>
            <a:miter lim="800000"/>
            <a:headEnd type="none" w="sm" len="sm"/>
            <a:tailEnd type="none" w="sm" len="sm"/>
          </a:ln>
        </p:spPr>
      </p:cxnSp>
      <p:sp>
        <p:nvSpPr>
          <p:cNvPr id="243" name="Google Shape;243;p13"/>
          <p:cNvSpPr txBox="1">
            <a:spLocks noGrp="1"/>
          </p:cNvSpPr>
          <p:nvPr>
            <p:ph type="title"/>
          </p:nvPr>
        </p:nvSpPr>
        <p:spPr>
          <a:xfrm>
            <a:off x="424929" y="770916"/>
            <a:ext cx="4305522" cy="495216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520"/>
              <a:buFont typeface="Arial"/>
              <a:buNone/>
            </a:pPr>
            <a:r>
              <a:rPr lang="en-US" sz="2520" b="1" u="sng" dirty="0">
                <a:latin typeface="Arial"/>
                <a:ea typeface="Arial"/>
                <a:cs typeface="Arial"/>
                <a:sym typeface="Arial"/>
              </a:rPr>
              <a:t>Hints</a:t>
            </a:r>
            <a:br>
              <a:rPr lang="en-US" sz="2520" b="1" dirty="0">
                <a:latin typeface="Arial"/>
                <a:ea typeface="Arial"/>
                <a:cs typeface="Arial"/>
                <a:sym typeface="Arial"/>
              </a:rPr>
            </a:br>
            <a:br>
              <a:rPr lang="en-US" sz="2520" dirty="0">
                <a:latin typeface="Arial"/>
                <a:ea typeface="Arial"/>
                <a:cs typeface="Arial"/>
                <a:sym typeface="Arial"/>
              </a:rPr>
            </a:br>
            <a:r>
              <a:rPr lang="en-US" sz="1979" dirty="0">
                <a:latin typeface="Arial"/>
                <a:ea typeface="Arial"/>
                <a:cs typeface="Arial"/>
                <a:sym typeface="Arial"/>
              </a:rPr>
              <a:t>Don’t call unnecessary meetings</a:t>
            </a:r>
            <a:br>
              <a:rPr lang="en-US" sz="1979" dirty="0">
                <a:latin typeface="Arial"/>
                <a:ea typeface="Arial"/>
                <a:cs typeface="Arial"/>
                <a:sym typeface="Arial"/>
              </a:rPr>
            </a:br>
            <a:br>
              <a:rPr lang="en-US" sz="1979" dirty="0">
                <a:latin typeface="Arial"/>
                <a:ea typeface="Arial"/>
                <a:cs typeface="Arial"/>
                <a:sym typeface="Arial"/>
              </a:rPr>
            </a:br>
            <a:r>
              <a:rPr lang="en-US" sz="1979" dirty="0">
                <a:latin typeface="Arial"/>
                <a:ea typeface="Arial"/>
                <a:cs typeface="Arial"/>
                <a:sym typeface="Arial"/>
              </a:rPr>
              <a:t>Have a purpose and communicate it</a:t>
            </a:r>
            <a:br>
              <a:rPr lang="en-US" sz="1979" dirty="0">
                <a:latin typeface="Arial"/>
                <a:ea typeface="Arial"/>
                <a:cs typeface="Arial"/>
                <a:sym typeface="Arial"/>
              </a:rPr>
            </a:br>
            <a:br>
              <a:rPr lang="en-US" sz="1979" dirty="0">
                <a:latin typeface="Arial"/>
                <a:ea typeface="Arial"/>
                <a:cs typeface="Arial"/>
                <a:sym typeface="Arial"/>
              </a:rPr>
            </a:br>
            <a:r>
              <a:rPr lang="en-US" sz="1979" dirty="0">
                <a:latin typeface="Arial"/>
                <a:ea typeface="Arial"/>
                <a:cs typeface="Arial"/>
                <a:sym typeface="Arial"/>
              </a:rPr>
              <a:t>Provide printed agenda</a:t>
            </a:r>
            <a:br>
              <a:rPr lang="en-US" sz="1979" dirty="0">
                <a:latin typeface="Arial"/>
                <a:ea typeface="Arial"/>
                <a:cs typeface="Arial"/>
                <a:sym typeface="Arial"/>
              </a:rPr>
            </a:br>
            <a:br>
              <a:rPr lang="en-US" sz="1979" dirty="0">
                <a:latin typeface="Arial"/>
                <a:ea typeface="Arial"/>
                <a:cs typeface="Arial"/>
                <a:sym typeface="Arial"/>
              </a:rPr>
            </a:br>
            <a:r>
              <a:rPr lang="en-US" sz="1979" dirty="0">
                <a:latin typeface="Arial"/>
                <a:ea typeface="Arial"/>
                <a:cs typeface="Arial"/>
                <a:sym typeface="Arial"/>
              </a:rPr>
              <a:t>Keep time to a minimum</a:t>
            </a:r>
            <a:br>
              <a:rPr lang="en-US" sz="1979" dirty="0">
                <a:latin typeface="Arial"/>
                <a:ea typeface="Arial"/>
                <a:cs typeface="Arial"/>
                <a:sym typeface="Arial"/>
              </a:rPr>
            </a:br>
            <a:r>
              <a:rPr lang="en-US" sz="1979" dirty="0">
                <a:latin typeface="Arial"/>
                <a:ea typeface="Arial"/>
                <a:cs typeface="Arial"/>
                <a:sym typeface="Arial"/>
              </a:rPr>
              <a:t> </a:t>
            </a:r>
            <a:br>
              <a:rPr lang="en-US" sz="1979" dirty="0">
                <a:latin typeface="Arial"/>
                <a:ea typeface="Arial"/>
                <a:cs typeface="Arial"/>
                <a:sym typeface="Arial"/>
              </a:rPr>
            </a:br>
            <a:r>
              <a:rPr lang="en-US" sz="1979" dirty="0">
                <a:latin typeface="Arial"/>
                <a:ea typeface="Arial"/>
                <a:cs typeface="Arial"/>
                <a:sym typeface="Arial"/>
              </a:rPr>
              <a:t>Start and end on time</a:t>
            </a:r>
            <a:br>
              <a:rPr lang="en-US" sz="1979" dirty="0">
                <a:latin typeface="Arial"/>
                <a:ea typeface="Arial"/>
                <a:cs typeface="Arial"/>
                <a:sym typeface="Arial"/>
              </a:rPr>
            </a:br>
            <a:r>
              <a:rPr lang="en-US" sz="1979" dirty="0">
                <a:latin typeface="Arial"/>
                <a:ea typeface="Arial"/>
                <a:cs typeface="Arial"/>
                <a:sym typeface="Arial"/>
              </a:rPr>
              <a:t> </a:t>
            </a:r>
            <a:br>
              <a:rPr lang="en-US" sz="1979" dirty="0">
                <a:latin typeface="Arial"/>
                <a:ea typeface="Arial"/>
                <a:cs typeface="Arial"/>
                <a:sym typeface="Arial"/>
              </a:rPr>
            </a:br>
            <a:r>
              <a:rPr lang="en-US" sz="1979" dirty="0">
                <a:latin typeface="Arial"/>
                <a:ea typeface="Arial"/>
                <a:cs typeface="Arial"/>
                <a:sym typeface="Arial"/>
              </a:rPr>
              <a:t>Know which committees need to report</a:t>
            </a:r>
            <a:br>
              <a:rPr lang="en-US" sz="1979" dirty="0">
                <a:latin typeface="Arial"/>
                <a:ea typeface="Arial"/>
                <a:cs typeface="Arial"/>
                <a:sym typeface="Arial"/>
              </a:rPr>
            </a:br>
            <a:br>
              <a:rPr lang="en-US" sz="1979" dirty="0">
                <a:latin typeface="Arial"/>
                <a:ea typeface="Arial"/>
                <a:cs typeface="Arial"/>
                <a:sym typeface="Arial"/>
              </a:rPr>
            </a:br>
            <a:r>
              <a:rPr lang="en-US" sz="1979" dirty="0">
                <a:latin typeface="Arial"/>
                <a:ea typeface="Arial"/>
                <a:cs typeface="Arial"/>
                <a:sym typeface="Arial"/>
              </a:rPr>
              <a:t>Have Virtual meetings if necessary</a:t>
            </a:r>
            <a:br>
              <a:rPr lang="en-US" sz="1620" dirty="0">
                <a:latin typeface="Arial"/>
                <a:ea typeface="Arial"/>
                <a:cs typeface="Arial"/>
                <a:sym typeface="Arial"/>
              </a:rPr>
            </a:br>
            <a:br>
              <a:rPr lang="en-US" sz="2250" dirty="0">
                <a:latin typeface="Arial"/>
                <a:ea typeface="Arial"/>
                <a:cs typeface="Arial"/>
                <a:sym typeface="Arial"/>
              </a:rPr>
            </a:br>
            <a:endParaRPr sz="2250" dirty="0"/>
          </a:p>
        </p:txBody>
      </p:sp>
      <p:sp>
        <p:nvSpPr>
          <p:cNvPr id="244" name="Google Shape;244;p13"/>
          <p:cNvSpPr txBox="1">
            <a:spLocks noGrp="1"/>
          </p:cNvSpPr>
          <p:nvPr>
            <p:ph type="body" idx="1"/>
          </p:nvPr>
        </p:nvSpPr>
        <p:spPr>
          <a:xfrm>
            <a:off x="5155379" y="239151"/>
            <a:ext cx="6717753" cy="63585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000"/>
              <a:buNone/>
            </a:pPr>
            <a:r>
              <a:rPr lang="en-US" sz="2000" b="1" i="1" dirty="0"/>
              <a:t>Running a Meeting</a:t>
            </a:r>
            <a:endParaRPr dirty="0"/>
          </a:p>
          <a:p>
            <a:pPr marL="0" lvl="0" indent="0" algn="l" rtl="0">
              <a:lnSpc>
                <a:spcPct val="90000"/>
              </a:lnSpc>
              <a:spcBef>
                <a:spcPts val="1000"/>
              </a:spcBef>
              <a:spcAft>
                <a:spcPts val="0"/>
              </a:spcAft>
              <a:buClr>
                <a:schemeClr val="lt1"/>
              </a:buClr>
              <a:buSzPts val="2000"/>
              <a:buNone/>
            </a:pPr>
            <a:r>
              <a:rPr lang="en-US" sz="2000" u="sng" dirty="0"/>
              <a:t>Agenda</a:t>
            </a:r>
            <a:endParaRPr dirty="0"/>
          </a:p>
          <a:p>
            <a:pPr marL="228600" lvl="0" indent="-228600" algn="l" rtl="0">
              <a:lnSpc>
                <a:spcPct val="90000"/>
              </a:lnSpc>
              <a:spcBef>
                <a:spcPts val="1000"/>
              </a:spcBef>
              <a:spcAft>
                <a:spcPts val="0"/>
              </a:spcAft>
              <a:buClr>
                <a:schemeClr val="lt1"/>
              </a:buClr>
              <a:buSzPts val="2000"/>
              <a:buChar char="•"/>
            </a:pPr>
            <a:r>
              <a:rPr lang="en-US" sz="2000" dirty="0"/>
              <a:t>Call to order </a:t>
            </a:r>
            <a:endParaRPr dirty="0"/>
          </a:p>
          <a:p>
            <a:pPr marL="228600" lvl="0" indent="-228600" algn="l" rtl="0">
              <a:lnSpc>
                <a:spcPct val="90000"/>
              </a:lnSpc>
              <a:spcBef>
                <a:spcPts val="1000"/>
              </a:spcBef>
              <a:spcAft>
                <a:spcPts val="0"/>
              </a:spcAft>
              <a:buClr>
                <a:schemeClr val="lt1"/>
              </a:buClr>
              <a:buSzPts val="2000"/>
              <a:buChar char="•"/>
            </a:pPr>
            <a:r>
              <a:rPr lang="en-US" sz="2000" dirty="0"/>
              <a:t>Inspirational Thought </a:t>
            </a:r>
            <a:endParaRPr dirty="0"/>
          </a:p>
          <a:p>
            <a:pPr marL="228600" lvl="0" indent="-228600" algn="l" rtl="0">
              <a:lnSpc>
                <a:spcPct val="90000"/>
              </a:lnSpc>
              <a:spcBef>
                <a:spcPts val="1000"/>
              </a:spcBef>
              <a:spcAft>
                <a:spcPts val="0"/>
              </a:spcAft>
              <a:buClr>
                <a:schemeClr val="lt1"/>
              </a:buClr>
              <a:buSzPts val="2000"/>
              <a:buChar char="•"/>
            </a:pPr>
            <a:r>
              <a:rPr lang="en-US" sz="2000" dirty="0"/>
              <a:t>Minutes </a:t>
            </a:r>
            <a:endParaRPr dirty="0"/>
          </a:p>
          <a:p>
            <a:pPr marL="228600" lvl="0" indent="-228600" algn="l" rtl="0">
              <a:lnSpc>
                <a:spcPct val="90000"/>
              </a:lnSpc>
              <a:spcBef>
                <a:spcPts val="1000"/>
              </a:spcBef>
              <a:spcAft>
                <a:spcPts val="0"/>
              </a:spcAft>
              <a:buClr>
                <a:schemeClr val="lt1"/>
              </a:buClr>
              <a:buSzPts val="2000"/>
              <a:buChar char="•"/>
            </a:pPr>
            <a:r>
              <a:rPr lang="en-US" sz="2000" dirty="0"/>
              <a:t>Report of the Treasurer </a:t>
            </a:r>
            <a:endParaRPr dirty="0"/>
          </a:p>
          <a:p>
            <a:pPr marL="228600" lvl="0" indent="-228600" algn="l" rtl="0">
              <a:lnSpc>
                <a:spcPct val="90000"/>
              </a:lnSpc>
              <a:spcBef>
                <a:spcPts val="1000"/>
              </a:spcBef>
              <a:spcAft>
                <a:spcPts val="0"/>
              </a:spcAft>
              <a:buClr>
                <a:schemeClr val="lt1"/>
              </a:buClr>
              <a:buSzPts val="2000"/>
              <a:buChar char="•"/>
            </a:pPr>
            <a:r>
              <a:rPr lang="en-US" sz="2000" dirty="0"/>
              <a:t>Reading of Correspondence </a:t>
            </a:r>
            <a:endParaRPr dirty="0"/>
          </a:p>
          <a:p>
            <a:pPr marL="228600" lvl="0" indent="-228600" algn="l" rtl="0">
              <a:lnSpc>
                <a:spcPct val="90000"/>
              </a:lnSpc>
              <a:spcBef>
                <a:spcPts val="1000"/>
              </a:spcBef>
              <a:spcAft>
                <a:spcPts val="0"/>
              </a:spcAft>
              <a:buClr>
                <a:schemeClr val="lt1"/>
              </a:buClr>
              <a:buSzPts val="2000"/>
              <a:buChar char="•"/>
            </a:pPr>
            <a:r>
              <a:rPr lang="en-US" sz="2000" dirty="0"/>
              <a:t>Report of the Executive Committee </a:t>
            </a:r>
            <a:endParaRPr dirty="0"/>
          </a:p>
          <a:p>
            <a:pPr marL="228600" lvl="0" indent="-228600" algn="l" rtl="0">
              <a:lnSpc>
                <a:spcPct val="90000"/>
              </a:lnSpc>
              <a:spcBef>
                <a:spcPts val="1000"/>
              </a:spcBef>
              <a:spcAft>
                <a:spcPts val="0"/>
              </a:spcAft>
              <a:buClr>
                <a:schemeClr val="lt1"/>
              </a:buClr>
              <a:buSzPts val="2000"/>
              <a:buChar char="•"/>
            </a:pPr>
            <a:r>
              <a:rPr lang="en-US" sz="2000" dirty="0"/>
              <a:t>Report of Committees </a:t>
            </a:r>
            <a:endParaRPr dirty="0"/>
          </a:p>
          <a:p>
            <a:pPr marL="228600" lvl="0" indent="-228600" algn="l" rtl="0">
              <a:lnSpc>
                <a:spcPct val="90000"/>
              </a:lnSpc>
              <a:spcBef>
                <a:spcPts val="1000"/>
              </a:spcBef>
              <a:spcAft>
                <a:spcPts val="0"/>
              </a:spcAft>
              <a:buClr>
                <a:schemeClr val="lt1"/>
              </a:buClr>
              <a:buSzPts val="2000"/>
              <a:buChar char="•"/>
            </a:pPr>
            <a:r>
              <a:rPr lang="en-US" sz="2000" dirty="0"/>
              <a:t>Unfinished Business </a:t>
            </a:r>
            <a:endParaRPr dirty="0"/>
          </a:p>
          <a:p>
            <a:pPr marL="228600" lvl="0" indent="-228600" algn="l" rtl="0">
              <a:lnSpc>
                <a:spcPct val="90000"/>
              </a:lnSpc>
              <a:spcBef>
                <a:spcPts val="1000"/>
              </a:spcBef>
              <a:spcAft>
                <a:spcPts val="0"/>
              </a:spcAft>
              <a:buClr>
                <a:schemeClr val="lt1"/>
              </a:buClr>
              <a:buSzPts val="2000"/>
              <a:buChar char="•"/>
            </a:pPr>
            <a:r>
              <a:rPr lang="en-US" sz="2000" dirty="0"/>
              <a:t>New Business </a:t>
            </a:r>
            <a:endParaRPr dirty="0"/>
          </a:p>
          <a:p>
            <a:pPr marL="228600" lvl="0" indent="-228600" algn="l" rtl="0">
              <a:lnSpc>
                <a:spcPct val="90000"/>
              </a:lnSpc>
              <a:spcBef>
                <a:spcPts val="1000"/>
              </a:spcBef>
              <a:spcAft>
                <a:spcPts val="0"/>
              </a:spcAft>
              <a:buClr>
                <a:schemeClr val="lt1"/>
              </a:buClr>
              <a:buSzPts val="2000"/>
              <a:buChar char="•"/>
            </a:pPr>
            <a:r>
              <a:rPr lang="en-US" sz="2000" dirty="0"/>
              <a:t>Program </a:t>
            </a:r>
            <a:endParaRPr dirty="0"/>
          </a:p>
          <a:p>
            <a:pPr marL="228600" lvl="0" indent="-228600" algn="l" rtl="0">
              <a:lnSpc>
                <a:spcPct val="90000"/>
              </a:lnSpc>
              <a:spcBef>
                <a:spcPts val="1000"/>
              </a:spcBef>
              <a:spcAft>
                <a:spcPts val="0"/>
              </a:spcAft>
              <a:buClr>
                <a:schemeClr val="lt1"/>
              </a:buClr>
              <a:buSzPts val="2000"/>
              <a:buChar char="•"/>
            </a:pPr>
            <a:r>
              <a:rPr lang="en-US" sz="2000" dirty="0"/>
              <a:t>Announcements </a:t>
            </a:r>
            <a:endParaRPr dirty="0"/>
          </a:p>
          <a:p>
            <a:pPr marL="228600" lvl="0" indent="-228600" algn="l" rtl="0">
              <a:lnSpc>
                <a:spcPct val="90000"/>
              </a:lnSpc>
              <a:spcBef>
                <a:spcPts val="1000"/>
              </a:spcBef>
              <a:spcAft>
                <a:spcPts val="0"/>
              </a:spcAft>
              <a:buClr>
                <a:schemeClr val="lt1"/>
              </a:buClr>
              <a:buSzPts val="2000"/>
              <a:buChar char="•"/>
            </a:pPr>
            <a:r>
              <a:rPr lang="en-US" sz="2000" dirty="0"/>
              <a:t>Adjournment </a:t>
            </a:r>
            <a:endParaRPr dirty="0"/>
          </a:p>
        </p:txBody>
      </p:sp>
      <p:pic>
        <p:nvPicPr>
          <p:cNvPr id="3" name="Picture 2">
            <a:extLst>
              <a:ext uri="{FF2B5EF4-FFF2-40B4-BE49-F238E27FC236}">
                <a16:creationId xmlns:a16="http://schemas.microsoft.com/office/drawing/2014/main" id="{71C11EFC-2491-0A40-B8C9-23C4E649AC48}"/>
              </a:ext>
            </a:extLst>
          </p:cNvPr>
          <p:cNvPicPr>
            <a:picLocks noChangeAspect="1"/>
          </p:cNvPicPr>
          <p:nvPr/>
        </p:nvPicPr>
        <p:blipFill>
          <a:blip r:embed="rId3">
            <a:alphaModFix amt="27000"/>
          </a:blip>
          <a:stretch>
            <a:fillRect/>
          </a:stretch>
        </p:blipFill>
        <p:spPr>
          <a:xfrm>
            <a:off x="1600720" y="0"/>
            <a:ext cx="9794876" cy="68029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14"/>
          <p:cNvSpPr/>
          <p:nvPr/>
        </p:nvSpPr>
        <p:spPr>
          <a:xfrm>
            <a:off x="6831955" y="5346696"/>
            <a:ext cx="5360045" cy="1511304"/>
          </a:xfrm>
          <a:custGeom>
            <a:avLst/>
            <a:gdLst/>
            <a:ahLst/>
            <a:cxnLst/>
            <a:rect l="l" t="t" r="r" b="b"/>
            <a:pathLst>
              <a:path w="5360045" h="1511304" extrusionOk="0">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4"/>
          <p:cNvSpPr/>
          <p:nvPr/>
        </p:nvSpPr>
        <p:spPr>
          <a:xfrm>
            <a:off x="0" y="5346694"/>
            <a:ext cx="7346605" cy="1511306"/>
          </a:xfrm>
          <a:custGeom>
            <a:avLst/>
            <a:gdLst/>
            <a:ahLst/>
            <a:cxnLst/>
            <a:rect l="l" t="t" r="r" b="b"/>
            <a:pathLst>
              <a:path w="7346605" h="1511306" extrusionOk="0">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F2F2"/>
              </a:solidFill>
              <a:latin typeface="Calibri"/>
              <a:ea typeface="Calibri"/>
              <a:cs typeface="Calibri"/>
              <a:sym typeface="Calibri"/>
            </a:endParaRPr>
          </a:p>
        </p:txBody>
      </p:sp>
      <p:sp>
        <p:nvSpPr>
          <p:cNvPr id="252" name="Google Shape;252;p14"/>
          <p:cNvSpPr txBox="1">
            <a:spLocks noGrp="1"/>
          </p:cNvSpPr>
          <p:nvPr>
            <p:ph type="title"/>
          </p:nvPr>
        </p:nvSpPr>
        <p:spPr>
          <a:xfrm>
            <a:off x="950121" y="5529884"/>
            <a:ext cx="5693783" cy="10963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03030"/>
              </a:buClr>
              <a:buSzPts val="3400"/>
              <a:buFont typeface="Arial"/>
              <a:buNone/>
            </a:pPr>
            <a:r>
              <a:rPr lang="en-US" sz="3400" b="1">
                <a:solidFill>
                  <a:srgbClr val="303030"/>
                </a:solidFill>
                <a:latin typeface="Arial"/>
                <a:ea typeface="Arial"/>
                <a:cs typeface="Arial"/>
                <a:sym typeface="Arial"/>
              </a:rPr>
              <a:t>The PTA &amp; Principal Relationship</a:t>
            </a:r>
            <a:endParaRPr sz="3400">
              <a:solidFill>
                <a:srgbClr val="303030"/>
              </a:solidFill>
            </a:endParaRPr>
          </a:p>
        </p:txBody>
      </p:sp>
      <p:sp>
        <p:nvSpPr>
          <p:cNvPr id="253" name="Google Shape;253;p14"/>
          <p:cNvSpPr txBox="1">
            <a:spLocks noGrp="1"/>
          </p:cNvSpPr>
          <p:nvPr>
            <p:ph type="body" idx="1"/>
          </p:nvPr>
        </p:nvSpPr>
        <p:spPr>
          <a:xfrm>
            <a:off x="7534655" y="965199"/>
            <a:ext cx="4008101" cy="4020458"/>
          </a:xfrm>
          <a:prstGeom prst="rect">
            <a:avLst/>
          </a:prstGeom>
          <a:noFill/>
          <a:ln>
            <a:noFill/>
          </a:ln>
        </p:spPr>
        <p:txBody>
          <a:bodyPr spcFirstLastPara="1" wrap="square" lIns="91425" tIns="45700" rIns="91425" bIns="45700" anchor="ctr" anchorCtr="0">
            <a:normAutofit/>
          </a:bodyPr>
          <a:lstStyle/>
          <a:p>
            <a:pPr marL="144463" lvl="0" indent="-36512" algn="l" rtl="0">
              <a:lnSpc>
                <a:spcPct val="90000"/>
              </a:lnSpc>
              <a:spcBef>
                <a:spcPts val="0"/>
              </a:spcBef>
              <a:spcAft>
                <a:spcPts val="0"/>
              </a:spcAft>
              <a:buClr>
                <a:schemeClr val="dk1"/>
              </a:buClr>
              <a:buSzPts val="1700"/>
              <a:buNone/>
            </a:pPr>
            <a:endParaRPr sz="1700" b="1">
              <a:latin typeface="Arial"/>
              <a:ea typeface="Arial"/>
              <a:cs typeface="Arial"/>
              <a:sym typeface="Arial"/>
            </a:endParaRPr>
          </a:p>
          <a:p>
            <a:pPr marL="144463" lvl="0" indent="-144463" algn="l" rtl="0">
              <a:lnSpc>
                <a:spcPct val="90000"/>
              </a:lnSpc>
              <a:spcBef>
                <a:spcPts val="1000"/>
              </a:spcBef>
              <a:spcAft>
                <a:spcPts val="0"/>
              </a:spcAft>
              <a:buClr>
                <a:schemeClr val="dk1"/>
              </a:buClr>
              <a:buSzPts val="1700"/>
              <a:buFont typeface="Arial"/>
              <a:buChar char="•"/>
            </a:pPr>
            <a:r>
              <a:rPr lang="en-US" sz="1700">
                <a:latin typeface="Arial"/>
                <a:ea typeface="Arial"/>
                <a:cs typeface="Arial"/>
                <a:sym typeface="Arial"/>
              </a:rPr>
              <a:t>May be a member of your PTA/PTSA team. They sit on your board. Check your bylaws.</a:t>
            </a:r>
            <a:endParaRPr/>
          </a:p>
          <a:p>
            <a:pPr marL="144463" lvl="0" indent="-144463" algn="l" rtl="0">
              <a:lnSpc>
                <a:spcPct val="90000"/>
              </a:lnSpc>
              <a:spcBef>
                <a:spcPts val="1000"/>
              </a:spcBef>
              <a:spcAft>
                <a:spcPts val="0"/>
              </a:spcAft>
              <a:buClr>
                <a:schemeClr val="dk1"/>
              </a:buClr>
              <a:buSzPts val="1700"/>
              <a:buFont typeface="Arial"/>
              <a:buChar char="•"/>
            </a:pPr>
            <a:r>
              <a:rPr lang="en-US" sz="1700">
                <a:latin typeface="Arial"/>
                <a:ea typeface="Arial"/>
                <a:cs typeface="Arial"/>
                <a:sym typeface="Arial"/>
              </a:rPr>
              <a:t>Wants/needs to connect her/his goals – </a:t>
            </a:r>
            <a:r>
              <a:rPr lang="en-US" sz="1700" b="1" i="1">
                <a:latin typeface="Arial"/>
                <a:ea typeface="Arial"/>
                <a:cs typeface="Arial"/>
                <a:sym typeface="Arial"/>
              </a:rPr>
              <a:t>based on the School Improvement Plan </a:t>
            </a:r>
            <a:r>
              <a:rPr lang="en-US" sz="1700">
                <a:latin typeface="Arial"/>
                <a:ea typeface="Arial"/>
                <a:cs typeface="Arial"/>
                <a:sym typeface="Arial"/>
              </a:rPr>
              <a:t>– to your PTA work to benefit all students, all families, the entire local school community.</a:t>
            </a:r>
            <a:endParaRPr/>
          </a:p>
          <a:p>
            <a:pPr marL="144463" lvl="0" indent="-144463" algn="l" rtl="0">
              <a:lnSpc>
                <a:spcPct val="90000"/>
              </a:lnSpc>
              <a:spcBef>
                <a:spcPts val="1000"/>
              </a:spcBef>
              <a:spcAft>
                <a:spcPts val="0"/>
              </a:spcAft>
              <a:buClr>
                <a:schemeClr val="dk1"/>
              </a:buClr>
              <a:buSzPts val="1700"/>
              <a:buFont typeface="Arial"/>
              <a:buChar char="•"/>
            </a:pPr>
            <a:r>
              <a:rPr lang="en-US" sz="1700">
                <a:latin typeface="Arial"/>
                <a:ea typeface="Arial"/>
                <a:cs typeface="Arial"/>
                <a:sym typeface="Arial"/>
              </a:rPr>
              <a:t>Does not run or manage PTA funds.</a:t>
            </a:r>
            <a:endParaRPr/>
          </a:p>
          <a:p>
            <a:pPr marL="144463" lvl="0" indent="-144463" algn="l" rtl="0">
              <a:lnSpc>
                <a:spcPct val="90000"/>
              </a:lnSpc>
              <a:spcBef>
                <a:spcPts val="1000"/>
              </a:spcBef>
              <a:spcAft>
                <a:spcPts val="0"/>
              </a:spcAft>
              <a:buClr>
                <a:schemeClr val="dk1"/>
              </a:buClr>
              <a:buSzPts val="1700"/>
              <a:buFont typeface="Arial"/>
              <a:buChar char="•"/>
            </a:pPr>
            <a:r>
              <a:rPr lang="en-US" sz="1700">
                <a:latin typeface="Arial"/>
                <a:ea typeface="Arial"/>
                <a:cs typeface="Arial"/>
                <a:sym typeface="Arial"/>
              </a:rPr>
              <a:t>You are a guest in their school. Always respect that.</a:t>
            </a:r>
            <a:endParaRPr sz="1700"/>
          </a:p>
          <a:p>
            <a:pPr marL="228600" lvl="0" indent="-120650" algn="l" rtl="0">
              <a:lnSpc>
                <a:spcPct val="90000"/>
              </a:lnSpc>
              <a:spcBef>
                <a:spcPts val="1000"/>
              </a:spcBef>
              <a:spcAft>
                <a:spcPts val="0"/>
              </a:spcAft>
              <a:buClr>
                <a:schemeClr val="dk1"/>
              </a:buClr>
              <a:buSzPts val="1700"/>
              <a:buNone/>
            </a:pPr>
            <a:endParaRPr sz="1700"/>
          </a:p>
        </p:txBody>
      </p:sp>
      <p:pic>
        <p:nvPicPr>
          <p:cNvPr id="3" name="Picture 2">
            <a:extLst>
              <a:ext uri="{FF2B5EF4-FFF2-40B4-BE49-F238E27FC236}">
                <a16:creationId xmlns:a16="http://schemas.microsoft.com/office/drawing/2014/main" id="{A15ACE5C-98A6-F54F-87EF-A08D40948C73}"/>
              </a:ext>
            </a:extLst>
          </p:cNvPr>
          <p:cNvPicPr>
            <a:picLocks noChangeAspect="1"/>
          </p:cNvPicPr>
          <p:nvPr/>
        </p:nvPicPr>
        <p:blipFill>
          <a:blip r:embed="rId3"/>
          <a:stretch>
            <a:fillRect/>
          </a:stretch>
        </p:blipFill>
        <p:spPr>
          <a:xfrm>
            <a:off x="462988" y="529089"/>
            <a:ext cx="6051410" cy="40204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58"/>
        <p:cNvGrpSpPr/>
        <p:nvPr/>
      </p:nvGrpSpPr>
      <p:grpSpPr>
        <a:xfrm>
          <a:off x="0" y="0"/>
          <a:ext cx="0" cy="0"/>
          <a:chOff x="0" y="0"/>
          <a:chExt cx="0" cy="0"/>
        </a:xfrm>
      </p:grpSpPr>
      <p:sp>
        <p:nvSpPr>
          <p:cNvPr id="259" name="Google Shape;259;p15"/>
          <p:cNvSpPr/>
          <p:nvPr/>
        </p:nvSpPr>
        <p:spPr>
          <a:xfrm flipH="1">
            <a:off x="0" y="0"/>
            <a:ext cx="4421332" cy="6858000"/>
          </a:xfrm>
          <a:custGeom>
            <a:avLst/>
            <a:gdLst/>
            <a:ahLst/>
            <a:cxnLst/>
            <a:rect l="l" t="t" r="r" b="b"/>
            <a:pathLst>
              <a:path w="4421332" h="6858000" extrusionOk="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15"/>
          <p:cNvSpPr/>
          <p:nvPr/>
        </p:nvSpPr>
        <p:spPr>
          <a:xfrm>
            <a:off x="1" y="0"/>
            <a:ext cx="4232227" cy="6858000"/>
          </a:xfrm>
          <a:custGeom>
            <a:avLst/>
            <a:gdLst/>
            <a:ahLst/>
            <a:cxnLst/>
            <a:rect l="l" t="t" r="r" b="b"/>
            <a:pathLst>
              <a:path w="4232227" h="6858000" extrusionOk="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FEFE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p15"/>
          <p:cNvSpPr txBox="1">
            <a:spLocks noGrp="1"/>
          </p:cNvSpPr>
          <p:nvPr>
            <p:ph type="title"/>
          </p:nvPr>
        </p:nvSpPr>
        <p:spPr>
          <a:xfrm>
            <a:off x="804672" y="1444871"/>
            <a:ext cx="3427556" cy="21271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3240"/>
              <a:buFont typeface="Arial"/>
              <a:buNone/>
            </a:pPr>
            <a:r>
              <a:rPr lang="en-US" sz="3240" b="1">
                <a:solidFill>
                  <a:srgbClr val="002060"/>
                </a:solidFill>
                <a:latin typeface="Arial"/>
                <a:ea typeface="Arial"/>
                <a:cs typeface="Arial"/>
                <a:sym typeface="Arial"/>
              </a:rPr>
              <a:t>BASIC FINANCIAL MANAGEMENT</a:t>
            </a:r>
            <a:br>
              <a:rPr lang="en-US" sz="3240" b="1">
                <a:solidFill>
                  <a:srgbClr val="002060"/>
                </a:solidFill>
                <a:latin typeface="Arial"/>
                <a:ea typeface="Arial"/>
                <a:cs typeface="Arial"/>
                <a:sym typeface="Arial"/>
              </a:rPr>
            </a:br>
            <a:r>
              <a:rPr lang="en-US" sz="3240" b="1">
                <a:latin typeface="Arial"/>
                <a:ea typeface="Arial"/>
                <a:cs typeface="Arial"/>
                <a:sym typeface="Arial"/>
              </a:rPr>
              <a:t>FINANCIAL</a:t>
            </a:r>
            <a:endParaRPr sz="3240">
              <a:solidFill>
                <a:schemeClr val="dk1"/>
              </a:solidFill>
            </a:endParaRPr>
          </a:p>
        </p:txBody>
      </p:sp>
      <p:sp>
        <p:nvSpPr>
          <p:cNvPr id="262" name="Google Shape;262;p15"/>
          <p:cNvSpPr txBox="1">
            <a:spLocks noGrp="1"/>
          </p:cNvSpPr>
          <p:nvPr>
            <p:ph type="body" idx="1"/>
          </p:nvPr>
        </p:nvSpPr>
        <p:spPr>
          <a:xfrm>
            <a:off x="4664420" y="312233"/>
            <a:ext cx="5197032" cy="2852997"/>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1850"/>
              <a:buNone/>
            </a:pPr>
            <a:r>
              <a:rPr lang="en-US" sz="1850" b="1">
                <a:latin typeface="Arial"/>
                <a:ea typeface="Arial"/>
                <a:cs typeface="Arial"/>
                <a:sym typeface="Arial"/>
              </a:rPr>
              <a:t>No cash payments </a:t>
            </a:r>
            <a:endParaRPr sz="1850" b="1">
              <a:latin typeface="Arial"/>
              <a:ea typeface="Arial"/>
              <a:cs typeface="Arial"/>
              <a:sym typeface="Arial"/>
            </a:endParaRPr>
          </a:p>
          <a:p>
            <a:pPr marL="0" lvl="0" indent="0" algn="l" rtl="0">
              <a:lnSpc>
                <a:spcPct val="80000"/>
              </a:lnSpc>
              <a:spcBef>
                <a:spcPts val="1000"/>
              </a:spcBef>
              <a:spcAft>
                <a:spcPts val="0"/>
              </a:spcAft>
              <a:buClr>
                <a:schemeClr val="lt1"/>
              </a:buClr>
              <a:buSzPts val="1850"/>
              <a:buNone/>
            </a:pPr>
            <a:r>
              <a:rPr lang="en-US" sz="1850" b="1">
                <a:latin typeface="Arial"/>
                <a:ea typeface="Arial"/>
                <a:cs typeface="Arial"/>
                <a:sym typeface="Arial"/>
              </a:rPr>
              <a:t> Accurate documentation</a:t>
            </a:r>
            <a:endParaRPr/>
          </a:p>
          <a:p>
            <a:pPr marL="0" lvl="0" indent="0" algn="l" rtl="0">
              <a:lnSpc>
                <a:spcPct val="80000"/>
              </a:lnSpc>
              <a:spcBef>
                <a:spcPts val="1000"/>
              </a:spcBef>
              <a:spcAft>
                <a:spcPts val="0"/>
              </a:spcAft>
              <a:buClr>
                <a:schemeClr val="lt1"/>
              </a:buClr>
              <a:buSzPts val="1850"/>
              <a:buNone/>
            </a:pPr>
            <a:r>
              <a:rPr lang="en-US" sz="1850" b="1">
                <a:latin typeface="Arial"/>
                <a:ea typeface="Arial"/>
                <a:cs typeface="Arial"/>
                <a:sym typeface="Arial"/>
              </a:rPr>
              <a:t> Prior approval for all expenditures</a:t>
            </a:r>
            <a:endParaRPr/>
          </a:p>
          <a:p>
            <a:pPr marL="0" lvl="0" indent="0" algn="l" rtl="0">
              <a:lnSpc>
                <a:spcPct val="80000"/>
              </a:lnSpc>
              <a:spcBef>
                <a:spcPts val="1000"/>
              </a:spcBef>
              <a:spcAft>
                <a:spcPts val="0"/>
              </a:spcAft>
              <a:buClr>
                <a:schemeClr val="lt1"/>
              </a:buClr>
              <a:buSzPts val="1850"/>
              <a:buNone/>
            </a:pPr>
            <a:r>
              <a:rPr lang="en-US" sz="1850" b="1">
                <a:latin typeface="Arial"/>
                <a:ea typeface="Arial"/>
                <a:cs typeface="Arial"/>
                <a:sym typeface="Arial"/>
              </a:rPr>
              <a:t> Only President signs contracts</a:t>
            </a:r>
            <a:endParaRPr/>
          </a:p>
          <a:p>
            <a:pPr marL="0" lvl="0" indent="0" algn="l" rtl="0">
              <a:lnSpc>
                <a:spcPct val="80000"/>
              </a:lnSpc>
              <a:spcBef>
                <a:spcPts val="1000"/>
              </a:spcBef>
              <a:spcAft>
                <a:spcPts val="0"/>
              </a:spcAft>
              <a:buClr>
                <a:schemeClr val="lt1"/>
              </a:buClr>
              <a:buSzPts val="1850"/>
              <a:buNone/>
            </a:pPr>
            <a:r>
              <a:rPr lang="en-US" sz="1850" b="1">
                <a:latin typeface="Arial"/>
                <a:ea typeface="Arial"/>
                <a:cs typeface="Arial"/>
                <a:sym typeface="Arial"/>
              </a:rPr>
              <a:t> Prompt bank reconciliations, 2 sign-offs</a:t>
            </a:r>
            <a:endParaRPr/>
          </a:p>
          <a:p>
            <a:pPr marL="0" lvl="0" indent="0" algn="l" rtl="0">
              <a:lnSpc>
                <a:spcPct val="80000"/>
              </a:lnSpc>
              <a:spcBef>
                <a:spcPts val="1000"/>
              </a:spcBef>
              <a:spcAft>
                <a:spcPts val="0"/>
              </a:spcAft>
              <a:buClr>
                <a:schemeClr val="lt1"/>
              </a:buClr>
              <a:buSzPts val="1850"/>
              <a:buNone/>
            </a:pPr>
            <a:r>
              <a:rPr lang="en-US" sz="1850" b="1">
                <a:latin typeface="Arial"/>
                <a:ea typeface="Arial"/>
                <a:cs typeface="Arial"/>
                <a:sym typeface="Arial"/>
              </a:rPr>
              <a:t> Purchase insurance</a:t>
            </a:r>
            <a:endParaRPr/>
          </a:p>
          <a:p>
            <a:pPr marL="0" lvl="0" indent="0" algn="l" rtl="0">
              <a:lnSpc>
                <a:spcPct val="80000"/>
              </a:lnSpc>
              <a:spcBef>
                <a:spcPts val="1000"/>
              </a:spcBef>
              <a:spcAft>
                <a:spcPts val="0"/>
              </a:spcAft>
              <a:buClr>
                <a:schemeClr val="lt1"/>
              </a:buClr>
              <a:buSzPts val="1850"/>
              <a:buNone/>
            </a:pPr>
            <a:r>
              <a:rPr lang="en-US" sz="1850" b="1">
                <a:latin typeface="Arial"/>
                <a:ea typeface="Arial"/>
                <a:cs typeface="Arial"/>
                <a:sym typeface="Arial"/>
              </a:rPr>
              <a:t> Maintain incorporation</a:t>
            </a:r>
            <a:endParaRPr/>
          </a:p>
          <a:p>
            <a:pPr marL="0" lvl="0" indent="0" algn="l" rtl="0">
              <a:lnSpc>
                <a:spcPct val="80000"/>
              </a:lnSpc>
              <a:spcBef>
                <a:spcPts val="1000"/>
              </a:spcBef>
              <a:spcAft>
                <a:spcPts val="0"/>
              </a:spcAft>
              <a:buClr>
                <a:schemeClr val="lt1"/>
              </a:buClr>
              <a:buSzPts val="1850"/>
              <a:buNone/>
            </a:pPr>
            <a:r>
              <a:rPr lang="en-US" sz="1850" b="1">
                <a:latin typeface="Arial"/>
                <a:ea typeface="Arial"/>
                <a:cs typeface="Arial"/>
                <a:sym typeface="Arial"/>
              </a:rPr>
              <a:t> Remit dues monthly</a:t>
            </a:r>
            <a:endParaRPr sz="1850" b="1">
              <a:latin typeface="Arial"/>
              <a:ea typeface="Arial"/>
              <a:cs typeface="Arial"/>
              <a:sym typeface="Arial"/>
            </a:endParaRPr>
          </a:p>
        </p:txBody>
      </p:sp>
      <p:sp>
        <p:nvSpPr>
          <p:cNvPr id="263" name="Google Shape;263;p15"/>
          <p:cNvSpPr txBox="1">
            <a:spLocks noGrp="1"/>
          </p:cNvSpPr>
          <p:nvPr>
            <p:ph type="body" idx="2"/>
          </p:nvPr>
        </p:nvSpPr>
        <p:spPr>
          <a:xfrm>
            <a:off x="7920111" y="3900925"/>
            <a:ext cx="4063447" cy="314698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925"/>
              <a:buNone/>
            </a:pPr>
            <a:r>
              <a:rPr lang="en-US" sz="925" b="1">
                <a:latin typeface="Arial"/>
                <a:ea typeface="Arial"/>
                <a:cs typeface="Arial"/>
                <a:sym typeface="Arial"/>
              </a:rPr>
              <a:t> </a:t>
            </a:r>
            <a:endParaRPr/>
          </a:p>
          <a:p>
            <a:pPr marL="0" lvl="0" indent="0" algn="l" rtl="0">
              <a:lnSpc>
                <a:spcPct val="80000"/>
              </a:lnSpc>
              <a:spcBef>
                <a:spcPts val="1000"/>
              </a:spcBef>
              <a:spcAft>
                <a:spcPts val="0"/>
              </a:spcAft>
              <a:buClr>
                <a:schemeClr val="lt1"/>
              </a:buClr>
              <a:buSzPts val="925"/>
              <a:buNone/>
            </a:pPr>
            <a:r>
              <a:rPr lang="en-US" sz="925" b="1">
                <a:latin typeface="Arial"/>
                <a:ea typeface="Arial"/>
                <a:cs typeface="Arial"/>
                <a:sym typeface="Arial"/>
              </a:rPr>
              <a:t> </a:t>
            </a:r>
            <a:r>
              <a:rPr lang="en-US" sz="1942" b="1">
                <a:latin typeface="Arial"/>
                <a:ea typeface="Arial"/>
                <a:cs typeface="Arial"/>
                <a:sym typeface="Arial"/>
              </a:rPr>
              <a:t>Membership approved budget</a:t>
            </a:r>
            <a:endParaRPr/>
          </a:p>
          <a:p>
            <a:pPr marL="0" lvl="0" indent="0" algn="l" rtl="0">
              <a:lnSpc>
                <a:spcPct val="80000"/>
              </a:lnSpc>
              <a:spcBef>
                <a:spcPts val="1000"/>
              </a:spcBef>
              <a:spcAft>
                <a:spcPts val="0"/>
              </a:spcAft>
              <a:buClr>
                <a:schemeClr val="lt1"/>
              </a:buClr>
              <a:buSzPts val="1942"/>
              <a:buNone/>
            </a:pPr>
            <a:r>
              <a:rPr lang="en-US" sz="1942" b="1">
                <a:latin typeface="Arial"/>
                <a:ea typeface="Arial"/>
                <a:cs typeface="Arial"/>
                <a:sym typeface="Arial"/>
              </a:rPr>
              <a:t> Appropriate uses of PTA funds</a:t>
            </a:r>
            <a:endParaRPr/>
          </a:p>
          <a:p>
            <a:pPr marL="0" lvl="0" indent="0" algn="l" rtl="0">
              <a:lnSpc>
                <a:spcPct val="80000"/>
              </a:lnSpc>
              <a:spcBef>
                <a:spcPts val="1000"/>
              </a:spcBef>
              <a:spcAft>
                <a:spcPts val="0"/>
              </a:spcAft>
              <a:buClr>
                <a:schemeClr val="lt1"/>
              </a:buClr>
              <a:buSzPts val="1942"/>
              <a:buNone/>
            </a:pPr>
            <a:r>
              <a:rPr lang="en-US" sz="1942" b="1">
                <a:latin typeface="Arial"/>
                <a:ea typeface="Arial"/>
                <a:cs typeface="Arial"/>
                <a:sym typeface="Arial"/>
              </a:rPr>
              <a:t> Explain procedures to others</a:t>
            </a:r>
            <a:endParaRPr/>
          </a:p>
          <a:p>
            <a:pPr marL="0" lvl="0" indent="0" algn="l" rtl="0">
              <a:lnSpc>
                <a:spcPct val="80000"/>
              </a:lnSpc>
              <a:spcBef>
                <a:spcPts val="1000"/>
              </a:spcBef>
              <a:spcAft>
                <a:spcPts val="0"/>
              </a:spcAft>
              <a:buClr>
                <a:schemeClr val="lt1"/>
              </a:buClr>
              <a:buSzPts val="1942"/>
              <a:buNone/>
            </a:pPr>
            <a:r>
              <a:rPr lang="en-US" sz="1942" b="1">
                <a:latin typeface="Arial"/>
                <a:ea typeface="Arial"/>
                <a:cs typeface="Arial"/>
                <a:sym typeface="Arial"/>
              </a:rPr>
              <a:t> Follow procedures yourself</a:t>
            </a:r>
            <a:endParaRPr/>
          </a:p>
          <a:p>
            <a:pPr marL="0" lvl="0" indent="0" algn="l" rtl="0">
              <a:lnSpc>
                <a:spcPct val="80000"/>
              </a:lnSpc>
              <a:spcBef>
                <a:spcPts val="1000"/>
              </a:spcBef>
              <a:spcAft>
                <a:spcPts val="0"/>
              </a:spcAft>
              <a:buClr>
                <a:schemeClr val="lt1"/>
              </a:buClr>
              <a:buSzPts val="1942"/>
              <a:buNone/>
            </a:pPr>
            <a:r>
              <a:rPr lang="en-US" sz="1942" b="1">
                <a:latin typeface="Arial"/>
                <a:ea typeface="Arial"/>
                <a:cs typeface="Arial"/>
                <a:sym typeface="Arial"/>
              </a:rPr>
              <a:t> 2 signatures on all checks,</a:t>
            </a:r>
            <a:br>
              <a:rPr lang="en-US" sz="1942" b="1">
                <a:latin typeface="Arial"/>
                <a:ea typeface="Arial"/>
                <a:cs typeface="Arial"/>
                <a:sym typeface="Arial"/>
              </a:rPr>
            </a:br>
            <a:r>
              <a:rPr lang="en-US" sz="1942" b="1">
                <a:latin typeface="Arial"/>
                <a:ea typeface="Arial"/>
                <a:cs typeface="Arial"/>
                <a:sym typeface="Arial"/>
              </a:rPr>
              <a:t>   3 signers on file at bank</a:t>
            </a:r>
            <a:endParaRPr/>
          </a:p>
          <a:p>
            <a:pPr marL="0" lvl="0" indent="0" algn="l" rtl="0">
              <a:lnSpc>
                <a:spcPct val="80000"/>
              </a:lnSpc>
              <a:spcBef>
                <a:spcPts val="1000"/>
              </a:spcBef>
              <a:spcAft>
                <a:spcPts val="0"/>
              </a:spcAft>
              <a:buClr>
                <a:schemeClr val="lt1"/>
              </a:buClr>
              <a:buSzPts val="1942"/>
              <a:buNone/>
            </a:pPr>
            <a:r>
              <a:rPr lang="en-US" sz="1942" b="1">
                <a:latin typeface="Arial"/>
                <a:ea typeface="Arial"/>
                <a:cs typeface="Arial"/>
                <a:sym typeface="Arial"/>
              </a:rPr>
              <a:t> Don’t </a:t>
            </a:r>
            <a:r>
              <a:rPr lang="en-US" sz="1942" b="1" u="sng">
                <a:latin typeface="Arial"/>
                <a:ea typeface="Arial"/>
                <a:cs typeface="Arial"/>
                <a:sym typeface="Arial"/>
              </a:rPr>
              <a:t>ever</a:t>
            </a:r>
            <a:r>
              <a:rPr lang="en-US" sz="1942" b="1">
                <a:latin typeface="Arial"/>
                <a:ea typeface="Arial"/>
                <a:cs typeface="Arial"/>
                <a:sym typeface="Arial"/>
              </a:rPr>
              <a:t> sign a blank check </a:t>
            </a:r>
            <a:endParaRPr sz="1942" b="1">
              <a:latin typeface="Arial"/>
              <a:ea typeface="Arial"/>
              <a:cs typeface="Arial"/>
              <a:sym typeface="Arial"/>
            </a:endParaRPr>
          </a:p>
          <a:p>
            <a:pPr marL="0" lvl="0" indent="0" algn="l" rtl="0">
              <a:lnSpc>
                <a:spcPct val="80000"/>
              </a:lnSpc>
              <a:spcBef>
                <a:spcPts val="1000"/>
              </a:spcBef>
              <a:spcAft>
                <a:spcPts val="0"/>
              </a:spcAft>
              <a:buClr>
                <a:schemeClr val="lt1"/>
              </a:buClr>
              <a:buSzPts val="925"/>
              <a:buNone/>
            </a:pPr>
            <a:r>
              <a:rPr lang="en-US" sz="925" b="1">
                <a:latin typeface="Arial"/>
                <a:ea typeface="Arial"/>
                <a:cs typeface="Arial"/>
                <a:sym typeface="Arial"/>
              </a:rPr>
              <a:t> </a:t>
            </a:r>
            <a:endParaRPr sz="92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alibri"/>
              <a:buNone/>
            </a:pPr>
            <a:r>
              <a:rPr lang="en-US" b="1">
                <a:solidFill>
                  <a:srgbClr val="002060"/>
                </a:solidFill>
              </a:rPr>
              <a:t>Promote the PTA!</a:t>
            </a:r>
            <a:endParaRPr/>
          </a:p>
        </p:txBody>
      </p:sp>
      <p:sp>
        <p:nvSpPr>
          <p:cNvPr id="270" name="Google Shape;270;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166688" lvl="0" indent="-28892" algn="l" rtl="0">
              <a:lnSpc>
                <a:spcPct val="70000"/>
              </a:lnSpc>
              <a:spcBef>
                <a:spcPts val="0"/>
              </a:spcBef>
              <a:spcAft>
                <a:spcPts val="0"/>
              </a:spcAft>
              <a:buClr>
                <a:schemeClr val="dk1"/>
              </a:buClr>
              <a:buSzPts val="2170"/>
              <a:buNone/>
            </a:pPr>
            <a:endParaRPr sz="2170">
              <a:solidFill>
                <a:srgbClr val="002060"/>
              </a:solidFill>
            </a:endParaRPr>
          </a:p>
          <a:p>
            <a:pPr marL="166688" lvl="0" indent="-166688" algn="l" rtl="0">
              <a:lnSpc>
                <a:spcPct val="70000"/>
              </a:lnSpc>
              <a:spcBef>
                <a:spcPts val="600"/>
              </a:spcBef>
              <a:spcAft>
                <a:spcPts val="0"/>
              </a:spcAft>
              <a:buClr>
                <a:srgbClr val="002060"/>
              </a:buClr>
              <a:buSzPts val="2170"/>
              <a:buFont typeface="Calibri"/>
              <a:buChar char="•"/>
            </a:pPr>
            <a:r>
              <a:rPr lang="en-US" sz="2170">
                <a:solidFill>
                  <a:srgbClr val="002060"/>
                </a:solidFill>
              </a:rPr>
              <a:t>Use the logo on everything.</a:t>
            </a:r>
            <a:endParaRPr/>
          </a:p>
          <a:p>
            <a:pPr marL="166688" lvl="0" indent="-166688" algn="l" rtl="0">
              <a:lnSpc>
                <a:spcPct val="70000"/>
              </a:lnSpc>
              <a:spcBef>
                <a:spcPts val="600"/>
              </a:spcBef>
              <a:spcAft>
                <a:spcPts val="0"/>
              </a:spcAft>
              <a:buClr>
                <a:srgbClr val="002060"/>
              </a:buClr>
              <a:buSzPts val="2170"/>
              <a:buFont typeface="Calibri"/>
              <a:buChar char="•"/>
            </a:pPr>
            <a:r>
              <a:rPr lang="en-US" sz="2170">
                <a:solidFill>
                  <a:srgbClr val="002060"/>
                </a:solidFill>
              </a:rPr>
              <a:t>Make sure your committee chairs and VPs have access to the logo.</a:t>
            </a:r>
            <a:endParaRPr/>
          </a:p>
          <a:p>
            <a:pPr marL="166688" lvl="0" indent="-166688" algn="l" rtl="0">
              <a:lnSpc>
                <a:spcPct val="70000"/>
              </a:lnSpc>
              <a:spcBef>
                <a:spcPts val="600"/>
              </a:spcBef>
              <a:spcAft>
                <a:spcPts val="0"/>
              </a:spcAft>
              <a:buClr>
                <a:srgbClr val="002060"/>
              </a:buClr>
              <a:buSzPts val="2170"/>
              <a:buFont typeface="Calibri"/>
              <a:buChar char="•"/>
            </a:pPr>
            <a:r>
              <a:rPr lang="en-US" sz="2170">
                <a:solidFill>
                  <a:srgbClr val="002060"/>
                </a:solidFill>
              </a:rPr>
              <a:t>Evaluate your communications plan.</a:t>
            </a:r>
            <a:endParaRPr/>
          </a:p>
          <a:p>
            <a:pPr marL="228600" lvl="0" indent="-90804" algn="l" rtl="0">
              <a:lnSpc>
                <a:spcPct val="70000"/>
              </a:lnSpc>
              <a:spcBef>
                <a:spcPts val="1000"/>
              </a:spcBef>
              <a:spcAft>
                <a:spcPts val="0"/>
              </a:spcAft>
              <a:buClr>
                <a:schemeClr val="dk1"/>
              </a:buClr>
              <a:buSzPts val="2170"/>
              <a:buNone/>
            </a:pPr>
            <a:endParaRPr sz="2170"/>
          </a:p>
        </p:txBody>
      </p:sp>
      <p:sp>
        <p:nvSpPr>
          <p:cNvPr id="271" name="Google Shape;271;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170"/>
              <a:buChar char="•"/>
            </a:pPr>
            <a:r>
              <a:rPr lang="en-US" sz="2170" b="1" dirty="0">
                <a:latin typeface="Arial"/>
                <a:ea typeface="Arial"/>
                <a:cs typeface="Arial"/>
                <a:sym typeface="Arial"/>
              </a:rPr>
              <a:t>ALWAYS send thank you notes after an event to the Chairperson and key volunteers. </a:t>
            </a:r>
            <a:endParaRPr dirty="0"/>
          </a:p>
          <a:p>
            <a:pPr marL="228600" lvl="0" indent="-90804" algn="l" rtl="0">
              <a:lnSpc>
                <a:spcPct val="70000"/>
              </a:lnSpc>
              <a:spcBef>
                <a:spcPts val="200"/>
              </a:spcBef>
              <a:spcAft>
                <a:spcPts val="0"/>
              </a:spcAft>
              <a:buClr>
                <a:schemeClr val="dk1"/>
              </a:buClr>
              <a:buSzPts val="2170"/>
              <a:buNone/>
            </a:pPr>
            <a:endParaRPr sz="2170" b="1" dirty="0">
              <a:latin typeface="Arial"/>
              <a:ea typeface="Arial"/>
              <a:cs typeface="Arial"/>
              <a:sym typeface="Arial"/>
            </a:endParaRPr>
          </a:p>
          <a:p>
            <a:pPr marL="228600" lvl="0" indent="-228600" algn="l" rtl="0">
              <a:lnSpc>
                <a:spcPct val="70000"/>
              </a:lnSpc>
              <a:spcBef>
                <a:spcPts val="200"/>
              </a:spcBef>
              <a:spcAft>
                <a:spcPts val="0"/>
              </a:spcAft>
              <a:buClr>
                <a:schemeClr val="dk1"/>
              </a:buClr>
              <a:buSzPts val="2170"/>
              <a:buChar char="•"/>
            </a:pPr>
            <a:r>
              <a:rPr lang="en-US" sz="2170" b="1" dirty="0">
                <a:latin typeface="Arial"/>
                <a:ea typeface="Arial"/>
                <a:cs typeface="Arial"/>
                <a:sym typeface="Arial"/>
              </a:rPr>
              <a:t>Give credit to your PTA for hosting something. Make a sign that says</a:t>
            </a:r>
            <a:endParaRPr dirty="0"/>
          </a:p>
          <a:p>
            <a:pPr marL="0" lvl="0" indent="0" algn="l" rtl="0">
              <a:lnSpc>
                <a:spcPct val="70000"/>
              </a:lnSpc>
              <a:spcBef>
                <a:spcPts val="200"/>
              </a:spcBef>
              <a:spcAft>
                <a:spcPts val="0"/>
              </a:spcAft>
              <a:buClr>
                <a:schemeClr val="dk1"/>
              </a:buClr>
              <a:buSzPts val="2170"/>
              <a:buNone/>
            </a:pPr>
            <a:r>
              <a:rPr lang="en-US" sz="2170" b="1" dirty="0">
                <a:latin typeface="Arial"/>
                <a:ea typeface="Arial"/>
                <a:cs typeface="Arial"/>
                <a:sym typeface="Arial"/>
              </a:rPr>
              <a:t>  “Courtesy of PTA (use logo)” that    </a:t>
            </a:r>
          </a:p>
          <a:p>
            <a:pPr marL="0" lvl="0" indent="0" algn="l" rtl="0">
              <a:lnSpc>
                <a:spcPct val="70000"/>
              </a:lnSpc>
              <a:spcBef>
                <a:spcPts val="200"/>
              </a:spcBef>
              <a:spcAft>
                <a:spcPts val="0"/>
              </a:spcAft>
              <a:buClr>
                <a:schemeClr val="dk1"/>
              </a:buClr>
              <a:buSzPts val="2170"/>
              <a:buNone/>
            </a:pPr>
            <a:r>
              <a:rPr lang="en-US" sz="2170" b="1" dirty="0">
                <a:latin typeface="Arial"/>
                <a:ea typeface="Arial"/>
                <a:cs typeface="Arial"/>
                <a:sym typeface="Arial"/>
              </a:rPr>
              <a:t>   goes out front of the event.</a:t>
            </a:r>
            <a:endParaRPr dirty="0"/>
          </a:p>
          <a:p>
            <a:pPr marL="228600" lvl="0" indent="-90804" algn="l" rtl="0">
              <a:lnSpc>
                <a:spcPct val="70000"/>
              </a:lnSpc>
              <a:spcBef>
                <a:spcPts val="200"/>
              </a:spcBef>
              <a:spcAft>
                <a:spcPts val="0"/>
              </a:spcAft>
              <a:buClr>
                <a:schemeClr val="dk1"/>
              </a:buClr>
              <a:buSzPts val="2170"/>
              <a:buNone/>
            </a:pPr>
            <a:endParaRPr sz="2170" b="1" dirty="0">
              <a:latin typeface="Arial"/>
              <a:ea typeface="Arial"/>
              <a:cs typeface="Arial"/>
              <a:sym typeface="Arial"/>
            </a:endParaRPr>
          </a:p>
          <a:p>
            <a:pPr marL="228600" lvl="0" indent="-228600" algn="l" rtl="0">
              <a:lnSpc>
                <a:spcPct val="70000"/>
              </a:lnSpc>
              <a:spcBef>
                <a:spcPts val="200"/>
              </a:spcBef>
              <a:spcAft>
                <a:spcPts val="0"/>
              </a:spcAft>
              <a:buClr>
                <a:schemeClr val="dk1"/>
              </a:buClr>
              <a:buSzPts val="2170"/>
              <a:buChar char="•"/>
            </a:pPr>
            <a:r>
              <a:rPr lang="en-US" sz="2170" b="1" dirty="0">
                <a:latin typeface="Arial"/>
                <a:ea typeface="Arial"/>
                <a:cs typeface="Arial"/>
                <a:sym typeface="Arial"/>
              </a:rPr>
              <a:t>Set the example. Be the personal greeter at the door saying hello to families as they walk in to your meetings or events.  </a:t>
            </a:r>
            <a:endParaRPr dirty="0"/>
          </a:p>
          <a:p>
            <a:pPr marL="228600" lvl="0" indent="-90804" algn="l" rtl="0">
              <a:lnSpc>
                <a:spcPct val="70000"/>
              </a:lnSpc>
              <a:spcBef>
                <a:spcPts val="200"/>
              </a:spcBef>
              <a:spcAft>
                <a:spcPts val="0"/>
              </a:spcAft>
              <a:buClr>
                <a:schemeClr val="dk1"/>
              </a:buClr>
              <a:buSzPts val="2170"/>
              <a:buNone/>
            </a:pPr>
            <a:endParaRPr sz="2170" b="1" dirty="0">
              <a:latin typeface="Arial"/>
              <a:ea typeface="Arial"/>
              <a:cs typeface="Arial"/>
              <a:sym typeface="Arial"/>
            </a:endParaRPr>
          </a:p>
          <a:p>
            <a:pPr marL="228600" lvl="0" indent="-228600" algn="l" rtl="0">
              <a:lnSpc>
                <a:spcPct val="70000"/>
              </a:lnSpc>
              <a:spcBef>
                <a:spcPts val="200"/>
              </a:spcBef>
              <a:spcAft>
                <a:spcPts val="0"/>
              </a:spcAft>
              <a:buClr>
                <a:schemeClr val="dk1"/>
              </a:buClr>
              <a:buSzPts val="2170"/>
              <a:buChar char="•"/>
            </a:pPr>
            <a:r>
              <a:rPr lang="en-US" sz="2170" b="1" dirty="0">
                <a:latin typeface="Arial"/>
                <a:ea typeface="Arial"/>
                <a:cs typeface="Arial"/>
                <a:sym typeface="Arial"/>
              </a:rPr>
              <a:t>Make a point to make EVERYONE feel welcome!</a:t>
            </a:r>
            <a:endParaRPr sz="2480" dirty="0">
              <a:latin typeface="Arial"/>
              <a:ea typeface="Arial"/>
              <a:cs typeface="Arial"/>
              <a:sym typeface="Arial"/>
            </a:endParaRPr>
          </a:p>
          <a:p>
            <a:pPr marL="228600" lvl="0" indent="-90804" algn="l" rtl="0">
              <a:lnSpc>
                <a:spcPct val="70000"/>
              </a:lnSpc>
              <a:spcBef>
                <a:spcPts val="1000"/>
              </a:spcBef>
              <a:spcAft>
                <a:spcPts val="0"/>
              </a:spcAft>
              <a:buClr>
                <a:schemeClr val="dk1"/>
              </a:buClr>
              <a:buSzPts val="2170"/>
              <a:buNone/>
            </a:pPr>
            <a:endParaRPr sz="2170" dirty="0"/>
          </a:p>
        </p:txBody>
      </p:sp>
      <p:pic>
        <p:nvPicPr>
          <p:cNvPr id="3" name="Picture 2">
            <a:extLst>
              <a:ext uri="{FF2B5EF4-FFF2-40B4-BE49-F238E27FC236}">
                <a16:creationId xmlns:a16="http://schemas.microsoft.com/office/drawing/2014/main" id="{F720D052-E995-F442-A616-0ADD7D72A31C}"/>
              </a:ext>
            </a:extLst>
          </p:cNvPr>
          <p:cNvPicPr>
            <a:picLocks noChangeAspect="1"/>
          </p:cNvPicPr>
          <p:nvPr/>
        </p:nvPicPr>
        <p:blipFill>
          <a:blip r:embed="rId3"/>
          <a:stretch>
            <a:fillRect/>
          </a:stretch>
        </p:blipFill>
        <p:spPr>
          <a:xfrm>
            <a:off x="2122989" y="4108852"/>
            <a:ext cx="1765139" cy="1765139"/>
          </a:xfrm>
          <a:prstGeom prst="rect">
            <a:avLst/>
          </a:prstGeom>
        </p:spPr>
      </p:pic>
      <p:pic>
        <p:nvPicPr>
          <p:cNvPr id="5" name="Picture 4">
            <a:extLst>
              <a:ext uri="{FF2B5EF4-FFF2-40B4-BE49-F238E27FC236}">
                <a16:creationId xmlns:a16="http://schemas.microsoft.com/office/drawing/2014/main" id="{21AC5978-9E82-644E-9933-395E70E05F5C}"/>
              </a:ext>
            </a:extLst>
          </p:cNvPr>
          <p:cNvPicPr>
            <a:picLocks noChangeAspect="1"/>
          </p:cNvPicPr>
          <p:nvPr/>
        </p:nvPicPr>
        <p:blipFill>
          <a:blip r:embed="rId4"/>
          <a:stretch>
            <a:fillRect/>
          </a:stretch>
        </p:blipFill>
        <p:spPr>
          <a:xfrm>
            <a:off x="214244" y="3590764"/>
            <a:ext cx="1908745" cy="1036176"/>
          </a:xfrm>
          <a:prstGeom prst="rect">
            <a:avLst/>
          </a:prstGeom>
        </p:spPr>
      </p:pic>
      <p:pic>
        <p:nvPicPr>
          <p:cNvPr id="10" name="Picture 9">
            <a:extLst>
              <a:ext uri="{FF2B5EF4-FFF2-40B4-BE49-F238E27FC236}">
                <a16:creationId xmlns:a16="http://schemas.microsoft.com/office/drawing/2014/main" id="{51655AFA-A1C8-3146-ABA3-24E131B3F81A}"/>
              </a:ext>
            </a:extLst>
          </p:cNvPr>
          <p:cNvPicPr>
            <a:picLocks noChangeAspect="1"/>
          </p:cNvPicPr>
          <p:nvPr/>
        </p:nvPicPr>
        <p:blipFill>
          <a:blip r:embed="rId5"/>
          <a:stretch>
            <a:fillRect/>
          </a:stretch>
        </p:blipFill>
        <p:spPr>
          <a:xfrm>
            <a:off x="3599727" y="6049645"/>
            <a:ext cx="3913529" cy="6848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6"/>
        <p:cNvGrpSpPr/>
        <p:nvPr/>
      </p:nvGrpSpPr>
      <p:grpSpPr>
        <a:xfrm>
          <a:off x="0" y="0"/>
          <a:ext cx="0" cy="0"/>
          <a:chOff x="0" y="0"/>
          <a:chExt cx="0" cy="0"/>
        </a:xfrm>
      </p:grpSpPr>
      <p:sp>
        <p:nvSpPr>
          <p:cNvPr id="277" name="Google Shape;277;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8" name="Google Shape;278;p17" descr="image11.jpg"/>
          <p:cNvPicPr preferRelativeResize="0"/>
          <p:nvPr/>
        </p:nvPicPr>
        <p:blipFill rotWithShape="1">
          <a:blip r:embed="rId3">
            <a:alphaModFix/>
          </a:blip>
          <a:srcRect t="12867" r="2" b="24262"/>
          <a:stretch/>
        </p:blipFill>
        <p:spPr>
          <a:xfrm>
            <a:off x="6587330" y="1690689"/>
            <a:ext cx="5604670" cy="2501837"/>
          </a:xfrm>
          <a:custGeom>
            <a:avLst/>
            <a:gdLst/>
            <a:ahLst/>
            <a:cxnLst/>
            <a:rect l="l" t="t" r="r" b="b"/>
            <a:pathLst>
              <a:path w="5604670" h="2501837" extrusionOk="0">
                <a:moveTo>
                  <a:pt x="1159248" y="0"/>
                </a:moveTo>
                <a:lnTo>
                  <a:pt x="5604670" y="0"/>
                </a:lnTo>
                <a:lnTo>
                  <a:pt x="5604670" y="2501837"/>
                </a:lnTo>
                <a:lnTo>
                  <a:pt x="0" y="2501837"/>
                </a:lnTo>
                <a:close/>
              </a:path>
            </a:pathLst>
          </a:custGeom>
          <a:noFill/>
          <a:ln>
            <a:noFill/>
          </a:ln>
        </p:spPr>
      </p:pic>
      <p:sp>
        <p:nvSpPr>
          <p:cNvPr id="279" name="Google Shape;279;p17"/>
          <p:cNvSpPr/>
          <p:nvPr/>
        </p:nvSpPr>
        <p:spPr>
          <a:xfrm rot="10800000" flipH="1">
            <a:off x="0" y="1691641"/>
            <a:ext cx="7571262" cy="5166360"/>
          </a:xfrm>
          <a:custGeom>
            <a:avLst/>
            <a:gdLst/>
            <a:ahLst/>
            <a:cxnLst/>
            <a:rect l="l" t="t" r="r" b="b"/>
            <a:pathLst>
              <a:path w="7571262" h="5166360" extrusionOk="0">
                <a:moveTo>
                  <a:pt x="0" y="5166360"/>
                </a:moveTo>
                <a:lnTo>
                  <a:pt x="7571262" y="5166360"/>
                </a:lnTo>
                <a:lnTo>
                  <a:pt x="5177382" y="0"/>
                </a:lnTo>
                <a:lnTo>
                  <a:pt x="5171159" y="0"/>
                </a:lnTo>
                <a:lnTo>
                  <a:pt x="3981368" y="0"/>
                </a:lnTo>
                <a:lnTo>
                  <a:pt x="2331323"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Use Your Resources</a:t>
            </a:r>
            <a:endParaRPr/>
          </a:p>
        </p:txBody>
      </p:sp>
      <p:sp>
        <p:nvSpPr>
          <p:cNvPr id="281" name="Google Shape;281;p17"/>
          <p:cNvSpPr txBox="1">
            <a:spLocks noGrp="1"/>
          </p:cNvSpPr>
          <p:nvPr>
            <p:ph type="body" idx="2"/>
          </p:nvPr>
        </p:nvSpPr>
        <p:spPr>
          <a:xfrm>
            <a:off x="838200" y="2015406"/>
            <a:ext cx="5097779" cy="4065986"/>
          </a:xfrm>
          <a:prstGeom prst="rect">
            <a:avLst/>
          </a:prstGeom>
          <a:noFill/>
          <a:ln>
            <a:noFill/>
          </a:ln>
        </p:spPr>
        <p:txBody>
          <a:bodyPr spcFirstLastPara="1" wrap="square" lIns="91425" tIns="45700" rIns="91425" bIns="45700" anchor="t" anchorCtr="0">
            <a:normAutofit/>
          </a:bodyPr>
          <a:lstStyle/>
          <a:p>
            <a:pPr marL="225425" lvl="0" indent="-225425" algn="l" rtl="0">
              <a:lnSpc>
                <a:spcPct val="90000"/>
              </a:lnSpc>
              <a:spcBef>
                <a:spcPts val="0"/>
              </a:spcBef>
              <a:spcAft>
                <a:spcPts val="0"/>
              </a:spcAft>
              <a:buClr>
                <a:schemeClr val="lt1"/>
              </a:buClr>
              <a:buSzPts val="2000"/>
              <a:buFont typeface="Arial"/>
              <a:buChar char="•"/>
            </a:pPr>
            <a:r>
              <a:rPr lang="en-US" sz="2000" dirty="0"/>
              <a:t>Missouri PTA (</a:t>
            </a:r>
            <a:r>
              <a:rPr lang="en-US" sz="2000" dirty="0">
                <a:hlinkClick r:id="rId4"/>
              </a:rPr>
              <a:t>www.mopta.org</a:t>
            </a:r>
            <a:r>
              <a:rPr lang="en-US" sz="2000" dirty="0"/>
              <a:t>)</a:t>
            </a:r>
          </a:p>
          <a:p>
            <a:pPr marL="225425" lvl="0" indent="-225425" algn="l" rtl="0">
              <a:lnSpc>
                <a:spcPct val="90000"/>
              </a:lnSpc>
              <a:spcBef>
                <a:spcPts val="0"/>
              </a:spcBef>
              <a:spcAft>
                <a:spcPts val="0"/>
              </a:spcAft>
              <a:buClr>
                <a:schemeClr val="lt1"/>
              </a:buClr>
              <a:buSzPts val="2000"/>
              <a:buFont typeface="Arial"/>
              <a:buChar char="•"/>
            </a:pPr>
            <a:r>
              <a:rPr lang="en-US" sz="2000" dirty="0"/>
              <a:t>Hazelwood PTA Council (</a:t>
            </a:r>
            <a:r>
              <a:rPr lang="en-US" sz="2000" dirty="0" err="1"/>
              <a:t>www.hazelwoodptacouncil.com</a:t>
            </a:r>
            <a:r>
              <a:rPr lang="en-US" sz="2000" dirty="0"/>
              <a:t>)</a:t>
            </a:r>
            <a:endParaRPr dirty="0"/>
          </a:p>
          <a:p>
            <a:pPr marL="225425" lvl="0" indent="-225425" algn="l" rtl="0">
              <a:lnSpc>
                <a:spcPct val="90000"/>
              </a:lnSpc>
              <a:spcBef>
                <a:spcPts val="500"/>
              </a:spcBef>
              <a:spcAft>
                <a:spcPts val="0"/>
              </a:spcAft>
              <a:buClr>
                <a:schemeClr val="lt1"/>
              </a:buClr>
              <a:buSzPts val="2000"/>
              <a:buFont typeface="Arial"/>
              <a:buChar char="•"/>
            </a:pPr>
            <a:r>
              <a:rPr lang="en-US" sz="2000" dirty="0"/>
              <a:t>Tool Kits</a:t>
            </a:r>
            <a:endParaRPr dirty="0"/>
          </a:p>
          <a:p>
            <a:pPr marL="225425" lvl="0" indent="-225425" algn="l" rtl="0">
              <a:lnSpc>
                <a:spcPct val="90000"/>
              </a:lnSpc>
              <a:spcBef>
                <a:spcPts val="500"/>
              </a:spcBef>
              <a:spcAft>
                <a:spcPts val="0"/>
              </a:spcAft>
              <a:buClr>
                <a:schemeClr val="lt1"/>
              </a:buClr>
              <a:buSzPts val="2000"/>
              <a:buFont typeface="Arial"/>
              <a:buChar char="•"/>
            </a:pPr>
            <a:r>
              <a:rPr lang="en-US" sz="2000" dirty="0"/>
              <a:t>Your local unit bylaws</a:t>
            </a:r>
            <a:endParaRPr dirty="0"/>
          </a:p>
          <a:p>
            <a:pPr marL="225425" lvl="0" indent="-225425" algn="l" rtl="0">
              <a:lnSpc>
                <a:spcPct val="90000"/>
              </a:lnSpc>
              <a:spcBef>
                <a:spcPts val="500"/>
              </a:spcBef>
              <a:spcAft>
                <a:spcPts val="0"/>
              </a:spcAft>
              <a:buClr>
                <a:schemeClr val="lt1"/>
              </a:buClr>
              <a:buSzPts val="2000"/>
              <a:buFont typeface="Arial"/>
              <a:buChar char="•"/>
            </a:pPr>
            <a:r>
              <a:rPr lang="en-US" sz="2000" dirty="0"/>
              <a:t>Your council officers</a:t>
            </a:r>
            <a:endParaRPr sz="2000" dirty="0"/>
          </a:p>
          <a:p>
            <a:pPr marL="0" lvl="0" indent="127000" algn="l" rtl="0">
              <a:lnSpc>
                <a:spcPct val="90000"/>
              </a:lnSpc>
              <a:spcBef>
                <a:spcPts val="500"/>
              </a:spcBef>
              <a:spcAft>
                <a:spcPts val="0"/>
              </a:spcAft>
              <a:buClr>
                <a:schemeClr val="lt1"/>
              </a:buClr>
              <a:buSzPts val="2000"/>
              <a:buFont typeface="Arial"/>
              <a:buNone/>
            </a:pPr>
            <a:endParaRPr sz="2000" dirty="0"/>
          </a:p>
          <a:p>
            <a:pPr marL="225425" lvl="0" indent="-225425" algn="l" rtl="0">
              <a:lnSpc>
                <a:spcPct val="90000"/>
              </a:lnSpc>
              <a:spcBef>
                <a:spcPts val="500"/>
              </a:spcBef>
              <a:spcAft>
                <a:spcPts val="0"/>
              </a:spcAft>
              <a:buClr>
                <a:schemeClr val="lt1"/>
              </a:buClr>
              <a:buSzPts val="2000"/>
              <a:buFont typeface="Arial"/>
              <a:buChar char="•"/>
            </a:pPr>
            <a:r>
              <a:rPr lang="en-US" sz="2000" dirty="0"/>
              <a:t>National PTA</a:t>
            </a:r>
            <a:endParaRPr dirty="0"/>
          </a:p>
          <a:p>
            <a:pPr marL="225425" lvl="0" indent="-225425" algn="l" rtl="0">
              <a:lnSpc>
                <a:spcPct val="90000"/>
              </a:lnSpc>
              <a:spcBef>
                <a:spcPts val="500"/>
              </a:spcBef>
              <a:spcAft>
                <a:spcPts val="0"/>
              </a:spcAft>
              <a:buClr>
                <a:schemeClr val="lt1"/>
              </a:buClr>
              <a:buSzPts val="2000"/>
              <a:buFont typeface="Arial"/>
              <a:buChar char="•"/>
            </a:pPr>
            <a:r>
              <a:rPr lang="en-US" sz="2000" dirty="0"/>
              <a:t>E-learning Opportunities</a:t>
            </a:r>
            <a:endParaRPr dirty="0"/>
          </a:p>
          <a:p>
            <a:pPr marL="225425" lvl="0" indent="-225425" algn="l" rtl="0">
              <a:lnSpc>
                <a:spcPct val="90000"/>
              </a:lnSpc>
              <a:spcBef>
                <a:spcPts val="500"/>
              </a:spcBef>
              <a:spcAft>
                <a:spcPts val="0"/>
              </a:spcAft>
              <a:buClr>
                <a:schemeClr val="lt1"/>
              </a:buClr>
              <a:buSzPts val="2000"/>
              <a:buFont typeface="Arial"/>
              <a:buChar char="•"/>
            </a:pPr>
            <a:r>
              <a:rPr lang="en-US" sz="2000" dirty="0"/>
              <a:t>Back to School Kit/Zooming Into Membership</a:t>
            </a:r>
            <a:endParaRPr dirty="0"/>
          </a:p>
          <a:p>
            <a:pPr marL="225425" lvl="0" indent="-225425" algn="l" rtl="0">
              <a:lnSpc>
                <a:spcPct val="90000"/>
              </a:lnSpc>
              <a:spcBef>
                <a:spcPts val="500"/>
              </a:spcBef>
              <a:spcAft>
                <a:spcPts val="0"/>
              </a:spcAft>
              <a:buClr>
                <a:schemeClr val="lt1"/>
              </a:buClr>
              <a:buSzPts val="2000"/>
              <a:buFont typeface="Arial"/>
              <a:buChar char="•"/>
            </a:pPr>
            <a:r>
              <a:rPr lang="en-US" sz="2000" dirty="0" err="1"/>
              <a:t>www.pta.org</a:t>
            </a:r>
            <a:endParaRPr sz="2000" dirty="0"/>
          </a:p>
          <a:p>
            <a:pPr marL="0" lvl="0" indent="127000" algn="l" rtl="0">
              <a:lnSpc>
                <a:spcPct val="90000"/>
              </a:lnSpc>
              <a:spcBef>
                <a:spcPts val="1000"/>
              </a:spcBef>
              <a:spcAft>
                <a:spcPts val="0"/>
              </a:spcAft>
              <a:buClr>
                <a:schemeClr val="lt1"/>
              </a:buClr>
              <a:buSzPts val="2000"/>
              <a:buFont typeface="Arial"/>
              <a:buNone/>
            </a:pPr>
            <a:endParaRPr sz="2000" dirty="0"/>
          </a:p>
        </p:txBody>
      </p:sp>
      <p:pic>
        <p:nvPicPr>
          <p:cNvPr id="3" name="Picture 2">
            <a:extLst>
              <a:ext uri="{FF2B5EF4-FFF2-40B4-BE49-F238E27FC236}">
                <a16:creationId xmlns:a16="http://schemas.microsoft.com/office/drawing/2014/main" id="{62A4185F-F218-834E-93AE-C742CD0DE7EB}"/>
              </a:ext>
            </a:extLst>
          </p:cNvPr>
          <p:cNvPicPr>
            <a:picLocks noChangeAspect="1"/>
          </p:cNvPicPr>
          <p:nvPr/>
        </p:nvPicPr>
        <p:blipFill>
          <a:blip r:embed="rId5"/>
          <a:stretch>
            <a:fillRect/>
          </a:stretch>
        </p:blipFill>
        <p:spPr>
          <a:xfrm>
            <a:off x="8099784" y="4471568"/>
            <a:ext cx="2725494" cy="22712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6"/>
        <p:cNvGrpSpPr/>
        <p:nvPr/>
      </p:nvGrpSpPr>
      <p:grpSpPr>
        <a:xfrm>
          <a:off x="0" y="0"/>
          <a:ext cx="0" cy="0"/>
          <a:chOff x="0" y="0"/>
          <a:chExt cx="0" cy="0"/>
        </a:xfrm>
      </p:grpSpPr>
      <p:cxnSp>
        <p:nvCxnSpPr>
          <p:cNvPr id="287" name="Google Shape;287;p18"/>
          <p:cNvCxnSpPr/>
          <p:nvPr/>
        </p:nvCxnSpPr>
        <p:spPr>
          <a:xfrm rot="10800000">
            <a:off x="8043943" y="5266856"/>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288" name="Google Shape;288;p18"/>
          <p:cNvSpPr txBox="1">
            <a:spLocks noGrp="1"/>
          </p:cNvSpPr>
          <p:nvPr>
            <p:ph type="ctrTitle"/>
          </p:nvPr>
        </p:nvSpPr>
        <p:spPr>
          <a:xfrm>
            <a:off x="433136" y="5091762"/>
            <a:ext cx="7834193" cy="126458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6000"/>
              <a:buFont typeface="Calibri"/>
              <a:buNone/>
            </a:pPr>
            <a:r>
              <a:rPr lang="en-US" dirty="0"/>
              <a:t>President I</a:t>
            </a:r>
            <a:br>
              <a:rPr lang="en-US" dirty="0"/>
            </a:br>
            <a:r>
              <a:rPr lang="en-US" dirty="0"/>
              <a:t>Q &amp; A</a:t>
            </a:r>
            <a:endParaRPr dirty="0"/>
          </a:p>
        </p:txBody>
      </p:sp>
      <p:sp>
        <p:nvSpPr>
          <p:cNvPr id="289" name="Google Shape;289;p18"/>
          <p:cNvSpPr txBox="1">
            <a:spLocks noGrp="1"/>
          </p:cNvSpPr>
          <p:nvPr>
            <p:ph type="subTitle" idx="1"/>
          </p:nvPr>
        </p:nvSpPr>
        <p:spPr>
          <a:xfrm>
            <a:off x="8164090" y="4680110"/>
            <a:ext cx="3845400" cy="1879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None/>
            </a:pPr>
            <a:r>
              <a:rPr lang="en-US" sz="2000" dirty="0"/>
              <a:t>Gayle Richardson</a:t>
            </a:r>
          </a:p>
          <a:p>
            <a:pPr marL="0" lvl="0" indent="0" algn="l" rtl="0">
              <a:lnSpc>
                <a:spcPct val="90000"/>
              </a:lnSpc>
              <a:spcBef>
                <a:spcPts val="0"/>
              </a:spcBef>
              <a:spcAft>
                <a:spcPts val="0"/>
              </a:spcAft>
              <a:buClr>
                <a:schemeClr val="lt1"/>
              </a:buClr>
              <a:buSzPts val="2000"/>
              <a:buNone/>
            </a:pPr>
            <a:r>
              <a:rPr lang="en-US" sz="2000" dirty="0"/>
              <a:t> -Hazelwood Council President </a:t>
            </a:r>
            <a:endParaRPr dirty="0"/>
          </a:p>
        </p:txBody>
      </p:sp>
      <p:pic>
        <p:nvPicPr>
          <p:cNvPr id="13" name="Picture 12">
            <a:extLst>
              <a:ext uri="{FF2B5EF4-FFF2-40B4-BE49-F238E27FC236}">
                <a16:creationId xmlns:a16="http://schemas.microsoft.com/office/drawing/2014/main" id="{BF477227-7887-E145-88E5-844B8F69274F}"/>
              </a:ext>
            </a:extLst>
          </p:cNvPr>
          <p:cNvPicPr>
            <a:picLocks noChangeAspect="1"/>
          </p:cNvPicPr>
          <p:nvPr/>
        </p:nvPicPr>
        <p:blipFill>
          <a:blip r:embed="rId3"/>
          <a:stretch>
            <a:fillRect/>
          </a:stretch>
        </p:blipFill>
        <p:spPr>
          <a:xfrm>
            <a:off x="3727048" y="243068"/>
            <a:ext cx="4437042" cy="44370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
        <p:cNvGrpSpPr/>
        <p:nvPr/>
      </p:nvGrpSpPr>
      <p:grpSpPr>
        <a:xfrm>
          <a:off x="0" y="0"/>
          <a:ext cx="0" cy="0"/>
          <a:chOff x="0" y="0"/>
          <a:chExt cx="0" cy="0"/>
        </a:xfrm>
      </p:grpSpPr>
      <p:sp>
        <p:nvSpPr>
          <p:cNvPr id="135" name="Google Shape;135;p2"/>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37" name="Google Shape;137;p2"/>
          <p:cNvCxnSpPr/>
          <p:nvPr/>
        </p:nvCxnSpPr>
        <p:spPr>
          <a:xfrm>
            <a:off x="4653372" y="2286000"/>
            <a:ext cx="0" cy="2286000"/>
          </a:xfrm>
          <a:prstGeom prst="straightConnector1">
            <a:avLst/>
          </a:prstGeom>
          <a:noFill/>
          <a:ln w="15875" cap="flat" cmpd="sng">
            <a:solidFill>
              <a:srgbClr val="FFFFFF"/>
            </a:solidFill>
            <a:prstDash val="solid"/>
            <a:miter lim="800000"/>
            <a:headEnd type="none" w="sm" len="sm"/>
            <a:tailEnd type="none" w="sm" len="sm"/>
          </a:ln>
        </p:spPr>
      </p:cxnSp>
      <p:sp>
        <p:nvSpPr>
          <p:cNvPr id="138" name="Google Shape;138;p2"/>
          <p:cNvSpPr txBox="1">
            <a:spLocks noGrp="1"/>
          </p:cNvSpPr>
          <p:nvPr>
            <p:ph type="title"/>
          </p:nvPr>
        </p:nvSpPr>
        <p:spPr>
          <a:xfrm>
            <a:off x="838201" y="1065862"/>
            <a:ext cx="4010246" cy="49521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500"/>
              <a:buFont typeface="Calibri"/>
              <a:buNone/>
            </a:pPr>
            <a:r>
              <a:rPr lang="en-US" sz="2500" b="1">
                <a:solidFill>
                  <a:srgbClr val="FFFFFF"/>
                </a:solidFill>
              </a:rPr>
              <a:t>Mission of PTA</a:t>
            </a:r>
            <a:br>
              <a:rPr lang="en-US" sz="2500" b="1">
                <a:solidFill>
                  <a:srgbClr val="FFFFFF"/>
                </a:solidFill>
                <a:latin typeface="Courier New"/>
                <a:ea typeface="Courier New"/>
                <a:cs typeface="Courier New"/>
                <a:sym typeface="Courier New"/>
              </a:rPr>
            </a:br>
            <a:br>
              <a:rPr lang="en-US" sz="2500" b="1">
                <a:solidFill>
                  <a:srgbClr val="FFFFFF"/>
                </a:solidFill>
              </a:rPr>
            </a:br>
            <a:r>
              <a:rPr lang="en-US" sz="2500" b="1">
                <a:solidFill>
                  <a:srgbClr val="FFFFFF"/>
                </a:solidFill>
              </a:rPr>
              <a:t>The overall purpose of PTA </a:t>
            </a:r>
            <a:br>
              <a:rPr lang="en-US" sz="2500" b="1">
                <a:solidFill>
                  <a:srgbClr val="FFFFFF"/>
                </a:solidFill>
              </a:rPr>
            </a:br>
            <a:r>
              <a:rPr lang="en-US" sz="2500" b="1">
                <a:solidFill>
                  <a:srgbClr val="FFFFFF"/>
                </a:solidFill>
              </a:rPr>
              <a:t>is to </a:t>
            </a:r>
            <a:r>
              <a:rPr lang="en-US" sz="2500" b="1" u="sng">
                <a:solidFill>
                  <a:srgbClr val="FFFFFF"/>
                </a:solidFill>
              </a:rPr>
              <a:t>make every child’s potential </a:t>
            </a:r>
            <a:r>
              <a:rPr lang="en-US" sz="2500" b="1">
                <a:solidFill>
                  <a:srgbClr val="FFFFFF"/>
                </a:solidFill>
              </a:rPr>
              <a:t>a reality by </a:t>
            </a:r>
            <a:br>
              <a:rPr lang="en-US" sz="2500" b="1">
                <a:solidFill>
                  <a:srgbClr val="FFFFFF"/>
                </a:solidFill>
              </a:rPr>
            </a:br>
            <a:r>
              <a:rPr lang="en-US" sz="2500" b="1">
                <a:solidFill>
                  <a:srgbClr val="FFFFFF"/>
                </a:solidFill>
              </a:rPr>
              <a:t>engaging and empowering families and communities to advocate for all children.</a:t>
            </a:r>
            <a:br>
              <a:rPr lang="en-US" sz="2500">
                <a:solidFill>
                  <a:srgbClr val="FFFFFF"/>
                </a:solidFill>
                <a:latin typeface="Arial"/>
                <a:ea typeface="Arial"/>
                <a:cs typeface="Arial"/>
                <a:sym typeface="Arial"/>
              </a:rPr>
            </a:br>
            <a:endParaRPr sz="2500">
              <a:solidFill>
                <a:srgbClr val="FFFFFF"/>
              </a:solidFill>
            </a:endParaRPr>
          </a:p>
        </p:txBody>
      </p:sp>
      <p:sp>
        <p:nvSpPr>
          <p:cNvPr id="139" name="Google Shape;139;p2"/>
          <p:cNvSpPr txBox="1">
            <a:spLocks noGrp="1"/>
          </p:cNvSpPr>
          <p:nvPr>
            <p:ph type="body" idx="1"/>
          </p:nvPr>
        </p:nvSpPr>
        <p:spPr>
          <a:xfrm>
            <a:off x="5155379" y="239151"/>
            <a:ext cx="6717753" cy="63585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000"/>
              <a:buNone/>
            </a:pPr>
            <a:r>
              <a:rPr lang="en-US" sz="2000" b="1" u="sng"/>
              <a:t>PURPOSE</a:t>
            </a:r>
            <a:endParaRPr/>
          </a:p>
          <a:p>
            <a:pPr marL="285750" lvl="0" indent="-285750" algn="l" rtl="0">
              <a:lnSpc>
                <a:spcPct val="90000"/>
              </a:lnSpc>
              <a:spcBef>
                <a:spcPts val="1000"/>
              </a:spcBef>
              <a:spcAft>
                <a:spcPts val="0"/>
              </a:spcAft>
              <a:buClr>
                <a:schemeClr val="lt1"/>
              </a:buClr>
              <a:buSzPts val="2000"/>
              <a:buFont typeface="Arial"/>
              <a:buChar char="•"/>
            </a:pPr>
            <a:r>
              <a:rPr lang="en-US" sz="2000"/>
              <a:t>To promote the welfare of children and youth in home, school, community, place of worship, and throughout the community.</a:t>
            </a:r>
            <a:endParaRPr/>
          </a:p>
          <a:p>
            <a:pPr marL="285750" lvl="0" indent="-285750" algn="l" rtl="0">
              <a:lnSpc>
                <a:spcPct val="90000"/>
              </a:lnSpc>
              <a:spcBef>
                <a:spcPts val="1000"/>
              </a:spcBef>
              <a:spcAft>
                <a:spcPts val="0"/>
              </a:spcAft>
              <a:buClr>
                <a:schemeClr val="lt1"/>
              </a:buClr>
              <a:buSzPts val="2000"/>
              <a:buFont typeface="Arial"/>
              <a:buChar char="•"/>
            </a:pPr>
            <a:r>
              <a:rPr lang="en-US" sz="2000"/>
              <a:t>To raise the standards of home life.</a:t>
            </a:r>
            <a:endParaRPr/>
          </a:p>
          <a:p>
            <a:pPr marL="285750" lvl="0" indent="-285750" algn="l" rtl="0">
              <a:lnSpc>
                <a:spcPct val="90000"/>
              </a:lnSpc>
              <a:spcBef>
                <a:spcPts val="1000"/>
              </a:spcBef>
              <a:spcAft>
                <a:spcPts val="0"/>
              </a:spcAft>
              <a:buClr>
                <a:schemeClr val="lt1"/>
              </a:buClr>
              <a:buSzPts val="2000"/>
              <a:buFont typeface="Arial"/>
              <a:buChar char="•"/>
            </a:pPr>
            <a:r>
              <a:rPr lang="en-US" sz="2000"/>
              <a:t>To advocate for laws that further the education, physical and mental health, welfare and safety of children and youth.</a:t>
            </a:r>
            <a:endParaRPr/>
          </a:p>
          <a:p>
            <a:pPr marL="285750" lvl="0" indent="-285750" algn="l" rtl="0">
              <a:lnSpc>
                <a:spcPct val="90000"/>
              </a:lnSpc>
              <a:spcBef>
                <a:spcPts val="1000"/>
              </a:spcBef>
              <a:spcAft>
                <a:spcPts val="0"/>
              </a:spcAft>
              <a:buClr>
                <a:schemeClr val="lt1"/>
              </a:buClr>
              <a:buSzPts val="2000"/>
              <a:buFont typeface="Arial"/>
              <a:buChar char="•"/>
            </a:pPr>
            <a:r>
              <a:rPr lang="en-US" sz="2000"/>
              <a:t>To promote the collaboration and engagement of families and educators in the education of children and youth. </a:t>
            </a:r>
            <a:endParaRPr/>
          </a:p>
          <a:p>
            <a:pPr marL="285750" lvl="0" indent="-285750" algn="l" rtl="0">
              <a:lnSpc>
                <a:spcPct val="90000"/>
              </a:lnSpc>
              <a:spcBef>
                <a:spcPts val="1000"/>
              </a:spcBef>
              <a:spcAft>
                <a:spcPts val="0"/>
              </a:spcAft>
              <a:buClr>
                <a:schemeClr val="lt1"/>
              </a:buClr>
              <a:buSzPts val="2000"/>
              <a:buFont typeface="Arial"/>
              <a:buChar char="•"/>
            </a:pPr>
            <a:r>
              <a:rPr lang="en-US" sz="2000"/>
              <a:t>To engage the public in united efforts to secure the physical, mental, emotional, spiritual, and social well-being of all children and youth.</a:t>
            </a:r>
            <a:endParaRPr/>
          </a:p>
          <a:p>
            <a:pPr marL="285750" lvl="0" indent="-285750" algn="l" rtl="0">
              <a:lnSpc>
                <a:spcPct val="90000"/>
              </a:lnSpc>
              <a:spcBef>
                <a:spcPts val="1000"/>
              </a:spcBef>
              <a:spcAft>
                <a:spcPts val="0"/>
              </a:spcAft>
              <a:buClr>
                <a:schemeClr val="lt1"/>
              </a:buClr>
              <a:buSzPts val="2000"/>
              <a:buFont typeface="Arial"/>
              <a:buChar char="•"/>
            </a:pPr>
            <a:r>
              <a:rPr lang="en-US" sz="2000"/>
              <a:t>To advocate for fiscal responsibility regarding public tax dollars in public education funding.</a:t>
            </a:r>
            <a:endParaRPr/>
          </a:p>
          <a:p>
            <a:pPr marL="228600" lvl="0" indent="-101600" algn="l" rtl="0">
              <a:lnSpc>
                <a:spcPct val="90000"/>
              </a:lnSpc>
              <a:spcBef>
                <a:spcPts val="1000"/>
              </a:spcBef>
              <a:spcAft>
                <a:spcPts val="0"/>
              </a:spcAft>
              <a:buClr>
                <a:schemeClr val="lt1"/>
              </a:buClr>
              <a:buSzPts val="2000"/>
              <a:buNone/>
            </a:pPr>
            <a:endParaRPr sz="2000">
              <a:solidFill>
                <a:srgbClr val="FFFFFF"/>
              </a:solidFill>
            </a:endParaRPr>
          </a:p>
        </p:txBody>
      </p:sp>
      <p:pic>
        <p:nvPicPr>
          <p:cNvPr id="7" name="Picture 6">
            <a:extLst>
              <a:ext uri="{FF2B5EF4-FFF2-40B4-BE49-F238E27FC236}">
                <a16:creationId xmlns:a16="http://schemas.microsoft.com/office/drawing/2014/main" id="{11A871F4-FCC2-1B4D-A863-E79DB59D60ED}"/>
              </a:ext>
            </a:extLst>
          </p:cNvPr>
          <p:cNvPicPr>
            <a:picLocks noChangeAspect="1"/>
          </p:cNvPicPr>
          <p:nvPr/>
        </p:nvPicPr>
        <p:blipFill>
          <a:blip r:embed="rId3">
            <a:alphaModFix amt="37000"/>
          </a:blip>
          <a:stretch>
            <a:fillRect/>
          </a:stretch>
        </p:blipFill>
        <p:spPr>
          <a:xfrm>
            <a:off x="3789220" y="0"/>
            <a:ext cx="5299364"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3"/>
          <p:cNvSpPr txBox="1">
            <a:spLocks noGrp="1"/>
          </p:cNvSpPr>
          <p:nvPr>
            <p:ph type="title"/>
          </p:nvPr>
        </p:nvSpPr>
        <p:spPr>
          <a:xfrm>
            <a:off x="643467" y="643467"/>
            <a:ext cx="3363974" cy="1597315"/>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US" sz="4000" b="1">
                <a:solidFill>
                  <a:schemeClr val="lt1"/>
                </a:solidFill>
              </a:rPr>
              <a:t>PTA Structure</a:t>
            </a:r>
            <a:br>
              <a:rPr lang="en-US" sz="2800" b="1">
                <a:solidFill>
                  <a:schemeClr val="lt1"/>
                </a:solidFill>
              </a:rPr>
            </a:br>
            <a:endParaRPr sz="2800">
              <a:solidFill>
                <a:schemeClr val="lt1"/>
              </a:solidFill>
              <a:latin typeface="Calibri"/>
              <a:ea typeface="Calibri"/>
              <a:cs typeface="Calibri"/>
              <a:sym typeface="Calibri"/>
            </a:endParaRPr>
          </a:p>
        </p:txBody>
      </p:sp>
      <p:sp>
        <p:nvSpPr>
          <p:cNvPr id="146" name="Google Shape;146;p3"/>
          <p:cNvSpPr txBox="1">
            <a:spLocks noGrp="1"/>
          </p:cNvSpPr>
          <p:nvPr>
            <p:ph type="body" idx="1"/>
          </p:nvPr>
        </p:nvSpPr>
        <p:spPr>
          <a:xfrm>
            <a:off x="643468" y="2638044"/>
            <a:ext cx="3363974" cy="3415622"/>
          </a:xfrm>
          <a:prstGeom prst="rect">
            <a:avLst/>
          </a:prstGeom>
          <a:noFill/>
          <a:ln>
            <a:noFill/>
          </a:ln>
        </p:spPr>
        <p:txBody>
          <a:bodyPr spcFirstLastPara="1" wrap="square" lIns="91425" tIns="45700" rIns="91425" bIns="45700" anchor="t" anchorCtr="0">
            <a:normAutofit/>
          </a:bodyPr>
          <a:lstStyle/>
          <a:p>
            <a:pPr marL="0" lvl="0" indent="127000" algn="l" rtl="0">
              <a:lnSpc>
                <a:spcPct val="90000"/>
              </a:lnSpc>
              <a:spcBef>
                <a:spcPts val="0"/>
              </a:spcBef>
              <a:spcAft>
                <a:spcPts val="0"/>
              </a:spcAft>
              <a:buClr>
                <a:schemeClr val="dk1"/>
              </a:buClr>
              <a:buSzPts val="2000"/>
              <a:buFont typeface="Arial"/>
              <a:buNone/>
            </a:pPr>
            <a:endParaRPr sz="2000" b="1">
              <a:solidFill>
                <a:schemeClr val="lt1"/>
              </a:solidFill>
            </a:endParaRPr>
          </a:p>
          <a:p>
            <a:pPr marL="0" lvl="0" indent="0" algn="l" rtl="0">
              <a:lnSpc>
                <a:spcPct val="90000"/>
              </a:lnSpc>
              <a:spcBef>
                <a:spcPts val="600"/>
              </a:spcBef>
              <a:spcAft>
                <a:spcPts val="0"/>
              </a:spcAft>
              <a:buClr>
                <a:schemeClr val="lt1"/>
              </a:buClr>
              <a:buSzPts val="3200"/>
              <a:buFont typeface="Arial"/>
              <a:buChar char="•"/>
            </a:pPr>
            <a:r>
              <a:rPr lang="en-US" sz="3200" b="1">
                <a:solidFill>
                  <a:schemeClr val="lt1"/>
                </a:solidFill>
              </a:rPr>
              <a:t>Local Units</a:t>
            </a:r>
            <a:endParaRPr sz="3200" b="1">
              <a:solidFill>
                <a:schemeClr val="lt1"/>
              </a:solidFill>
            </a:endParaRPr>
          </a:p>
          <a:p>
            <a:pPr marL="0" lvl="0" indent="0" algn="l" rtl="0">
              <a:lnSpc>
                <a:spcPct val="90000"/>
              </a:lnSpc>
              <a:spcBef>
                <a:spcPts val="600"/>
              </a:spcBef>
              <a:spcAft>
                <a:spcPts val="0"/>
              </a:spcAft>
              <a:buClr>
                <a:schemeClr val="lt1"/>
              </a:buClr>
              <a:buSzPts val="3200"/>
              <a:buFont typeface="Arial"/>
              <a:buChar char="•"/>
            </a:pPr>
            <a:r>
              <a:rPr lang="en-US" sz="3200" b="1">
                <a:solidFill>
                  <a:schemeClr val="lt1"/>
                </a:solidFill>
              </a:rPr>
              <a:t>Councils</a:t>
            </a:r>
            <a:endParaRPr sz="3200" b="1">
              <a:solidFill>
                <a:schemeClr val="lt1"/>
              </a:solidFill>
            </a:endParaRPr>
          </a:p>
          <a:p>
            <a:pPr marL="0" lvl="0" indent="0" algn="l" rtl="0">
              <a:lnSpc>
                <a:spcPct val="90000"/>
              </a:lnSpc>
              <a:spcBef>
                <a:spcPts val="600"/>
              </a:spcBef>
              <a:spcAft>
                <a:spcPts val="0"/>
              </a:spcAft>
              <a:buClr>
                <a:schemeClr val="lt1"/>
              </a:buClr>
              <a:buSzPts val="3200"/>
              <a:buFont typeface="Arial"/>
              <a:buChar char="•"/>
            </a:pPr>
            <a:r>
              <a:rPr lang="en-US" sz="3200" b="1">
                <a:solidFill>
                  <a:schemeClr val="lt1"/>
                </a:solidFill>
              </a:rPr>
              <a:t>Regions</a:t>
            </a:r>
            <a:endParaRPr sz="3200" b="1">
              <a:solidFill>
                <a:schemeClr val="lt1"/>
              </a:solidFill>
            </a:endParaRPr>
          </a:p>
          <a:p>
            <a:pPr marL="0" lvl="0" indent="0" algn="l" rtl="0">
              <a:lnSpc>
                <a:spcPct val="90000"/>
              </a:lnSpc>
              <a:spcBef>
                <a:spcPts val="600"/>
              </a:spcBef>
              <a:spcAft>
                <a:spcPts val="0"/>
              </a:spcAft>
              <a:buClr>
                <a:schemeClr val="lt1"/>
              </a:buClr>
              <a:buSzPts val="3200"/>
              <a:buFont typeface="Arial"/>
              <a:buChar char="•"/>
            </a:pPr>
            <a:r>
              <a:rPr lang="en-US" sz="3200" b="1">
                <a:solidFill>
                  <a:schemeClr val="lt1"/>
                </a:solidFill>
              </a:rPr>
              <a:t>Missouri PTA</a:t>
            </a:r>
            <a:endParaRPr sz="3200" b="1">
              <a:solidFill>
                <a:schemeClr val="lt1"/>
              </a:solidFill>
            </a:endParaRPr>
          </a:p>
          <a:p>
            <a:pPr marL="0" lvl="0" indent="0" algn="l" rtl="0">
              <a:lnSpc>
                <a:spcPct val="90000"/>
              </a:lnSpc>
              <a:spcBef>
                <a:spcPts val="600"/>
              </a:spcBef>
              <a:spcAft>
                <a:spcPts val="0"/>
              </a:spcAft>
              <a:buClr>
                <a:schemeClr val="lt1"/>
              </a:buClr>
              <a:buSzPts val="3200"/>
              <a:buFont typeface="Arial"/>
              <a:buChar char="•"/>
            </a:pPr>
            <a:r>
              <a:rPr lang="en-US" sz="3200" b="1">
                <a:solidFill>
                  <a:schemeClr val="lt1"/>
                </a:solidFill>
              </a:rPr>
              <a:t>National PTA</a:t>
            </a:r>
            <a:endParaRPr sz="3200">
              <a:solidFill>
                <a:schemeClr val="lt1"/>
              </a:solidFill>
            </a:endParaRPr>
          </a:p>
          <a:p>
            <a:pPr marL="0" lvl="0" indent="127000" algn="l" rtl="0">
              <a:lnSpc>
                <a:spcPct val="90000"/>
              </a:lnSpc>
              <a:spcBef>
                <a:spcPts val="1000"/>
              </a:spcBef>
              <a:spcAft>
                <a:spcPts val="0"/>
              </a:spcAft>
              <a:buClr>
                <a:schemeClr val="dk1"/>
              </a:buClr>
              <a:buSzPts val="2000"/>
              <a:buFont typeface="Arial"/>
              <a:buNone/>
            </a:pPr>
            <a:endParaRPr sz="2000">
              <a:solidFill>
                <a:schemeClr val="lt1"/>
              </a:solidFill>
            </a:endParaRPr>
          </a:p>
        </p:txBody>
      </p:sp>
      <p:pic>
        <p:nvPicPr>
          <p:cNvPr id="3" name="Picture 2">
            <a:extLst>
              <a:ext uri="{FF2B5EF4-FFF2-40B4-BE49-F238E27FC236}">
                <a16:creationId xmlns:a16="http://schemas.microsoft.com/office/drawing/2014/main" id="{217E61EC-B42B-DC4E-9906-1BEC5D9F0135}"/>
              </a:ext>
            </a:extLst>
          </p:cNvPr>
          <p:cNvPicPr>
            <a:picLocks noChangeAspect="1"/>
          </p:cNvPicPr>
          <p:nvPr/>
        </p:nvPicPr>
        <p:blipFill>
          <a:blip r:embed="rId3"/>
          <a:stretch>
            <a:fillRect/>
          </a:stretch>
        </p:blipFill>
        <p:spPr>
          <a:xfrm>
            <a:off x="6096000" y="1056672"/>
            <a:ext cx="4744656" cy="47446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4"/>
          <p:cNvSpPr/>
          <p:nvPr/>
        </p:nvSpPr>
        <p:spPr>
          <a:xfrm>
            <a:off x="7534655" y="321732"/>
            <a:ext cx="4335613"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4" name="Google Shape;154;p4"/>
          <p:cNvSpPr/>
          <p:nvPr/>
        </p:nvSpPr>
        <p:spPr>
          <a:xfrm>
            <a:off x="327546" y="4572000"/>
            <a:ext cx="7058307" cy="1964266"/>
          </a:xfrm>
          <a:prstGeom prst="rect">
            <a:avLst/>
          </a:prstGeom>
          <a:solidFill>
            <a:srgbClr val="4A6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5" name="Google Shape;155;p4"/>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US">
                <a:solidFill>
                  <a:srgbClr val="FFFFFF"/>
                </a:solidFill>
              </a:rPr>
              <a:t>Your Leadership Team</a:t>
            </a:r>
            <a:endParaRPr/>
          </a:p>
        </p:txBody>
      </p:sp>
      <p:sp>
        <p:nvSpPr>
          <p:cNvPr id="156" name="Google Shape;156;p4"/>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700"/>
              <a:buNone/>
            </a:pPr>
            <a:r>
              <a:rPr lang="en-US" sz="1700" b="1">
                <a:solidFill>
                  <a:srgbClr val="FFFFFF"/>
                </a:solidFill>
                <a:latin typeface="Helvetica Neue"/>
                <a:ea typeface="Helvetica Neue"/>
                <a:cs typeface="Helvetica Neue"/>
                <a:sym typeface="Helvetica Neue"/>
              </a:rPr>
              <a:t>Executive Committee</a:t>
            </a:r>
            <a:endParaRPr sz="1700">
              <a:solidFill>
                <a:srgbClr val="FFFFFF"/>
              </a:solidFill>
              <a:latin typeface="Arial"/>
              <a:ea typeface="Arial"/>
              <a:cs typeface="Arial"/>
              <a:sym typeface="Arial"/>
            </a:endParaRPr>
          </a:p>
          <a:p>
            <a:pPr marL="685800" lvl="1" indent="-228600" algn="l" rtl="0">
              <a:lnSpc>
                <a:spcPct val="90000"/>
              </a:lnSpc>
              <a:spcBef>
                <a:spcPts val="200"/>
              </a:spcBef>
              <a:spcAft>
                <a:spcPts val="0"/>
              </a:spcAft>
              <a:buClr>
                <a:srgbClr val="FFFFFF"/>
              </a:buClr>
              <a:buSzPts val="1700"/>
              <a:buFont typeface="Arial"/>
              <a:buChar char="•"/>
            </a:pPr>
            <a:r>
              <a:rPr lang="en-US" sz="1700">
                <a:solidFill>
                  <a:srgbClr val="FFFFFF"/>
                </a:solidFill>
                <a:latin typeface="Helvetica Neue"/>
                <a:ea typeface="Helvetica Neue"/>
                <a:cs typeface="Helvetica Neue"/>
                <a:sym typeface="Helvetica Neue"/>
              </a:rPr>
              <a:t>Elected Officers</a:t>
            </a:r>
            <a:endParaRPr sz="1700">
              <a:solidFill>
                <a:srgbClr val="FFFFFF"/>
              </a:solidFill>
              <a:latin typeface="Arial"/>
              <a:ea typeface="Arial"/>
              <a:cs typeface="Arial"/>
              <a:sym typeface="Arial"/>
            </a:endParaRPr>
          </a:p>
          <a:p>
            <a:pPr marL="457200" lvl="1" indent="0" algn="l" rtl="0">
              <a:lnSpc>
                <a:spcPct val="90000"/>
              </a:lnSpc>
              <a:spcBef>
                <a:spcPts val="200"/>
              </a:spcBef>
              <a:spcAft>
                <a:spcPts val="0"/>
              </a:spcAft>
              <a:buClr>
                <a:schemeClr val="dk1"/>
              </a:buClr>
              <a:buSzPts val="1700"/>
              <a:buNone/>
            </a:pPr>
            <a:endParaRPr sz="1700">
              <a:solidFill>
                <a:srgbClr val="FFFFFF"/>
              </a:solidFill>
              <a:latin typeface="Helvetica Neue"/>
              <a:ea typeface="Helvetica Neue"/>
              <a:cs typeface="Helvetica Neue"/>
              <a:sym typeface="Helvetica Neue"/>
            </a:endParaRPr>
          </a:p>
          <a:p>
            <a:pPr marL="457200" lvl="1" indent="0" algn="l" rtl="0">
              <a:lnSpc>
                <a:spcPct val="90000"/>
              </a:lnSpc>
              <a:spcBef>
                <a:spcPts val="300"/>
              </a:spcBef>
              <a:spcAft>
                <a:spcPts val="0"/>
              </a:spcAft>
              <a:buClr>
                <a:srgbClr val="FFFFFF"/>
              </a:buClr>
              <a:buSzPts val="1700"/>
              <a:buNone/>
            </a:pPr>
            <a:r>
              <a:rPr lang="en-US" sz="1700" b="1">
                <a:solidFill>
                  <a:srgbClr val="FFFFFF"/>
                </a:solidFill>
                <a:latin typeface="Helvetica Neue"/>
                <a:ea typeface="Helvetica Neue"/>
                <a:cs typeface="Helvetica Neue"/>
                <a:sym typeface="Helvetica Neue"/>
              </a:rPr>
              <a:t>Executive Board</a:t>
            </a:r>
            <a:endParaRPr sz="1700">
              <a:solidFill>
                <a:srgbClr val="FFFFFF"/>
              </a:solidFill>
              <a:latin typeface="Arial"/>
              <a:ea typeface="Arial"/>
              <a:cs typeface="Arial"/>
              <a:sym typeface="Arial"/>
            </a:endParaRPr>
          </a:p>
          <a:p>
            <a:pPr marL="685800" lvl="1" indent="-228600" algn="l" rtl="0">
              <a:lnSpc>
                <a:spcPct val="90000"/>
              </a:lnSpc>
              <a:spcBef>
                <a:spcPts val="200"/>
              </a:spcBef>
              <a:spcAft>
                <a:spcPts val="0"/>
              </a:spcAft>
              <a:buClr>
                <a:srgbClr val="FFFFFF"/>
              </a:buClr>
              <a:buSzPts val="1700"/>
              <a:buFont typeface="Arial"/>
              <a:buChar char="•"/>
            </a:pPr>
            <a:r>
              <a:rPr lang="en-US" sz="1700">
                <a:solidFill>
                  <a:srgbClr val="FFFFFF"/>
                </a:solidFill>
                <a:latin typeface="Helvetica Neue"/>
                <a:ea typeface="Helvetica Neue"/>
                <a:cs typeface="Helvetica Neue"/>
                <a:sym typeface="Helvetica Neue"/>
              </a:rPr>
              <a:t>Elected Officers</a:t>
            </a:r>
            <a:endParaRPr sz="1700">
              <a:solidFill>
                <a:srgbClr val="FFFFFF"/>
              </a:solidFill>
              <a:latin typeface="Arial"/>
              <a:ea typeface="Arial"/>
              <a:cs typeface="Arial"/>
              <a:sym typeface="Arial"/>
            </a:endParaRPr>
          </a:p>
          <a:p>
            <a:pPr marL="685800" lvl="1" indent="-228600" algn="l" rtl="0">
              <a:lnSpc>
                <a:spcPct val="90000"/>
              </a:lnSpc>
              <a:spcBef>
                <a:spcPts val="200"/>
              </a:spcBef>
              <a:spcAft>
                <a:spcPts val="0"/>
              </a:spcAft>
              <a:buClr>
                <a:srgbClr val="FFFFFF"/>
              </a:buClr>
              <a:buSzPts val="1700"/>
              <a:buFont typeface="Arial"/>
              <a:buChar char="•"/>
            </a:pPr>
            <a:r>
              <a:rPr lang="en-US" sz="1700">
                <a:solidFill>
                  <a:srgbClr val="FFFFFF"/>
                </a:solidFill>
                <a:latin typeface="Helvetica Neue"/>
                <a:ea typeface="Helvetica Neue"/>
                <a:cs typeface="Helvetica Neue"/>
                <a:sym typeface="Helvetica Neue"/>
              </a:rPr>
              <a:t>Principal or his/her designee</a:t>
            </a:r>
            <a:endParaRPr/>
          </a:p>
          <a:p>
            <a:pPr marL="685800" lvl="1" indent="-228600" algn="l" rtl="0">
              <a:lnSpc>
                <a:spcPct val="90000"/>
              </a:lnSpc>
              <a:spcBef>
                <a:spcPts val="200"/>
              </a:spcBef>
              <a:spcAft>
                <a:spcPts val="0"/>
              </a:spcAft>
              <a:buClr>
                <a:srgbClr val="FFFFFF"/>
              </a:buClr>
              <a:buSzPts val="1700"/>
              <a:buFont typeface="Arial"/>
              <a:buChar char="•"/>
            </a:pPr>
            <a:r>
              <a:rPr lang="en-US" sz="1700">
                <a:solidFill>
                  <a:srgbClr val="FFFFFF"/>
                </a:solidFill>
                <a:latin typeface="Helvetica Neue"/>
                <a:ea typeface="Helvetica Neue"/>
                <a:cs typeface="Helvetica Neue"/>
                <a:sym typeface="Helvetica Neue"/>
              </a:rPr>
              <a:t>Teacher Representative</a:t>
            </a:r>
            <a:endParaRPr/>
          </a:p>
          <a:p>
            <a:pPr marL="685800" lvl="1" indent="-228600" algn="l" rtl="0">
              <a:lnSpc>
                <a:spcPct val="90000"/>
              </a:lnSpc>
              <a:spcBef>
                <a:spcPts val="200"/>
              </a:spcBef>
              <a:spcAft>
                <a:spcPts val="0"/>
              </a:spcAft>
              <a:buClr>
                <a:srgbClr val="FFFFFF"/>
              </a:buClr>
              <a:buSzPts val="1700"/>
              <a:buFont typeface="Arial"/>
              <a:buChar char="•"/>
            </a:pPr>
            <a:r>
              <a:rPr lang="en-US" sz="1700">
                <a:solidFill>
                  <a:srgbClr val="FFFFFF"/>
                </a:solidFill>
                <a:latin typeface="Helvetica Neue"/>
                <a:ea typeface="Helvetica Neue"/>
                <a:cs typeface="Helvetica Neue"/>
                <a:sym typeface="Helvetica Neue"/>
              </a:rPr>
              <a:t>Student Representative</a:t>
            </a:r>
            <a:endParaRPr sz="1700">
              <a:solidFill>
                <a:srgbClr val="FFFFFF"/>
              </a:solidFill>
              <a:latin typeface="Arial"/>
              <a:ea typeface="Arial"/>
              <a:cs typeface="Arial"/>
              <a:sym typeface="Arial"/>
            </a:endParaRPr>
          </a:p>
          <a:p>
            <a:pPr marL="685800" lvl="1" indent="-228600" algn="l" rtl="0">
              <a:lnSpc>
                <a:spcPct val="90000"/>
              </a:lnSpc>
              <a:spcBef>
                <a:spcPts val="200"/>
              </a:spcBef>
              <a:spcAft>
                <a:spcPts val="0"/>
              </a:spcAft>
              <a:buClr>
                <a:srgbClr val="FFFFFF"/>
              </a:buClr>
              <a:buSzPts val="1700"/>
              <a:buFont typeface="Arial"/>
              <a:buChar char="•"/>
            </a:pPr>
            <a:r>
              <a:rPr lang="en-US" sz="1700">
                <a:solidFill>
                  <a:srgbClr val="FFFFFF"/>
                </a:solidFill>
                <a:latin typeface="Helvetica Neue"/>
                <a:ea typeface="Helvetica Neue"/>
                <a:cs typeface="Helvetica Neue"/>
                <a:sym typeface="Helvetica Neue"/>
              </a:rPr>
              <a:t>Standing Committee Chairs</a:t>
            </a:r>
            <a:endParaRPr sz="1700">
              <a:solidFill>
                <a:srgbClr val="FFFFFF"/>
              </a:solidFill>
              <a:latin typeface="Arial"/>
              <a:ea typeface="Arial"/>
              <a:cs typeface="Arial"/>
              <a:sym typeface="Arial"/>
            </a:endParaRPr>
          </a:p>
          <a:p>
            <a:pPr marL="685800" lvl="1" indent="-228600" algn="l" rtl="0">
              <a:lnSpc>
                <a:spcPct val="90000"/>
              </a:lnSpc>
              <a:spcBef>
                <a:spcPts val="200"/>
              </a:spcBef>
              <a:spcAft>
                <a:spcPts val="0"/>
              </a:spcAft>
              <a:buClr>
                <a:srgbClr val="FFFFFF"/>
              </a:buClr>
              <a:buSzPts val="1700"/>
              <a:buFont typeface="Arial"/>
              <a:buChar char="•"/>
            </a:pPr>
            <a:r>
              <a:rPr lang="en-US" sz="1700">
                <a:solidFill>
                  <a:srgbClr val="FFFFFF"/>
                </a:solidFill>
                <a:latin typeface="Helvetica Neue"/>
                <a:ea typeface="Helvetica Neue"/>
                <a:cs typeface="Helvetica Neue"/>
                <a:sym typeface="Helvetica Neue"/>
              </a:rPr>
              <a:t>Parliamentarian</a:t>
            </a:r>
            <a:endParaRPr sz="1700">
              <a:solidFill>
                <a:srgbClr val="FFFFFF"/>
              </a:solidFill>
              <a:latin typeface="Arial"/>
              <a:ea typeface="Arial"/>
              <a:cs typeface="Arial"/>
              <a:sym typeface="Arial"/>
            </a:endParaRPr>
          </a:p>
          <a:p>
            <a:pPr marL="685800" lvl="1" indent="-120650" algn="l" rtl="0">
              <a:lnSpc>
                <a:spcPct val="90000"/>
              </a:lnSpc>
              <a:spcBef>
                <a:spcPts val="200"/>
              </a:spcBef>
              <a:spcAft>
                <a:spcPts val="0"/>
              </a:spcAft>
              <a:buClr>
                <a:schemeClr val="dk1"/>
              </a:buClr>
              <a:buSzPts val="1700"/>
              <a:buFont typeface="Arial"/>
              <a:buNone/>
            </a:pPr>
            <a:endParaRPr sz="1700">
              <a:solidFill>
                <a:srgbClr val="FFFFFF"/>
              </a:solidFill>
              <a:latin typeface="Helvetica Neue"/>
              <a:ea typeface="Helvetica Neue"/>
              <a:cs typeface="Helvetica Neue"/>
              <a:sym typeface="Helvetica Neue"/>
            </a:endParaRPr>
          </a:p>
          <a:p>
            <a:pPr marL="685800" lvl="1" indent="-228600" algn="l" rtl="0">
              <a:lnSpc>
                <a:spcPct val="90000"/>
              </a:lnSpc>
              <a:spcBef>
                <a:spcPts val="200"/>
              </a:spcBef>
              <a:spcAft>
                <a:spcPts val="0"/>
              </a:spcAft>
              <a:buClr>
                <a:srgbClr val="FFFFFF"/>
              </a:buClr>
              <a:buSzPts val="1700"/>
              <a:buChar char="•"/>
            </a:pPr>
            <a:r>
              <a:rPr lang="en-US" sz="1700" i="1">
                <a:solidFill>
                  <a:srgbClr val="FFFFFF"/>
                </a:solidFill>
                <a:latin typeface="Helvetica Neue"/>
                <a:ea typeface="Helvetica Neue"/>
                <a:cs typeface="Helvetica Neue"/>
                <a:sym typeface="Helvetica Neue"/>
              </a:rPr>
              <a:t>Your Executive Board (not your EC) is the legal entity of your association and acts on behalf of your membership.</a:t>
            </a:r>
            <a:endParaRPr sz="1700">
              <a:solidFill>
                <a:srgbClr val="FFFFFF"/>
              </a:solidFill>
            </a:endParaRPr>
          </a:p>
          <a:p>
            <a:pPr marL="228600" lvl="0" indent="-120650" algn="l" rtl="0">
              <a:lnSpc>
                <a:spcPct val="90000"/>
              </a:lnSpc>
              <a:spcBef>
                <a:spcPts val="1000"/>
              </a:spcBef>
              <a:spcAft>
                <a:spcPts val="0"/>
              </a:spcAft>
              <a:buClr>
                <a:schemeClr val="dk1"/>
              </a:buClr>
              <a:buSzPts val="1700"/>
              <a:buNone/>
            </a:pPr>
            <a:endParaRPr sz="1700">
              <a:solidFill>
                <a:srgbClr val="FFFFFF"/>
              </a:solidFill>
            </a:endParaRPr>
          </a:p>
        </p:txBody>
      </p:sp>
      <p:pic>
        <p:nvPicPr>
          <p:cNvPr id="3" name="Picture 2">
            <a:extLst>
              <a:ext uri="{FF2B5EF4-FFF2-40B4-BE49-F238E27FC236}">
                <a16:creationId xmlns:a16="http://schemas.microsoft.com/office/drawing/2014/main" id="{827A3B62-C9F0-1D47-935B-CD7A72E374D0}"/>
              </a:ext>
            </a:extLst>
          </p:cNvPr>
          <p:cNvPicPr>
            <a:picLocks noChangeAspect="1"/>
          </p:cNvPicPr>
          <p:nvPr/>
        </p:nvPicPr>
        <p:blipFill>
          <a:blip r:embed="rId3"/>
          <a:stretch>
            <a:fillRect/>
          </a:stretch>
        </p:blipFill>
        <p:spPr>
          <a:xfrm>
            <a:off x="2359542" y="321732"/>
            <a:ext cx="2923616" cy="37835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1"/>
        <p:cNvGrpSpPr/>
        <p:nvPr/>
      </p:nvGrpSpPr>
      <p:grpSpPr>
        <a:xfrm>
          <a:off x="0" y="0"/>
          <a:ext cx="0" cy="0"/>
          <a:chOff x="0" y="0"/>
          <a:chExt cx="0" cy="0"/>
        </a:xfrm>
      </p:grpSpPr>
      <p:sp>
        <p:nvSpPr>
          <p:cNvPr id="162" name="Google Shape;162;p5"/>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5"/>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5"/>
          <p:cNvSpPr/>
          <p:nvPr/>
        </p:nvSpPr>
        <p:spPr>
          <a:xfrm rot="10800000" flipH="1">
            <a:off x="0" y="0"/>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
          <p:cNvSpPr txBox="1">
            <a:spLocks noGrp="1"/>
          </p:cNvSpPr>
          <p:nvPr>
            <p:ph type="title"/>
          </p:nvPr>
        </p:nvSpPr>
        <p:spPr>
          <a:xfrm>
            <a:off x="838199" y="365125"/>
            <a:ext cx="55299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latin typeface="Calibri"/>
                <a:ea typeface="Calibri"/>
                <a:cs typeface="Calibri"/>
                <a:sym typeface="Calibri"/>
              </a:rPr>
              <a:t>Basic PTA Information</a:t>
            </a:r>
            <a:endParaRPr/>
          </a:p>
        </p:txBody>
      </p:sp>
      <p:sp>
        <p:nvSpPr>
          <p:cNvPr id="166" name="Google Shape;166;p5"/>
          <p:cNvSpPr txBox="1">
            <a:spLocks noGrp="1"/>
          </p:cNvSpPr>
          <p:nvPr>
            <p:ph type="body" idx="1"/>
          </p:nvPr>
        </p:nvSpPr>
        <p:spPr>
          <a:xfrm>
            <a:off x="838199" y="1825625"/>
            <a:ext cx="4718539" cy="3399518"/>
          </a:xfrm>
          <a:prstGeom prst="rect">
            <a:avLst/>
          </a:prstGeom>
          <a:noFill/>
          <a:ln>
            <a:noFill/>
          </a:ln>
        </p:spPr>
        <p:txBody>
          <a:bodyPr spcFirstLastPara="1" wrap="square" lIns="91425" tIns="45700" rIns="91425" bIns="45700" anchor="t" anchorCtr="0">
            <a:normAutofit/>
          </a:bodyPr>
          <a:lstStyle/>
          <a:p>
            <a:pPr marL="611188" lvl="0" indent="-457200" algn="l" rtl="0">
              <a:lnSpc>
                <a:spcPct val="90000"/>
              </a:lnSpc>
              <a:spcBef>
                <a:spcPts val="0"/>
              </a:spcBef>
              <a:spcAft>
                <a:spcPts val="0"/>
              </a:spcAft>
              <a:buClr>
                <a:schemeClr val="lt1"/>
              </a:buClr>
              <a:buSzPts val="3200"/>
              <a:buFont typeface="Noto Sans Symbols"/>
              <a:buChar char="⮚"/>
            </a:pPr>
            <a:r>
              <a:rPr lang="en-US" sz="3200"/>
              <a:t>Employer Identification Number (EIN)</a:t>
            </a:r>
            <a:endParaRPr/>
          </a:p>
          <a:p>
            <a:pPr marL="611188" lvl="0" indent="-457200" algn="l" rtl="0">
              <a:lnSpc>
                <a:spcPct val="90000"/>
              </a:lnSpc>
              <a:spcBef>
                <a:spcPts val="600"/>
              </a:spcBef>
              <a:spcAft>
                <a:spcPts val="0"/>
              </a:spcAft>
              <a:buClr>
                <a:schemeClr val="lt1"/>
              </a:buClr>
              <a:buSzPts val="3200"/>
              <a:buFont typeface="Noto Sans Symbols"/>
              <a:buChar char="⮚"/>
            </a:pPr>
            <a:r>
              <a:rPr lang="en-US" sz="3200"/>
              <a:t>Local Unit Number </a:t>
            </a:r>
            <a:endParaRPr/>
          </a:p>
          <a:p>
            <a:pPr marL="611188" lvl="0" indent="-457200" algn="l" rtl="0">
              <a:lnSpc>
                <a:spcPct val="90000"/>
              </a:lnSpc>
              <a:spcBef>
                <a:spcPts val="600"/>
              </a:spcBef>
              <a:spcAft>
                <a:spcPts val="0"/>
              </a:spcAft>
              <a:buClr>
                <a:schemeClr val="lt1"/>
              </a:buClr>
              <a:buSzPts val="3200"/>
              <a:buFont typeface="Noto Sans Symbols"/>
              <a:buChar char="⮚"/>
            </a:pPr>
            <a:r>
              <a:rPr lang="en-US" sz="3200"/>
              <a:t>Are you “In Good Standing”?</a:t>
            </a:r>
            <a:endParaRPr sz="3200"/>
          </a:p>
          <a:p>
            <a:pPr marL="228600" lvl="0" indent="-101600" algn="l" rtl="0">
              <a:lnSpc>
                <a:spcPct val="90000"/>
              </a:lnSpc>
              <a:spcBef>
                <a:spcPts val="1000"/>
              </a:spcBef>
              <a:spcAft>
                <a:spcPts val="0"/>
              </a:spcAft>
              <a:buClr>
                <a:schemeClr val="lt1"/>
              </a:buClr>
              <a:buSzPts val="2000"/>
              <a:buNone/>
            </a:pPr>
            <a:endParaRPr sz="2000"/>
          </a:p>
        </p:txBody>
      </p:sp>
      <p:pic>
        <p:nvPicPr>
          <p:cNvPr id="11" name="Picture 10">
            <a:extLst>
              <a:ext uri="{FF2B5EF4-FFF2-40B4-BE49-F238E27FC236}">
                <a16:creationId xmlns:a16="http://schemas.microsoft.com/office/drawing/2014/main" id="{08727769-4E48-5044-BD33-FA7BC36B2141}"/>
              </a:ext>
            </a:extLst>
          </p:cNvPr>
          <p:cNvPicPr>
            <a:picLocks noChangeAspect="1"/>
          </p:cNvPicPr>
          <p:nvPr/>
        </p:nvPicPr>
        <p:blipFill rotWithShape="1">
          <a:blip r:embed="rId3"/>
          <a:srcRect b="7664"/>
          <a:stretch/>
        </p:blipFill>
        <p:spPr>
          <a:xfrm>
            <a:off x="6888095" y="1849323"/>
            <a:ext cx="5110139" cy="33876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Good Standing</a:t>
            </a:r>
            <a:endParaRPr/>
          </a:p>
        </p:txBody>
      </p:sp>
      <p:sp>
        <p:nvSpPr>
          <p:cNvPr id="173" name="Google Shape;173;p6"/>
          <p:cNvSpPr txBox="1">
            <a:spLocks noGrp="1"/>
          </p:cNvSpPr>
          <p:nvPr>
            <p:ph type="body" idx="1"/>
          </p:nvPr>
        </p:nvSpPr>
        <p:spPr>
          <a:xfrm>
            <a:off x="990600" y="1825625"/>
            <a:ext cx="7604400" cy="34029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1860"/>
              <a:buNone/>
            </a:pPr>
            <a:r>
              <a:rPr lang="en-US" sz="1860" b="1" i="1"/>
              <a:t>Missouri</a:t>
            </a:r>
            <a:endParaRPr sz="2170"/>
          </a:p>
          <a:p>
            <a:pPr marL="285750" lvl="0" indent="-285750" algn="l" rtl="0">
              <a:lnSpc>
                <a:spcPct val="70000"/>
              </a:lnSpc>
              <a:spcBef>
                <a:spcPts val="1000"/>
              </a:spcBef>
              <a:spcAft>
                <a:spcPts val="0"/>
              </a:spcAft>
              <a:buClr>
                <a:schemeClr val="dk1"/>
              </a:buClr>
              <a:buSzPts val="2170"/>
              <a:buFont typeface="Arial"/>
              <a:buChar char="•"/>
            </a:pPr>
            <a:r>
              <a:rPr lang="en-US" sz="2170"/>
              <a:t>Adheres to the Purposes &amp; basic policies of the PTA</a:t>
            </a:r>
            <a:endParaRPr/>
          </a:p>
          <a:p>
            <a:pPr marL="285750" lvl="0" indent="-285750" algn="l" rtl="0">
              <a:lnSpc>
                <a:spcPct val="70000"/>
              </a:lnSpc>
              <a:spcBef>
                <a:spcPts val="1000"/>
              </a:spcBef>
              <a:spcAft>
                <a:spcPts val="0"/>
              </a:spcAft>
              <a:buClr>
                <a:schemeClr val="dk1"/>
              </a:buClr>
              <a:buSzPts val="2170"/>
              <a:buFont typeface="Arial"/>
              <a:buChar char="•"/>
            </a:pPr>
            <a:r>
              <a:rPr lang="en-US" sz="2170"/>
              <a:t>Remits membership dues monthly</a:t>
            </a:r>
            <a:endParaRPr/>
          </a:p>
          <a:p>
            <a:pPr marL="285750" lvl="0" indent="-285750" algn="l" rtl="0">
              <a:lnSpc>
                <a:spcPct val="70000"/>
              </a:lnSpc>
              <a:spcBef>
                <a:spcPts val="1000"/>
              </a:spcBef>
              <a:spcAft>
                <a:spcPts val="0"/>
              </a:spcAft>
              <a:buClr>
                <a:schemeClr val="dk1"/>
              </a:buClr>
              <a:buSzPts val="2170"/>
              <a:buFont typeface="Arial"/>
              <a:buChar char="•"/>
            </a:pPr>
            <a:r>
              <a:rPr lang="en-US" sz="2170"/>
              <a:t>Has bylaws approved every three (3) years</a:t>
            </a:r>
            <a:endParaRPr/>
          </a:p>
          <a:p>
            <a:pPr marL="285750" lvl="0" indent="-285750" algn="l" rtl="0">
              <a:lnSpc>
                <a:spcPct val="70000"/>
              </a:lnSpc>
              <a:spcBef>
                <a:spcPts val="1000"/>
              </a:spcBef>
              <a:spcAft>
                <a:spcPts val="0"/>
              </a:spcAft>
              <a:buClr>
                <a:schemeClr val="dk1"/>
              </a:buClr>
              <a:buSzPts val="2170"/>
              <a:buFont typeface="Arial"/>
              <a:buChar char="•"/>
            </a:pPr>
            <a:r>
              <a:rPr lang="en-US" sz="2170"/>
              <a:t>Submits a copy of the fiscal year-end report by December 1</a:t>
            </a:r>
            <a:r>
              <a:rPr lang="en-US" sz="2170" baseline="30000"/>
              <a:t>st</a:t>
            </a:r>
            <a:endParaRPr/>
          </a:p>
          <a:p>
            <a:pPr marL="285750" lvl="0" indent="-285750" algn="l" rtl="0">
              <a:lnSpc>
                <a:spcPct val="70000"/>
              </a:lnSpc>
              <a:spcBef>
                <a:spcPts val="1000"/>
              </a:spcBef>
              <a:spcAft>
                <a:spcPts val="0"/>
              </a:spcAft>
              <a:buClr>
                <a:schemeClr val="dk1"/>
              </a:buClr>
              <a:buSzPts val="2170"/>
              <a:buFont typeface="Arial"/>
              <a:buChar char="•"/>
            </a:pPr>
            <a:r>
              <a:rPr lang="en-US" sz="2170"/>
              <a:t> Submits a copy of the annual financial review by December 1</a:t>
            </a:r>
            <a:r>
              <a:rPr lang="en-US" sz="2170" baseline="30000"/>
              <a:t>st </a:t>
            </a:r>
            <a:endParaRPr/>
          </a:p>
          <a:p>
            <a:pPr marL="285750" lvl="0" indent="-285750" algn="l" rtl="0">
              <a:lnSpc>
                <a:spcPct val="70000"/>
              </a:lnSpc>
              <a:spcBef>
                <a:spcPts val="1000"/>
              </a:spcBef>
              <a:spcAft>
                <a:spcPts val="0"/>
              </a:spcAft>
              <a:buClr>
                <a:schemeClr val="dk1"/>
              </a:buClr>
              <a:buSzPts val="2170"/>
              <a:buFont typeface="Arial"/>
              <a:buChar char="•"/>
            </a:pPr>
            <a:r>
              <a:rPr lang="en-US" sz="2170"/>
              <a:t>Submits a copy of the required IRS tax by December 1</a:t>
            </a:r>
            <a:r>
              <a:rPr lang="en-US" sz="2170" baseline="30000"/>
              <a:t>st</a:t>
            </a:r>
            <a:r>
              <a:rPr lang="en-US" sz="2170"/>
              <a:t> </a:t>
            </a:r>
            <a:endParaRPr/>
          </a:p>
          <a:p>
            <a:pPr marL="285750" lvl="0" indent="-285750" algn="l" rtl="0">
              <a:lnSpc>
                <a:spcPct val="70000"/>
              </a:lnSpc>
              <a:spcBef>
                <a:spcPts val="1000"/>
              </a:spcBef>
              <a:spcAft>
                <a:spcPts val="0"/>
              </a:spcAft>
              <a:buClr>
                <a:schemeClr val="dk1"/>
              </a:buClr>
              <a:buSzPts val="2170"/>
              <a:buFont typeface="Arial"/>
              <a:buChar char="•"/>
            </a:pPr>
            <a:r>
              <a:rPr lang="en-US" sz="2170"/>
              <a:t>Submits the incoming officers of by March 31</a:t>
            </a:r>
            <a:r>
              <a:rPr lang="en-US" sz="2170" baseline="30000"/>
              <a:t>st</a:t>
            </a:r>
            <a:r>
              <a:rPr lang="en-US" sz="2170"/>
              <a:t> </a:t>
            </a:r>
            <a:endParaRPr/>
          </a:p>
          <a:p>
            <a:pPr marL="228600" lvl="0" indent="-90804" algn="l" rtl="0">
              <a:lnSpc>
                <a:spcPct val="70000"/>
              </a:lnSpc>
              <a:spcBef>
                <a:spcPts val="1000"/>
              </a:spcBef>
              <a:spcAft>
                <a:spcPts val="0"/>
              </a:spcAft>
              <a:buClr>
                <a:schemeClr val="dk1"/>
              </a:buClr>
              <a:buSzPts val="2170"/>
              <a:buNone/>
            </a:pPr>
            <a:endParaRPr sz="2170"/>
          </a:p>
        </p:txBody>
      </p:sp>
      <p:pic>
        <p:nvPicPr>
          <p:cNvPr id="5" name="Picture 4">
            <a:extLst>
              <a:ext uri="{FF2B5EF4-FFF2-40B4-BE49-F238E27FC236}">
                <a16:creationId xmlns:a16="http://schemas.microsoft.com/office/drawing/2014/main" id="{144B69BA-7E65-6640-81F7-B325ED28A9E5}"/>
              </a:ext>
            </a:extLst>
          </p:cNvPr>
          <p:cNvPicPr>
            <a:picLocks noChangeAspect="1"/>
          </p:cNvPicPr>
          <p:nvPr/>
        </p:nvPicPr>
        <p:blipFill>
          <a:blip r:embed="rId3"/>
          <a:stretch>
            <a:fillRect/>
          </a:stretch>
        </p:blipFill>
        <p:spPr>
          <a:xfrm>
            <a:off x="9094406" y="3527075"/>
            <a:ext cx="2730500" cy="2768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9"/>
        <p:cNvGrpSpPr/>
        <p:nvPr/>
      </p:nvGrpSpPr>
      <p:grpSpPr>
        <a:xfrm>
          <a:off x="0" y="0"/>
          <a:ext cx="0" cy="0"/>
          <a:chOff x="0" y="0"/>
          <a:chExt cx="0" cy="0"/>
        </a:xfrm>
      </p:grpSpPr>
      <p:sp>
        <p:nvSpPr>
          <p:cNvPr id="180" name="Google Shape;180;p7"/>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1" name="Google Shape;181;p7" descr="dreamstime_2968201.jpg"/>
          <p:cNvPicPr preferRelativeResize="0">
            <a:picLocks noGrp="1"/>
          </p:cNvPicPr>
          <p:nvPr>
            <p:ph type="pic" idx="2"/>
          </p:nvPr>
        </p:nvPicPr>
        <p:blipFill rotWithShape="1">
          <a:blip r:embed="rId3">
            <a:alphaModFix/>
          </a:blip>
          <a:srcRect l="7813" r="7814"/>
          <a:stretch/>
        </p:blipFill>
        <p:spPr>
          <a:xfrm>
            <a:off x="7092985" y="2152974"/>
            <a:ext cx="4260814" cy="3370898"/>
          </a:xfrm>
          <a:prstGeom prst="rect">
            <a:avLst/>
          </a:prstGeom>
          <a:noFill/>
          <a:ln>
            <a:noFill/>
          </a:ln>
        </p:spPr>
      </p:pic>
      <p:sp>
        <p:nvSpPr>
          <p:cNvPr id="182" name="Google Shape;182;p7"/>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7"/>
          <p:cNvSpPr/>
          <p:nvPr/>
        </p:nvSpPr>
        <p:spPr>
          <a:xfrm rot="10800000" flipH="1">
            <a:off x="0" y="0"/>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7"/>
          <p:cNvSpPr txBox="1">
            <a:spLocks noGrp="1"/>
          </p:cNvSpPr>
          <p:nvPr>
            <p:ph type="title"/>
          </p:nvPr>
        </p:nvSpPr>
        <p:spPr>
          <a:xfrm>
            <a:off x="838199" y="365125"/>
            <a:ext cx="552994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959"/>
              <a:buFont typeface="Calibri"/>
              <a:buNone/>
            </a:pPr>
            <a:r>
              <a:rPr lang="en-US" sz="3959" b="1">
                <a:solidFill>
                  <a:srgbClr val="FFFFFF"/>
                </a:solidFill>
              </a:rPr>
              <a:t>What does it mean to be a nonprofit 501(c)(3)?</a:t>
            </a:r>
            <a:endParaRPr sz="3959">
              <a:solidFill>
                <a:schemeClr val="lt1"/>
              </a:solidFill>
              <a:latin typeface="Calibri"/>
              <a:ea typeface="Calibri"/>
              <a:cs typeface="Calibri"/>
              <a:sym typeface="Calibri"/>
            </a:endParaRPr>
          </a:p>
        </p:txBody>
      </p:sp>
      <p:sp>
        <p:nvSpPr>
          <p:cNvPr id="185" name="Google Shape;185;p7"/>
          <p:cNvSpPr txBox="1">
            <a:spLocks noGrp="1"/>
          </p:cNvSpPr>
          <p:nvPr>
            <p:ph type="body" idx="1"/>
          </p:nvPr>
        </p:nvSpPr>
        <p:spPr>
          <a:xfrm>
            <a:off x="838199" y="1825625"/>
            <a:ext cx="4128169" cy="339951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FFFFFF"/>
              </a:buClr>
              <a:buSzPts val="2800"/>
              <a:buNone/>
            </a:pPr>
            <a:r>
              <a:rPr lang="en-US" sz="2800" b="1">
                <a:solidFill>
                  <a:srgbClr val="FFFFFF"/>
                </a:solidFill>
              </a:rPr>
              <a:t>You can earn a profit but the money needs to be spent on your mission &amp; goals and not paid to stakeholders.</a:t>
            </a:r>
            <a:endParaRPr/>
          </a:p>
          <a:p>
            <a:pPr marL="0" lvl="0" indent="0" algn="l" rtl="0">
              <a:lnSpc>
                <a:spcPct val="80000"/>
              </a:lnSpc>
              <a:spcBef>
                <a:spcPts val="500"/>
              </a:spcBef>
              <a:spcAft>
                <a:spcPts val="0"/>
              </a:spcAft>
              <a:buClr>
                <a:schemeClr val="lt1"/>
              </a:buClr>
              <a:buSzPts val="2800"/>
              <a:buNone/>
            </a:pPr>
            <a:endParaRPr sz="2800" b="1">
              <a:solidFill>
                <a:srgbClr val="FFFFFF"/>
              </a:solidFill>
            </a:endParaRPr>
          </a:p>
          <a:p>
            <a:pPr marL="0" lvl="0" indent="0" algn="l" rtl="0">
              <a:lnSpc>
                <a:spcPct val="80000"/>
              </a:lnSpc>
              <a:spcBef>
                <a:spcPts val="500"/>
              </a:spcBef>
              <a:spcAft>
                <a:spcPts val="0"/>
              </a:spcAft>
              <a:buClr>
                <a:srgbClr val="FFFFFF"/>
              </a:buClr>
              <a:buSzPts val="2800"/>
              <a:buNone/>
            </a:pPr>
            <a:r>
              <a:rPr lang="en-US" sz="2800" b="1" i="1">
                <a:solidFill>
                  <a:srgbClr val="FFFFFF"/>
                </a:solidFill>
              </a:rPr>
              <a:t>Fundraising should not be your primary focus! Follow the 3-to-1 rule.</a:t>
            </a:r>
            <a:endParaRPr sz="2800"/>
          </a:p>
          <a:p>
            <a:pPr marL="0" lvl="0" indent="0" algn="l" rtl="0">
              <a:lnSpc>
                <a:spcPct val="80000"/>
              </a:lnSpc>
              <a:spcBef>
                <a:spcPts val="1000"/>
              </a:spcBef>
              <a:spcAft>
                <a:spcPts val="0"/>
              </a:spcAft>
              <a:buClr>
                <a:schemeClr val="lt1"/>
              </a:buClr>
              <a:buSzPts val="2000"/>
              <a:buNone/>
            </a:pPr>
            <a:endParaRPr sz="2000"/>
          </a:p>
        </p:txBody>
      </p:sp>
      <p:sp>
        <p:nvSpPr>
          <p:cNvPr id="186" name="Google Shape;186;p7"/>
          <p:cNvSpPr txBox="1"/>
          <p:nvPr/>
        </p:nvSpPr>
        <p:spPr>
          <a:xfrm>
            <a:off x="7717951" y="1027906"/>
            <a:ext cx="363584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002060"/>
                </a:solidFill>
                <a:latin typeface="Calibri"/>
                <a:ea typeface="Calibri"/>
                <a:cs typeface="Calibri"/>
                <a:sym typeface="Calibri"/>
              </a:rPr>
              <a:t>Protect Your Tax Exempt Status!!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400"/>
              <a:buFont typeface="Calibri"/>
              <a:buNone/>
            </a:pPr>
            <a:r>
              <a:rPr lang="en-US" b="1">
                <a:solidFill>
                  <a:srgbClr val="262626"/>
                </a:solidFill>
              </a:rPr>
              <a:t>Must do now!</a:t>
            </a:r>
            <a:endParaRPr/>
          </a:p>
        </p:txBody>
      </p:sp>
      <p:sp>
        <p:nvSpPr>
          <p:cNvPr id="192" name="Google Shape;192;p8"/>
          <p:cNvSpPr txBox="1">
            <a:spLocks noGrp="1"/>
          </p:cNvSpPr>
          <p:nvPr>
            <p:ph type="body" idx="1"/>
          </p:nvPr>
        </p:nvSpPr>
        <p:spPr>
          <a:xfrm>
            <a:off x="838200" y="1825625"/>
            <a:ext cx="4310700" cy="2400300"/>
          </a:xfrm>
          <a:prstGeom prst="rect">
            <a:avLst/>
          </a:prstGeom>
          <a:noFill/>
          <a:ln>
            <a:noFill/>
          </a:ln>
        </p:spPr>
        <p:txBody>
          <a:bodyPr spcFirstLastPara="1" wrap="square" lIns="91425" tIns="45700" rIns="91425" bIns="45700" anchor="t" anchorCtr="0">
            <a:normAutofit lnSpcReduction="10000"/>
          </a:bodyPr>
          <a:lstStyle/>
          <a:p>
            <a:pPr marL="382588" lvl="0" indent="-382588" algn="l" rtl="0">
              <a:lnSpc>
                <a:spcPct val="70000"/>
              </a:lnSpc>
              <a:spcBef>
                <a:spcPts val="0"/>
              </a:spcBef>
              <a:spcAft>
                <a:spcPts val="0"/>
              </a:spcAft>
              <a:buClr>
                <a:srgbClr val="262626"/>
              </a:buClr>
              <a:buSzPts val="2590"/>
              <a:buFont typeface="Arial"/>
              <a:buChar char="•"/>
            </a:pPr>
            <a:r>
              <a:rPr lang="en-US" sz="2590" dirty="0">
                <a:solidFill>
                  <a:srgbClr val="262626"/>
                </a:solidFill>
                <a:latin typeface="Arial"/>
                <a:ea typeface="Arial"/>
                <a:cs typeface="Arial"/>
                <a:sym typeface="Arial"/>
              </a:rPr>
              <a:t>Submit your officers</a:t>
            </a:r>
            <a:endParaRPr sz="2312" dirty="0">
              <a:solidFill>
                <a:srgbClr val="FFFFFF"/>
              </a:solidFill>
              <a:latin typeface="Arial"/>
              <a:ea typeface="Arial"/>
              <a:cs typeface="Arial"/>
              <a:sym typeface="Arial"/>
            </a:endParaRPr>
          </a:p>
          <a:p>
            <a:pPr marL="382588" lvl="0" indent="-382588" algn="l" rtl="0">
              <a:lnSpc>
                <a:spcPct val="70000"/>
              </a:lnSpc>
              <a:spcBef>
                <a:spcPts val="600"/>
              </a:spcBef>
              <a:spcAft>
                <a:spcPts val="0"/>
              </a:spcAft>
              <a:buClr>
                <a:srgbClr val="262626"/>
              </a:buClr>
              <a:buSzPts val="2590"/>
              <a:buFont typeface="Arial"/>
              <a:buChar char="•"/>
            </a:pPr>
            <a:r>
              <a:rPr lang="en-US" sz="2590" dirty="0">
                <a:solidFill>
                  <a:srgbClr val="262626"/>
                </a:solidFill>
                <a:latin typeface="Arial"/>
                <a:ea typeface="Arial"/>
                <a:cs typeface="Arial"/>
                <a:sym typeface="Arial"/>
              </a:rPr>
              <a:t>Meet with your Principal </a:t>
            </a:r>
            <a:endParaRPr sz="2312" dirty="0">
              <a:solidFill>
                <a:srgbClr val="FFFFFF"/>
              </a:solidFill>
              <a:latin typeface="Arial"/>
              <a:ea typeface="Arial"/>
              <a:cs typeface="Arial"/>
              <a:sym typeface="Arial"/>
            </a:endParaRPr>
          </a:p>
          <a:p>
            <a:pPr marL="382588" lvl="0" indent="-382588" algn="l" rtl="0">
              <a:lnSpc>
                <a:spcPct val="70000"/>
              </a:lnSpc>
              <a:spcBef>
                <a:spcPts val="600"/>
              </a:spcBef>
              <a:spcAft>
                <a:spcPts val="0"/>
              </a:spcAft>
              <a:buClr>
                <a:srgbClr val="262626"/>
              </a:buClr>
              <a:buSzPts val="2590"/>
              <a:buFont typeface="Arial"/>
              <a:buChar char="•"/>
            </a:pPr>
            <a:r>
              <a:rPr lang="en-US" sz="2590" dirty="0">
                <a:solidFill>
                  <a:srgbClr val="262626"/>
                </a:solidFill>
                <a:latin typeface="Arial"/>
                <a:ea typeface="Arial"/>
                <a:cs typeface="Arial"/>
                <a:sym typeface="Arial"/>
              </a:rPr>
              <a:t>Get familiar with your PTA’s documents</a:t>
            </a:r>
            <a:endParaRPr sz="2312" dirty="0">
              <a:solidFill>
                <a:srgbClr val="FFFFFF"/>
              </a:solidFill>
              <a:latin typeface="Arial"/>
              <a:ea typeface="Arial"/>
              <a:cs typeface="Arial"/>
              <a:sym typeface="Arial"/>
            </a:endParaRPr>
          </a:p>
          <a:p>
            <a:pPr marL="685800" lvl="0" indent="0" algn="l" rtl="0">
              <a:lnSpc>
                <a:spcPct val="70000"/>
              </a:lnSpc>
              <a:spcBef>
                <a:spcPts val="600"/>
              </a:spcBef>
              <a:spcAft>
                <a:spcPts val="0"/>
              </a:spcAft>
              <a:buNone/>
            </a:pPr>
            <a:r>
              <a:rPr lang="en-US" sz="2590" dirty="0">
                <a:solidFill>
                  <a:srgbClr val="262626"/>
                </a:solidFill>
                <a:latin typeface="Arial"/>
                <a:ea typeface="Arial"/>
                <a:cs typeface="Arial"/>
                <a:sym typeface="Arial"/>
              </a:rPr>
              <a:t>Bylaws</a:t>
            </a:r>
            <a:endParaRPr sz="2590" dirty="0">
              <a:latin typeface="Arial"/>
              <a:ea typeface="Arial"/>
              <a:cs typeface="Arial"/>
              <a:sym typeface="Arial"/>
            </a:endParaRPr>
          </a:p>
          <a:p>
            <a:pPr marL="685800" lvl="0" indent="0" algn="l" rtl="0">
              <a:lnSpc>
                <a:spcPct val="70000"/>
              </a:lnSpc>
              <a:spcBef>
                <a:spcPts val="600"/>
              </a:spcBef>
              <a:spcAft>
                <a:spcPts val="0"/>
              </a:spcAft>
              <a:buNone/>
            </a:pPr>
            <a:r>
              <a:rPr lang="en-US" sz="2590" dirty="0">
                <a:solidFill>
                  <a:srgbClr val="262626"/>
                </a:solidFill>
                <a:latin typeface="Arial"/>
                <a:ea typeface="Arial"/>
                <a:cs typeface="Arial"/>
                <a:sym typeface="Arial"/>
              </a:rPr>
              <a:t>Budget/Financials/</a:t>
            </a:r>
            <a:endParaRPr sz="2590" dirty="0">
              <a:solidFill>
                <a:srgbClr val="262626"/>
              </a:solidFill>
              <a:latin typeface="Arial"/>
              <a:ea typeface="Arial"/>
              <a:cs typeface="Arial"/>
              <a:sym typeface="Arial"/>
            </a:endParaRPr>
          </a:p>
          <a:p>
            <a:pPr marL="685800" lvl="0" indent="0" algn="l" rtl="0">
              <a:lnSpc>
                <a:spcPct val="70000"/>
              </a:lnSpc>
              <a:spcBef>
                <a:spcPts val="600"/>
              </a:spcBef>
              <a:spcAft>
                <a:spcPts val="0"/>
              </a:spcAft>
              <a:buNone/>
            </a:pPr>
            <a:r>
              <a:rPr lang="en-US" sz="2590" dirty="0">
                <a:solidFill>
                  <a:srgbClr val="262626"/>
                </a:solidFill>
                <a:latin typeface="Arial"/>
                <a:ea typeface="Arial"/>
                <a:cs typeface="Arial"/>
                <a:sym typeface="Arial"/>
              </a:rPr>
              <a:t>Audit</a:t>
            </a:r>
            <a:endParaRPr sz="2220" dirty="0"/>
          </a:p>
        </p:txBody>
      </p:sp>
      <p:sp>
        <p:nvSpPr>
          <p:cNvPr id="193" name="Google Shape;193;p8"/>
          <p:cNvSpPr txBox="1">
            <a:spLocks noGrp="1"/>
          </p:cNvSpPr>
          <p:nvPr>
            <p:ph type="body" idx="2"/>
          </p:nvPr>
        </p:nvSpPr>
        <p:spPr>
          <a:xfrm>
            <a:off x="7455877" y="3001864"/>
            <a:ext cx="3897923" cy="3674843"/>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960"/>
              <a:buNone/>
            </a:pPr>
            <a:r>
              <a:rPr lang="en-US" sz="2960" b="1"/>
              <a:t>Meeting with your principal:</a:t>
            </a:r>
            <a:endParaRPr sz="2590"/>
          </a:p>
          <a:p>
            <a:pPr marL="228600" lvl="0" indent="-228600" algn="l" rtl="0">
              <a:lnSpc>
                <a:spcPct val="70000"/>
              </a:lnSpc>
              <a:spcBef>
                <a:spcPts val="1000"/>
              </a:spcBef>
              <a:spcAft>
                <a:spcPts val="0"/>
              </a:spcAft>
              <a:buClr>
                <a:schemeClr val="dk1"/>
              </a:buClr>
              <a:buSzPts val="2590"/>
              <a:buFont typeface="Calibri"/>
              <a:buChar char="•"/>
            </a:pPr>
            <a:r>
              <a:rPr lang="en-US" sz="2590"/>
              <a:t>Map out the calendar for the year</a:t>
            </a:r>
            <a:endParaRPr/>
          </a:p>
          <a:p>
            <a:pPr marL="228600" lvl="0" indent="-228600" algn="l" rtl="0">
              <a:lnSpc>
                <a:spcPct val="70000"/>
              </a:lnSpc>
              <a:spcBef>
                <a:spcPts val="1000"/>
              </a:spcBef>
              <a:spcAft>
                <a:spcPts val="0"/>
              </a:spcAft>
              <a:buClr>
                <a:schemeClr val="dk1"/>
              </a:buClr>
              <a:buSzPts val="2590"/>
              <a:buFont typeface="Calibri"/>
              <a:buChar char="•"/>
            </a:pPr>
            <a:r>
              <a:rPr lang="en-US" sz="2590"/>
              <a:t>Talk about the goals of the school</a:t>
            </a:r>
            <a:endParaRPr/>
          </a:p>
          <a:p>
            <a:pPr marL="228600" lvl="0" indent="-228600" algn="l" rtl="0">
              <a:lnSpc>
                <a:spcPct val="70000"/>
              </a:lnSpc>
              <a:spcBef>
                <a:spcPts val="1000"/>
              </a:spcBef>
              <a:spcAft>
                <a:spcPts val="0"/>
              </a:spcAft>
              <a:buClr>
                <a:schemeClr val="dk1"/>
              </a:buClr>
              <a:buSzPts val="2590"/>
              <a:buFont typeface="Calibri"/>
              <a:buChar char="•"/>
            </a:pPr>
            <a:r>
              <a:rPr lang="en-US" sz="2590"/>
              <a:t>Discuss what PTA programs can be implemented to support the school’s goals</a:t>
            </a:r>
            <a:endParaRPr sz="2590"/>
          </a:p>
          <a:p>
            <a:pPr marL="228600" lvl="0" indent="-64135" algn="l" rtl="0">
              <a:lnSpc>
                <a:spcPct val="70000"/>
              </a:lnSpc>
              <a:spcBef>
                <a:spcPts val="1000"/>
              </a:spcBef>
              <a:spcAft>
                <a:spcPts val="0"/>
              </a:spcAft>
              <a:buClr>
                <a:schemeClr val="dk1"/>
              </a:buClr>
              <a:buSzPts val="2590"/>
              <a:buNone/>
            </a:pPr>
            <a:endParaRPr sz="2590"/>
          </a:p>
        </p:txBody>
      </p:sp>
      <p:pic>
        <p:nvPicPr>
          <p:cNvPr id="194" name="Google Shape;194;p8" descr="shutterstock_79689241.jpg"/>
          <p:cNvPicPr preferRelativeResize="0"/>
          <p:nvPr/>
        </p:nvPicPr>
        <p:blipFill rotWithShape="1">
          <a:blip r:embed="rId3">
            <a:alphaModFix/>
          </a:blip>
          <a:srcRect t="4028" b="5543"/>
          <a:stretch/>
        </p:blipFill>
        <p:spPr>
          <a:xfrm>
            <a:off x="7302197" y="607219"/>
            <a:ext cx="3581400" cy="2166938"/>
          </a:xfrm>
          <a:prstGeom prst="rect">
            <a:avLst/>
          </a:prstGeom>
          <a:noFill/>
          <a:ln>
            <a:noFill/>
          </a:ln>
        </p:spPr>
      </p:pic>
      <p:pic>
        <p:nvPicPr>
          <p:cNvPr id="3" name="Picture 2">
            <a:extLst>
              <a:ext uri="{FF2B5EF4-FFF2-40B4-BE49-F238E27FC236}">
                <a16:creationId xmlns:a16="http://schemas.microsoft.com/office/drawing/2014/main" id="{277C87FA-8952-BA4B-BB1D-109AC5E83E77}"/>
              </a:ext>
            </a:extLst>
          </p:cNvPr>
          <p:cNvPicPr>
            <a:picLocks noChangeAspect="1"/>
          </p:cNvPicPr>
          <p:nvPr/>
        </p:nvPicPr>
        <p:blipFill>
          <a:blip r:embed="rId4"/>
          <a:stretch>
            <a:fillRect/>
          </a:stretch>
        </p:blipFill>
        <p:spPr>
          <a:xfrm>
            <a:off x="2807021" y="4257675"/>
            <a:ext cx="3175000" cy="223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9"/>
          <p:cNvSpPr/>
          <p:nvPr/>
        </p:nvSpPr>
        <p:spPr>
          <a:xfrm>
            <a:off x="7534655" y="321732"/>
            <a:ext cx="4335613"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2" name="Google Shape;202;p9"/>
          <p:cNvSpPr/>
          <p:nvPr/>
        </p:nvSpPr>
        <p:spPr>
          <a:xfrm>
            <a:off x="327546" y="4572000"/>
            <a:ext cx="7058307" cy="1964266"/>
          </a:xfrm>
          <a:prstGeom prst="rect">
            <a:avLst/>
          </a:prstGeom>
          <a:solidFill>
            <a:srgbClr val="4A68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3" name="Google Shape;203;p9"/>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US">
                <a:solidFill>
                  <a:srgbClr val="FFFFFF"/>
                </a:solidFill>
              </a:rPr>
              <a:t>Be Aware of Unit Finances All the time</a:t>
            </a:r>
            <a:endParaRPr/>
          </a:p>
        </p:txBody>
      </p:sp>
      <p:sp>
        <p:nvSpPr>
          <p:cNvPr id="204" name="Google Shape;204;p9"/>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Clr>
                <a:srgbClr val="FFFFFF"/>
              </a:buClr>
              <a:buSzPts val="2480"/>
              <a:buNone/>
            </a:pPr>
            <a:r>
              <a:rPr lang="en-US" sz="2480" b="1">
                <a:solidFill>
                  <a:srgbClr val="FFFFFF"/>
                </a:solidFill>
              </a:rPr>
              <a:t>The President &amp; Treasurer</a:t>
            </a:r>
            <a:endParaRPr/>
          </a:p>
          <a:p>
            <a:pPr marL="0" lvl="0" indent="0" algn="l" rtl="0">
              <a:lnSpc>
                <a:spcPct val="70000"/>
              </a:lnSpc>
              <a:spcBef>
                <a:spcPts val="600"/>
              </a:spcBef>
              <a:spcAft>
                <a:spcPts val="0"/>
              </a:spcAft>
              <a:buClr>
                <a:srgbClr val="FFFFFF"/>
              </a:buClr>
              <a:buSzPts val="2480"/>
              <a:buNone/>
            </a:pPr>
            <a:r>
              <a:rPr lang="en-US" sz="2480">
                <a:solidFill>
                  <a:srgbClr val="FFFFFF"/>
                </a:solidFill>
              </a:rPr>
              <a:t>You will be spending a lot of time with your treasurer!</a:t>
            </a:r>
            <a:endParaRPr/>
          </a:p>
          <a:p>
            <a:pPr marL="1085850" lvl="1" indent="-342900" algn="l" rtl="0">
              <a:lnSpc>
                <a:spcPct val="70000"/>
              </a:lnSpc>
              <a:spcBef>
                <a:spcPts val="600"/>
              </a:spcBef>
              <a:spcAft>
                <a:spcPts val="0"/>
              </a:spcAft>
              <a:buClr>
                <a:srgbClr val="FFFFFF"/>
              </a:buClr>
              <a:buSzPts val="2480"/>
              <a:buFont typeface="Arial"/>
              <a:buChar char="•"/>
            </a:pPr>
            <a:r>
              <a:rPr lang="en-US" sz="2480">
                <a:solidFill>
                  <a:srgbClr val="FFFFFF"/>
                </a:solidFill>
              </a:rPr>
              <a:t>Signing Checks </a:t>
            </a:r>
            <a:br>
              <a:rPr lang="en-US" sz="2480">
                <a:solidFill>
                  <a:srgbClr val="FFFFFF"/>
                </a:solidFill>
              </a:rPr>
            </a:br>
            <a:r>
              <a:rPr lang="en-US" sz="2480" i="1">
                <a:solidFill>
                  <a:srgbClr val="FFFFFF"/>
                </a:solidFill>
              </a:rPr>
              <a:t>(best practice have 2 signers on every check)</a:t>
            </a:r>
            <a:endParaRPr sz="2480">
              <a:latin typeface="Arial"/>
              <a:ea typeface="Arial"/>
              <a:cs typeface="Arial"/>
              <a:sym typeface="Arial"/>
            </a:endParaRPr>
          </a:p>
          <a:p>
            <a:pPr marL="1085850" lvl="1" indent="-342900" algn="l" rtl="0">
              <a:lnSpc>
                <a:spcPct val="70000"/>
              </a:lnSpc>
              <a:spcBef>
                <a:spcPts val="600"/>
              </a:spcBef>
              <a:spcAft>
                <a:spcPts val="0"/>
              </a:spcAft>
              <a:buClr>
                <a:srgbClr val="FFFFFF"/>
              </a:buClr>
              <a:buSzPts val="2480"/>
              <a:buFont typeface="Arial"/>
              <a:buChar char="•"/>
            </a:pPr>
            <a:r>
              <a:rPr lang="en-US" sz="2480">
                <a:solidFill>
                  <a:srgbClr val="FFFFFF"/>
                </a:solidFill>
              </a:rPr>
              <a:t>Reviewing bank statements</a:t>
            </a:r>
            <a:endParaRPr sz="2480">
              <a:latin typeface="Arial"/>
              <a:ea typeface="Arial"/>
              <a:cs typeface="Arial"/>
              <a:sym typeface="Arial"/>
            </a:endParaRPr>
          </a:p>
          <a:p>
            <a:pPr marL="1085850" lvl="1" indent="-342900" algn="l" rtl="0">
              <a:lnSpc>
                <a:spcPct val="70000"/>
              </a:lnSpc>
              <a:spcBef>
                <a:spcPts val="600"/>
              </a:spcBef>
              <a:spcAft>
                <a:spcPts val="0"/>
              </a:spcAft>
              <a:buClr>
                <a:srgbClr val="FFFFFF"/>
              </a:buClr>
              <a:buSzPts val="2480"/>
              <a:buFont typeface="Arial"/>
              <a:buChar char="•"/>
            </a:pPr>
            <a:r>
              <a:rPr lang="en-US" sz="2480">
                <a:solidFill>
                  <a:srgbClr val="FFFFFF"/>
                </a:solidFill>
              </a:rPr>
              <a:t>Preparing the budget</a:t>
            </a:r>
            <a:endParaRPr/>
          </a:p>
          <a:p>
            <a:pPr marL="1085850" lvl="1" indent="-342900" algn="l" rtl="0">
              <a:lnSpc>
                <a:spcPct val="70000"/>
              </a:lnSpc>
              <a:spcBef>
                <a:spcPts val="600"/>
              </a:spcBef>
              <a:spcAft>
                <a:spcPts val="0"/>
              </a:spcAft>
              <a:buClr>
                <a:srgbClr val="FFFFFF"/>
              </a:buClr>
              <a:buSzPts val="2480"/>
              <a:buFont typeface="Arial"/>
              <a:buChar char="•"/>
            </a:pPr>
            <a:r>
              <a:rPr lang="en-US" sz="2480">
                <a:solidFill>
                  <a:srgbClr val="FFFFFF"/>
                </a:solidFill>
              </a:rPr>
              <a:t>No Debit cards</a:t>
            </a:r>
            <a:endParaRPr/>
          </a:p>
          <a:p>
            <a:pPr marL="1085850" lvl="1" indent="-342900" algn="l" rtl="0">
              <a:lnSpc>
                <a:spcPct val="70000"/>
              </a:lnSpc>
              <a:spcBef>
                <a:spcPts val="600"/>
              </a:spcBef>
              <a:spcAft>
                <a:spcPts val="0"/>
              </a:spcAft>
              <a:buClr>
                <a:srgbClr val="FFFFFF"/>
              </a:buClr>
              <a:buSzPts val="2480"/>
              <a:buFont typeface="Arial"/>
              <a:buChar char="•"/>
            </a:pPr>
            <a:r>
              <a:rPr lang="en-US" sz="2480">
                <a:solidFill>
                  <a:srgbClr val="FFFFFF"/>
                </a:solidFill>
              </a:rPr>
              <a:t>No gift cards</a:t>
            </a:r>
            <a:endParaRPr sz="2480"/>
          </a:p>
          <a:p>
            <a:pPr marL="228600" lvl="0" indent="-144970" algn="l" rtl="0">
              <a:lnSpc>
                <a:spcPct val="70000"/>
              </a:lnSpc>
              <a:spcBef>
                <a:spcPts val="1000"/>
              </a:spcBef>
              <a:spcAft>
                <a:spcPts val="0"/>
              </a:spcAft>
              <a:buClr>
                <a:schemeClr val="dk1"/>
              </a:buClr>
              <a:buSzPts val="1317"/>
              <a:buNone/>
            </a:pPr>
            <a:endParaRPr sz="1317">
              <a:solidFill>
                <a:srgbClr val="FFFFFF"/>
              </a:solidFill>
            </a:endParaRPr>
          </a:p>
        </p:txBody>
      </p:sp>
      <p:pic>
        <p:nvPicPr>
          <p:cNvPr id="7" name="Picture 6">
            <a:extLst>
              <a:ext uri="{FF2B5EF4-FFF2-40B4-BE49-F238E27FC236}">
                <a16:creationId xmlns:a16="http://schemas.microsoft.com/office/drawing/2014/main" id="{4C63F524-74BB-C943-A905-1C21F7F1E40C}"/>
              </a:ext>
            </a:extLst>
          </p:cNvPr>
          <p:cNvPicPr>
            <a:picLocks noChangeAspect="1"/>
          </p:cNvPicPr>
          <p:nvPr/>
        </p:nvPicPr>
        <p:blipFill>
          <a:blip r:embed="rId3"/>
          <a:stretch>
            <a:fillRect/>
          </a:stretch>
        </p:blipFill>
        <p:spPr>
          <a:xfrm>
            <a:off x="1388962" y="735560"/>
            <a:ext cx="5362696" cy="31008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1340</Words>
  <Application>Microsoft Macintosh PowerPoint</Application>
  <PresentationFormat>Widescreen</PresentationFormat>
  <Paragraphs>170</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Arial</vt:lpstr>
      <vt:lpstr>Courier New</vt:lpstr>
      <vt:lpstr>Helvetica Neue</vt:lpstr>
      <vt:lpstr>Noto Sans Symbols</vt:lpstr>
      <vt:lpstr>Office Theme</vt:lpstr>
      <vt:lpstr>Office Theme</vt:lpstr>
      <vt:lpstr>President </vt:lpstr>
      <vt:lpstr>Mission of PTA  The overall purpose of PTA  is to make every child’s potential a reality by  engaging and empowering families and communities to advocate for all children. </vt:lpstr>
      <vt:lpstr>PTA Structure </vt:lpstr>
      <vt:lpstr>Your Leadership Team</vt:lpstr>
      <vt:lpstr>Basic PTA Information</vt:lpstr>
      <vt:lpstr>Good Standing</vt:lpstr>
      <vt:lpstr>What does it mean to be a nonprofit 501(c)(3)?</vt:lpstr>
      <vt:lpstr>Must do now!</vt:lpstr>
      <vt:lpstr>Be Aware of Unit Finances All the time</vt:lpstr>
      <vt:lpstr>Things to do over the Summer</vt:lpstr>
      <vt:lpstr>PTA President = Team Leader and Manager </vt:lpstr>
      <vt:lpstr>You’re the chair,  not “your majesty.” </vt:lpstr>
      <vt:lpstr>Hints  Don’t call unnecessary meetings  Have a purpose and communicate it  Provide printed agenda  Keep time to a minimum   Start and end on time   Know which committees need to report  Have Virtual meetings if necessary  </vt:lpstr>
      <vt:lpstr>The PTA &amp; Principal Relationship</vt:lpstr>
      <vt:lpstr>BASIC FINANCIAL MANAGEMENT FINANCIAL</vt:lpstr>
      <vt:lpstr>Promote the PTA!</vt:lpstr>
      <vt:lpstr>Use Your Resources</vt:lpstr>
      <vt:lpstr>President I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dc:title>
  <dc:creator>Dorothy Gardner</dc:creator>
  <cp:lastModifiedBy>Brian Richardson</cp:lastModifiedBy>
  <cp:revision>6</cp:revision>
  <dcterms:created xsi:type="dcterms:W3CDTF">2018-04-24T00:04:49Z</dcterms:created>
  <dcterms:modified xsi:type="dcterms:W3CDTF">2021-05-20T14:39:36Z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y fmtid="{D5CDD505-2E9C-101B-9397-08002B2CF9AE}" pid="3" name="Order">
    <vt:r8>824100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