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7010400" cy="9296400"/>
  <p:embeddedFontLst>
    <p:embeddedFont>
      <p:font typeface="Playfair Display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Libre Baskerville"/>
      <p:regular r:id="rId27"/>
      <p:bold r:id="rId28"/>
      <p:italic r:id="rId29"/>
    </p:embeddedFont>
    <p:embeddedFont>
      <p:font typeface="Oswald"/>
      <p:regular r:id="rId30"/>
      <p:bold r:id="rId31"/>
    </p:embeddedFont>
    <p:embeddedFont>
      <p:font typeface="Century Gothic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ifUGdHPFnUUweDs1IV4FsgnV14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24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ibreBaskerville-bold.fntdata"/><Relationship Id="rId27" Type="http://schemas.openxmlformats.org/officeDocument/2006/relationships/font" Target="fonts/LibreBaskervill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6.xml"/><Relationship Id="rId33" Type="http://schemas.openxmlformats.org/officeDocument/2006/relationships/font" Target="fonts/CenturyGothic-bold.fntdata"/><Relationship Id="rId10" Type="http://schemas.openxmlformats.org/officeDocument/2006/relationships/slide" Target="slides/slide5.xml"/><Relationship Id="rId32" Type="http://schemas.openxmlformats.org/officeDocument/2006/relationships/font" Target="fonts/CenturyGothic-regular.fntdata"/><Relationship Id="rId13" Type="http://schemas.openxmlformats.org/officeDocument/2006/relationships/slide" Target="slides/slide8.xml"/><Relationship Id="rId35" Type="http://schemas.openxmlformats.org/officeDocument/2006/relationships/font" Target="fonts/CenturyGothic-boldItalic.fntdata"/><Relationship Id="rId12" Type="http://schemas.openxmlformats.org/officeDocument/2006/relationships/slide" Target="slides/slide7.xml"/><Relationship Id="rId34" Type="http://schemas.openxmlformats.org/officeDocument/2006/relationships/font" Target="fonts/CenturyGothic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b6810d120_0_4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db6810d120_0_4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:notes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:notes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b6810d120_0_3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db6810d120_0_3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b6810d120_0_0:notes"/>
          <p:cNvSpPr txBox="1"/>
          <p:nvPr>
            <p:ph idx="1" type="body"/>
          </p:nvPr>
        </p:nvSpPr>
        <p:spPr>
          <a:xfrm>
            <a:off x="701344" y="4416097"/>
            <a:ext cx="5607600" cy="41841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db6810d120_0_0:notes"/>
          <p:cNvSpPr/>
          <p:nvPr>
            <p:ph idx="2" type="sldImg"/>
          </p:nvPr>
        </p:nvSpPr>
        <p:spPr>
          <a:xfrm>
            <a:off x="438150" y="696307"/>
            <a:ext cx="61341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b6810d120_0_1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db6810d120_0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b6810d120_0_5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db6810d120_0_5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b6810d120_0_6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db6810d120_0_6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d92f33d7a2_0_4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gd92f33d7a2_0_4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gd92f33d7a2_0_4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gd92f33d7a2_0_4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gd92f33d7a2_0_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d92f33d7a2_0_43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gd92f33d7a2_0_4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gd92f33d7a2_0_4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d92f33d7a2_0_4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92f33d7a2_0_49"/>
          <p:cNvSpPr txBox="1"/>
          <p:nvPr>
            <p:ph type="title"/>
          </p:nvPr>
        </p:nvSpPr>
        <p:spPr>
          <a:xfrm>
            <a:off x="513159" y="3365499"/>
            <a:ext cx="64008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" name="Google Shape;56;gd92f33d7a2_0_49"/>
          <p:cNvSpPr txBox="1"/>
          <p:nvPr>
            <p:ph idx="1" type="body"/>
          </p:nvPr>
        </p:nvSpPr>
        <p:spPr>
          <a:xfrm>
            <a:off x="513159" y="514351"/>
            <a:ext cx="6400800" cy="27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rtl="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1pPr>
            <a:lvl2pPr indent="-320040" lvl="1" marL="914400" rtl="0" algn="l">
              <a:spcBef>
                <a:spcPts val="450"/>
              </a:spcBef>
              <a:spcAft>
                <a:spcPts val="0"/>
              </a:spcAft>
              <a:buSzPts val="1440"/>
              <a:buChar char="○"/>
              <a:defRPr/>
            </a:lvl2pPr>
            <a:lvl3pPr indent="-320039" lvl="2" marL="1371600" rtl="0" algn="l">
              <a:spcBef>
                <a:spcPts val="45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spcBef>
                <a:spcPts val="450"/>
              </a:spcBef>
              <a:spcAft>
                <a:spcPts val="0"/>
              </a:spcAft>
              <a:buSzPts val="1440"/>
              <a:buChar char="●"/>
              <a:defRPr/>
            </a:lvl4pPr>
            <a:lvl5pPr indent="-320039" lvl="4" marL="2286000" rtl="0" algn="l">
              <a:spcBef>
                <a:spcPts val="450"/>
              </a:spcBef>
              <a:spcAft>
                <a:spcPts val="0"/>
              </a:spcAft>
              <a:buSzPts val="1440"/>
              <a:buChar char="○"/>
              <a:defRPr/>
            </a:lvl5pPr>
            <a:lvl6pPr indent="-320039" lvl="5" marL="2743200" rtl="0" algn="l">
              <a:spcBef>
                <a:spcPts val="45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rtl="0" algn="l">
              <a:spcBef>
                <a:spcPts val="450"/>
              </a:spcBef>
              <a:spcAft>
                <a:spcPts val="0"/>
              </a:spcAft>
              <a:buSzPts val="1440"/>
              <a:buChar char="●"/>
              <a:defRPr/>
            </a:lvl7pPr>
            <a:lvl8pPr indent="-320040" lvl="7" marL="3657600" rtl="0" algn="l">
              <a:spcBef>
                <a:spcPts val="450"/>
              </a:spcBef>
              <a:spcAft>
                <a:spcPts val="0"/>
              </a:spcAft>
              <a:buSzPts val="1440"/>
              <a:buChar char="○"/>
              <a:defRPr/>
            </a:lvl8pPr>
            <a:lvl9pPr indent="-320040" lvl="8" marL="4114800" rtl="0" algn="l">
              <a:spcBef>
                <a:spcPts val="450"/>
              </a:spcBef>
              <a:spcAft>
                <a:spcPts val="450"/>
              </a:spcAft>
              <a:buSzPts val="1440"/>
              <a:buChar char="■"/>
              <a:defRPr/>
            </a:lvl9pPr>
          </a:lstStyle>
          <a:p/>
        </p:txBody>
      </p:sp>
      <p:sp>
        <p:nvSpPr>
          <p:cNvPr id="57" name="Google Shape;57;gd92f33d7a2_0_49"/>
          <p:cNvSpPr txBox="1"/>
          <p:nvPr>
            <p:ph idx="10" type="dt"/>
          </p:nvPr>
        </p:nvSpPr>
        <p:spPr>
          <a:xfrm>
            <a:off x="7428309" y="4629150"/>
            <a:ext cx="120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d92f33d7a2_0_49"/>
          <p:cNvSpPr txBox="1"/>
          <p:nvPr>
            <p:ph idx="11" type="ftr"/>
          </p:nvPr>
        </p:nvSpPr>
        <p:spPr>
          <a:xfrm>
            <a:off x="513159" y="4629150"/>
            <a:ext cx="56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d92f33d7a2_0_49"/>
          <p:cNvSpPr txBox="1"/>
          <p:nvPr>
            <p:ph idx="12" type="sldNum"/>
          </p:nvPr>
        </p:nvSpPr>
        <p:spPr>
          <a:xfrm>
            <a:off x="7772400" y="4183857"/>
            <a:ext cx="8568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4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b6810d120_0_10"/>
          <p:cNvSpPr/>
          <p:nvPr>
            <p:ph idx="2" type="pic"/>
          </p:nvPr>
        </p:nvSpPr>
        <p:spPr>
          <a:xfrm>
            <a:off x="0" y="1"/>
            <a:ext cx="9144000" cy="439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92f33d7a2_0_10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gd92f33d7a2_0_10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gd92f33d7a2_0_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d92f33d7a2_0_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gd92f33d7a2_0_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gd92f33d7a2_0_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92f33d7a2_0_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gd92f33d7a2_0_18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gd92f33d7a2_0_18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gd92f33d7a2_0_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d92f33d7a2_0_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gd92f33d7a2_0_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d92f33d7a2_0_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gd92f33d7a2_0_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gd92f33d7a2_0_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d92f33d7a2_0_3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gd92f33d7a2_0_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d92f33d7a2_0_3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gd92f33d7a2_0_3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gd92f33d7a2_0_33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gd92f33d7a2_0_33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gd92f33d7a2_0_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gd92f33d7a2_0_3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d92f33d7a2_0_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gd92f33d7a2_0_4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d92f33d7a2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gd92f33d7a2_0_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gd92f33d7a2_0_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hyperlink" Target="mailto:stevenc@mopta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forms.gle/wCPdAv8J2oWFwv1Z7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/>
          <p:nvPr/>
        </p:nvSpPr>
        <p:spPr>
          <a:xfrm>
            <a:off x="4482500" y="1375895"/>
            <a:ext cx="4572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Audio </a:t>
            </a: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– Click on the mic icon to mute and unmute yourself. </a:t>
            </a:r>
            <a:r>
              <a:rPr b="0" i="0" lang="en-US" sz="18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Make sure you are muted</a:t>
            </a: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Unmute your mic if you have any questions or comments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4501550" y="2576219"/>
            <a:ext cx="4248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– Click on the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camera 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icon to turn on/off. </a:t>
            </a:r>
            <a:r>
              <a:rPr lang="en-US" sz="18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Keep it on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so we can see you.</a:t>
            </a:r>
            <a:endParaRPr>
              <a:solidFill>
                <a:schemeClr val="dk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4501550" y="3511824"/>
            <a:ext cx="44277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Chat Box 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800">
                <a:solidFill>
                  <a:schemeClr val="dk2"/>
                </a:solidFill>
              </a:rPr>
              <a:t>Feel free to use box to ask questions.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9" name="Google Shape;6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">
            <a:off x="445850" y="956076"/>
            <a:ext cx="3740150" cy="1864796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" name="Google Shape;70;p1"/>
          <p:cNvSpPr txBox="1"/>
          <p:nvPr/>
        </p:nvSpPr>
        <p:spPr>
          <a:xfrm>
            <a:off x="618683" y="102347"/>
            <a:ext cx="81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MATTERS! </a:t>
            </a:r>
            <a:endParaRPr sz="3000"/>
          </a:p>
        </p:txBody>
      </p:sp>
      <p:sp>
        <p:nvSpPr>
          <p:cNvPr id="71" name="Google Shape;71;p1"/>
          <p:cNvSpPr/>
          <p:nvPr/>
        </p:nvSpPr>
        <p:spPr>
          <a:xfrm>
            <a:off x="6119150" y="4114825"/>
            <a:ext cx="2810100" cy="918000"/>
          </a:xfrm>
          <a:prstGeom prst="ellipse">
            <a:avLst/>
          </a:prstGeom>
          <a:solidFill>
            <a:schemeClr val="accent1"/>
          </a:solidFill>
          <a:ln cap="rnd" cmpd="sng" w="15875">
            <a:solidFill>
              <a:srgbClr val="0230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22, 2021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378050" y="2987850"/>
            <a:ext cx="3906000" cy="1864800"/>
          </a:xfrm>
          <a:prstGeom prst="rect">
            <a:avLst/>
          </a:prstGeom>
          <a:solidFill>
            <a:schemeClr val="lt1"/>
          </a:solidFill>
          <a:ln cap="rnd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Steven Cook</a:t>
            </a:r>
            <a:endParaRPr>
              <a:solidFill>
                <a:schemeClr val="dk2"/>
              </a:solidFill>
            </a:endParaRPr>
          </a:p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Missouri PTA Board of Managers</a:t>
            </a:r>
            <a:endParaRPr>
              <a:solidFill>
                <a:schemeClr val="dk2"/>
              </a:solidFill>
            </a:endParaRPr>
          </a:p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2"/>
                </a:solidFill>
              </a:rPr>
              <a:t>-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VP of Membership-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2"/>
                </a:solidFill>
              </a:rPr>
              <a:t>Hazelwood PTA Council</a:t>
            </a:r>
            <a:endParaRPr sz="1800">
              <a:solidFill>
                <a:schemeClr val="dk2"/>
              </a:solidFill>
            </a:endParaRPr>
          </a:p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2"/>
                </a:solidFill>
              </a:rPr>
              <a:t>-Area VP-</a:t>
            </a:r>
            <a:endParaRPr sz="1800">
              <a:solidFill>
                <a:schemeClr val="dk2"/>
              </a:solidFill>
            </a:endParaRPr>
          </a:p>
          <a:p>
            <a:pPr indent="0" lvl="0" marL="150812" marR="0" rtl="0" algn="ctr">
              <a:spcBef>
                <a:spcPts val="0"/>
              </a:spcBef>
              <a:spcAft>
                <a:spcPts val="0"/>
              </a:spcAft>
              <a:buClr>
                <a:srgbClr val="803B0E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stevenc@mopta.org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1330897" y="332652"/>
            <a:ext cx="5866857" cy="808251"/>
          </a:xfrm>
          <a:prstGeom prst="rect">
            <a:avLst/>
          </a:prstGeom>
        </p:spPr>
      </p:sp>
      <p:sp>
        <p:nvSpPr>
          <p:cNvPr id="142" name="Google Shape;142;p15"/>
          <p:cNvSpPr txBox="1"/>
          <p:nvPr/>
        </p:nvSpPr>
        <p:spPr>
          <a:xfrm>
            <a:off x="0" y="1541685"/>
            <a:ext cx="8993400" cy="31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Flyers sent home – add your links for Paypal, Venmo on website &amp; social media  </a:t>
            </a:r>
            <a:r>
              <a:rPr b="1" lang="en-US" sz="2000" u="sng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https://forms.gle/wCPdAv8J2oWFwv1Z7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Handwritten invitations - School Board Members, District Administration, Mayor, City Councilman, State Representatives and Senators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Invitation - Business Memberships 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i="0" lang="en-US" sz="20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Tiered Level incentives</a:t>
            </a:r>
            <a:endParaRPr b="1" i="0" sz="2000" u="none" cap="none" strike="noStrike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164710" y="21641"/>
            <a:ext cx="8828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Rock N Roll &amp;</a:t>
            </a:r>
            <a:endParaRPr b="1" sz="3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ASK EVERYONE!</a:t>
            </a:r>
            <a:endParaRPr b="1" sz="3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  <p:transition spd="slow" p14:dur="8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/>
        </p:nvSpPr>
        <p:spPr>
          <a:xfrm>
            <a:off x="183150" y="1163525"/>
            <a:ext cx="8777700" cy="24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Submit Dues online @ mopta.org with Paypal or mail in your payment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Send in Dues to Missouri PTA monthly – 1st of the month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Put the money back into promotions.</a:t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Keep in contact with your members.</a:t>
            </a:r>
            <a:endParaRPr b="1" sz="2000">
              <a:solidFill>
                <a:schemeClr val="dk2"/>
              </a:solidFill>
            </a:endParaRPr>
          </a:p>
          <a:p>
            <a:pPr indent="-3175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i="0" lang="en-US" sz="20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i.e. membership newsletter, emails, Facebook Live, etc.</a:t>
            </a:r>
            <a:endParaRPr b="1" i="0" sz="2000" u="none" cap="none" strike="noStrike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 can help conduct Zoom or physical SOI trainings.</a:t>
            </a:r>
            <a:endParaRPr sz="24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1363425" y="-2"/>
            <a:ext cx="589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Rock on and on and on! </a:t>
            </a:r>
            <a:r>
              <a:rPr lang="en-US" sz="6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</p:txBody>
      </p:sp>
    </p:spTree>
  </p:cSld>
  <p:clrMapOvr>
    <a:masterClrMapping/>
  </p:clrMapOvr>
  <p:transition spd="slow" p14:dur="8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b6810d120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789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db6810d120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663" y="1279250"/>
            <a:ext cx="3551975" cy="35519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gdb6810d120_0_45"/>
          <p:cNvSpPr txBox="1"/>
          <p:nvPr/>
        </p:nvSpPr>
        <p:spPr>
          <a:xfrm>
            <a:off x="4243725" y="268600"/>
            <a:ext cx="451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Join us &amp; Join PTA! </a:t>
            </a:r>
            <a:endParaRPr b="1" sz="300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272375" y="2018166"/>
            <a:ext cx="85206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</a:pPr>
            <a:r>
              <a:rPr b="1" lang="en-US" sz="36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QUESTIONS &amp; ANSWERS</a:t>
            </a:r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390" y="223213"/>
            <a:ext cx="1741539" cy="1741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6D7FE"/>
              </a:gs>
              <a:gs pos="100000">
                <a:srgbClr val="06758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2"/>
          <p:cNvSpPr txBox="1"/>
          <p:nvPr>
            <p:ph idx="1" type="subTitle"/>
          </p:nvPr>
        </p:nvSpPr>
        <p:spPr>
          <a:xfrm>
            <a:off x="290750" y="141700"/>
            <a:ext cx="83580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1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2021-2022 Membership Theme</a:t>
            </a:r>
            <a:endParaRPr sz="1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l">
              <a:spcBef>
                <a:spcPts val="117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1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l">
              <a:spcBef>
                <a:spcPts val="765"/>
              </a:spcBef>
              <a:spcAft>
                <a:spcPts val="0"/>
              </a:spcAft>
              <a:buSzPct val="52500"/>
              <a:buNone/>
            </a:pPr>
            <a:r>
              <a:t/>
            </a:r>
            <a:endParaRPr/>
          </a:p>
        </p:txBody>
      </p:sp>
      <p:pic>
        <p:nvPicPr>
          <p:cNvPr id="79" name="Google Shape;7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763" y="1009625"/>
            <a:ext cx="3551975" cy="35519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121" y="3488371"/>
            <a:ext cx="1467100" cy="1467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/>
          <p:nvPr/>
        </p:nvSpPr>
        <p:spPr>
          <a:xfrm>
            <a:off x="228300" y="656450"/>
            <a:ext cx="8769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Create a membership plan.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○"/>
            </a:pPr>
            <a:r>
              <a:rPr i="1"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dates, percentages, strategies, tasks needed to be completed.</a:t>
            </a:r>
            <a:endParaRPr i="1"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Create a membership theme.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○"/>
            </a:pPr>
            <a:r>
              <a:rPr i="1"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catchy, kid-friendly, parent/teachers involvement</a:t>
            </a:r>
            <a:endParaRPr i="1"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kick-off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○"/>
            </a:pPr>
            <a:r>
              <a:rPr i="1"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welcome ALL families, teachers, staff, give prizes, </a:t>
            </a:r>
            <a:endParaRPr i="1"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Communication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○"/>
            </a:pPr>
            <a:r>
              <a:rPr i="1"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monthly, share minutes/ideas</a:t>
            </a:r>
            <a:endParaRPr i="1"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Revisit plan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○"/>
            </a:pPr>
            <a:r>
              <a:rPr i="1"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are things going, what can be done differently, continue to build memberships</a:t>
            </a:r>
            <a:endParaRPr i="1"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ibre Baskerville"/>
              <a:buChar char="●"/>
            </a:pPr>
            <a:r>
              <a:rPr lang="en-US" sz="22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EOY Membership Celebration</a:t>
            </a:r>
            <a:endParaRPr sz="22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6" name="Google Shape;86;p7"/>
          <p:cNvSpPr txBox="1"/>
          <p:nvPr/>
        </p:nvSpPr>
        <p:spPr>
          <a:xfrm>
            <a:off x="618683" y="102347"/>
            <a:ext cx="81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More Members=Bigger Voice</a:t>
            </a:r>
            <a:endParaRPr sz="3000"/>
          </a:p>
        </p:txBody>
      </p:sp>
    </p:spTree>
  </p:cSld>
  <p:clrMapOvr>
    <a:masterClrMapping/>
  </p:clrMapOvr>
  <p:transition spd="slow" p14:dur="8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b6810d120_0_33"/>
          <p:cNvSpPr txBox="1"/>
          <p:nvPr/>
        </p:nvSpPr>
        <p:spPr>
          <a:xfrm>
            <a:off x="241725" y="1475650"/>
            <a:ext cx="8769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Char char="●"/>
            </a:pPr>
            <a:r>
              <a:rPr b="1" lang="en-US" sz="2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Create a membership plan.</a:t>
            </a:r>
            <a:endParaRPr b="1" sz="28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064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Char char="○"/>
            </a:pPr>
            <a:r>
              <a:rPr b="1" i="1" lang="en-US" sz="2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Dates</a:t>
            </a:r>
            <a:endParaRPr b="1" i="1" sz="28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064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Char char="○"/>
            </a:pPr>
            <a:r>
              <a:rPr b="1" i="1" lang="en-US" sz="2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Plan out events</a:t>
            </a:r>
            <a:endParaRPr b="1" i="1" sz="28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064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Char char="○"/>
            </a:pPr>
            <a:r>
              <a:rPr b="1" i="1" lang="en-US" sz="2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Delegate jobs</a:t>
            </a:r>
            <a:endParaRPr b="1" i="1" sz="28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064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Char char="○"/>
            </a:pPr>
            <a:r>
              <a:rPr b="1" i="1" lang="en-US" sz="2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SELL those memberships to EVERYONE! </a:t>
            </a:r>
            <a:endParaRPr b="1" i="1" sz="28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2" name="Google Shape;92;gdb6810d120_0_33"/>
          <p:cNvSpPr txBox="1"/>
          <p:nvPr/>
        </p:nvSpPr>
        <p:spPr>
          <a:xfrm>
            <a:off x="618683" y="102347"/>
            <a:ext cx="81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More Members=Bigger Voice</a:t>
            </a:r>
            <a:endParaRPr sz="3000"/>
          </a:p>
        </p:txBody>
      </p:sp>
      <p:pic>
        <p:nvPicPr>
          <p:cNvPr id="93" name="Google Shape;93;gdb6810d120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35029">
            <a:off x="7084294" y="1264800"/>
            <a:ext cx="1697676" cy="16976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db6810d12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05975"/>
            <a:ext cx="8829751" cy="47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/>
          <p:nvPr>
            <p:ph type="title"/>
          </p:nvPr>
        </p:nvSpPr>
        <p:spPr>
          <a:xfrm>
            <a:off x="399550" y="45000"/>
            <a:ext cx="7842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</a:pPr>
            <a:r>
              <a:rPr b="1" lang="en-US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</a:t>
            </a:r>
            <a:r>
              <a:rPr b="1" lang="en-US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1" lang="en-US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THEMES</a:t>
            </a:r>
            <a:endParaRPr b="1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</a:pPr>
            <a:r>
              <a:rPr b="1" lang="en-US">
                <a:latin typeface="Libre Baskerville"/>
                <a:ea typeface="Libre Baskerville"/>
                <a:cs typeface="Libre Baskerville"/>
                <a:sym typeface="Libre Baskerville"/>
              </a:rPr>
              <a:t>~ROCK IT OUT!~</a:t>
            </a:r>
            <a:endParaRPr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875" y="3172100"/>
            <a:ext cx="2673600" cy="18573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4">
            <a:alphaModFix/>
          </a:blip>
          <a:srcRect b="27733" l="0" r="0" t="0"/>
          <a:stretch/>
        </p:blipFill>
        <p:spPr>
          <a:xfrm>
            <a:off x="6166050" y="3166050"/>
            <a:ext cx="2904373" cy="183747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5">
            <a:alphaModFix/>
          </a:blip>
          <a:srcRect b="21028" l="0" r="11709" t="5544"/>
          <a:stretch/>
        </p:blipFill>
        <p:spPr>
          <a:xfrm>
            <a:off x="186875" y="1240450"/>
            <a:ext cx="2673600" cy="185737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6">
            <a:alphaModFix/>
          </a:blip>
          <a:srcRect b="13835" l="2912" r="0" t="18275"/>
          <a:stretch/>
        </p:blipFill>
        <p:spPr>
          <a:xfrm>
            <a:off x="6166050" y="1262375"/>
            <a:ext cx="2850250" cy="16756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9"/>
          <p:cNvSpPr txBox="1"/>
          <p:nvPr/>
        </p:nvSpPr>
        <p:spPr>
          <a:xfrm>
            <a:off x="2860476" y="1240450"/>
            <a:ext cx="3144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Char char="●"/>
            </a:pPr>
            <a:r>
              <a:rPr b="1" lang="en-US" sz="2000">
                <a:latin typeface="Libre Baskerville"/>
                <a:ea typeface="Libre Baskerville"/>
                <a:cs typeface="Libre Baskerville"/>
                <a:sym typeface="Libre Baskerville"/>
              </a:rPr>
              <a:t>Form a committee of parents, teachers, possibly students</a:t>
            </a:r>
            <a:endParaRPr b="1" sz="20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Char char="●"/>
            </a:pPr>
            <a:r>
              <a:rPr b="1" lang="en-US" sz="2000">
                <a:latin typeface="Libre Baskerville"/>
                <a:ea typeface="Libre Baskerville"/>
                <a:cs typeface="Libre Baskerville"/>
                <a:sym typeface="Libre Baskerville"/>
              </a:rPr>
              <a:t>Create an exciting, interactive theme</a:t>
            </a:r>
            <a:endParaRPr b="1" sz="20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Char char="●"/>
            </a:pPr>
            <a:r>
              <a:rPr b="1" lang="en-US" sz="2000">
                <a:latin typeface="Libre Baskerville"/>
                <a:ea typeface="Libre Baskerville"/>
                <a:cs typeface="Libre Baskerville"/>
                <a:sym typeface="Libre Baskerville"/>
              </a:rPr>
              <a:t>Share it throughout the school and all social media</a:t>
            </a:r>
            <a:endParaRPr b="1" sz="200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  <p:transition spd="slow" p14:dur="8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b6810d120_0_17"/>
          <p:cNvSpPr txBox="1"/>
          <p:nvPr/>
        </p:nvSpPr>
        <p:spPr>
          <a:xfrm>
            <a:off x="637650" y="790725"/>
            <a:ext cx="8126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●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Kickoff ideas</a:t>
            </a: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Open house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Emails, p</a:t>
            </a: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hone calls, face to face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Small gifts with memberships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Teacher welcome wagon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table at ALL events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ASK EVERYONE TO JOIN! 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OTHER IDEAS??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4" name="Google Shape;114;gdb6810d120_0_17"/>
          <p:cNvSpPr txBox="1"/>
          <p:nvPr/>
        </p:nvSpPr>
        <p:spPr>
          <a:xfrm>
            <a:off x="618683" y="102347"/>
            <a:ext cx="81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</a:t>
            </a: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Kickoffs ROCK!</a:t>
            </a:r>
            <a:endParaRPr sz="3000"/>
          </a:p>
        </p:txBody>
      </p:sp>
      <p:pic>
        <p:nvPicPr>
          <p:cNvPr id="115" name="Google Shape;115;gdb6810d120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9363">
            <a:off x="6526939" y="1027638"/>
            <a:ext cx="1505223" cy="150522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gdb6810d120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5302">
            <a:off x="7070085" y="3076824"/>
            <a:ext cx="1622682" cy="1643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gdb6810d120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31235">
            <a:off x="2771553" y="3540481"/>
            <a:ext cx="1780369" cy="127171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gdb6810d120_0_17"/>
          <p:cNvPicPr preferRelativeResize="0"/>
          <p:nvPr/>
        </p:nvPicPr>
        <p:blipFill rotWithShape="1">
          <a:blip r:embed="rId6">
            <a:alphaModFix/>
          </a:blip>
          <a:srcRect b="8195" l="5427" r="8015" t="6165"/>
          <a:stretch/>
        </p:blipFill>
        <p:spPr>
          <a:xfrm rot="312993">
            <a:off x="4932724" y="3342303"/>
            <a:ext cx="1707255" cy="147654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gdb6810d120_0_17"/>
          <p:cNvPicPr preferRelativeResize="0"/>
          <p:nvPr/>
        </p:nvPicPr>
        <p:blipFill rotWithShape="1">
          <a:blip r:embed="rId7">
            <a:alphaModFix/>
          </a:blip>
          <a:srcRect b="16211" l="0" r="8600" t="24448"/>
          <a:stretch/>
        </p:blipFill>
        <p:spPr>
          <a:xfrm rot="448752">
            <a:off x="174770" y="3558670"/>
            <a:ext cx="2472882" cy="120408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b6810d120_0_52"/>
          <p:cNvSpPr txBox="1"/>
          <p:nvPr/>
        </p:nvSpPr>
        <p:spPr>
          <a:xfrm>
            <a:off x="637650" y="790725"/>
            <a:ext cx="8126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●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Communicate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Share membership growth and ideas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Emails, letters, phones calls with ALL membership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Share plans and delegate opportunities (everyone can help out)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Ask for feedback - grow from successes and challenges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25" name="Google Shape;125;gdb6810d120_0_52"/>
          <p:cNvSpPr txBox="1"/>
          <p:nvPr/>
        </p:nvSpPr>
        <p:spPr>
          <a:xfrm>
            <a:off x="618683" y="102347"/>
            <a:ext cx="814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ROCK Your Communication!</a:t>
            </a:r>
            <a:endParaRPr sz="3000"/>
          </a:p>
        </p:txBody>
      </p:sp>
      <p:pic>
        <p:nvPicPr>
          <p:cNvPr id="126" name="Google Shape;126;gdb6810d120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9118">
            <a:off x="420975" y="3276800"/>
            <a:ext cx="1237300" cy="1123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gdb6810d120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975" y="3218375"/>
            <a:ext cx="2480451" cy="12402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db6810d120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2345">
            <a:off x="5251388" y="3191525"/>
            <a:ext cx="1525175" cy="15235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gdb6810d120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6538" y="2882625"/>
            <a:ext cx="1665062" cy="178161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6D7FE"/>
            </a:gs>
            <a:gs pos="100000">
              <a:srgbClr val="06758B"/>
            </a:gs>
          </a:gsLst>
          <a:lin ang="5400012" scaled="0"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b6810d120_0_67"/>
          <p:cNvSpPr txBox="1"/>
          <p:nvPr/>
        </p:nvSpPr>
        <p:spPr>
          <a:xfrm>
            <a:off x="628125" y="1118150"/>
            <a:ext cx="8126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●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Mid Year Check Up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team meets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Discuss what has worked, what needs improvement.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Continue with events 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Build Memberships - set new goal or continue with current one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5" name="Google Shape;135;gdb6810d120_0_67"/>
          <p:cNvSpPr txBox="1"/>
          <p:nvPr/>
        </p:nvSpPr>
        <p:spPr>
          <a:xfrm>
            <a:off x="618683" y="102347"/>
            <a:ext cx="814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REVISIT Your Plan! </a:t>
            </a:r>
            <a:endParaRPr b="1" sz="3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rocked? What didn’t?</a:t>
            </a:r>
            <a:endParaRPr b="1" sz="3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6" name="Google Shape;136;gdb6810d120_0_67"/>
          <p:cNvSpPr txBox="1"/>
          <p:nvPr/>
        </p:nvSpPr>
        <p:spPr>
          <a:xfrm>
            <a:off x="628125" y="3245675"/>
            <a:ext cx="8126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●"/>
            </a:pP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EOY</a:t>
            </a:r>
            <a:r>
              <a:rPr b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Wrap-up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team meets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Discuss what has worked, what needs improvement.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Baskerville"/>
              <a:buChar char="○"/>
            </a:pPr>
            <a:r>
              <a:rPr b="1" i="1" lang="en-US" sz="20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Celebrate successes</a:t>
            </a:r>
            <a:endParaRPr b="1" i="1" sz="2000">
              <a:solidFill>
                <a:schemeClr val="dk2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2020-08-13T21:32:32Z</dcterms:created>
  <dc:creator>Nore Walton</dc:creator>
</cp:coreProperties>
</file>