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0" r:id="rId9"/>
    <p:sldId id="266" r:id="rId10"/>
    <p:sldId id="264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E391A-A3C7-4347-9684-CBAAF759D87A}" type="datetimeFigureOut">
              <a:rPr lang="en-IN" smtClean="0"/>
              <a:t>10-10-2022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FFF20-BD82-4B43-A0E0-AE581024E2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751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083CC-5EC3-32CB-3E6C-0AF236E14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1C0F46-92DE-D7B3-ADFC-9978E8557A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594AC-71F1-4FF6-C5A1-B19A66B5C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8A5D-422F-43B8-9CB5-223B7A82F5E6}" type="datetimeFigureOut">
              <a:rPr lang="en-IN" smtClean="0"/>
              <a:t>10-10-2022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D8F4A-442C-FA1F-5433-D6C66AB0F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E0B0F-13A3-E23D-5820-14C7E7844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69F6-F50A-48FC-977F-5DAECBBAC3A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1578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B3C44-5199-93B2-8580-C550006A9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D17ED9-F55A-2485-C8F7-A5681B214E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D74F5-89F9-DE13-A67A-D70195DD3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8A5D-422F-43B8-9CB5-223B7A82F5E6}" type="datetimeFigureOut">
              <a:rPr lang="en-IN" smtClean="0"/>
              <a:t>10-10-2022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E8FCC-1622-D76D-57DF-498F4687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58CD6-A0E8-29F1-51DA-4778B807B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69F6-F50A-48FC-977F-5DAECBBAC3A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0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10EC05-5BAB-49E9-60BB-969C1DD5CF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A5F555-1559-8761-68BA-182308B2B8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28A14-F8B8-6538-9D28-1453216B1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8A5D-422F-43B8-9CB5-223B7A82F5E6}" type="datetimeFigureOut">
              <a:rPr lang="en-IN" smtClean="0"/>
              <a:t>10-10-2022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41EA7-5E37-E9A3-88F8-AD8368D7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F298D-6A11-ED6B-07E7-7A53C30A8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69F6-F50A-48FC-977F-5DAECBBAC3A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5550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2FA4D-6BCE-7095-0DD7-3DC726541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2EBA5-4BF7-D1C3-DFA7-B2887F30A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64ED-83AD-DA76-8756-B7223DDBA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8A5D-422F-43B8-9CB5-223B7A82F5E6}" type="datetimeFigureOut">
              <a:rPr lang="en-IN" smtClean="0"/>
              <a:t>10-10-2022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239D6-4AD3-5FEA-11DE-30A69D784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B68FF-A1FA-5202-954F-1F23FC672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69F6-F50A-48FC-977F-5DAECBBAC3A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797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04828-E49E-AB0F-B571-1BF278B65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8CBC8-3705-3D55-E0DE-5FBFA6424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E9EA2-614A-7FBA-5D8E-5C2FA2A27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8A5D-422F-43B8-9CB5-223B7A82F5E6}" type="datetimeFigureOut">
              <a:rPr lang="en-IN" smtClean="0"/>
              <a:t>10-10-2022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70B79-26C1-E424-8638-AF1ED6EE5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9E1FA-ABA1-817C-570F-CD4E3FBCC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69F6-F50A-48FC-977F-5DAECBBAC3A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1801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75D56-B8CD-F67C-811D-6F17EAF06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99DD7-7F42-625D-1B7F-766706B55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C76123-F3AD-AF3A-E189-B3F55F64C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DDF462-EE7E-E90F-4ECB-FFD73E746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8A5D-422F-43B8-9CB5-223B7A82F5E6}" type="datetimeFigureOut">
              <a:rPr lang="en-IN" smtClean="0"/>
              <a:t>10-10-2022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02EF52-9587-3B8D-42A4-C04F416CA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F7586-C528-F3C0-3D87-51FD94989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69F6-F50A-48FC-977F-5DAECBBAC3A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226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9C202-8B4A-FC93-FC16-A743D2DB5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44878-E75B-CD05-BFA4-4D2106EDB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A55AF-EFED-CC0F-A8CA-0FB6E998C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B7D3EE-4938-FCD8-5E6B-F2B3F7EEA6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E2CCBA-D1C9-C052-1691-7A4A2EA7FE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FF526F-F58D-C5B0-484C-D9591C6EE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8A5D-422F-43B8-9CB5-223B7A82F5E6}" type="datetimeFigureOut">
              <a:rPr lang="en-IN" smtClean="0"/>
              <a:t>10-10-2022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05FE08-42E6-48ED-FA7A-2595DEE78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2C896F-198E-0C73-DBDE-6F38D5973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69F6-F50A-48FC-977F-5DAECBBAC3A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0546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97471-C246-8A8D-1AE9-F6FDFF553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E9AA0B-E9B3-B4BE-09C7-64FDFA263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8A5D-422F-43B8-9CB5-223B7A82F5E6}" type="datetimeFigureOut">
              <a:rPr lang="en-IN" smtClean="0"/>
              <a:t>10-10-2022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89D56A-B652-DE41-D51C-D68ADABB6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EF591-DE93-5F15-C6D6-07EC9B657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69F6-F50A-48FC-977F-5DAECBBAC3A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897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D42C0E-8456-6572-FDF2-3864EFDF7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8A5D-422F-43B8-9CB5-223B7A82F5E6}" type="datetimeFigureOut">
              <a:rPr lang="en-IN" smtClean="0"/>
              <a:t>10-10-2022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8C398E-EA95-5996-97E8-B21111397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638EC-EBC5-C3C5-9A85-632634E7B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69F6-F50A-48FC-977F-5DAECBBAC3A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077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F7D0-B856-173A-4D46-10C62A468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18D56-551C-DE7C-31CB-4BFC8C5FB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F07BDD-F7CD-3B06-C01A-73030F992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D7D3A-B12E-A84F-0341-67E02BFA4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8A5D-422F-43B8-9CB5-223B7A82F5E6}" type="datetimeFigureOut">
              <a:rPr lang="en-IN" smtClean="0"/>
              <a:t>10-10-2022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3FE0E-4DAD-2173-607E-51E40816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B6ECA1-CD13-4E46-7087-4B073DA29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69F6-F50A-48FC-977F-5DAECBBAC3A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873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45CCE-E2CD-A526-09DD-2D20A79F7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C6CBB6-33B7-0E57-8456-99701FA390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7C50D7-4C9C-00EB-3193-CB74B8A0A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72E9D1-AFB9-2AD4-6AB6-36AB05011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8A5D-422F-43B8-9CB5-223B7A82F5E6}" type="datetimeFigureOut">
              <a:rPr lang="en-IN" smtClean="0"/>
              <a:t>10-10-2022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0B9881-C49E-C75F-125A-C601A5266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E53C8F-6373-C647-E3F7-3AB8F9554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69F6-F50A-48FC-977F-5DAECBBAC3A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0255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6E24EE-FB0E-270A-D8F7-E0141C672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5DB74-7900-BF5A-B452-994BAD2CB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D8BC0-3357-21BA-E2DA-53FD8A83B8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98A5D-422F-43B8-9CB5-223B7A82F5E6}" type="datetimeFigureOut">
              <a:rPr lang="en-IN" smtClean="0"/>
              <a:t>10-10-2022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57FBC-650C-DEC1-BA00-17E068700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AEDB6-F57C-EF2D-BA26-351C973A63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569F6-F50A-48FC-977F-5DAECBBAC3A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145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ebp"/><Relationship Id="rId2" Type="http://schemas.openxmlformats.org/officeDocument/2006/relationships/image" Target="../media/image18.web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ebp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4A357-7BA1-402D-43B8-E1A67F502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071" y="255494"/>
            <a:ext cx="10811435" cy="3254469"/>
          </a:xfrm>
        </p:spPr>
        <p:txBody>
          <a:bodyPr>
            <a:normAutofit fontScale="90000"/>
          </a:bodyPr>
          <a:lstStyle/>
          <a:p>
            <a:r>
              <a:rPr lang="en-IN" b="1" dirty="0" err="1"/>
              <a:t>Nanofluidics</a:t>
            </a:r>
            <a:r>
              <a:rPr lang="en-IN" b="1" dirty="0"/>
              <a:t>: Match of Current-Voltage Experiments and Simulations and Noise experiments with simulations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E5BF19-17F3-4B86-3CE8-EB4F526CB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10228730" cy="2718080"/>
          </a:xfrm>
        </p:spPr>
        <p:txBody>
          <a:bodyPr>
            <a:normAutofit/>
          </a:bodyPr>
          <a:lstStyle/>
          <a:p>
            <a:r>
              <a:rPr lang="en-IN" b="1" dirty="0" err="1"/>
              <a:t>Dr.</a:t>
            </a:r>
            <a:r>
              <a:rPr lang="en-IN" b="1" dirty="0"/>
              <a:t> Vishal Nandigana,</a:t>
            </a:r>
          </a:p>
          <a:p>
            <a:r>
              <a:rPr lang="en-IN" b="1" dirty="0"/>
              <a:t>Assistant Professor, Founder AIDESIGN PRIVATE </a:t>
            </a:r>
            <a:r>
              <a:rPr lang="en-IN" b="1"/>
              <a:t>LIMITED COMPANY,</a:t>
            </a:r>
            <a:endParaRPr lang="en-IN" b="1" dirty="0"/>
          </a:p>
          <a:p>
            <a:r>
              <a:rPr lang="en-IN" b="1" dirty="0"/>
              <a:t>Membrane Technology and Deep Learning Laboratory,</a:t>
            </a:r>
          </a:p>
          <a:p>
            <a:r>
              <a:rPr lang="en-IN" b="1" dirty="0"/>
              <a:t>CFD Laboratory, Fluid Systems Laboratory,</a:t>
            </a:r>
          </a:p>
          <a:p>
            <a:r>
              <a:rPr lang="en-IN" b="1" dirty="0"/>
              <a:t>Department of Mechanical Engineering, </a:t>
            </a:r>
          </a:p>
          <a:p>
            <a:r>
              <a:rPr lang="en-IN" b="1" dirty="0"/>
              <a:t>IIT Madras, Chennai 600036, India </a:t>
            </a:r>
          </a:p>
          <a:p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116265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94C0BA7-2A13-5522-050C-70B0DF9BAFDA}"/>
              </a:ext>
            </a:extLst>
          </p:cNvPr>
          <p:cNvSpPr txBox="1"/>
          <p:nvPr/>
        </p:nvSpPr>
        <p:spPr>
          <a:xfrm>
            <a:off x="154640" y="53789"/>
            <a:ext cx="1173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AE8226-5807-B2CC-18A9-E705328B77A8}"/>
              </a:ext>
            </a:extLst>
          </p:cNvPr>
          <p:cNvSpPr txBox="1"/>
          <p:nvPr/>
        </p:nvSpPr>
        <p:spPr>
          <a:xfrm>
            <a:off x="127343" y="35072"/>
            <a:ext cx="114809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 b="1" dirty="0" err="1"/>
              <a:t>Nanofluidics</a:t>
            </a:r>
            <a:r>
              <a:rPr lang="en-IN" sz="3200" b="1" dirty="0"/>
              <a:t> Devices: Circuit theory GUI based Software package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D1CCC35-AC28-7092-B7DD-8E3C20C7C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0" y="619847"/>
            <a:ext cx="10680281" cy="610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96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94C0BA7-2A13-5522-050C-70B0DF9BAFDA}"/>
              </a:ext>
            </a:extLst>
          </p:cNvPr>
          <p:cNvSpPr txBox="1"/>
          <p:nvPr/>
        </p:nvSpPr>
        <p:spPr>
          <a:xfrm>
            <a:off x="154640" y="53789"/>
            <a:ext cx="1173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AE8226-5807-B2CC-18A9-E705328B77A8}"/>
              </a:ext>
            </a:extLst>
          </p:cNvPr>
          <p:cNvSpPr txBox="1"/>
          <p:nvPr/>
        </p:nvSpPr>
        <p:spPr>
          <a:xfrm>
            <a:off x="127343" y="35072"/>
            <a:ext cx="114809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 b="1" dirty="0" err="1"/>
              <a:t>Nanofluidics</a:t>
            </a:r>
            <a:r>
              <a:rPr lang="en-IN" sz="3200" b="1" dirty="0"/>
              <a:t> Devices: Circuit theory GUI based Software package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3A2638-E68B-A20E-DBB4-4FC14AB412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45"/>
          <a:stretch/>
        </p:blipFill>
        <p:spPr>
          <a:xfrm>
            <a:off x="234900" y="657281"/>
            <a:ext cx="7737283" cy="40610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7F9C92-68E7-AD96-2CC2-B81D2408EE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22" t="9018" r="26486" b="17828"/>
          <a:stretch/>
        </p:blipFill>
        <p:spPr>
          <a:xfrm>
            <a:off x="8121199" y="657281"/>
            <a:ext cx="3835901" cy="33499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6D0805-FC3B-4017-C17E-5555A806E4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21" t="48158" r="52649" b="20782"/>
          <a:stretch/>
        </p:blipFill>
        <p:spPr>
          <a:xfrm>
            <a:off x="8040638" y="4007224"/>
            <a:ext cx="4151362" cy="27325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54F427A-681D-0B56-4570-02606C37EA4C}"/>
              </a:ext>
            </a:extLst>
          </p:cNvPr>
          <p:cNvSpPr txBox="1"/>
          <p:nvPr/>
        </p:nvSpPr>
        <p:spPr>
          <a:xfrm>
            <a:off x="6642972" y="5530566"/>
            <a:ext cx="1544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b="1" dirty="0"/>
              <a:t>Experiments</a:t>
            </a:r>
          </a:p>
        </p:txBody>
      </p:sp>
    </p:spTree>
    <p:extLst>
      <p:ext uri="{BB962C8B-B14F-4D97-AF65-F5344CB8AC3E}">
        <p14:creationId xmlns:p14="http://schemas.microsoft.com/office/powerpoint/2010/main" val="1688936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94C0BA7-2A13-5522-050C-70B0DF9BAFDA}"/>
              </a:ext>
            </a:extLst>
          </p:cNvPr>
          <p:cNvSpPr txBox="1"/>
          <p:nvPr/>
        </p:nvSpPr>
        <p:spPr>
          <a:xfrm>
            <a:off x="154640" y="53789"/>
            <a:ext cx="1173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AE8226-5807-B2CC-18A9-E705328B77A8}"/>
              </a:ext>
            </a:extLst>
          </p:cNvPr>
          <p:cNvSpPr txBox="1"/>
          <p:nvPr/>
        </p:nvSpPr>
        <p:spPr>
          <a:xfrm>
            <a:off x="127343" y="35072"/>
            <a:ext cx="117325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 b="1" dirty="0" err="1"/>
              <a:t>Nanofluidics</a:t>
            </a:r>
            <a:r>
              <a:rPr lang="en-IN" sz="3200" b="1" dirty="0"/>
              <a:t> Devices current noise: (b) µm/nm size reservoir design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1CA1A2-305F-298F-F2E7-C91EC4779A81}"/>
              </a:ext>
            </a:extLst>
          </p:cNvPr>
          <p:cNvSpPr txBox="1"/>
          <p:nvPr/>
        </p:nvSpPr>
        <p:spPr>
          <a:xfrm>
            <a:off x="1976833" y="3483786"/>
            <a:ext cx="16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b="1" dirty="0"/>
              <a:t>Experiments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0D0AD02-AFCC-D1E1-55B3-9C1EC40B43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53"/>
          <a:stretch/>
        </p:blipFill>
        <p:spPr>
          <a:xfrm>
            <a:off x="365696" y="685452"/>
            <a:ext cx="7172733" cy="378052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3029D4F-5B84-3AB4-2EBB-97552AE2D5A7}"/>
              </a:ext>
            </a:extLst>
          </p:cNvPr>
          <p:cNvSpPr txBox="1"/>
          <p:nvPr/>
        </p:nvSpPr>
        <p:spPr>
          <a:xfrm>
            <a:off x="6141498" y="5600689"/>
            <a:ext cx="1544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b="1" dirty="0"/>
              <a:t>Experiments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21D07FE-7605-529C-74D9-988C6441FC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918" t="38052" r="30780" b="24432"/>
          <a:stretch/>
        </p:blipFill>
        <p:spPr>
          <a:xfrm>
            <a:off x="7538429" y="3775304"/>
            <a:ext cx="3310430" cy="275971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62A05B4-D8FD-0128-5376-03888986C3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414" t="8754" r="26249" b="18431"/>
          <a:stretch/>
        </p:blipFill>
        <p:spPr>
          <a:xfrm>
            <a:off x="7685861" y="657281"/>
            <a:ext cx="3639752" cy="314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79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94C0BA7-2A13-5522-050C-70B0DF9BAFDA}"/>
              </a:ext>
            </a:extLst>
          </p:cNvPr>
          <p:cNvSpPr txBox="1"/>
          <p:nvPr/>
        </p:nvSpPr>
        <p:spPr>
          <a:xfrm>
            <a:off x="154640" y="53789"/>
            <a:ext cx="1173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AE8226-5807-B2CC-18A9-E705328B77A8}"/>
              </a:ext>
            </a:extLst>
          </p:cNvPr>
          <p:cNvSpPr txBox="1"/>
          <p:nvPr/>
        </p:nvSpPr>
        <p:spPr>
          <a:xfrm>
            <a:off x="127343" y="35072"/>
            <a:ext cx="117325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 b="1" dirty="0"/>
              <a:t>Conclusions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722252-CB01-C283-199D-DD3DDD65F722}"/>
              </a:ext>
            </a:extLst>
          </p:cNvPr>
          <p:cNvSpPr txBox="1"/>
          <p:nvPr/>
        </p:nvSpPr>
        <p:spPr>
          <a:xfrm>
            <a:off x="127343" y="791570"/>
            <a:ext cx="11623379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IN" sz="2100" dirty="0" err="1"/>
              <a:t>Nanofluidics</a:t>
            </a:r>
            <a:r>
              <a:rPr lang="en-IN" sz="2100" dirty="0"/>
              <a:t> Current – Voltage experiments matches well with simulations for mm/cm size reservoir connected on either side of a nanopore of few nm diameter.</a:t>
            </a:r>
          </a:p>
          <a:p>
            <a:pPr marL="342900" indent="-342900" algn="just">
              <a:buAutoNum type="arabicPeriod"/>
            </a:pPr>
            <a:endParaRPr lang="en-IN" sz="2100" dirty="0"/>
          </a:p>
          <a:p>
            <a:pPr marL="342900" indent="-342900" algn="just">
              <a:buFontTx/>
              <a:buAutoNum type="arabicPeriod"/>
            </a:pPr>
            <a:r>
              <a:rPr lang="en-IN" sz="2100" dirty="0" err="1"/>
              <a:t>Nanofluidics</a:t>
            </a:r>
            <a:r>
              <a:rPr lang="en-IN" sz="2100" dirty="0"/>
              <a:t> Current – Voltage experiments matches well with simulations for µm/nm size reservoir connected on either side of a nanopore of few nm diameter and thick nanopores.</a:t>
            </a:r>
          </a:p>
          <a:p>
            <a:pPr marL="342900" indent="-342900" algn="just">
              <a:buFontTx/>
              <a:buAutoNum type="arabicPeriod"/>
            </a:pPr>
            <a:endParaRPr lang="en-IN" sz="2100" dirty="0"/>
          </a:p>
          <a:p>
            <a:pPr marL="342900" indent="-342900" algn="just">
              <a:buAutoNum type="arabicPeriod"/>
            </a:pPr>
            <a:r>
              <a:rPr lang="en-IN" sz="2100" dirty="0" err="1"/>
              <a:t>Nanofluidics</a:t>
            </a:r>
            <a:r>
              <a:rPr lang="en-IN" sz="2100" dirty="0"/>
              <a:t> Current noise in experiments matches well with simulations for mm/cm size reservoir connected on either side of a nanopore of few nm diameter.</a:t>
            </a:r>
          </a:p>
          <a:p>
            <a:pPr marL="342900" indent="-342900" algn="just">
              <a:buAutoNum type="arabicPeriod"/>
            </a:pPr>
            <a:endParaRPr lang="en-IN" sz="2100" dirty="0"/>
          </a:p>
          <a:p>
            <a:pPr marL="342900" indent="-342900" algn="just">
              <a:buFontTx/>
              <a:buAutoNum type="arabicPeriod"/>
            </a:pPr>
            <a:r>
              <a:rPr lang="en-IN" sz="2100" dirty="0" err="1"/>
              <a:t>Nanofluidics</a:t>
            </a:r>
            <a:r>
              <a:rPr lang="en-IN" sz="2100" dirty="0"/>
              <a:t> Current noise in experiments matches well with simulations for µm/nm size reservoir connected on either side of a nanopore of few nm diameter and thick nanopores.</a:t>
            </a:r>
          </a:p>
          <a:p>
            <a:pPr marL="342900" indent="-342900" algn="just">
              <a:buFontTx/>
              <a:buAutoNum type="arabicPeriod"/>
            </a:pPr>
            <a:endParaRPr lang="en-IN" sz="2100" dirty="0"/>
          </a:p>
          <a:p>
            <a:pPr marL="342900" indent="-342900" algn="just">
              <a:buFontTx/>
              <a:buAutoNum type="arabicPeriod"/>
            </a:pPr>
            <a:r>
              <a:rPr lang="en-IN" sz="2100" dirty="0" err="1"/>
              <a:t>Nanofluidics</a:t>
            </a:r>
            <a:r>
              <a:rPr lang="en-IN" sz="2100" dirty="0"/>
              <a:t> devices with design control, sustainability and product life cycle data is shown with experiments match with simulations and circuit theory. </a:t>
            </a:r>
          </a:p>
          <a:p>
            <a:pPr marL="342900" indent="-342900" algn="just">
              <a:buFontTx/>
              <a:buAutoNum type="arabicPeriod"/>
            </a:pPr>
            <a:endParaRPr lang="en-IN" sz="2100" dirty="0"/>
          </a:p>
          <a:p>
            <a:pPr marL="342900" indent="-342900" algn="just">
              <a:buFontTx/>
              <a:buAutoNum type="arabicPeriod"/>
            </a:pPr>
            <a:r>
              <a:rPr lang="en-IN" sz="2100" dirty="0" err="1"/>
              <a:t>Nanofluidics</a:t>
            </a:r>
            <a:r>
              <a:rPr lang="en-IN" sz="2100" dirty="0"/>
              <a:t> devices have need in next generation fluidic electronics, nanofluidic diode, nanofluidic logic gate, nanofluidic transistor for computing based applications.</a:t>
            </a:r>
          </a:p>
        </p:txBody>
      </p:sp>
    </p:spTree>
    <p:extLst>
      <p:ext uri="{BB962C8B-B14F-4D97-AF65-F5344CB8AC3E}">
        <p14:creationId xmlns:p14="http://schemas.microsoft.com/office/powerpoint/2010/main" val="95440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8BB9AD-830D-5386-E372-9BDBC685FB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75" t="30383" r="14744" b="18219"/>
          <a:stretch/>
        </p:blipFill>
        <p:spPr>
          <a:xfrm>
            <a:off x="28996" y="934398"/>
            <a:ext cx="6192370" cy="36458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4C0BA7-2A13-5522-050C-70B0DF9BAFDA}"/>
              </a:ext>
            </a:extLst>
          </p:cNvPr>
          <p:cNvSpPr txBox="1"/>
          <p:nvPr/>
        </p:nvSpPr>
        <p:spPr>
          <a:xfrm>
            <a:off x="154640" y="349623"/>
            <a:ext cx="3966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err="1"/>
              <a:t>Nanofluidics</a:t>
            </a:r>
            <a:endParaRPr lang="en-IN" sz="3200" b="1" dirty="0"/>
          </a:p>
        </p:txBody>
      </p:sp>
      <p:pic>
        <p:nvPicPr>
          <p:cNvPr id="1028" name="Picture 4" descr="Nanofluidics - an overview | ScienceDirect Topics">
            <a:extLst>
              <a:ext uri="{FF2B5EF4-FFF2-40B4-BE49-F238E27FC236}">
                <a16:creationId xmlns:a16="http://schemas.microsoft.com/office/drawing/2014/main" id="{7705CDE6-2BF4-5BE8-0386-02D216CD5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790" y="1282674"/>
            <a:ext cx="3220853" cy="208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F4D487-FA59-1776-07C9-8C1C18119D34}"/>
              </a:ext>
            </a:extLst>
          </p:cNvPr>
          <p:cNvSpPr txBox="1"/>
          <p:nvPr/>
        </p:nvSpPr>
        <p:spPr>
          <a:xfrm>
            <a:off x="6199093" y="205456"/>
            <a:ext cx="56320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/>
              <a:t>Need towards Next Generation Fluidic Electronics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7A5DE6-CEAD-88FA-EB3E-6882ADA495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551" t="30187" r="15405" b="24105"/>
          <a:stretch/>
        </p:blipFill>
        <p:spPr>
          <a:xfrm>
            <a:off x="6343790" y="3521772"/>
            <a:ext cx="2931458" cy="31331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A9D6E5-EC38-114C-8786-76E15826C704}"/>
              </a:ext>
            </a:extLst>
          </p:cNvPr>
          <p:cNvSpPr txBox="1"/>
          <p:nvPr/>
        </p:nvSpPr>
        <p:spPr>
          <a:xfrm>
            <a:off x="9735671" y="1282674"/>
            <a:ext cx="2095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Nanofluidic Diode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C5B4DD-FCAE-5B27-1585-7CBD3912687B}"/>
              </a:ext>
            </a:extLst>
          </p:cNvPr>
          <p:cNvSpPr txBox="1"/>
          <p:nvPr/>
        </p:nvSpPr>
        <p:spPr>
          <a:xfrm>
            <a:off x="6466214" y="6435189"/>
            <a:ext cx="2548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Nanofluidic Logic gate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45BE0A9-8DC5-D58A-6A28-23C73B2CE0E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492" t="16650" r="53038" b="18220"/>
          <a:stretch/>
        </p:blipFill>
        <p:spPr>
          <a:xfrm>
            <a:off x="9165518" y="3485813"/>
            <a:ext cx="3026482" cy="28806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F36AB99-A499-F503-5E62-45B7605BFC6F}"/>
              </a:ext>
            </a:extLst>
          </p:cNvPr>
          <p:cNvSpPr txBox="1"/>
          <p:nvPr/>
        </p:nvSpPr>
        <p:spPr>
          <a:xfrm>
            <a:off x="9397672" y="6362962"/>
            <a:ext cx="2668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Nanofluidic Transistor</a:t>
            </a:r>
          </a:p>
        </p:txBody>
      </p:sp>
    </p:spTree>
    <p:extLst>
      <p:ext uri="{BB962C8B-B14F-4D97-AF65-F5344CB8AC3E}">
        <p14:creationId xmlns:p14="http://schemas.microsoft.com/office/powerpoint/2010/main" val="2157157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94C0BA7-2A13-5522-050C-70B0DF9BAFDA}"/>
              </a:ext>
            </a:extLst>
          </p:cNvPr>
          <p:cNvSpPr txBox="1"/>
          <p:nvPr/>
        </p:nvSpPr>
        <p:spPr>
          <a:xfrm>
            <a:off x="154640" y="53789"/>
            <a:ext cx="1173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/>
              <a:t>Step towards that need is Current-Voltage measurements match simulations and device physics of </a:t>
            </a:r>
            <a:r>
              <a:rPr lang="en-IN" sz="3200" b="1" dirty="0" err="1"/>
              <a:t>nanofluidics</a:t>
            </a:r>
            <a:r>
              <a:rPr lang="en-IN" sz="3200" b="1" dirty="0"/>
              <a:t> with design control, sustainability and product life cycle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0133DE-E612-1D78-F2F5-DA32ADF34A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728" t="21163" r="19559" b="39406"/>
          <a:stretch/>
        </p:blipFill>
        <p:spPr>
          <a:xfrm>
            <a:off x="304801" y="1670512"/>
            <a:ext cx="1671918" cy="27028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33C8425-0359-676A-D61B-157BE2B6205F}"/>
              </a:ext>
            </a:extLst>
          </p:cNvPr>
          <p:cNvSpPr txBox="1"/>
          <p:nvPr/>
        </p:nvSpPr>
        <p:spPr>
          <a:xfrm>
            <a:off x="304801" y="4454055"/>
            <a:ext cx="3254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Nanocapillary membrane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0ED5EC9-9188-D728-A354-EE1C78E73F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765" t="41957" r="14191" b="27832"/>
          <a:stretch/>
        </p:blipFill>
        <p:spPr>
          <a:xfrm>
            <a:off x="1837764" y="1772086"/>
            <a:ext cx="3796554" cy="26819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8C5AC7-8826-B28F-3D4D-5BD4FF47E6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250" t="29206" r="19044" b="19986"/>
          <a:stretch/>
        </p:blipFill>
        <p:spPr>
          <a:xfrm>
            <a:off x="5414814" y="1623449"/>
            <a:ext cx="4715172" cy="33923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36F0DFD-FFDA-AE74-02F7-3C52229890C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" t="15920" r="11865" b="9819"/>
          <a:stretch/>
        </p:blipFill>
        <p:spPr>
          <a:xfrm>
            <a:off x="9184341" y="3409944"/>
            <a:ext cx="2940424" cy="335310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D970CE1-338F-666B-3AA8-F4CB8CC69EE6}"/>
              </a:ext>
            </a:extLst>
          </p:cNvPr>
          <p:cNvSpPr txBox="1"/>
          <p:nvPr/>
        </p:nvSpPr>
        <p:spPr>
          <a:xfrm>
            <a:off x="154640" y="5086496"/>
            <a:ext cx="2413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Material Design Physics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0F00ED6-51EE-C17B-0C47-9ACB69A6991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610" t="40121" r="50000" b="26851"/>
          <a:stretch/>
        </p:blipFill>
        <p:spPr>
          <a:xfrm>
            <a:off x="3878288" y="4948840"/>
            <a:ext cx="2675966" cy="181420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B1C7670-8F03-C88A-EA2A-186E482116C2}"/>
              </a:ext>
            </a:extLst>
          </p:cNvPr>
          <p:cNvSpPr txBox="1"/>
          <p:nvPr/>
        </p:nvSpPr>
        <p:spPr>
          <a:xfrm>
            <a:off x="67235" y="5688106"/>
            <a:ext cx="4074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3D nm scale Silicon Oxide with nm pore on Silicon substrate</a:t>
            </a:r>
          </a:p>
        </p:txBody>
      </p:sp>
    </p:spTree>
    <p:extLst>
      <p:ext uri="{BB962C8B-B14F-4D97-AF65-F5344CB8AC3E}">
        <p14:creationId xmlns:p14="http://schemas.microsoft.com/office/powerpoint/2010/main" val="1936312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94C0BA7-2A13-5522-050C-70B0DF9BAFDA}"/>
              </a:ext>
            </a:extLst>
          </p:cNvPr>
          <p:cNvSpPr txBox="1"/>
          <p:nvPr/>
        </p:nvSpPr>
        <p:spPr>
          <a:xfrm>
            <a:off x="154640" y="53789"/>
            <a:ext cx="1173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AE8226-5807-B2CC-18A9-E705328B77A8}"/>
              </a:ext>
            </a:extLst>
          </p:cNvPr>
          <p:cNvSpPr txBox="1"/>
          <p:nvPr/>
        </p:nvSpPr>
        <p:spPr>
          <a:xfrm>
            <a:off x="154639" y="89664"/>
            <a:ext cx="9029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 b="1" dirty="0" err="1"/>
              <a:t>Nanofluidics</a:t>
            </a:r>
            <a:r>
              <a:rPr lang="en-IN" sz="3200" b="1" dirty="0"/>
              <a:t> Devices based Fluidic Electronics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C387D9B-BA5F-9696-A848-4AC7C461FD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9" r="4314" b="7334"/>
          <a:stretch/>
        </p:blipFill>
        <p:spPr bwMode="auto">
          <a:xfrm>
            <a:off x="233737" y="638564"/>
            <a:ext cx="4435752" cy="262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69131A-AF8F-81AB-4DEB-8424EFCE67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86" t="57894" r="2279" b="21359"/>
          <a:stretch/>
        </p:blipFill>
        <p:spPr>
          <a:xfrm>
            <a:off x="4748585" y="638564"/>
            <a:ext cx="7345969" cy="23366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BC18E2C-1F05-A636-37B6-C46ED7BC6C25}"/>
              </a:ext>
            </a:extLst>
          </p:cNvPr>
          <p:cNvSpPr txBox="1"/>
          <p:nvPr/>
        </p:nvSpPr>
        <p:spPr>
          <a:xfrm>
            <a:off x="0" y="3233847"/>
            <a:ext cx="92851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 b="1" dirty="0" err="1"/>
              <a:t>Nanofluidics</a:t>
            </a:r>
            <a:r>
              <a:rPr lang="en-IN" sz="3200" b="1" dirty="0"/>
              <a:t> Devices Attached to Reservoir Design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0A942B-341E-A19D-A628-BF2A5C382038}"/>
              </a:ext>
            </a:extLst>
          </p:cNvPr>
          <p:cNvSpPr txBox="1"/>
          <p:nvPr/>
        </p:nvSpPr>
        <p:spPr>
          <a:xfrm>
            <a:off x="0" y="3718177"/>
            <a:ext cx="5842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/>
              <a:t>(a) cm/mm size reservoir design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00071FF-B02B-3246-2249-CCF40368A4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213" t="38622" r="13970" b="33356"/>
          <a:stretch/>
        </p:blipFill>
        <p:spPr>
          <a:xfrm>
            <a:off x="274510" y="4423388"/>
            <a:ext cx="3693607" cy="23449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9F48743-3FE7-344A-3996-7D67D1506718}"/>
              </a:ext>
            </a:extLst>
          </p:cNvPr>
          <p:cNvSpPr txBox="1"/>
          <p:nvPr/>
        </p:nvSpPr>
        <p:spPr>
          <a:xfrm>
            <a:off x="5792876" y="3718176"/>
            <a:ext cx="5842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/>
              <a:t>(b) µm/nm size reservoir design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E6D6CC6-D096-FB47-AF4D-5F5C6D6CC0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842" t="41132" r="49179" b="24658"/>
          <a:stretch/>
        </p:blipFill>
        <p:spPr>
          <a:xfrm>
            <a:off x="6462982" y="4302951"/>
            <a:ext cx="3521806" cy="251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61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94C0BA7-2A13-5522-050C-70B0DF9BAFDA}"/>
              </a:ext>
            </a:extLst>
          </p:cNvPr>
          <p:cNvSpPr txBox="1"/>
          <p:nvPr/>
        </p:nvSpPr>
        <p:spPr>
          <a:xfrm>
            <a:off x="154640" y="53789"/>
            <a:ext cx="1173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AE8226-5807-B2CC-18A9-E705328B77A8}"/>
              </a:ext>
            </a:extLst>
          </p:cNvPr>
          <p:cNvSpPr txBox="1"/>
          <p:nvPr/>
        </p:nvSpPr>
        <p:spPr>
          <a:xfrm>
            <a:off x="127343" y="35072"/>
            <a:ext cx="114809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 b="1" dirty="0" err="1"/>
              <a:t>Nanofluidics</a:t>
            </a:r>
            <a:r>
              <a:rPr lang="en-IN" sz="3200" b="1" dirty="0"/>
              <a:t> Devices Attached to (b) µm/nm size reservoir design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C69BF6-72AE-303D-35B5-4918BED333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028" t="21479" r="14610" b="50000"/>
          <a:stretch/>
        </p:blipFill>
        <p:spPr>
          <a:xfrm>
            <a:off x="154640" y="657281"/>
            <a:ext cx="4901244" cy="33642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201867-4035-1120-15A9-5D5324AB81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16" t="46964" r="40387" b="36112"/>
          <a:stretch/>
        </p:blipFill>
        <p:spPr>
          <a:xfrm>
            <a:off x="5055884" y="657281"/>
            <a:ext cx="3875369" cy="16104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E017D1-4706-F586-A328-D01BC78E21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429" t="25112" r="46493" b="50000"/>
          <a:stretch/>
        </p:blipFill>
        <p:spPr>
          <a:xfrm>
            <a:off x="5163909" y="2252918"/>
            <a:ext cx="2850668" cy="26454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5E526B-76BE-4E3C-4417-E6B9D0958E1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843" t="25660" r="14371" b="23590"/>
          <a:stretch/>
        </p:blipFill>
        <p:spPr>
          <a:xfrm>
            <a:off x="7931572" y="2132316"/>
            <a:ext cx="4209130" cy="377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74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94C0BA7-2A13-5522-050C-70B0DF9BAFDA}"/>
              </a:ext>
            </a:extLst>
          </p:cNvPr>
          <p:cNvSpPr txBox="1"/>
          <p:nvPr/>
        </p:nvSpPr>
        <p:spPr>
          <a:xfrm>
            <a:off x="154640" y="53789"/>
            <a:ext cx="1173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AE8226-5807-B2CC-18A9-E705328B77A8}"/>
              </a:ext>
            </a:extLst>
          </p:cNvPr>
          <p:cNvSpPr txBox="1"/>
          <p:nvPr/>
        </p:nvSpPr>
        <p:spPr>
          <a:xfrm>
            <a:off x="127343" y="35072"/>
            <a:ext cx="1148098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 b="1" dirty="0" err="1"/>
              <a:t>Nanofluidics</a:t>
            </a:r>
            <a:r>
              <a:rPr lang="en-IN" sz="3200" b="1" dirty="0"/>
              <a:t> Devices: Step Towards Noise currents measured in experiments match with simulations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28B615-300D-5EB0-5052-C9FF033074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2" t="52704" r="1"/>
          <a:stretch/>
        </p:blipFill>
        <p:spPr>
          <a:xfrm>
            <a:off x="60511" y="1121648"/>
            <a:ext cx="7041841" cy="22979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D0BF54-BC16-EA90-4960-EBE2944E9A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0" r="50000" b="49594"/>
          <a:stretch/>
        </p:blipFill>
        <p:spPr>
          <a:xfrm>
            <a:off x="7147056" y="614947"/>
            <a:ext cx="2511662" cy="33115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0340C0-E417-63C2-EF6F-E351D05ADB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184" t="17523" r="18396" b="22573"/>
          <a:stretch/>
        </p:blipFill>
        <p:spPr>
          <a:xfrm>
            <a:off x="213543" y="3428999"/>
            <a:ext cx="4170964" cy="33115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2CCEA8-D9C8-CD50-1E3F-2C0E86A6EA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763" t="36184" r="40002" b="32852"/>
          <a:stretch/>
        </p:blipFill>
        <p:spPr>
          <a:xfrm>
            <a:off x="4272826" y="3699250"/>
            <a:ext cx="3220872" cy="27710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DBFB83-7C72-FD1A-EE14-29BC7ED90575}"/>
              </a:ext>
            </a:extLst>
          </p:cNvPr>
          <p:cNvSpPr txBox="1"/>
          <p:nvPr/>
        </p:nvSpPr>
        <p:spPr>
          <a:xfrm>
            <a:off x="7493698" y="4748866"/>
            <a:ext cx="37920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b="1" dirty="0"/>
              <a:t>Molecular Dynamics Simulations work of noise current ion transport measurements for the first predict of the 1/f time scale noise dynamics in </a:t>
            </a:r>
            <a:r>
              <a:rPr lang="en-IN" b="1" dirty="0" err="1"/>
              <a:t>nanofluidics</a:t>
            </a:r>
            <a:endParaRPr lang="en-IN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C39E36-696A-ED44-FE11-889CE9595B99}"/>
              </a:ext>
            </a:extLst>
          </p:cNvPr>
          <p:cNvSpPr txBox="1"/>
          <p:nvPr/>
        </p:nvSpPr>
        <p:spPr>
          <a:xfrm>
            <a:off x="9645227" y="1003372"/>
            <a:ext cx="23361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b="1" dirty="0"/>
              <a:t>Experiments in the field of 1/f noise in solid-state nanopores first time work of </a:t>
            </a:r>
            <a:r>
              <a:rPr lang="en-IN" b="1" dirty="0" err="1"/>
              <a:t>nanofluidics</a:t>
            </a:r>
            <a:r>
              <a:rPr lang="en-IN" b="1" dirty="0"/>
              <a:t> pore design revelations of current ion transport of the measurement scales of </a:t>
            </a:r>
            <a:r>
              <a:rPr lang="en-IN" b="1" dirty="0" err="1"/>
              <a:t>pA</a:t>
            </a:r>
            <a:r>
              <a:rPr lang="en-IN" b="1" dirty="0"/>
              <a:t> to </a:t>
            </a:r>
            <a:r>
              <a:rPr lang="en-IN" b="1" dirty="0" err="1"/>
              <a:t>nA</a:t>
            </a:r>
            <a:r>
              <a:rPr lang="en-IN" b="1" dirty="0"/>
              <a:t> scale currents.</a:t>
            </a:r>
          </a:p>
        </p:txBody>
      </p:sp>
    </p:spTree>
    <p:extLst>
      <p:ext uri="{BB962C8B-B14F-4D97-AF65-F5344CB8AC3E}">
        <p14:creationId xmlns:p14="http://schemas.microsoft.com/office/powerpoint/2010/main" val="2187155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94C0BA7-2A13-5522-050C-70B0DF9BAFDA}"/>
              </a:ext>
            </a:extLst>
          </p:cNvPr>
          <p:cNvSpPr txBox="1"/>
          <p:nvPr/>
        </p:nvSpPr>
        <p:spPr>
          <a:xfrm>
            <a:off x="154640" y="53789"/>
            <a:ext cx="1173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AE8226-5807-B2CC-18A9-E705328B77A8}"/>
              </a:ext>
            </a:extLst>
          </p:cNvPr>
          <p:cNvSpPr txBox="1"/>
          <p:nvPr/>
        </p:nvSpPr>
        <p:spPr>
          <a:xfrm>
            <a:off x="127343" y="35072"/>
            <a:ext cx="114809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 b="1" dirty="0" err="1"/>
              <a:t>Nanofluidics</a:t>
            </a:r>
            <a:r>
              <a:rPr lang="en-IN" sz="3200" b="1" dirty="0"/>
              <a:t> Devices: Langevin Oscillator noise model dynamics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1565D6D-9A76-D38C-6F87-B6C20EBF1311}"/>
                  </a:ext>
                </a:extLst>
              </p:cNvPr>
              <p:cNvSpPr txBox="1"/>
              <p:nvPr/>
            </p:nvSpPr>
            <p:spPr>
              <a:xfrm>
                <a:off x="127343" y="1094209"/>
                <a:ext cx="3571200" cy="710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𝑛𝑒𝑤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𝑛𝑒𝑤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𝑛𝑎𝑛𝑜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1565D6D-9A76-D38C-6F87-B6C20EBF1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43" y="1094209"/>
                <a:ext cx="3571200" cy="7107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1FCD145-58F1-0C94-5203-9825B04731B5}"/>
                  </a:ext>
                </a:extLst>
              </p:cNvPr>
              <p:cNvSpPr txBox="1"/>
              <p:nvPr/>
            </p:nvSpPr>
            <p:spPr>
              <a:xfrm>
                <a:off x="127342" y="2219115"/>
                <a:ext cx="5563773" cy="648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𝑚𝑒𝑎𝑠𝑢𝑟𝑒𝑑</m:t>
                          </m:r>
                        </m:sub>
                      </m:sSub>
                      <m:f>
                        <m:f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num>
                        <m:den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𝑚𝑒𝑎𝑠𝑢𝑟𝑒𝑑</m:t>
                          </m:r>
                        </m:sub>
                      </m:sSub>
                      <m:f>
                        <m:f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num>
                        <m:den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1FCD145-58F1-0C94-5203-9825B0473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42" y="2219115"/>
                <a:ext cx="5563773" cy="6481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84259114-1814-7146-153E-AFEC8677ADE0}"/>
              </a:ext>
            </a:extLst>
          </p:cNvPr>
          <p:cNvSpPr txBox="1"/>
          <p:nvPr/>
        </p:nvSpPr>
        <p:spPr>
          <a:xfrm>
            <a:off x="0" y="3078515"/>
            <a:ext cx="28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Velocity </a:t>
            </a:r>
            <a:r>
              <a:rPr lang="en-IN" b="1" dirty="0" err="1"/>
              <a:t>Verlet</a:t>
            </a:r>
            <a:r>
              <a:rPr lang="en-IN" b="1" dirty="0"/>
              <a:t>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F7FC171-2685-2871-13DF-5C09E6C924E5}"/>
                  </a:ext>
                </a:extLst>
              </p:cNvPr>
              <p:cNvSpPr txBox="1"/>
              <p:nvPr/>
            </p:nvSpPr>
            <p:spPr>
              <a:xfrm>
                <a:off x="347963" y="4151076"/>
                <a:ext cx="9533015" cy="582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𝑢𝑝𝑑𝑎𝑡𝑒𝑑</m:t>
                          </m:r>
                        </m:sup>
                      </m:sSubSup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𝑤𝑖𝑒𝑛𝑒𝑟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𝑛𝑒𝑤</m:t>
                              </m:r>
                            </m:sub>
                          </m:sSub>
                          <m:d>
                            <m:d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𝑛𝑒𝑤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𝑟𝑎𝑛𝑑𝑜𝑚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𝑤𝑒𝑖𝑛𝑒𝑟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𝑛𝑒𝑤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𝑟𝑎𝑛𝑑𝑜𝑚</m:t>
                                  </m:r>
                                  <m:d>
                                    <m:dPr>
                                      <m:ctrlP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F7FC171-2685-2871-13DF-5C09E6C92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63" y="4151076"/>
                <a:ext cx="9533015" cy="5821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7261B0-3949-11CA-0FA3-7D5A574BC526}"/>
                  </a:ext>
                </a:extLst>
              </p:cNvPr>
              <p:cNvSpPr txBox="1"/>
              <p:nvPr/>
            </p:nvSpPr>
            <p:spPr>
              <a:xfrm>
                <a:off x="3398293" y="654113"/>
                <a:ext cx="310259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IN" dirty="0"/>
                  <a:t>ionic particle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IN" dirty="0"/>
                  <a:t>charge (C)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IN" dirty="0"/>
                  <a:t>velocity (m/s)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𝑛𝑎𝑛𝑜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IN" dirty="0"/>
                  <a:t>nanopore length (m)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dirty="0"/>
                  <a:t> ionic current (A)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7261B0-3949-11CA-0FA3-7D5A574BC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293" y="654113"/>
                <a:ext cx="3102594" cy="1477328"/>
              </a:xfrm>
              <a:prstGeom prst="rect">
                <a:avLst/>
              </a:prstGeom>
              <a:blipFill>
                <a:blip r:embed="rId5"/>
                <a:stretch>
                  <a:fillRect t="-2058" b="-535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B85AA594-1C36-34F1-804D-C7982FABEEAA}"/>
              </a:ext>
            </a:extLst>
          </p:cNvPr>
          <p:cNvSpPr txBox="1"/>
          <p:nvPr/>
        </p:nvSpPr>
        <p:spPr>
          <a:xfrm>
            <a:off x="127342" y="3659121"/>
            <a:ext cx="824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Ionic current with noise to match experiments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5F2A31-1EDF-6841-318E-9997E0F3B11F}"/>
              </a:ext>
            </a:extLst>
          </p:cNvPr>
          <p:cNvSpPr txBox="1"/>
          <p:nvPr/>
        </p:nvSpPr>
        <p:spPr>
          <a:xfrm>
            <a:off x="9272227" y="3474455"/>
            <a:ext cx="2336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b="1" dirty="0"/>
              <a:t>MD simulations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2CF653-12ED-0753-D8E7-170CAE4CB1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060" y="3907112"/>
            <a:ext cx="3440269" cy="27340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37D2FD-B1DB-8A50-FB99-F0AC9A5AB53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763" t="36184" r="40002" b="32852"/>
          <a:stretch/>
        </p:blipFill>
        <p:spPr>
          <a:xfrm>
            <a:off x="8368315" y="773435"/>
            <a:ext cx="3220872" cy="277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99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94C0BA7-2A13-5522-050C-70B0DF9BAFDA}"/>
              </a:ext>
            </a:extLst>
          </p:cNvPr>
          <p:cNvSpPr txBox="1"/>
          <p:nvPr/>
        </p:nvSpPr>
        <p:spPr>
          <a:xfrm>
            <a:off x="154640" y="53789"/>
            <a:ext cx="1173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AE8226-5807-B2CC-18A9-E705328B77A8}"/>
              </a:ext>
            </a:extLst>
          </p:cNvPr>
          <p:cNvSpPr txBox="1"/>
          <p:nvPr/>
        </p:nvSpPr>
        <p:spPr>
          <a:xfrm>
            <a:off x="127343" y="35072"/>
            <a:ext cx="114809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 b="1" dirty="0" err="1"/>
              <a:t>Nanofluidics</a:t>
            </a:r>
            <a:r>
              <a:rPr lang="en-IN" sz="3200" b="1" dirty="0"/>
              <a:t> Devices: Langevin Oscillator noise model dynamics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1565D6D-9A76-D38C-6F87-B6C20EBF1311}"/>
                  </a:ext>
                </a:extLst>
              </p:cNvPr>
              <p:cNvSpPr txBox="1"/>
              <p:nvPr/>
            </p:nvSpPr>
            <p:spPr>
              <a:xfrm>
                <a:off x="127343" y="1094209"/>
                <a:ext cx="3571200" cy="710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𝑛𝑒𝑤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𝑛𝑒𝑤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𝑛𝑎𝑛𝑜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1565D6D-9A76-D38C-6F87-B6C20EBF1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43" y="1094209"/>
                <a:ext cx="3571200" cy="7107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1FCD145-58F1-0C94-5203-9825B04731B5}"/>
                  </a:ext>
                </a:extLst>
              </p:cNvPr>
              <p:cNvSpPr txBox="1"/>
              <p:nvPr/>
            </p:nvSpPr>
            <p:spPr>
              <a:xfrm>
                <a:off x="127342" y="2219115"/>
                <a:ext cx="5563773" cy="648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𝑚𝑒𝑎𝑠𝑢𝑟𝑒𝑑</m:t>
                          </m:r>
                        </m:sub>
                      </m:sSub>
                      <m:f>
                        <m:f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num>
                        <m:den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𝑚𝑒𝑎𝑠𝑢𝑟𝑒𝑑</m:t>
                          </m:r>
                        </m:sub>
                      </m:sSub>
                      <m:f>
                        <m:f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num>
                        <m:den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1FCD145-58F1-0C94-5203-9825B0473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42" y="2219115"/>
                <a:ext cx="5563773" cy="6481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84259114-1814-7146-153E-AFEC8677ADE0}"/>
              </a:ext>
            </a:extLst>
          </p:cNvPr>
          <p:cNvSpPr txBox="1"/>
          <p:nvPr/>
        </p:nvSpPr>
        <p:spPr>
          <a:xfrm>
            <a:off x="0" y="3078515"/>
            <a:ext cx="28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Velocity </a:t>
            </a:r>
            <a:r>
              <a:rPr lang="en-IN" b="1" dirty="0" err="1"/>
              <a:t>Verlet</a:t>
            </a:r>
            <a:r>
              <a:rPr lang="en-IN" b="1" dirty="0"/>
              <a:t>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F7FC171-2685-2871-13DF-5C09E6C924E5}"/>
                  </a:ext>
                </a:extLst>
              </p:cNvPr>
              <p:cNvSpPr txBox="1"/>
              <p:nvPr/>
            </p:nvSpPr>
            <p:spPr>
              <a:xfrm>
                <a:off x="347963" y="4151076"/>
                <a:ext cx="9533015" cy="582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𝑢𝑝𝑑𝑎𝑡𝑒𝑑</m:t>
                          </m:r>
                        </m:sup>
                      </m:sSubSup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𝑤𝑖𝑒𝑛𝑒𝑟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𝑛𝑒𝑤</m:t>
                              </m:r>
                            </m:sub>
                          </m:sSub>
                          <m:d>
                            <m:d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𝑛𝑒𝑤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𝑟𝑎𝑛𝑑𝑜𝑚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𝑤𝑒𝑖𝑛𝑒𝑟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𝑛𝑒𝑤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𝑟𝑎𝑛𝑑𝑜𝑚</m:t>
                                  </m:r>
                                  <m:d>
                                    <m:dPr>
                                      <m:ctrlP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F7FC171-2685-2871-13DF-5C09E6C92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63" y="4151076"/>
                <a:ext cx="9533015" cy="5821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7261B0-3949-11CA-0FA3-7D5A574BC526}"/>
                  </a:ext>
                </a:extLst>
              </p:cNvPr>
              <p:cNvSpPr txBox="1"/>
              <p:nvPr/>
            </p:nvSpPr>
            <p:spPr>
              <a:xfrm>
                <a:off x="3398293" y="654113"/>
                <a:ext cx="310259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IN" dirty="0"/>
                  <a:t>ionic particle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IN" dirty="0"/>
                  <a:t>charge (C)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IN" dirty="0"/>
                  <a:t>velocity (m/s)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𝑛𝑎𝑛𝑜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IN" dirty="0"/>
                  <a:t>nanopore length (m)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dirty="0"/>
                  <a:t> ionic current (A)</a:t>
                </a: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7261B0-3949-11CA-0FA3-7D5A574BC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293" y="654113"/>
                <a:ext cx="3102594" cy="1477328"/>
              </a:xfrm>
              <a:prstGeom prst="rect">
                <a:avLst/>
              </a:prstGeom>
              <a:blipFill>
                <a:blip r:embed="rId5"/>
                <a:stretch>
                  <a:fillRect t="-2058" b="-535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B85AA594-1C36-34F1-804D-C7982FABEEAA}"/>
              </a:ext>
            </a:extLst>
          </p:cNvPr>
          <p:cNvSpPr txBox="1"/>
          <p:nvPr/>
        </p:nvSpPr>
        <p:spPr>
          <a:xfrm>
            <a:off x="127342" y="3659121"/>
            <a:ext cx="824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Ionic current with noise to match experiments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4CAA8DB-F46A-5364-67E2-8DA3B27063B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0" r="50000" b="49594"/>
          <a:stretch/>
        </p:blipFill>
        <p:spPr>
          <a:xfrm>
            <a:off x="8132643" y="544875"/>
            <a:ext cx="3031225" cy="39966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5F2A31-1EDF-6841-318E-9997E0F3B11F}"/>
              </a:ext>
            </a:extLst>
          </p:cNvPr>
          <p:cNvSpPr txBox="1"/>
          <p:nvPr/>
        </p:nvSpPr>
        <p:spPr>
          <a:xfrm>
            <a:off x="9049997" y="4486514"/>
            <a:ext cx="2336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b="1" dirty="0"/>
              <a:t>Experiments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057F3D-6A7B-BAD6-CE3E-BDA0158A8EDC}"/>
              </a:ext>
            </a:extLst>
          </p:cNvPr>
          <p:cNvSpPr txBox="1"/>
          <p:nvPr/>
        </p:nvSpPr>
        <p:spPr>
          <a:xfrm>
            <a:off x="212507" y="5223461"/>
            <a:ext cx="11607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Ionic current with noise does not scale exactly to the experiments using Langevin noise model to match exact current and noise measurements. </a:t>
            </a:r>
          </a:p>
        </p:txBody>
      </p:sp>
    </p:spTree>
    <p:extLst>
      <p:ext uri="{BB962C8B-B14F-4D97-AF65-F5344CB8AC3E}">
        <p14:creationId xmlns:p14="http://schemas.microsoft.com/office/powerpoint/2010/main" val="380067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94C0BA7-2A13-5522-050C-70B0DF9BAFDA}"/>
              </a:ext>
            </a:extLst>
          </p:cNvPr>
          <p:cNvSpPr txBox="1"/>
          <p:nvPr/>
        </p:nvSpPr>
        <p:spPr>
          <a:xfrm>
            <a:off x="154640" y="53789"/>
            <a:ext cx="1173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AE8226-5807-B2CC-18A9-E705328B77A8}"/>
              </a:ext>
            </a:extLst>
          </p:cNvPr>
          <p:cNvSpPr txBox="1"/>
          <p:nvPr/>
        </p:nvSpPr>
        <p:spPr>
          <a:xfrm>
            <a:off x="127343" y="35072"/>
            <a:ext cx="114809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 b="1" dirty="0" err="1"/>
              <a:t>Nanofluidics</a:t>
            </a:r>
            <a:r>
              <a:rPr lang="en-IN" sz="3200" b="1" dirty="0"/>
              <a:t> Devices: Circuit theory GUI based Software package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17ED80-C561-792A-9EC1-4C94922D3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3" y="767231"/>
            <a:ext cx="11091177" cy="532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90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592</Words>
  <Application>Microsoft Office PowerPoint</Application>
  <PresentationFormat>Widescreen</PresentationFormat>
  <Paragraphs>68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Office Theme</vt:lpstr>
      <vt:lpstr>Nanofluidics: Match of Current-Voltage Experiments and Simulations and Noise experiments with simulations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Nanofluidics: Match of Current-Voltage Experiments and Simulations and Noise experiments with simulations</dc:title>
  <dc:creator>Vishal Nandigana</dc:creator>
  <cp:lastModifiedBy>Vishal Nandigana</cp:lastModifiedBy>
  <cp:revision>2</cp:revision>
  <dcterms:created xsi:type="dcterms:W3CDTF">2022-10-05T12:02:33Z</dcterms:created>
  <dcterms:modified xsi:type="dcterms:W3CDTF">2022-10-10T09:20:11Z</dcterms:modified>
</cp:coreProperties>
</file>