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6" r:id="rId3"/>
    <p:sldId id="257" r:id="rId4"/>
    <p:sldId id="321" r:id="rId5"/>
    <p:sldId id="312" r:id="rId6"/>
    <p:sldId id="283" r:id="rId7"/>
    <p:sldId id="279" r:id="rId8"/>
    <p:sldId id="300" r:id="rId9"/>
    <p:sldId id="313" r:id="rId10"/>
    <p:sldId id="320" r:id="rId11"/>
    <p:sldId id="260" r:id="rId12"/>
    <p:sldId id="267" r:id="rId13"/>
    <p:sldId id="319" r:id="rId14"/>
    <p:sldId id="318" r:id="rId15"/>
    <p:sldId id="259" r:id="rId16"/>
    <p:sldId id="315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T\algae\Carbon%20Removal%20Mode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/>
              <a:t>Climate Action Tracker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3600" b="1" dirty="0"/>
              <a:t>"Optimistic Policy</a:t>
            </a:r>
            <a:r>
              <a:rPr lang="en-US" sz="3600" b="1" baseline="0" dirty="0"/>
              <a:t> Projections"</a:t>
            </a:r>
            <a:endParaRPr lang="en-US" sz="3600" b="1" dirty="0"/>
          </a:p>
        </c:rich>
      </c:tx>
      <c:layout>
        <c:manualLayout>
          <c:xMode val="edge"/>
          <c:yMode val="edge"/>
          <c:x val="0.27794562007874019"/>
          <c:y val="0.6944996638232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63588935952738"/>
          <c:y val="0.25037927691707951"/>
          <c:w val="0.78182472375893786"/>
          <c:h val="0.6579112850205534"/>
        </c:manualLayout>
      </c:layout>
      <c:lineChart>
        <c:grouping val="standard"/>
        <c:varyColors val="0"/>
        <c:ser>
          <c:idx val="0"/>
          <c:order val="0"/>
          <c:spPr>
            <a:ln w="152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'CAT CO2'!$O$15:$DK$15</c:f>
              <c:numCache>
                <c:formatCode>0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'CAT CO2'!$O$20:$DK$20</c:f>
              <c:numCache>
                <c:formatCode>0</c:formatCode>
                <c:ptCount val="101"/>
                <c:pt idx="0">
                  <c:v>39.588440000000013</c:v>
                </c:pt>
                <c:pt idx="1">
                  <c:v>40.095800000000011</c:v>
                </c:pt>
                <c:pt idx="2">
                  <c:v>40.759349999999998</c:v>
                </c:pt>
                <c:pt idx="3">
                  <c:v>42.186170000000011</c:v>
                </c:pt>
                <c:pt idx="4">
                  <c:v>43.615090000000009</c:v>
                </c:pt>
                <c:pt idx="5">
                  <c:v>44.839019999999998</c:v>
                </c:pt>
                <c:pt idx="6">
                  <c:v>45.885280000000023</c:v>
                </c:pt>
                <c:pt idx="7">
                  <c:v>47.045470000000023</c:v>
                </c:pt>
                <c:pt idx="8">
                  <c:v>47.315760000000012</c:v>
                </c:pt>
                <c:pt idx="9">
                  <c:v>46.728180000000009</c:v>
                </c:pt>
                <c:pt idx="10">
                  <c:v>48.60945000000001</c:v>
                </c:pt>
                <c:pt idx="11">
                  <c:v>49.690310000000011</c:v>
                </c:pt>
                <c:pt idx="12">
                  <c:v>50.157970000000013</c:v>
                </c:pt>
                <c:pt idx="13">
                  <c:v>50.837610000000012</c:v>
                </c:pt>
                <c:pt idx="14">
                  <c:v>50.977060000000023</c:v>
                </c:pt>
                <c:pt idx="15">
                  <c:v>51.086300000000023</c:v>
                </c:pt>
                <c:pt idx="16">
                  <c:v>51.096720000000012</c:v>
                </c:pt>
                <c:pt idx="17">
                  <c:v>51.571740000000013</c:v>
                </c:pt>
                <c:pt idx="18">
                  <c:v>52.05425000000001</c:v>
                </c:pt>
                <c:pt idx="19">
                  <c:v>52.386860000000013</c:v>
                </c:pt>
                <c:pt idx="20">
                  <c:v>52.580830000000013</c:v>
                </c:pt>
                <c:pt idx="21">
                  <c:v>52.711780000000012</c:v>
                </c:pt>
                <c:pt idx="22">
                  <c:v>52.971750000000007</c:v>
                </c:pt>
                <c:pt idx="23">
                  <c:v>53.263350000000017</c:v>
                </c:pt>
                <c:pt idx="24">
                  <c:v>53.564880000000016</c:v>
                </c:pt>
                <c:pt idx="25">
                  <c:v>53.88506000000001</c:v>
                </c:pt>
                <c:pt idx="26">
                  <c:v>54.197070000000011</c:v>
                </c:pt>
                <c:pt idx="27">
                  <c:v>54.508810000000032</c:v>
                </c:pt>
                <c:pt idx="28">
                  <c:v>54.839700000000008</c:v>
                </c:pt>
                <c:pt idx="29">
                  <c:v>55.19166000000002</c:v>
                </c:pt>
                <c:pt idx="30">
                  <c:v>55.51157000000002</c:v>
                </c:pt>
                <c:pt idx="31">
                  <c:v>55.627000000000017</c:v>
                </c:pt>
                <c:pt idx="32">
                  <c:v>55.711590000000008</c:v>
                </c:pt>
                <c:pt idx="33">
                  <c:v>55.784290000000013</c:v>
                </c:pt>
                <c:pt idx="34">
                  <c:v>55.840080000000007</c:v>
                </c:pt>
                <c:pt idx="35">
                  <c:v>55.887750000000011</c:v>
                </c:pt>
                <c:pt idx="36">
                  <c:v>55.949520000000007</c:v>
                </c:pt>
                <c:pt idx="37">
                  <c:v>56.02817000000001</c:v>
                </c:pt>
                <c:pt idx="38">
                  <c:v>56.111780000000017</c:v>
                </c:pt>
                <c:pt idx="39">
                  <c:v>56.197040000000023</c:v>
                </c:pt>
                <c:pt idx="40">
                  <c:v>56.268990000000009</c:v>
                </c:pt>
                <c:pt idx="41">
                  <c:v>56.336890000000011</c:v>
                </c:pt>
                <c:pt idx="42">
                  <c:v>56.387440000000012</c:v>
                </c:pt>
                <c:pt idx="43">
                  <c:v>56.415610000000022</c:v>
                </c:pt>
                <c:pt idx="44">
                  <c:v>56.422010000000007</c:v>
                </c:pt>
                <c:pt idx="45">
                  <c:v>56.407950000000007</c:v>
                </c:pt>
                <c:pt idx="46">
                  <c:v>56.381330000000013</c:v>
                </c:pt>
                <c:pt idx="47">
                  <c:v>56.330790000000007</c:v>
                </c:pt>
                <c:pt idx="48">
                  <c:v>56.269630000000006</c:v>
                </c:pt>
                <c:pt idx="49">
                  <c:v>56.186900000000023</c:v>
                </c:pt>
                <c:pt idx="50">
                  <c:v>56.069870000000023</c:v>
                </c:pt>
                <c:pt idx="51">
                  <c:v>55.813770000000012</c:v>
                </c:pt>
                <c:pt idx="52">
                  <c:v>55.484440000000014</c:v>
                </c:pt>
                <c:pt idx="53">
                  <c:v>55.067600000000013</c:v>
                </c:pt>
                <c:pt idx="54">
                  <c:v>54.591230000000017</c:v>
                </c:pt>
                <c:pt idx="55">
                  <c:v>54.084950000000013</c:v>
                </c:pt>
                <c:pt idx="56">
                  <c:v>53.599470000000011</c:v>
                </c:pt>
                <c:pt idx="57">
                  <c:v>53.157190000000007</c:v>
                </c:pt>
                <c:pt idx="58">
                  <c:v>52.766620000000017</c:v>
                </c:pt>
                <c:pt idx="59">
                  <c:v>52.428110000000011</c:v>
                </c:pt>
                <c:pt idx="60">
                  <c:v>52.146220000000007</c:v>
                </c:pt>
                <c:pt idx="61">
                  <c:v>51.863530000000011</c:v>
                </c:pt>
                <c:pt idx="62">
                  <c:v>51.605070000000019</c:v>
                </c:pt>
                <c:pt idx="63">
                  <c:v>51.377510000000022</c:v>
                </c:pt>
                <c:pt idx="64">
                  <c:v>51.142380000000017</c:v>
                </c:pt>
                <c:pt idx="65">
                  <c:v>50.878070000000022</c:v>
                </c:pt>
                <c:pt idx="66">
                  <c:v>50.597300000000018</c:v>
                </c:pt>
                <c:pt idx="67">
                  <c:v>50.294160000000012</c:v>
                </c:pt>
                <c:pt idx="68">
                  <c:v>49.97525000000001</c:v>
                </c:pt>
                <c:pt idx="69">
                  <c:v>49.638220000000011</c:v>
                </c:pt>
                <c:pt idx="70">
                  <c:v>49.27385000000001</c:v>
                </c:pt>
                <c:pt idx="71">
                  <c:v>48.902260000000012</c:v>
                </c:pt>
                <c:pt idx="72">
                  <c:v>48.531560000000013</c:v>
                </c:pt>
                <c:pt idx="73">
                  <c:v>48.162010000000024</c:v>
                </c:pt>
                <c:pt idx="74">
                  <c:v>47.802300000000017</c:v>
                </c:pt>
                <c:pt idx="75">
                  <c:v>47.447120000000012</c:v>
                </c:pt>
                <c:pt idx="76">
                  <c:v>47.093870000000017</c:v>
                </c:pt>
                <c:pt idx="77">
                  <c:v>46.745870000000011</c:v>
                </c:pt>
                <c:pt idx="78">
                  <c:v>46.403660000000023</c:v>
                </c:pt>
                <c:pt idx="79">
                  <c:v>46.071100000000023</c:v>
                </c:pt>
                <c:pt idx="80">
                  <c:v>45.742610000000013</c:v>
                </c:pt>
                <c:pt idx="81">
                  <c:v>45.402080000000012</c:v>
                </c:pt>
                <c:pt idx="82">
                  <c:v>45.05772000000001</c:v>
                </c:pt>
                <c:pt idx="83">
                  <c:v>44.70414000000001</c:v>
                </c:pt>
                <c:pt idx="84">
                  <c:v>44.342360000000014</c:v>
                </c:pt>
                <c:pt idx="85">
                  <c:v>43.952910000000017</c:v>
                </c:pt>
                <c:pt idx="86">
                  <c:v>43.54104000000001</c:v>
                </c:pt>
                <c:pt idx="87">
                  <c:v>43.115380000000023</c:v>
                </c:pt>
                <c:pt idx="88">
                  <c:v>42.685660000000013</c:v>
                </c:pt>
                <c:pt idx="89">
                  <c:v>42.257520000000007</c:v>
                </c:pt>
                <c:pt idx="90">
                  <c:v>41.87231000000002</c:v>
                </c:pt>
                <c:pt idx="91">
                  <c:v>41.508960000000009</c:v>
                </c:pt>
                <c:pt idx="92">
                  <c:v>41.162330000000011</c:v>
                </c:pt>
                <c:pt idx="93">
                  <c:v>40.833840000000009</c:v>
                </c:pt>
                <c:pt idx="94">
                  <c:v>40.515100000000032</c:v>
                </c:pt>
                <c:pt idx="95">
                  <c:v>40.211750000000009</c:v>
                </c:pt>
                <c:pt idx="96">
                  <c:v>39.929550000000013</c:v>
                </c:pt>
                <c:pt idx="97">
                  <c:v>39.666950000000007</c:v>
                </c:pt>
                <c:pt idx="98">
                  <c:v>39.432150000000007</c:v>
                </c:pt>
                <c:pt idx="99">
                  <c:v>39.222690000000007</c:v>
                </c:pt>
                <c:pt idx="100">
                  <c:v>39.041269999999997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43-427B-9044-D5E8F5F39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5262016"/>
        <c:axId val="605261032"/>
      </c:lineChart>
      <c:catAx>
        <c:axId val="6052620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261032"/>
        <c:crosses val="autoZero"/>
        <c:auto val="1"/>
        <c:lblAlgn val="ctr"/>
        <c:lblOffset val="100"/>
        <c:tickLblSkip val="10"/>
        <c:noMultiLvlLbl val="0"/>
      </c:catAx>
      <c:valAx>
        <c:axId val="605261032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l"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b="1" baseline="0"/>
                  <a:t>Annual Emissions Gt CO2e</a:t>
                </a:r>
              </a:p>
            </c:rich>
          </c:tx>
          <c:layout>
            <c:manualLayout>
              <c:xMode val="edge"/>
              <c:yMode val="edge"/>
              <c:x val="6.9287195812953173E-2"/>
              <c:y val="0.33760483608255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26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0.16562</cdr:x>
      <cdr:y>0.30871</cdr:y>
    </cdr:from>
    <cdr:to>
      <cdr:x>0.48781</cdr:x>
      <cdr:y>0.53822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828ABA97-5160-6935-D08D-257B4C083889}"/>
            </a:ext>
          </a:extLst>
        </cdr:cNvPr>
        <cdr:cNvGrpSpPr/>
      </cdr:nvGrpSpPr>
      <cdr:grpSpPr>
        <a:xfrm xmlns:a="http://schemas.openxmlformats.org/drawingml/2006/main">
          <a:off x="2019239" y="1905420"/>
          <a:ext cx="3928141" cy="1416581"/>
          <a:chOff x="2019239" y="1905420"/>
          <a:chExt cx="3928141" cy="1416581"/>
        </a:xfrm>
      </cdr:grpSpPr>
      <cdr:sp macro="" textlink="">
        <cdr:nvSpPr>
          <cdr:cNvPr id="3" name="TextBox 2">
            <a:extLst xmlns:a="http://schemas.openxmlformats.org/drawingml/2006/main">
              <a:ext uri="{FF2B5EF4-FFF2-40B4-BE49-F238E27FC236}">
                <a16:creationId xmlns:a16="http://schemas.microsoft.com/office/drawing/2014/main" id="{EC027608-0D3A-45CD-BF0D-CBDCA3678369}"/>
              </a:ext>
            </a:extLst>
          </cdr:cNvPr>
          <cdr:cNvSpPr txBox="1"/>
        </cdr:nvSpPr>
        <cdr:spPr>
          <a:xfrm xmlns:a="http://schemas.openxmlformats.org/drawingml/2006/main">
            <a:off x="3939845" y="2433081"/>
            <a:ext cx="1032662" cy="72159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AU" sz="4000" b="1" dirty="0">
                <a:solidFill>
                  <a:srgbClr val="FFCC66"/>
                </a:solidFill>
              </a:rPr>
              <a:t>X</a:t>
            </a:r>
          </a:p>
        </cdr:txBody>
      </cdr:sp>
      <cdr:sp macro="" textlink="">
        <cdr:nvSpPr>
          <cdr:cNvPr id="4" name="TextBox 1">
            <a:extLst xmlns:a="http://schemas.openxmlformats.org/drawingml/2006/main">
              <a:ext uri="{FF2B5EF4-FFF2-40B4-BE49-F238E27FC236}">
                <a16:creationId xmlns:a16="http://schemas.microsoft.com/office/drawing/2014/main" id="{3C49753F-6160-4E12-A03E-6CE40A1AC12D}"/>
              </a:ext>
            </a:extLst>
          </cdr:cNvPr>
          <cdr:cNvSpPr txBox="1"/>
        </cdr:nvSpPr>
        <cdr:spPr>
          <a:xfrm xmlns:a="http://schemas.openxmlformats.org/drawingml/2006/main">
            <a:off x="4914717" y="1905420"/>
            <a:ext cx="1032663" cy="72153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AU" sz="4000" b="1">
                <a:solidFill>
                  <a:srgbClr val="FF0000"/>
                </a:solidFill>
              </a:rPr>
              <a:t>X</a:t>
            </a:r>
          </a:p>
        </cdr:txBody>
      </cdr:sp>
      <cdr:cxnSp macro="">
        <cdr:nvCxnSpPr>
          <cdr:cNvPr id="8" name="Straight Arrow Connector 7">
            <a:extLst xmlns:a="http://schemas.openxmlformats.org/drawingml/2006/main">
              <a:ext uri="{FF2B5EF4-FFF2-40B4-BE49-F238E27FC236}">
                <a16:creationId xmlns:a16="http://schemas.microsoft.com/office/drawing/2014/main" id="{07E95575-92F1-4F18-AFDD-1E80B029884A}"/>
              </a:ext>
            </a:extLst>
          </cdr:cNvPr>
          <cdr:cNvCxnSpPr/>
        </cdr:nvCxnSpPr>
        <cdr:spPr>
          <a:xfrm xmlns:a="http://schemas.openxmlformats.org/drawingml/2006/main" flipV="1">
            <a:off x="3079577" y="2744037"/>
            <a:ext cx="993404" cy="9628"/>
          </a:xfrm>
          <a:prstGeom xmlns:a="http://schemas.openxmlformats.org/drawingml/2006/main" prst="straightConnector1">
            <a:avLst/>
          </a:prstGeom>
          <a:ln xmlns:a="http://schemas.openxmlformats.org/drawingml/2006/main" w="63500">
            <a:solidFill>
              <a:srgbClr val="FFCC66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357DCAF8-B3D0-4A3B-B67A-BAE41E2C012E}"/>
              </a:ext>
            </a:extLst>
          </cdr:cNvPr>
          <cdr:cNvSpPr txBox="1"/>
        </cdr:nvSpPr>
        <cdr:spPr>
          <a:xfrm xmlns:a="http://schemas.openxmlformats.org/drawingml/2006/main">
            <a:off x="2019239" y="2050837"/>
            <a:ext cx="1246510" cy="1271164"/>
          </a:xfrm>
          <a:prstGeom xmlns:a="http://schemas.openxmlformats.org/drawingml/2006/main" prst="rect">
            <a:avLst/>
          </a:prstGeom>
          <a:ln xmlns:a="http://schemas.openxmlformats.org/drawingml/2006/main">
            <a:solidFill>
              <a:schemeClr val="tx1"/>
            </a:solidFill>
          </a:ln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AU" sz="1400" b="1" dirty="0"/>
              <a:t>Expected Annual</a:t>
            </a:r>
            <a:r>
              <a:rPr lang="en-AU" sz="1400" b="1" baseline="0" dirty="0"/>
              <a:t> </a:t>
            </a:r>
            <a:r>
              <a:rPr lang="en-AU" sz="1400" b="1" dirty="0"/>
              <a:t>Emission Increase 2020-2030</a:t>
            </a:r>
          </a:p>
        </cdr:txBody>
      </cdr:sp>
      <cdr:cxnSp macro="">
        <cdr:nvCxnSpPr>
          <cdr:cNvPr id="12" name="Straight Arrow Connector 11">
            <a:extLst xmlns:a="http://schemas.openxmlformats.org/drawingml/2006/main">
              <a:ext uri="{FF2B5EF4-FFF2-40B4-BE49-F238E27FC236}">
                <a16:creationId xmlns:a16="http://schemas.microsoft.com/office/drawing/2014/main" id="{FF5F9E96-97D1-47CA-A520-D00D3F2FF3F7}"/>
              </a:ext>
            </a:extLst>
          </cdr:cNvPr>
          <cdr:cNvCxnSpPr/>
        </cdr:nvCxnSpPr>
        <cdr:spPr>
          <a:xfrm xmlns:a="http://schemas.openxmlformats.org/drawingml/2006/main" flipV="1">
            <a:off x="3079577" y="2285380"/>
            <a:ext cx="2028505" cy="25430"/>
          </a:xfrm>
          <a:prstGeom xmlns:a="http://schemas.openxmlformats.org/drawingml/2006/main" prst="straightConnector1">
            <a:avLst/>
          </a:prstGeom>
          <a:ln xmlns:a="http://schemas.openxmlformats.org/drawingml/2006/main" w="63500">
            <a:solidFill>
              <a:srgbClr val="FF0000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0.68534</cdr:x>
      <cdr:y>0.34321</cdr:y>
    </cdr:from>
    <cdr:to>
      <cdr:x>0.88798</cdr:x>
      <cdr:y>0.45398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09E3A2F-0BA2-47A6-AE0F-93A7CDD4E30B}"/>
            </a:ext>
          </a:extLst>
        </cdr:cNvPr>
        <cdr:cNvSpPr txBox="1"/>
      </cdr:nvSpPr>
      <cdr:spPr>
        <a:xfrm xmlns:a="http://schemas.openxmlformats.org/drawingml/2006/main">
          <a:off x="6378433" y="2085076"/>
          <a:ext cx="1886045" cy="67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3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2140-4BE7-4624-0DF5-59C8D1F6E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37D86-209E-1B2E-B52C-10E8C123C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4F230-1994-D220-0E3F-1C4C37B0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6F907-5CC3-C902-5E20-83F2005E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67B0-75A9-50BA-06BF-DED51619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58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5E20-F53C-88FF-88B2-F6FE4EED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66CCA-7703-BA6B-7032-DC8DA81A6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0D2C-DC17-A6AB-96C7-CC67AD6C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E50CE-B7BF-5497-BF89-4116D382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3DC69-2380-EF38-9EB9-8474AB17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993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8FBA4-33DC-3128-D64C-75600E0AB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AD335-6FD6-5704-E6A9-01146FAD4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CDBF9-5AA6-E6A4-7A12-BFAEE0F9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E4136-3A7F-64EA-E398-BB005AA3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33F-C0FF-7A8A-0FB6-D06C5B11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78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7648-CBA6-26F4-2F36-8F4F1F13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E99E9-5088-A318-AF71-E0A200538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9B4A-C783-F671-30EB-67947B50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72BA3-3D67-420B-4F4C-6AF5C6DA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F655F-9EB4-CFEB-6BEC-EB85A560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50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3E74-D5D3-C1C6-97E9-CA199AB2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DEFC8-835F-C9CA-0B81-B2CDBB487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E897D-5E0C-D721-0F3F-F361A36F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2D2CB-37BB-4E81-E61C-53DB6C24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A8CC3-AD35-398B-98C7-67F72355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7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897E-0E6C-00F9-C08C-2288E62A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4AD-D052-9920-923C-5E1F5F9B6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95CC7-93E8-07F9-BF38-1EF1F8C6C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DF42F-229A-BB7A-CFA0-27348CDA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77EF5-F7DE-9F65-7090-C999F76F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980E2-6A9F-B532-F173-BF4A5671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8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DECC-2DDB-43D6-8FB3-87D676CF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87A9-187E-521A-595B-08B056A21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98F35-5C11-4D35-6EE2-65D6147EB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D7D6D-7D56-CCFA-6198-8D461D69D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428CE-F634-1E3F-7373-C3AD99541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A3AF0-B89F-F159-2828-F4F2752D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5D9C8-815F-5AE6-918C-4135832F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5D5B1-954F-EAB3-42E4-D9A7AE34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5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6E90-6B16-16E6-7A1D-51FD36D3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9D31D-7D61-732C-99DB-4DDF2002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FC3FB-2D6D-A919-C217-3E27494A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F74C0-A98A-17C1-3EE7-E147E736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9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F8111-1432-503C-3669-E5430DBE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25049-FEE1-44E3-E3C8-8BE4820C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3DC39-0A24-FF48-415A-44820E3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39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9CC-7685-CF68-F8E9-5F48F7C2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ACD88-2BF7-94B9-372F-13254C4F3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7A7DE-976D-6ABD-A638-2CC52EF63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67519-B24B-26C5-30BD-C5FCD622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13D88-564A-D353-F0C6-AE6383849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0AA32-9E45-F348-81A1-8A88336E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49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35F-94BC-CB4A-1B3F-5D31E447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EC8FA-20C6-E986-6DCB-EE25BA5D0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588E1-A325-19A3-DAD7-3425E65EC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3DF5A-0D94-400E-DFFC-713A4063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6F6CB-CF37-1665-C51A-E95220BC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CE8EF-D70A-2A76-9D59-5B94BB38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00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84DD1-4A04-DDC9-FDC3-CC5D7994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70A78-AF85-F225-7313-5E00ADD0D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8FDC6-D6B6-BE37-BB8E-F55AECD80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70285-254E-4DCD-8DCC-201E5C61C9FD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0AB60-BF54-86FA-939F-86EB9670B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29E1D-D0AC-6812-C36B-E46347B1F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DBB58-2E54-4295-96A0-BA206D227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96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etaryrestoration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10.1073/pnas.1810141115#con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rossmark.crossref.org/dialog?doi=10.1073%2Fpnas.1810141115&amp;domain=www.pnas.org&amp;uri_scheme=https%3A&amp;cm_version=v2.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doi/10.1073/pnas.1810141115#con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10.1073/pnas.1810141115#con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rossmark.crossref.org/dialog?doi=10.1073%2Fpnas.1810141115&amp;domain=www.pnas.org&amp;uri_scheme=https%3A&amp;cm_version=v2.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pcc.ch/sr15/chapter/sp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lobalwarmingindex.org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BEC1F0-C00E-F664-1486-96EFEC262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43" r="1379" b="20395"/>
          <a:stretch/>
        </p:blipFill>
        <p:spPr>
          <a:xfrm>
            <a:off x="0" y="1944094"/>
            <a:ext cx="12192000" cy="44825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848D58-8550-D327-F809-E9CF4291657F}"/>
              </a:ext>
            </a:extLst>
          </p:cNvPr>
          <p:cNvSpPr txBox="1">
            <a:spLocks/>
          </p:cNvSpPr>
          <p:nvPr/>
        </p:nvSpPr>
        <p:spPr>
          <a:xfrm>
            <a:off x="196441" y="260100"/>
            <a:ext cx="1123908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latin typeface="+mn-lt"/>
              </a:rPr>
              <a:t>Why Increasing Albedo is More Urgent Than Removing Greenhouse Gases for Climate Policy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B470E-3B4D-E05B-9EB2-10FA5C82631A}"/>
              </a:ext>
            </a:extLst>
          </p:cNvPr>
          <p:cNvSpPr/>
          <p:nvPr/>
        </p:nvSpPr>
        <p:spPr>
          <a:xfrm>
            <a:off x="4094481" y="5501419"/>
            <a:ext cx="4045668" cy="606287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A261AC-B075-60FD-E36A-C9D72012D599}"/>
              </a:ext>
            </a:extLst>
          </p:cNvPr>
          <p:cNvSpPr txBox="1">
            <a:spLocks/>
          </p:cNvSpPr>
          <p:nvPr/>
        </p:nvSpPr>
        <p:spPr>
          <a:xfrm>
            <a:off x="476460" y="4670326"/>
            <a:ext cx="1123908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chemeClr val="bg1"/>
                </a:solidFill>
                <a:latin typeface="+mn-lt"/>
              </a:rPr>
              <a:t>Robert Tulip, August 2022</a:t>
            </a:r>
          </a:p>
          <a:p>
            <a:endParaRPr lang="en-AU" sz="4000" b="1" dirty="0">
              <a:latin typeface="+mn-lt"/>
              <a:hlinkClick r:id="rId3"/>
            </a:endParaRPr>
          </a:p>
          <a:p>
            <a:endParaRPr lang="en-AU" sz="4000" b="1" dirty="0">
              <a:latin typeface="+mn-lt"/>
              <a:hlinkClick r:id="rId3"/>
            </a:endParaRPr>
          </a:p>
          <a:p>
            <a:endParaRPr lang="en-AU" sz="4000" b="1" dirty="0">
              <a:latin typeface="+mn-lt"/>
              <a:hlinkClick r:id="rId3"/>
            </a:endParaRPr>
          </a:p>
          <a:p>
            <a:endParaRPr lang="en-AU" sz="4000" b="1" dirty="0">
              <a:latin typeface="+mn-lt"/>
              <a:hlinkClick r:id="rId3"/>
            </a:endParaRPr>
          </a:p>
          <a:p>
            <a:endParaRPr lang="en-AU" sz="4000" b="1" dirty="0">
              <a:latin typeface="+mn-lt"/>
              <a:hlinkClick r:id="rId3"/>
            </a:endParaRPr>
          </a:p>
          <a:p>
            <a:r>
              <a:rPr lang="en-AU" sz="2000" b="1" dirty="0">
                <a:latin typeface="+mn-lt"/>
                <a:hlinkClick r:id="rId3"/>
              </a:rPr>
              <a:t>https://planetaryrestoration.net/</a:t>
            </a:r>
            <a:r>
              <a:rPr lang="en-AU" sz="20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08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9B05F-16B3-4385-1732-58D27EAB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EBD34-7BBD-653C-E915-461076548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A8D8D-DCE6-E171-6EF2-7DC4FC4A1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7" t="17778" r="31897" b="5324"/>
          <a:stretch/>
        </p:blipFill>
        <p:spPr>
          <a:xfrm>
            <a:off x="683173" y="0"/>
            <a:ext cx="10310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2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5A3E66D-B57D-6EC0-FB0F-275DC8BD231B}"/>
              </a:ext>
            </a:extLst>
          </p:cNvPr>
          <p:cNvSpPr txBox="1"/>
          <p:nvPr/>
        </p:nvSpPr>
        <p:spPr>
          <a:xfrm>
            <a:off x="415787" y="1041023"/>
            <a:ext cx="1391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400" b="1" dirty="0"/>
              <a:t>2080</a:t>
            </a:r>
          </a:p>
          <a:p>
            <a:pPr algn="ctr">
              <a:spcAft>
                <a:spcPts val="600"/>
              </a:spcAft>
            </a:pPr>
            <a:endParaRPr lang="en-AU" sz="2400" b="1" dirty="0"/>
          </a:p>
          <a:p>
            <a:pPr algn="ctr">
              <a:spcAft>
                <a:spcPts val="600"/>
              </a:spcAft>
            </a:pPr>
            <a:endParaRPr lang="en-AU" sz="2400" b="1" dirty="0"/>
          </a:p>
          <a:p>
            <a:pPr algn="ctr">
              <a:spcAft>
                <a:spcPts val="600"/>
              </a:spcAft>
            </a:pPr>
            <a:endParaRPr lang="en-AU" sz="2400" b="1" dirty="0"/>
          </a:p>
          <a:p>
            <a:pPr algn="ctr">
              <a:spcAft>
                <a:spcPts val="600"/>
              </a:spcAft>
            </a:pPr>
            <a:r>
              <a:rPr lang="en-AU" sz="2400" b="1" dirty="0"/>
              <a:t>2060</a:t>
            </a:r>
          </a:p>
          <a:p>
            <a:pPr algn="ctr">
              <a:spcAft>
                <a:spcPts val="600"/>
              </a:spcAft>
            </a:pPr>
            <a:endParaRPr lang="en-AU" sz="2400" b="1" dirty="0"/>
          </a:p>
          <a:p>
            <a:pPr algn="ctr">
              <a:spcAft>
                <a:spcPts val="600"/>
              </a:spcAft>
            </a:pPr>
            <a:endParaRPr lang="en-AU" sz="2400" b="1" dirty="0"/>
          </a:p>
          <a:p>
            <a:pPr algn="ctr">
              <a:spcAft>
                <a:spcPts val="600"/>
              </a:spcAft>
            </a:pPr>
            <a:endParaRPr lang="en-AU" sz="2400" b="1" dirty="0"/>
          </a:p>
          <a:p>
            <a:pPr algn="ctr">
              <a:spcAft>
                <a:spcPts val="600"/>
              </a:spcAft>
            </a:pPr>
            <a:r>
              <a:rPr lang="en-AU" sz="2400" b="1" dirty="0"/>
              <a:t>2040</a:t>
            </a:r>
          </a:p>
          <a:p>
            <a:pPr algn="ctr">
              <a:spcAft>
                <a:spcPts val="600"/>
              </a:spcAft>
            </a:pPr>
            <a:endParaRPr lang="en-AU" sz="2400" b="1" dirty="0"/>
          </a:p>
          <a:p>
            <a:pPr algn="ctr">
              <a:spcAft>
                <a:spcPts val="600"/>
              </a:spcAft>
            </a:pPr>
            <a:endParaRPr lang="en-AU" sz="2400" b="1" dirty="0"/>
          </a:p>
          <a:p>
            <a:pPr algn="ctr">
              <a:spcAft>
                <a:spcPts val="600"/>
              </a:spcAft>
            </a:pPr>
            <a:endParaRPr lang="en-AU" sz="2400" b="1" dirty="0"/>
          </a:p>
          <a:p>
            <a:pPr algn="ctr">
              <a:spcAft>
                <a:spcPts val="600"/>
              </a:spcAft>
            </a:pPr>
            <a:r>
              <a:rPr lang="en-AU" sz="2400" b="1" dirty="0"/>
              <a:t>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6BE834-4413-9E08-9F8E-A2AD3C066B81}"/>
              </a:ext>
            </a:extLst>
          </p:cNvPr>
          <p:cNvSpPr txBox="1"/>
          <p:nvPr/>
        </p:nvSpPr>
        <p:spPr>
          <a:xfrm>
            <a:off x="3367395" y="283223"/>
            <a:ext cx="545721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Climate Security Timeline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BD5342-0EB4-AFD2-7A83-65AB5CF0B0F1}"/>
              </a:ext>
            </a:extLst>
          </p:cNvPr>
          <p:cNvCxnSpPr/>
          <p:nvPr/>
        </p:nvCxnSpPr>
        <p:spPr>
          <a:xfrm flipV="1">
            <a:off x="341154" y="1183262"/>
            <a:ext cx="0" cy="5504462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9AF0964-8F63-1235-7247-FA184DEC1AEC}"/>
              </a:ext>
            </a:extLst>
          </p:cNvPr>
          <p:cNvSpPr txBox="1"/>
          <p:nvPr/>
        </p:nvSpPr>
        <p:spPr>
          <a:xfrm>
            <a:off x="10924319" y="6550223"/>
            <a:ext cx="189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By Robert Tulip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ABA80E-31C1-B262-C28A-099DC1E7D919}"/>
              </a:ext>
            </a:extLst>
          </p:cNvPr>
          <p:cNvGrpSpPr/>
          <p:nvPr/>
        </p:nvGrpSpPr>
        <p:grpSpPr>
          <a:xfrm>
            <a:off x="2080950" y="1575628"/>
            <a:ext cx="9676916" cy="1343136"/>
            <a:chOff x="2080950" y="1575628"/>
            <a:chExt cx="9676916" cy="13431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6B28CA-9DBD-4BF3-F17A-6D6EBC17E94C}"/>
                </a:ext>
              </a:extLst>
            </p:cNvPr>
            <p:cNvGrpSpPr/>
            <p:nvPr/>
          </p:nvGrpSpPr>
          <p:grpSpPr>
            <a:xfrm>
              <a:off x="2080950" y="1575628"/>
              <a:ext cx="8562799" cy="1343136"/>
              <a:chOff x="2080950" y="1575628"/>
              <a:chExt cx="8562799" cy="134313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4A45F7-072C-BC04-EFB8-D775F79D35C0}"/>
                  </a:ext>
                </a:extLst>
              </p:cNvPr>
              <p:cNvSpPr/>
              <p:nvPr/>
            </p:nvSpPr>
            <p:spPr>
              <a:xfrm rot="17640731">
                <a:off x="7843098" y="118113"/>
                <a:ext cx="785192" cy="4816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C4B406-C086-766A-D7EE-99317358862B}"/>
                  </a:ext>
                </a:extLst>
              </p:cNvPr>
              <p:cNvSpPr/>
              <p:nvPr/>
            </p:nvSpPr>
            <p:spPr>
              <a:xfrm rot="3840000">
                <a:off x="3941823" y="270514"/>
                <a:ext cx="785192" cy="45069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A5593F-6BC7-F340-11B7-9BE517E41B6F}"/>
                  </a:ext>
                </a:extLst>
              </p:cNvPr>
              <p:cNvSpPr txBox="1"/>
              <p:nvPr/>
            </p:nvSpPr>
            <p:spPr>
              <a:xfrm>
                <a:off x="5431804" y="1575628"/>
                <a:ext cx="1764125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r>
                  <a:rPr lang="en-AU" dirty="0"/>
                  <a:t>3. Cut emissions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9264ED-209A-8FF4-FD26-CE955B7C57EC}"/>
                </a:ext>
              </a:extLst>
            </p:cNvPr>
            <p:cNvSpPr txBox="1"/>
            <p:nvPr/>
          </p:nvSpPr>
          <p:spPr>
            <a:xfrm>
              <a:off x="10903130" y="1760294"/>
              <a:ext cx="854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AU" dirty="0"/>
                <a:t>Roof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4642D7-7CDF-B4C4-DEAD-017649C4FE0C}"/>
              </a:ext>
            </a:extLst>
          </p:cNvPr>
          <p:cNvGrpSpPr/>
          <p:nvPr/>
        </p:nvGrpSpPr>
        <p:grpSpPr>
          <a:xfrm>
            <a:off x="3150704" y="3161710"/>
            <a:ext cx="8664236" cy="2335698"/>
            <a:chOff x="3150704" y="3161710"/>
            <a:chExt cx="8664236" cy="23356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CD75DD-8C4C-2D62-EA6E-2236AF049262}"/>
                </a:ext>
              </a:extLst>
            </p:cNvPr>
            <p:cNvGrpSpPr/>
            <p:nvPr/>
          </p:nvGrpSpPr>
          <p:grpSpPr>
            <a:xfrm>
              <a:off x="3150704" y="3161710"/>
              <a:ext cx="6443870" cy="2335698"/>
              <a:chOff x="3150704" y="3161710"/>
              <a:chExt cx="6443870" cy="233569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D297F87-979B-22F3-B574-0BE5FA648926}"/>
                  </a:ext>
                </a:extLst>
              </p:cNvPr>
              <p:cNvSpPr/>
              <p:nvPr/>
            </p:nvSpPr>
            <p:spPr>
              <a:xfrm>
                <a:off x="3150704" y="3161712"/>
                <a:ext cx="785192" cy="2335696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A5379D-0072-38BE-3EC0-7FC0D6E56F98}"/>
                  </a:ext>
                </a:extLst>
              </p:cNvPr>
              <p:cNvSpPr/>
              <p:nvPr/>
            </p:nvSpPr>
            <p:spPr>
              <a:xfrm>
                <a:off x="8809382" y="3161710"/>
                <a:ext cx="785192" cy="233569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744696-C16B-AABD-5778-49C82D3976A3}"/>
                  </a:ext>
                </a:extLst>
              </p:cNvPr>
              <p:cNvSpPr txBox="1"/>
              <p:nvPr/>
            </p:nvSpPr>
            <p:spPr>
              <a:xfrm>
                <a:off x="3935896" y="3858701"/>
                <a:ext cx="4873486" cy="1015663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r>
                  <a:rPr lang="en-AU" sz="2400" dirty="0"/>
                  <a:t>2. Remove Greenhouse Gases </a:t>
                </a:r>
              </a:p>
              <a:p>
                <a:r>
                  <a:rPr lang="en-AU" dirty="0"/>
                  <a:t>Convert carbon dioxide and methane </a:t>
                </a:r>
              </a:p>
              <a:p>
                <a:r>
                  <a:rPr lang="en-AU" dirty="0"/>
                  <a:t>into useful commodities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D904AC-0753-258E-7FF6-D5EBB61A06E8}"/>
                </a:ext>
              </a:extLst>
            </p:cNvPr>
            <p:cNvSpPr txBox="1"/>
            <p:nvPr/>
          </p:nvSpPr>
          <p:spPr>
            <a:xfrm>
              <a:off x="10862126" y="4366532"/>
              <a:ext cx="952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AU" dirty="0"/>
                <a:t>Walls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9E40D3B-5DC2-9658-A6D7-C6EC18BC715E}"/>
              </a:ext>
            </a:extLst>
          </p:cNvPr>
          <p:cNvGrpSpPr/>
          <p:nvPr/>
        </p:nvGrpSpPr>
        <p:grpSpPr>
          <a:xfrm>
            <a:off x="2136913" y="5497407"/>
            <a:ext cx="9757406" cy="1172817"/>
            <a:chOff x="2136913" y="5497407"/>
            <a:chExt cx="9757406" cy="11728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EB299E-F105-B10B-0AEE-5724F370A88C}"/>
                </a:ext>
              </a:extLst>
            </p:cNvPr>
            <p:cNvSpPr/>
            <p:nvPr/>
          </p:nvSpPr>
          <p:spPr>
            <a:xfrm>
              <a:off x="2136913" y="5497407"/>
              <a:ext cx="8458200" cy="117281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FD0F7A-1AEB-BB06-5ED8-FB6DFAE71470}"/>
                </a:ext>
              </a:extLst>
            </p:cNvPr>
            <p:cNvSpPr txBox="1"/>
            <p:nvPr/>
          </p:nvSpPr>
          <p:spPr>
            <a:xfrm>
              <a:off x="2345634" y="5751117"/>
              <a:ext cx="8050695" cy="738664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/>
                <a:t>1. Albedo Enhancement </a:t>
              </a:r>
              <a:r>
                <a:rPr lang="en-AU" b="1" dirty="0"/>
                <a:t>– Immediate cooling priority to brighten planet and reverse extreme weather, biodiversity loss, heating and sea level rise.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8C6AF-40AB-BA96-A97E-8BB10D1E2073}"/>
                </a:ext>
              </a:extLst>
            </p:cNvPr>
            <p:cNvSpPr txBox="1"/>
            <p:nvPr/>
          </p:nvSpPr>
          <p:spPr>
            <a:xfrm>
              <a:off x="10786373" y="5668316"/>
              <a:ext cx="1107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/>
                <a:t>Foundations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95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ACC3D94-AFAC-489F-99F3-96238ED00594}"/>
              </a:ext>
            </a:extLst>
          </p:cNvPr>
          <p:cNvSpPr txBox="1"/>
          <p:nvPr/>
        </p:nvSpPr>
        <p:spPr>
          <a:xfrm>
            <a:off x="321954" y="257173"/>
            <a:ext cx="11544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</a:rPr>
              <a:t>Marine Cloud Brightening to cool Antarctica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47A8D1-4F3F-4B51-ADE5-66983D075EAF}"/>
              </a:ext>
            </a:extLst>
          </p:cNvPr>
          <p:cNvSpPr txBox="1"/>
          <p:nvPr/>
        </p:nvSpPr>
        <p:spPr>
          <a:xfrm>
            <a:off x="10556068" y="6531917"/>
            <a:ext cx="174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Diagram by Robert Tulip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38D54-EF68-493C-A15B-09CCA6E7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9" r="22595"/>
          <a:stretch/>
        </p:blipFill>
        <p:spPr>
          <a:xfrm>
            <a:off x="3219986" y="1154738"/>
            <a:ext cx="4364457" cy="4809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B03F1C-5E65-4591-A8C8-2141260EB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03" r="22053" b="3156"/>
          <a:stretch/>
        </p:blipFill>
        <p:spPr>
          <a:xfrm>
            <a:off x="7571037" y="1154738"/>
            <a:ext cx="4470540" cy="4643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1975DC-25FA-4EE4-A623-654DBE6C3D69}"/>
              </a:ext>
            </a:extLst>
          </p:cNvPr>
          <p:cNvSpPr txBox="1"/>
          <p:nvPr/>
        </p:nvSpPr>
        <p:spPr>
          <a:xfrm>
            <a:off x="71370" y="2872917"/>
            <a:ext cx="93244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A Safe, Cheap and Quick Way to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solidFill>
                  <a:schemeClr val="bg1"/>
                </a:solidFill>
              </a:rPr>
              <a:t>Freeze Sea Ice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solidFill>
                  <a:schemeClr val="bg1"/>
                </a:solidFill>
              </a:rPr>
              <a:t>Limit Sea Level Rise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solidFill>
                  <a:schemeClr val="bg1"/>
                </a:solidFill>
              </a:rPr>
              <a:t>Protect Biodiversity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solidFill>
                  <a:schemeClr val="bg1"/>
                </a:solidFill>
              </a:rPr>
              <a:t>Prevent Glacier Melt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solidFill>
                  <a:schemeClr val="bg1"/>
                </a:solidFill>
              </a:rPr>
              <a:t>Cool Ocean Currents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solidFill>
                  <a:schemeClr val="bg1"/>
                </a:solidFill>
              </a:rPr>
              <a:t>Reduce Extreme Weather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solidFill>
                  <a:schemeClr val="bg1"/>
                </a:solidFill>
              </a:rPr>
              <a:t>Mitigate Climate Change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solidFill>
                  <a:schemeClr val="bg1"/>
                </a:solidFill>
              </a:rPr>
              <a:t>Increase International Cooperation for Peace, Stability and Security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61370E-3552-EE0F-A45B-1CC7E9763552}"/>
              </a:ext>
            </a:extLst>
          </p:cNvPr>
          <p:cNvGrpSpPr/>
          <p:nvPr/>
        </p:nvGrpSpPr>
        <p:grpSpPr>
          <a:xfrm>
            <a:off x="71370" y="1176454"/>
            <a:ext cx="3497606" cy="1795808"/>
            <a:chOff x="71370" y="1176454"/>
            <a:chExt cx="3497606" cy="17958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20F005-78F0-0E1C-F073-65E24408C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478" t="7619" b="18663"/>
            <a:stretch/>
          </p:blipFill>
          <p:spPr>
            <a:xfrm>
              <a:off x="71370" y="1176454"/>
              <a:ext cx="2694883" cy="154662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8D7BAF-2E4E-D266-623C-755DD2BFC5F7}"/>
                </a:ext>
              </a:extLst>
            </p:cNvPr>
            <p:cNvSpPr txBox="1"/>
            <p:nvPr/>
          </p:nvSpPr>
          <p:spPr>
            <a:xfrm>
              <a:off x="229238" y="2741430"/>
              <a:ext cx="333973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900" dirty="0">
                  <a:solidFill>
                    <a:schemeClr val="bg1"/>
                  </a:solidFill>
                </a:rPr>
                <a:t>MCB schematic vessel from Paul Beckwith.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E066C81-DBCD-4B1E-9787-B0EF5C934EDA}"/>
              </a:ext>
            </a:extLst>
          </p:cNvPr>
          <p:cNvSpPr txBox="1"/>
          <p:nvPr/>
        </p:nvSpPr>
        <p:spPr>
          <a:xfrm>
            <a:off x="6820273" y="5504798"/>
            <a:ext cx="33397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Photo of Earth by NASA</a:t>
            </a:r>
          </a:p>
        </p:txBody>
      </p:sp>
    </p:spTree>
    <p:extLst>
      <p:ext uri="{BB962C8B-B14F-4D97-AF65-F5344CB8AC3E}">
        <p14:creationId xmlns:p14="http://schemas.microsoft.com/office/powerpoint/2010/main" val="29899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B62A98-CCCA-C1FD-2B75-C62A5B024879}"/>
              </a:ext>
            </a:extLst>
          </p:cNvPr>
          <p:cNvGrpSpPr/>
          <p:nvPr/>
        </p:nvGrpSpPr>
        <p:grpSpPr>
          <a:xfrm>
            <a:off x="893379" y="1338670"/>
            <a:ext cx="11298621" cy="3290107"/>
            <a:chOff x="893379" y="1338670"/>
            <a:chExt cx="11298621" cy="3290107"/>
          </a:xfrm>
        </p:grpSpPr>
        <p:pic>
          <p:nvPicPr>
            <p:cNvPr id="1026" name="Picture 2" descr="Intergovernmental Panel on Climate Change (IPCC) Scoping Meeting | Nereus  Program">
              <a:extLst>
                <a:ext uri="{FF2B5EF4-FFF2-40B4-BE49-F238E27FC236}">
                  <a16:creationId xmlns:a16="http://schemas.microsoft.com/office/drawing/2014/main" id="{50B9A68B-4C9B-7E95-931B-6081DCFD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379" y="1338670"/>
              <a:ext cx="5859025" cy="327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8AFDF9-4174-9EFE-02AB-306EF076A0C5}"/>
                </a:ext>
              </a:extLst>
            </p:cNvPr>
            <p:cNvSpPr txBox="1"/>
            <p:nvPr/>
          </p:nvSpPr>
          <p:spPr>
            <a:xfrm>
              <a:off x="6400800" y="1366345"/>
              <a:ext cx="5791200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800"/>
                </a:spcBef>
                <a:buAutoNum type="arabicPeriod"/>
              </a:pPr>
              <a:r>
                <a:rPr lang="en-AU" sz="4400" b="1" dirty="0"/>
                <a:t>Cut Emissions</a:t>
              </a:r>
            </a:p>
            <a:p>
              <a:pPr marL="342900" indent="-342900">
                <a:spcBef>
                  <a:spcPts val="1800"/>
                </a:spcBef>
                <a:buAutoNum type="arabicPeriod"/>
              </a:pPr>
              <a:r>
                <a:rPr lang="en-AU" sz="4400" b="1" dirty="0"/>
                <a:t>Remove CO2</a:t>
              </a:r>
            </a:p>
            <a:p>
              <a:pPr marL="342900" indent="-342900">
                <a:spcBef>
                  <a:spcPts val="1800"/>
                </a:spcBef>
                <a:buAutoNum type="arabicPeriod"/>
              </a:pPr>
              <a:r>
                <a:rPr lang="en-AU" sz="4400" b="1" dirty="0"/>
                <a:t>Solar Geoengineering</a:t>
              </a:r>
            </a:p>
            <a:p>
              <a:pPr marL="342900" indent="-342900">
                <a:buAutoNum type="arabicPeriod"/>
              </a:pPr>
              <a:endParaRPr lang="en-AU" sz="4400" b="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1E3DEBB-B2C9-9B0F-D1E1-E859C8791309}"/>
              </a:ext>
            </a:extLst>
          </p:cNvPr>
          <p:cNvSpPr txBox="1"/>
          <p:nvPr/>
        </p:nvSpPr>
        <p:spPr>
          <a:xfrm>
            <a:off x="463825" y="276354"/>
            <a:ext cx="801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spcBef>
                <a:spcPts val="1800"/>
              </a:spcBef>
            </a:pPr>
            <a:r>
              <a:rPr lang="en-AU" sz="5400" b="1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34307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governmental Panel on Climate Change (IPCC) Scoping Meeting | Nereus  Program">
            <a:extLst>
              <a:ext uri="{FF2B5EF4-FFF2-40B4-BE49-F238E27FC236}">
                <a16:creationId xmlns:a16="http://schemas.microsoft.com/office/drawing/2014/main" id="{50B9A68B-4C9B-7E95-931B-6081DCFD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48565" y="2181353"/>
            <a:ext cx="5859025" cy="32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8AFDF9-4174-9EFE-02AB-306EF076A0C5}"/>
              </a:ext>
            </a:extLst>
          </p:cNvPr>
          <p:cNvSpPr txBox="1"/>
          <p:nvPr/>
        </p:nvSpPr>
        <p:spPr>
          <a:xfrm>
            <a:off x="784410" y="2181353"/>
            <a:ext cx="5791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AutoNum type="arabicPeriod"/>
            </a:pPr>
            <a:r>
              <a:rPr lang="en-AU" sz="4400" b="1" dirty="0"/>
              <a:t>Brighten the Planet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AU" sz="4400" b="1" dirty="0"/>
              <a:t>Convert GHGs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AU" sz="4400" b="1" dirty="0"/>
              <a:t>Decarbonise the Economy</a:t>
            </a:r>
          </a:p>
          <a:p>
            <a:pPr marL="342900" indent="-342900">
              <a:buAutoNum type="arabicPeriod"/>
            </a:pPr>
            <a:endParaRPr lang="en-AU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96774-9F64-A3DE-8D04-F6BE6DC7FB75}"/>
              </a:ext>
            </a:extLst>
          </p:cNvPr>
          <p:cNvSpPr txBox="1"/>
          <p:nvPr/>
        </p:nvSpPr>
        <p:spPr>
          <a:xfrm>
            <a:off x="1113182" y="467139"/>
            <a:ext cx="10446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The Solution is to reverse IPCC Priorities</a:t>
            </a:r>
          </a:p>
        </p:txBody>
      </p:sp>
    </p:spTree>
    <p:extLst>
      <p:ext uri="{BB962C8B-B14F-4D97-AF65-F5344CB8AC3E}">
        <p14:creationId xmlns:p14="http://schemas.microsoft.com/office/powerpoint/2010/main" val="295452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7EFF-53E3-0C4B-3089-A890222C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20" y="206099"/>
            <a:ext cx="11239080" cy="1325563"/>
          </a:xfrm>
        </p:spPr>
        <p:txBody>
          <a:bodyPr>
            <a:noAutofit/>
          </a:bodyPr>
          <a:lstStyle/>
          <a:p>
            <a:pPr algn="ctr"/>
            <a:r>
              <a:rPr lang="en-AU" sz="4800" b="1" dirty="0">
                <a:latin typeface="+mn-lt"/>
              </a:rPr>
              <a:t>Why Albedo is More Important Than Greenhouse Gas Removal for Climate Policy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1882B-E5D9-6504-939F-B6362317CAB5}"/>
              </a:ext>
            </a:extLst>
          </p:cNvPr>
          <p:cNvSpPr txBox="1"/>
          <p:nvPr/>
        </p:nvSpPr>
        <p:spPr>
          <a:xfrm>
            <a:off x="114720" y="1509227"/>
            <a:ext cx="11813575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i="0" dirty="0">
                <a:solidFill>
                  <a:srgbClr val="2E2D29"/>
                </a:solidFill>
                <a:effectLst/>
                <a:latin typeface="Source Sans Pro" panose="020B0503030403020204" pitchFamily="34" charset="0"/>
              </a:rPr>
              <a:t>The Problem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2D29"/>
                </a:solidFill>
                <a:latin typeface="Source Sans Pro" panose="020B0503030403020204" pitchFamily="34" charset="0"/>
              </a:rPr>
              <a:t>Cutting emissions and removing greenhouse gases can’t stop climate tipping points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2D29"/>
                </a:solidFill>
                <a:latin typeface="Source Sans Pro" panose="020B0503030403020204" pitchFamily="34" charset="0"/>
              </a:rPr>
              <a:t>Politics and economics make cutting emissions difficult, expensive and slow.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2D29"/>
                </a:solidFill>
                <a:latin typeface="Source Sans Pro" panose="020B0503030403020204" pitchFamily="34" charset="0"/>
              </a:rPr>
              <a:t>The world situation is like a canoe headed for a waterfall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2D29"/>
                </a:solidFill>
                <a:latin typeface="Source Sans Pro" panose="020B0503030403020204" pitchFamily="34" charset="0"/>
              </a:rPr>
              <a:t>Viable cooling technologies lack funds, publicity and political support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B136C-C930-95AA-9DE5-3B25A76071E9}"/>
              </a:ext>
            </a:extLst>
          </p:cNvPr>
          <p:cNvSpPr txBox="1"/>
          <p:nvPr/>
        </p:nvSpPr>
        <p:spPr>
          <a:xfrm>
            <a:off x="114719" y="3897301"/>
            <a:ext cx="11673089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2E2D29"/>
                </a:solidFill>
                <a:latin typeface="Source Sans Pro" panose="020B0503030403020204" pitchFamily="34" charset="0"/>
              </a:rPr>
              <a:t>The Solution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2D29"/>
                </a:solidFill>
                <a:latin typeface="Source Sans Pro" panose="020B0503030403020204" pitchFamily="34" charset="0"/>
              </a:rPr>
              <a:t>Reverse the IPCC priority order and  put increasing albedo first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2D29"/>
                </a:solidFill>
                <a:latin typeface="Source Sans Pro" panose="020B0503030403020204" pitchFamily="34" charset="0"/>
              </a:rPr>
              <a:t>A brighter planet can avoid the climate danger zone.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2D29"/>
                </a:solidFill>
                <a:latin typeface="Source Sans Pro" panose="020B0503030403020204" pitchFamily="34" charset="0"/>
              </a:rPr>
              <a:t>Cooling technologies such as Marine Cloud Brightening are quick, safe and cheap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2D29"/>
                </a:solidFill>
                <a:latin typeface="Source Sans Pro" panose="020B0503030403020204" pitchFamily="34" charset="0"/>
              </a:rPr>
              <a:t>Fund large scale solar geoengineering research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2D29"/>
                </a:solidFill>
                <a:latin typeface="Source Sans Pro" panose="020B0503030403020204" pitchFamily="34" charset="0"/>
              </a:rPr>
              <a:t>Governments must cooperate to implement direct cooling measures.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1C567-1762-CCA9-F712-B598F8E21752}"/>
              </a:ext>
            </a:extLst>
          </p:cNvPr>
          <p:cNvSpPr txBox="1"/>
          <p:nvPr/>
        </p:nvSpPr>
        <p:spPr>
          <a:xfrm>
            <a:off x="10595113" y="6514425"/>
            <a:ext cx="1517374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Robert Tulip</a:t>
            </a:r>
          </a:p>
        </p:txBody>
      </p:sp>
    </p:spTree>
    <p:extLst>
      <p:ext uri="{BB962C8B-B14F-4D97-AF65-F5344CB8AC3E}">
        <p14:creationId xmlns:p14="http://schemas.microsoft.com/office/powerpoint/2010/main" val="32297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bility landscape showing the pathway of the Earth System out of the Holocene">
            <a:extLst>
              <a:ext uri="{FF2B5EF4-FFF2-40B4-BE49-F238E27FC236}">
                <a16:creationId xmlns:a16="http://schemas.microsoft.com/office/drawing/2014/main" id="{B8D0FEDE-1BD3-C354-D7E0-4F56A15E9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10290"/>
          <a:stretch/>
        </p:blipFill>
        <p:spPr bwMode="auto">
          <a:xfrm>
            <a:off x="-99391" y="0"/>
            <a:ext cx="12281452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0EC9733-493D-9F6B-E0AC-9CF8BD91AE19}"/>
              </a:ext>
            </a:extLst>
          </p:cNvPr>
          <p:cNvGrpSpPr/>
          <p:nvPr/>
        </p:nvGrpSpPr>
        <p:grpSpPr>
          <a:xfrm>
            <a:off x="8229600" y="2806022"/>
            <a:ext cx="523461" cy="3178218"/>
            <a:chOff x="8229600" y="2806022"/>
            <a:chExt cx="523461" cy="317821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02EEB7E-16C4-7F5A-CA3B-F0466E89216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2806022"/>
              <a:ext cx="523461" cy="3178218"/>
            </a:xfrm>
            <a:prstGeom prst="straightConnector1">
              <a:avLst/>
            </a:prstGeom>
            <a:ln w="266700">
              <a:solidFill>
                <a:srgbClr val="FF0000">
                  <a:alpha val="82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29AF3E-F729-6E24-9D76-312D617D3D44}"/>
                </a:ext>
              </a:extLst>
            </p:cNvPr>
            <p:cNvSpPr txBox="1"/>
            <p:nvPr/>
          </p:nvSpPr>
          <p:spPr>
            <a:xfrm rot="4887025">
              <a:off x="7580948" y="4307624"/>
              <a:ext cx="19107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800" b="1" dirty="0"/>
                <a:t>Business as usual</a:t>
              </a: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BE726649-9ED0-09E1-1B3B-973EEE544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426" y="76944"/>
            <a:ext cx="4166059" cy="107721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0B0B0B"/>
                </a:solidFill>
                <a:latin typeface="Montserrat" panose="00000500000000000000" pitchFamily="2" charset="0"/>
              </a:rPr>
              <a:t>From Proceedings of the National Academy of Sciences</a:t>
            </a:r>
            <a:r>
              <a:rPr lang="en-US" altLang="en-US" sz="1400" b="1" dirty="0">
                <a:solidFill>
                  <a:srgbClr val="0B0B0B"/>
                </a:solidFill>
                <a:latin typeface="Montserrat" panose="00000500000000000000" pitchFamily="2" charset="0"/>
              </a:rPr>
              <a:t>  - Trajectories of the Earth System in the Anthropocene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B0B0B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 Steffen</a:t>
            </a:r>
            <a:r>
              <a:rPr lang="en-US" altLang="en-US" sz="1400" b="1" dirty="0">
                <a:solidFill>
                  <a:srgbClr val="0B0B0B"/>
                </a:solidFill>
                <a:latin typeface="Montserrat" panose="00000500000000000000" pitchFamily="2" charset="0"/>
              </a:rPr>
              <a:t> et al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B0B0B"/>
                </a:solidFill>
                <a:latin typeface="Montserrat" panose="00000500000000000000" pitchFamily="2" charset="0"/>
              </a:rPr>
              <a:t>August 6, 2018</a:t>
            </a:r>
          </a:p>
        </p:txBody>
      </p:sp>
      <p:pic>
        <p:nvPicPr>
          <p:cNvPr id="1028" name="Picture 4" descr="Check for updates on crossmark">
            <a:hlinkClick r:id="rId4"/>
            <a:extLst>
              <a:ext uri="{FF2B5EF4-FFF2-40B4-BE49-F238E27FC236}">
                <a16:creationId xmlns:a16="http://schemas.microsoft.com/office/drawing/2014/main" id="{938A374D-FA6D-58B6-D200-DCDEF688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-5334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264EE87-3C33-6792-E188-0169A6652152}"/>
              </a:ext>
            </a:extLst>
          </p:cNvPr>
          <p:cNvGrpSpPr/>
          <p:nvPr/>
        </p:nvGrpSpPr>
        <p:grpSpPr>
          <a:xfrm>
            <a:off x="7747000" y="2698481"/>
            <a:ext cx="496043" cy="1996983"/>
            <a:chOff x="7747000" y="2698481"/>
            <a:chExt cx="496043" cy="199698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AB7C13B-1626-92B1-907F-95CE29BC64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7000" y="2806022"/>
              <a:ext cx="482600" cy="1889442"/>
            </a:xfrm>
            <a:prstGeom prst="straightConnector1">
              <a:avLst/>
            </a:prstGeom>
            <a:ln w="266700">
              <a:solidFill>
                <a:srgbClr val="FFC000">
                  <a:alpha val="82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BE2EEB-DD3D-45EB-B2DA-79B0C136F80E}"/>
                </a:ext>
              </a:extLst>
            </p:cNvPr>
            <p:cNvSpPr txBox="1"/>
            <p:nvPr/>
          </p:nvSpPr>
          <p:spPr>
            <a:xfrm rot="17022509">
              <a:off x="7275878" y="3296314"/>
              <a:ext cx="15649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800" b="1" dirty="0">
                  <a:solidFill>
                    <a:srgbClr val="7030A0"/>
                  </a:solidFill>
                </a:rPr>
                <a:t>GHG removal?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C10526-0BF5-ECB0-D290-D7BD9DAF08B5}"/>
              </a:ext>
            </a:extLst>
          </p:cNvPr>
          <p:cNvGrpSpPr/>
          <p:nvPr/>
        </p:nvGrpSpPr>
        <p:grpSpPr>
          <a:xfrm>
            <a:off x="5943600" y="2806022"/>
            <a:ext cx="2520018" cy="1557256"/>
            <a:chOff x="5943600" y="2806022"/>
            <a:chExt cx="2520018" cy="1557256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B9A3D3B-856A-9A33-09CD-B091876701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3600" y="2806022"/>
              <a:ext cx="2286000" cy="1557256"/>
            </a:xfrm>
            <a:prstGeom prst="straightConnector1">
              <a:avLst/>
            </a:prstGeom>
            <a:ln w="266700">
              <a:solidFill>
                <a:srgbClr val="00B050">
                  <a:alpha val="82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812F5-1695-C4E0-BD90-B21EEE9B859B}"/>
                </a:ext>
              </a:extLst>
            </p:cNvPr>
            <p:cNvSpPr txBox="1"/>
            <p:nvPr/>
          </p:nvSpPr>
          <p:spPr>
            <a:xfrm rot="19546082">
              <a:off x="6026346" y="3253428"/>
              <a:ext cx="2437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800" b="1" dirty="0">
                  <a:solidFill>
                    <a:srgbClr val="66FFFF"/>
                  </a:solidFill>
                </a:rPr>
                <a:t>Brighten the planet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F439DC-B195-5913-6F2B-6D504881E4F6}"/>
              </a:ext>
            </a:extLst>
          </p:cNvPr>
          <p:cNvSpPr txBox="1"/>
          <p:nvPr/>
        </p:nvSpPr>
        <p:spPr>
          <a:xfrm>
            <a:off x="8860946" y="6473928"/>
            <a:ext cx="23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Slides by Robert Tulip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475048-10EF-50E6-5CE1-0D139D046555}"/>
              </a:ext>
            </a:extLst>
          </p:cNvPr>
          <p:cNvSpPr txBox="1">
            <a:spLocks/>
          </p:cNvSpPr>
          <p:nvPr/>
        </p:nvSpPr>
        <p:spPr>
          <a:xfrm>
            <a:off x="77304" y="138063"/>
            <a:ext cx="2893391" cy="118273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>
                <a:latin typeface="+mn-lt"/>
              </a:rPr>
              <a:t>Why Increasing Albedo is More Urgent Than Removing Greenhouse Gases for Climate Policy </a:t>
            </a:r>
          </a:p>
        </p:txBody>
      </p:sp>
    </p:spTree>
    <p:extLst>
      <p:ext uri="{BB962C8B-B14F-4D97-AF65-F5344CB8AC3E}">
        <p14:creationId xmlns:p14="http://schemas.microsoft.com/office/powerpoint/2010/main" val="34788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7EFF-53E3-0C4B-3089-A890222C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>
                <a:latin typeface="+mn-lt"/>
              </a:rPr>
              <a:t>Why Albedo is more important than Greenhouse Gas Removal for Climate Policy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1882B-E5D9-6504-939F-B6362317CAB5}"/>
              </a:ext>
            </a:extLst>
          </p:cNvPr>
          <p:cNvSpPr txBox="1"/>
          <p:nvPr/>
        </p:nvSpPr>
        <p:spPr>
          <a:xfrm>
            <a:off x="278296" y="1884638"/>
            <a:ext cx="11172941" cy="458587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B0B0B"/>
                </a:solidFill>
                <a:latin typeface="Montserrat" panose="00000500000000000000" pitchFamily="2" charset="0"/>
              </a:rPr>
              <a:t>Proceedings of the National Academy of Sciences</a:t>
            </a:r>
            <a:r>
              <a:rPr lang="en-US" altLang="en-US" sz="2400" b="1" dirty="0">
                <a:solidFill>
                  <a:srgbClr val="0B0B0B"/>
                </a:solidFill>
                <a:latin typeface="Montserrat" panose="00000500000000000000" pitchFamily="2" charset="0"/>
              </a:rPr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B0B0B"/>
                </a:solidFill>
                <a:latin typeface="Montserrat" panose="00000500000000000000" pitchFamily="2" charset="0"/>
              </a:rPr>
              <a:t>Trajectories of the Earth System in the Anthropocene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B0B0B"/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 Steffen</a:t>
            </a:r>
            <a:r>
              <a:rPr lang="en-US" altLang="en-US" sz="2400" b="1" dirty="0">
                <a:solidFill>
                  <a:srgbClr val="0B0B0B"/>
                </a:solidFill>
                <a:latin typeface="Montserrat" panose="00000500000000000000" pitchFamily="2" charset="0"/>
              </a:rPr>
              <a:t> et al, August 6, 2018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E2D29"/>
                </a:solidFill>
                <a:effectLst/>
                <a:latin typeface="Source Sans Pro" panose="020B0503030403020204" pitchFamily="34" charset="0"/>
              </a:rPr>
              <a:t>“</a:t>
            </a:r>
            <a:r>
              <a:rPr lang="en-US" sz="2000" dirty="0">
                <a:solidFill>
                  <a:srgbClr val="2E2D29"/>
                </a:solidFill>
                <a:latin typeface="Source Sans Pro" panose="020B0503030403020204" pitchFamily="34" charset="0"/>
              </a:rPr>
              <a:t>S</a:t>
            </a:r>
            <a:r>
              <a:rPr lang="en-US" sz="2000" b="0" i="0" dirty="0">
                <a:solidFill>
                  <a:srgbClr val="2E2D29"/>
                </a:solidFill>
                <a:effectLst/>
                <a:latin typeface="Source Sans Pro" panose="020B0503030403020204" pitchFamily="34" charset="0"/>
              </a:rPr>
              <a:t>tability landscape showing the pathway of the Earth System out of the Holocene and thus, out of the glacial–interglacial limit cycle to its present position in the hotter Anthropocene. </a:t>
            </a:r>
            <a:endParaRPr lang="en-US" sz="2000" dirty="0">
              <a:solidFill>
                <a:srgbClr val="2E2D29"/>
              </a:solidFill>
              <a:latin typeface="Source Sans Pro" panose="020B0503030403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E2D29"/>
                </a:solidFill>
                <a:effectLst/>
                <a:latin typeface="Source Sans Pro" panose="020B0503030403020204" pitchFamily="34" charset="0"/>
              </a:rPr>
              <a:t>The fork in the road is shown here as the two divergent pathways of the Earth System in the future (broken arrows).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E2D29"/>
                </a:solidFill>
                <a:effectLst/>
                <a:latin typeface="Source Sans Pro" panose="020B0503030403020204" pitchFamily="34" charset="0"/>
              </a:rPr>
              <a:t>Currently, the Earth System is on a Hothouse Earth pathway driven by human emissions of greenhouse gases and biosphere degradation toward a planetary threshold at ∼2 °C, beyond which the system follows an essentially irreversible pathway driven by intrinsic </a:t>
            </a:r>
            <a:r>
              <a:rPr lang="en-US" sz="2000" b="0" i="0" dirty="0" err="1">
                <a:solidFill>
                  <a:srgbClr val="2E2D29"/>
                </a:solidFill>
                <a:effectLst/>
                <a:latin typeface="Source Sans Pro" panose="020B0503030403020204" pitchFamily="34" charset="0"/>
              </a:rPr>
              <a:t>biogeophysical</a:t>
            </a:r>
            <a:r>
              <a:rPr lang="en-US" sz="2000" b="0" i="0" dirty="0">
                <a:solidFill>
                  <a:srgbClr val="2E2D29"/>
                </a:solidFill>
                <a:effectLst/>
                <a:latin typeface="Source Sans Pro" panose="020B0503030403020204" pitchFamily="34" charset="0"/>
              </a:rPr>
              <a:t> feedbacks.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E2D29"/>
                </a:solidFill>
                <a:effectLst/>
                <a:latin typeface="Source Sans Pro" panose="020B0503030403020204" pitchFamily="34" charset="0"/>
              </a:rPr>
              <a:t>The other pathway leads to Stabilized Earth, a pathway of Earth System stewardship guided by human-created feedbacks to a quasi-stable, human-maintained basin of attraction.”</a:t>
            </a:r>
            <a:endParaRPr lang="en-AU" sz="2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B1A900-A81C-0D4F-07A3-4E21890F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69" y="1998794"/>
            <a:ext cx="10710475" cy="2154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0B0B0B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265D7-10F2-6B0F-7408-C0CDDEE8C0DD}"/>
              </a:ext>
            </a:extLst>
          </p:cNvPr>
          <p:cNvSpPr txBox="1"/>
          <p:nvPr/>
        </p:nvSpPr>
        <p:spPr>
          <a:xfrm>
            <a:off x="9836426" y="6488668"/>
            <a:ext cx="23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Slides by Robert Tulip</a:t>
            </a:r>
          </a:p>
        </p:txBody>
      </p:sp>
    </p:spTree>
    <p:extLst>
      <p:ext uri="{BB962C8B-B14F-4D97-AF65-F5344CB8AC3E}">
        <p14:creationId xmlns:p14="http://schemas.microsoft.com/office/powerpoint/2010/main" val="8575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bility landscape showing the pathway of the Earth System out of the Holocene">
            <a:extLst>
              <a:ext uri="{FF2B5EF4-FFF2-40B4-BE49-F238E27FC236}">
                <a16:creationId xmlns:a16="http://schemas.microsoft.com/office/drawing/2014/main" id="{B8D0FEDE-1BD3-C354-D7E0-4F56A15E9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10290"/>
          <a:stretch/>
        </p:blipFill>
        <p:spPr bwMode="auto">
          <a:xfrm>
            <a:off x="-99391" y="0"/>
            <a:ext cx="12281452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0EC9733-493D-9F6B-E0AC-9CF8BD91AE19}"/>
              </a:ext>
            </a:extLst>
          </p:cNvPr>
          <p:cNvGrpSpPr/>
          <p:nvPr/>
        </p:nvGrpSpPr>
        <p:grpSpPr>
          <a:xfrm>
            <a:off x="8229600" y="2806022"/>
            <a:ext cx="523461" cy="3178218"/>
            <a:chOff x="8229600" y="2806022"/>
            <a:chExt cx="523461" cy="317821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02EEB7E-16C4-7F5A-CA3B-F0466E89216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2806022"/>
              <a:ext cx="523461" cy="3178218"/>
            </a:xfrm>
            <a:prstGeom prst="straightConnector1">
              <a:avLst/>
            </a:prstGeom>
            <a:ln w="266700">
              <a:solidFill>
                <a:srgbClr val="FF0000">
                  <a:alpha val="82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29AF3E-F729-6E24-9D76-312D617D3D44}"/>
                </a:ext>
              </a:extLst>
            </p:cNvPr>
            <p:cNvSpPr txBox="1"/>
            <p:nvPr/>
          </p:nvSpPr>
          <p:spPr>
            <a:xfrm rot="4887025">
              <a:off x="7580948" y="4307624"/>
              <a:ext cx="19107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800" b="1" dirty="0"/>
                <a:t>Business as usual</a:t>
              </a: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BE726649-9ED0-09E1-1B3B-973EEE544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426" y="76944"/>
            <a:ext cx="4166059" cy="107721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0B0B0B"/>
                </a:solidFill>
                <a:latin typeface="Montserrat" panose="00000500000000000000" pitchFamily="2" charset="0"/>
              </a:rPr>
              <a:t>From Proceedings of the National Academy of Sciences</a:t>
            </a:r>
            <a:r>
              <a:rPr lang="en-US" altLang="en-US" sz="1400" b="1" dirty="0">
                <a:solidFill>
                  <a:srgbClr val="0B0B0B"/>
                </a:solidFill>
                <a:latin typeface="Montserrat" panose="00000500000000000000" pitchFamily="2" charset="0"/>
              </a:rPr>
              <a:t>  - Trajectories of the Earth System in the Anthropocene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B0B0B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 Steffen</a:t>
            </a:r>
            <a:r>
              <a:rPr lang="en-US" altLang="en-US" sz="1400" b="1" dirty="0">
                <a:solidFill>
                  <a:srgbClr val="0B0B0B"/>
                </a:solidFill>
                <a:latin typeface="Montserrat" panose="00000500000000000000" pitchFamily="2" charset="0"/>
              </a:rPr>
              <a:t> et al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B0B0B"/>
                </a:solidFill>
                <a:latin typeface="Montserrat" panose="00000500000000000000" pitchFamily="2" charset="0"/>
              </a:rPr>
              <a:t>August 6, 2018</a:t>
            </a:r>
          </a:p>
        </p:txBody>
      </p:sp>
      <p:pic>
        <p:nvPicPr>
          <p:cNvPr id="1028" name="Picture 4" descr="Check for updates on crossmark">
            <a:hlinkClick r:id="rId4"/>
            <a:extLst>
              <a:ext uri="{FF2B5EF4-FFF2-40B4-BE49-F238E27FC236}">
                <a16:creationId xmlns:a16="http://schemas.microsoft.com/office/drawing/2014/main" id="{938A374D-FA6D-58B6-D200-DCDEF688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-5334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BC10526-0BF5-ECB0-D290-D7BD9DAF08B5}"/>
              </a:ext>
            </a:extLst>
          </p:cNvPr>
          <p:cNvGrpSpPr/>
          <p:nvPr/>
        </p:nvGrpSpPr>
        <p:grpSpPr>
          <a:xfrm>
            <a:off x="5943600" y="2806022"/>
            <a:ext cx="2520018" cy="1557256"/>
            <a:chOff x="5943600" y="2806022"/>
            <a:chExt cx="2520018" cy="1557256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B9A3D3B-856A-9A33-09CD-B091876701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3600" y="2806022"/>
              <a:ext cx="2286000" cy="1557256"/>
            </a:xfrm>
            <a:prstGeom prst="straightConnector1">
              <a:avLst/>
            </a:prstGeom>
            <a:ln w="266700">
              <a:solidFill>
                <a:srgbClr val="00B050">
                  <a:alpha val="82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812F5-1695-C4E0-BD90-B21EEE9B859B}"/>
                </a:ext>
              </a:extLst>
            </p:cNvPr>
            <p:cNvSpPr txBox="1"/>
            <p:nvPr/>
          </p:nvSpPr>
          <p:spPr>
            <a:xfrm rot="19546082">
              <a:off x="6026346" y="3253428"/>
              <a:ext cx="2437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800" b="1" dirty="0">
                  <a:solidFill>
                    <a:srgbClr val="66FFFF"/>
                  </a:solidFill>
                </a:rPr>
                <a:t>Brighten the planet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F439DC-B195-5913-6F2B-6D504881E4F6}"/>
              </a:ext>
            </a:extLst>
          </p:cNvPr>
          <p:cNvSpPr txBox="1"/>
          <p:nvPr/>
        </p:nvSpPr>
        <p:spPr>
          <a:xfrm>
            <a:off x="8860946" y="6473928"/>
            <a:ext cx="23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Slides by Robert Tulip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475048-10EF-50E6-5CE1-0D139D046555}"/>
              </a:ext>
            </a:extLst>
          </p:cNvPr>
          <p:cNvSpPr txBox="1">
            <a:spLocks/>
          </p:cNvSpPr>
          <p:nvPr/>
        </p:nvSpPr>
        <p:spPr>
          <a:xfrm>
            <a:off x="77304" y="138063"/>
            <a:ext cx="2893391" cy="118273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>
                <a:latin typeface="+mn-lt"/>
              </a:rPr>
              <a:t>Why Increasing Albedo is More Urgent Than Removing Greenhouse Gases for Climate Policy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B08BEC-5E40-B2BC-87C2-60B83DB71DD5}"/>
              </a:ext>
            </a:extLst>
          </p:cNvPr>
          <p:cNvGrpSpPr/>
          <p:nvPr/>
        </p:nvGrpSpPr>
        <p:grpSpPr>
          <a:xfrm rot="933299" flipH="1">
            <a:off x="7884584" y="2700757"/>
            <a:ext cx="397447" cy="2560584"/>
            <a:chOff x="7747000" y="2696503"/>
            <a:chExt cx="529232" cy="199896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064335E-DCB1-F326-BE7A-03344FEA5E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7000" y="2806022"/>
              <a:ext cx="482600" cy="1889442"/>
            </a:xfrm>
            <a:prstGeom prst="straightConnector1">
              <a:avLst/>
            </a:prstGeom>
            <a:ln w="266700">
              <a:solidFill>
                <a:srgbClr val="FF6600">
                  <a:alpha val="81961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F289F7-C5CB-7888-4D81-42D9158ADEA2}"/>
                </a:ext>
              </a:extLst>
            </p:cNvPr>
            <p:cNvSpPr txBox="1"/>
            <p:nvPr/>
          </p:nvSpPr>
          <p:spPr>
            <a:xfrm rot="5992463">
              <a:off x="7178457" y="3302484"/>
              <a:ext cx="1703755" cy="491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800" b="1" dirty="0">
                  <a:solidFill>
                    <a:schemeClr val="bg1"/>
                  </a:solidFill>
                </a:rPr>
                <a:t>Emission Reduction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64EE87-3C33-6792-E188-0169A6652152}"/>
              </a:ext>
            </a:extLst>
          </p:cNvPr>
          <p:cNvGrpSpPr/>
          <p:nvPr/>
        </p:nvGrpSpPr>
        <p:grpSpPr>
          <a:xfrm rot="1195620">
            <a:off x="7474471" y="2629820"/>
            <a:ext cx="496045" cy="1996983"/>
            <a:chOff x="7747000" y="2698481"/>
            <a:chExt cx="496045" cy="199698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AB7C13B-1626-92B1-907F-95CE29BC64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7000" y="2806022"/>
              <a:ext cx="482600" cy="1889442"/>
            </a:xfrm>
            <a:prstGeom prst="straightConnector1">
              <a:avLst/>
            </a:prstGeom>
            <a:ln w="266700">
              <a:solidFill>
                <a:srgbClr val="FFC000">
                  <a:alpha val="82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BE2EEB-DD3D-45EB-B2DA-79B0C136F80E}"/>
                </a:ext>
              </a:extLst>
            </p:cNvPr>
            <p:cNvSpPr txBox="1"/>
            <p:nvPr/>
          </p:nvSpPr>
          <p:spPr>
            <a:xfrm rot="17022509">
              <a:off x="7275880" y="3296314"/>
              <a:ext cx="15649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800" b="1" dirty="0">
                  <a:solidFill>
                    <a:srgbClr val="7030A0"/>
                  </a:solidFill>
                </a:rPr>
                <a:t>GHG removal?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9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E38F1-D21B-F018-7025-C43485A5A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3" t="26822" r="55045" b="26167"/>
          <a:stretch/>
        </p:blipFill>
        <p:spPr>
          <a:xfrm>
            <a:off x="0" y="-725557"/>
            <a:ext cx="12192000" cy="6674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A0EAB5-A167-3CBB-6B14-DEF8D33D9411}"/>
              </a:ext>
            </a:extLst>
          </p:cNvPr>
          <p:cNvSpPr txBox="1"/>
          <p:nvPr/>
        </p:nvSpPr>
        <p:spPr>
          <a:xfrm>
            <a:off x="7298211" y="2041079"/>
            <a:ext cx="1745794" cy="830997"/>
          </a:xfrm>
          <a:prstGeom prst="rect">
            <a:avLst/>
          </a:prstGeom>
          <a:solidFill>
            <a:srgbClr val="FFC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7030A0"/>
                </a:solidFill>
              </a:rPr>
              <a:t>Greenhouse gas removal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C0C2D2-9569-D0E3-0111-62CB8B770818}"/>
              </a:ext>
            </a:extLst>
          </p:cNvPr>
          <p:cNvCxnSpPr>
            <a:cxnSpLocks/>
          </p:cNvCxnSpPr>
          <p:nvPr/>
        </p:nvCxnSpPr>
        <p:spPr>
          <a:xfrm>
            <a:off x="4893792" y="2430533"/>
            <a:ext cx="2501528" cy="1788685"/>
          </a:xfrm>
          <a:prstGeom prst="straightConnector1">
            <a:avLst/>
          </a:prstGeom>
          <a:ln w="152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E90B74-3D8F-BDCA-672D-1419E71CCD1F}"/>
              </a:ext>
            </a:extLst>
          </p:cNvPr>
          <p:cNvSpPr txBox="1"/>
          <p:nvPr/>
        </p:nvSpPr>
        <p:spPr>
          <a:xfrm>
            <a:off x="7395320" y="3803720"/>
            <a:ext cx="1551577" cy="830997"/>
          </a:xfrm>
          <a:prstGeom prst="rect">
            <a:avLst/>
          </a:prstGeom>
          <a:solidFill>
            <a:srgbClr val="FF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Business as usual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6650F5-2EF0-1D9B-3F85-350B798999E2}"/>
              </a:ext>
            </a:extLst>
          </p:cNvPr>
          <p:cNvCxnSpPr>
            <a:cxnSpLocks/>
          </p:cNvCxnSpPr>
          <p:nvPr/>
        </p:nvCxnSpPr>
        <p:spPr>
          <a:xfrm>
            <a:off x="4893790" y="2379733"/>
            <a:ext cx="2404420" cy="41583"/>
          </a:xfrm>
          <a:prstGeom prst="straightConnector1">
            <a:avLst/>
          </a:prstGeom>
          <a:ln w="152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244E1D-4511-11B5-6CA5-5C8B23B82AAC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893790" y="1192492"/>
            <a:ext cx="2404420" cy="1238041"/>
          </a:xfrm>
          <a:prstGeom prst="straightConnector1">
            <a:avLst/>
          </a:prstGeom>
          <a:ln w="152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E9ED06-9DBD-4D7A-E67B-5EDC6BD7219C}"/>
              </a:ext>
            </a:extLst>
          </p:cNvPr>
          <p:cNvSpPr txBox="1"/>
          <p:nvPr/>
        </p:nvSpPr>
        <p:spPr>
          <a:xfrm>
            <a:off x="7298209" y="776993"/>
            <a:ext cx="1745793" cy="830997"/>
          </a:xfrm>
          <a:prstGeom prst="rect">
            <a:avLst/>
          </a:prstGeom>
          <a:solidFill>
            <a:srgbClr val="00B05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66FFFF"/>
                </a:solidFill>
              </a:rPr>
              <a:t>Brighten the planet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86A0E-CA6A-DF86-9066-9ED178C8C6AC}"/>
              </a:ext>
            </a:extLst>
          </p:cNvPr>
          <p:cNvSpPr txBox="1"/>
          <p:nvPr/>
        </p:nvSpPr>
        <p:spPr>
          <a:xfrm>
            <a:off x="9874917" y="6488668"/>
            <a:ext cx="23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Slides by Robert Tulip</a:t>
            </a:r>
          </a:p>
        </p:txBody>
      </p:sp>
    </p:spTree>
    <p:extLst>
      <p:ext uri="{BB962C8B-B14F-4D97-AF65-F5344CB8AC3E}">
        <p14:creationId xmlns:p14="http://schemas.microsoft.com/office/powerpoint/2010/main" val="11745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A9B4BD-8E15-8282-5DC8-4A2FCEB8AEFF}"/>
              </a:ext>
            </a:extLst>
          </p:cNvPr>
          <p:cNvSpPr txBox="1"/>
          <p:nvPr/>
        </p:nvSpPr>
        <p:spPr>
          <a:xfrm>
            <a:off x="162561" y="193040"/>
            <a:ext cx="11938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52F52"/>
                </a:solidFill>
                <a:latin typeface="ipccserif"/>
              </a:rPr>
              <a:t>The Summary for Policymakers in the 2019 IPCC </a:t>
            </a:r>
            <a:r>
              <a:rPr lang="en-US" sz="2400" dirty="0">
                <a:solidFill>
                  <a:srgbClr val="252F52"/>
                </a:solidFill>
                <a:latin typeface="ipccserif"/>
                <a:hlinkClick r:id="rId2"/>
              </a:rPr>
              <a:t>Special Report</a:t>
            </a:r>
            <a:r>
              <a:rPr lang="en-US" sz="2400" dirty="0">
                <a:solidFill>
                  <a:srgbClr val="252F52"/>
                </a:solidFill>
                <a:latin typeface="ipccserif"/>
              </a:rPr>
              <a:t>: Global Warming of 1.5° C estimated the remaining carbon budget at 580 GtCO2 for a 50% probability </a:t>
            </a:r>
            <a:r>
              <a:rPr lang="en-US" sz="2400" i="0" dirty="0">
                <a:solidFill>
                  <a:srgbClr val="252F52"/>
                </a:solidFill>
                <a:effectLst/>
                <a:latin typeface="ipccserif"/>
              </a:rPr>
              <a:t>of limiting warming to 1.5°C.</a:t>
            </a:r>
            <a:endParaRPr lang="en-AU" sz="2400" i="0" dirty="0">
              <a:solidFill>
                <a:srgbClr val="252F52"/>
              </a:solidFill>
              <a:effectLst/>
              <a:latin typeface="ipccserif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i="0" dirty="0">
                <a:solidFill>
                  <a:srgbClr val="252F52"/>
                </a:solidFill>
                <a:effectLst/>
                <a:latin typeface="ipccserif"/>
              </a:rPr>
              <a:t>This excludes </a:t>
            </a:r>
            <a:r>
              <a:rPr lang="en-AU" sz="2400" dirty="0">
                <a:solidFill>
                  <a:srgbClr val="252F52"/>
                </a:solidFill>
                <a:latin typeface="ipccserif"/>
              </a:rPr>
              <a:t>any action to brighten the planet due to concerns about “</a:t>
            </a:r>
            <a:r>
              <a:rPr lang="en-US" sz="2400" dirty="0">
                <a:solidFill>
                  <a:srgbClr val="252F52"/>
                </a:solidFill>
                <a:latin typeface="ipccserif"/>
              </a:rPr>
              <a:t>governance, ethics, and impacts on sustainable development”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i="0" dirty="0">
                <a:solidFill>
                  <a:srgbClr val="252F52"/>
                </a:solidFill>
                <a:effectLst/>
                <a:latin typeface="ipccserif"/>
              </a:rPr>
              <a:t>What could a focus on a</a:t>
            </a:r>
            <a:r>
              <a:rPr lang="en-AU" sz="2400" dirty="0">
                <a:solidFill>
                  <a:srgbClr val="252F52"/>
                </a:solidFill>
                <a:latin typeface="ipccserif"/>
              </a:rPr>
              <a:t>lbedo achieve?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400" i="0" dirty="0">
                <a:solidFill>
                  <a:srgbClr val="252F52"/>
                </a:solidFill>
                <a:effectLst/>
                <a:latin typeface="ipccserif"/>
              </a:rPr>
              <a:t>Adding </a:t>
            </a:r>
            <a:r>
              <a:rPr lang="en-AU" sz="2400" dirty="0">
                <a:solidFill>
                  <a:srgbClr val="252F52"/>
                </a:solidFill>
                <a:latin typeface="ipccserif"/>
              </a:rPr>
              <a:t>an average of 15 million tonnes (</a:t>
            </a:r>
            <a:r>
              <a:rPr lang="en-AU" sz="2400" dirty="0" err="1">
                <a:solidFill>
                  <a:srgbClr val="252F52"/>
                </a:solidFill>
                <a:latin typeface="ipccserif"/>
              </a:rPr>
              <a:t>teragrams</a:t>
            </a:r>
            <a:r>
              <a:rPr lang="en-AU" sz="2400" dirty="0">
                <a:solidFill>
                  <a:srgbClr val="252F52"/>
                </a:solidFill>
                <a:latin typeface="ipccserif"/>
              </a:rPr>
              <a:t>) of sulphur dioxide to the stratosphere every year from 2035 to 2070 has recently been calculated as likely to </a:t>
            </a:r>
            <a:r>
              <a:rPr lang="en-AU" sz="2400" u="sng" dirty="0">
                <a:solidFill>
                  <a:srgbClr val="252F52"/>
                </a:solidFill>
                <a:latin typeface="ipccserif"/>
              </a:rPr>
              <a:t>reduce average temperature rise by 2°C</a:t>
            </a:r>
            <a:r>
              <a:rPr lang="en-AU" sz="2400" dirty="0">
                <a:solidFill>
                  <a:srgbClr val="252F52"/>
                </a:solidFill>
                <a:latin typeface="ipccserif"/>
              </a:rPr>
              <a:t> compared to baseline.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FC5D0-277A-62C2-70A7-72283C629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1" t="23111" r="4277" b="44592"/>
          <a:stretch/>
        </p:blipFill>
        <p:spPr>
          <a:xfrm>
            <a:off x="32463" y="3609360"/>
            <a:ext cx="12127073" cy="2402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A64E98-C760-D8A7-1BE4-1FC85A7FF58A}"/>
              </a:ext>
            </a:extLst>
          </p:cNvPr>
          <p:cNvSpPr txBox="1"/>
          <p:nvPr/>
        </p:nvSpPr>
        <p:spPr>
          <a:xfrm>
            <a:off x="32463" y="6211669"/>
            <a:ext cx="11926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252F52"/>
                </a:solidFill>
                <a:latin typeface="ipccserif"/>
              </a:rPr>
              <a:t>Source: D. G. MacMartin, D. </a:t>
            </a:r>
            <a:r>
              <a:rPr lang="en-AU" dirty="0" err="1">
                <a:solidFill>
                  <a:srgbClr val="252F52"/>
                </a:solidFill>
                <a:latin typeface="ipccserif"/>
              </a:rPr>
              <a:t>Visioni</a:t>
            </a:r>
            <a:r>
              <a:rPr lang="en-AU" dirty="0">
                <a:solidFill>
                  <a:srgbClr val="252F52"/>
                </a:solidFill>
                <a:latin typeface="ipccserif"/>
              </a:rPr>
              <a:t> , B. Kravitz, J.H. Richter, T. </a:t>
            </a:r>
            <a:r>
              <a:rPr lang="en-AU" dirty="0" err="1">
                <a:solidFill>
                  <a:srgbClr val="252F52"/>
                </a:solidFill>
                <a:latin typeface="ipccserif"/>
              </a:rPr>
              <a:t>Felgenhauer</a:t>
            </a:r>
            <a:r>
              <a:rPr lang="en-AU" dirty="0">
                <a:solidFill>
                  <a:srgbClr val="252F52"/>
                </a:solidFill>
                <a:latin typeface="ipccserif"/>
              </a:rPr>
              <a:t>, W. R. Lee, D. R. Morrow, E. A. Parson, and M. Sugiyama, </a:t>
            </a:r>
            <a:r>
              <a:rPr lang="en-AU" i="1" dirty="0">
                <a:solidFill>
                  <a:srgbClr val="252F52"/>
                </a:solidFill>
                <a:latin typeface="ipccserif"/>
              </a:rPr>
              <a:t>Scenarios for </a:t>
            </a:r>
            <a:r>
              <a:rPr lang="en-AU" i="1" dirty="0" err="1">
                <a:solidFill>
                  <a:srgbClr val="252F52"/>
                </a:solidFill>
                <a:latin typeface="ipccserif"/>
              </a:rPr>
              <a:t>modeling</a:t>
            </a:r>
            <a:r>
              <a:rPr lang="en-AU" i="1" dirty="0">
                <a:solidFill>
                  <a:srgbClr val="252F52"/>
                </a:solidFill>
                <a:latin typeface="ipccserif"/>
              </a:rPr>
              <a:t> solar radiation modification</a:t>
            </a:r>
            <a:r>
              <a:rPr lang="en-AU" dirty="0">
                <a:solidFill>
                  <a:srgbClr val="252F52"/>
                </a:solidFill>
                <a:latin typeface="ipccserif"/>
              </a:rPr>
              <a:t>, Proceedings of the National Academy of Science, August 2022</a:t>
            </a:r>
          </a:p>
        </p:txBody>
      </p:sp>
    </p:spTree>
    <p:extLst>
      <p:ext uri="{BB962C8B-B14F-4D97-AF65-F5344CB8AC3E}">
        <p14:creationId xmlns:p14="http://schemas.microsoft.com/office/powerpoint/2010/main" val="41614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TextBox 1536">
            <a:extLst>
              <a:ext uri="{FF2B5EF4-FFF2-40B4-BE49-F238E27FC236}">
                <a16:creationId xmlns:a16="http://schemas.microsoft.com/office/drawing/2014/main" id="{C3D76000-C0B9-48C9-8276-1C197E75B6BA}"/>
              </a:ext>
            </a:extLst>
          </p:cNvPr>
          <p:cNvSpPr txBox="1"/>
          <p:nvPr/>
        </p:nvSpPr>
        <p:spPr>
          <a:xfrm>
            <a:off x="1802103" y="344903"/>
            <a:ext cx="835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Cutting Emissions Is Not Enough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E3393-CC2B-462E-B24A-D280AE7DD86E}"/>
              </a:ext>
            </a:extLst>
          </p:cNvPr>
          <p:cNvSpPr txBox="1"/>
          <p:nvPr/>
        </p:nvSpPr>
        <p:spPr>
          <a:xfrm>
            <a:off x="5173560" y="3849175"/>
            <a:ext cx="67080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Meeting all national pledges to the Paris Accord would increase annual  emissions by 1 Gt C by 2030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006B68-2DD1-324A-99C6-01B10D9AC64E}"/>
              </a:ext>
            </a:extLst>
          </p:cNvPr>
          <p:cNvGrpSpPr/>
          <p:nvPr/>
        </p:nvGrpSpPr>
        <p:grpSpPr>
          <a:xfrm>
            <a:off x="4976776" y="1241325"/>
            <a:ext cx="1710635" cy="2043844"/>
            <a:chOff x="5047632" y="1847612"/>
            <a:chExt cx="1710635" cy="2043844"/>
          </a:xfrm>
        </p:grpSpPr>
        <p:sp>
          <p:nvSpPr>
            <p:cNvPr id="1277" name="TextBox 1276">
              <a:extLst>
                <a:ext uri="{FF2B5EF4-FFF2-40B4-BE49-F238E27FC236}">
                  <a16:creationId xmlns:a16="http://schemas.microsoft.com/office/drawing/2014/main" id="{1E531C2A-BF1D-47D3-B9DE-57E09B378C17}"/>
                </a:ext>
              </a:extLst>
            </p:cNvPr>
            <p:cNvSpPr txBox="1"/>
            <p:nvPr/>
          </p:nvSpPr>
          <p:spPr>
            <a:xfrm>
              <a:off x="5047632" y="2506461"/>
              <a:ext cx="17106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/>
                <a:t>2020 Emissions 15 Gt C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046DCD-BD06-438C-8F8B-BE07FF00D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638" t="68339" r="67136" b="22829"/>
            <a:stretch/>
          </p:blipFill>
          <p:spPr>
            <a:xfrm>
              <a:off x="5451335" y="1847612"/>
              <a:ext cx="846646" cy="80490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E2D62E-49D5-4BFD-B5DF-D24846DF1BDE}"/>
              </a:ext>
            </a:extLst>
          </p:cNvPr>
          <p:cNvSpPr txBox="1"/>
          <p:nvPr/>
        </p:nvSpPr>
        <p:spPr>
          <a:xfrm>
            <a:off x="1052969" y="4659000"/>
            <a:ext cx="9558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Climate Arithmetic</a:t>
            </a:r>
          </a:p>
          <a:p>
            <a:pPr algn="ctr"/>
            <a:r>
              <a:rPr lang="en-AU" b="1" dirty="0"/>
              <a:t>Emission reduction slows new emissions (right). It does nothing about the forty times larger committed warming effects of past emissions (left) which will produce Earth System Equilibrium at a higher temperature and higher sea level.   Decarbonising the economy is marginal to stabilising the climate, which requires (1) rapid brightening of the planet and (2) removal of past emissions.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43874-6DFE-4F55-AE42-66A7009EF78C}"/>
              </a:ext>
            </a:extLst>
          </p:cNvPr>
          <p:cNvSpPr txBox="1"/>
          <p:nvPr/>
        </p:nvSpPr>
        <p:spPr>
          <a:xfrm>
            <a:off x="11016078" y="6581001"/>
            <a:ext cx="15902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b="1" dirty="0"/>
              <a:t>by </a:t>
            </a:r>
            <a:r>
              <a:rPr lang="en-AU" sz="1200" b="1" baseline="0" dirty="0">
                <a:effectLst/>
                <a:latin typeface="+mn-lt"/>
                <a:ea typeface="+mn-ea"/>
                <a:cs typeface="+mn-cs"/>
              </a:rPr>
              <a:t>Robert Tulip</a:t>
            </a:r>
            <a:endParaRPr lang="en-AU" sz="12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80346D-7CCC-A2FD-E4D2-AE6DC33FFB42}"/>
              </a:ext>
            </a:extLst>
          </p:cNvPr>
          <p:cNvGrpSpPr/>
          <p:nvPr/>
        </p:nvGrpSpPr>
        <p:grpSpPr>
          <a:xfrm>
            <a:off x="9369906" y="1319739"/>
            <a:ext cx="2268917" cy="2488549"/>
            <a:chOff x="9440762" y="1926026"/>
            <a:chExt cx="2268917" cy="24885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5A1FDF-3E56-4115-ABE0-858EE501D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916" t="69037" r="58667" b="22667"/>
            <a:stretch/>
          </p:blipFill>
          <p:spPr>
            <a:xfrm>
              <a:off x="10494327" y="1926026"/>
              <a:ext cx="720071" cy="7608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85A8E1-5661-4306-B0BC-0BB72D8090A0}"/>
                </a:ext>
              </a:extLst>
            </p:cNvPr>
            <p:cNvSpPr txBox="1"/>
            <p:nvPr/>
          </p:nvSpPr>
          <p:spPr>
            <a:xfrm>
              <a:off x="9999044" y="2598693"/>
              <a:ext cx="171063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/>
                <a:t>2030 Expected Emissions </a:t>
              </a:r>
            </a:p>
            <a:p>
              <a:pPr algn="ctr"/>
              <a:r>
                <a:rPr lang="en-AU" sz="2800" b="1" dirty="0"/>
                <a:t>16 Gt 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9B7A43-432E-4434-9E23-E630B50CF431}"/>
                </a:ext>
              </a:extLst>
            </p:cNvPr>
            <p:cNvSpPr txBox="1"/>
            <p:nvPr/>
          </p:nvSpPr>
          <p:spPr>
            <a:xfrm>
              <a:off x="9440762" y="1994584"/>
              <a:ext cx="5756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400" b="1" dirty="0"/>
                <a:t>=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3139D6-3521-3AFD-D8D0-7BCC93E1D582}"/>
              </a:ext>
            </a:extLst>
          </p:cNvPr>
          <p:cNvGrpSpPr/>
          <p:nvPr/>
        </p:nvGrpSpPr>
        <p:grpSpPr>
          <a:xfrm>
            <a:off x="6856640" y="1379492"/>
            <a:ext cx="2292706" cy="1954380"/>
            <a:chOff x="6927496" y="1985779"/>
            <a:chExt cx="2292706" cy="19543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EF6B1D-9A9A-45D1-8876-C76B63246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039" t="73253" r="64498" b="23060"/>
            <a:stretch/>
          </p:blipFill>
          <p:spPr>
            <a:xfrm>
              <a:off x="8132692" y="2105091"/>
              <a:ext cx="398987" cy="3360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C0A3EE-F986-4D75-9B92-70315F8751B4}"/>
                </a:ext>
              </a:extLst>
            </p:cNvPr>
            <p:cNvSpPr txBox="1"/>
            <p:nvPr/>
          </p:nvSpPr>
          <p:spPr>
            <a:xfrm>
              <a:off x="6927496" y="1985779"/>
              <a:ext cx="5756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400" b="1" dirty="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953AE9-DBC5-131B-AC96-155A1C79E1A4}"/>
                </a:ext>
              </a:extLst>
            </p:cNvPr>
            <p:cNvSpPr txBox="1"/>
            <p:nvPr/>
          </p:nvSpPr>
          <p:spPr>
            <a:xfrm>
              <a:off x="7444168" y="2370499"/>
              <a:ext cx="17760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/>
                <a:t>Effect of Annual Paris Pledges </a:t>
              </a:r>
            </a:p>
            <a:p>
              <a:pPr algn="ctr"/>
              <a:r>
                <a:rPr lang="en-AU" sz="2400" b="1" dirty="0"/>
                <a:t>+ 1 Gt C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C5F3CD-7BB2-6C46-230B-6956BFE7DAF8}"/>
              </a:ext>
            </a:extLst>
          </p:cNvPr>
          <p:cNvGrpSpPr/>
          <p:nvPr/>
        </p:nvGrpSpPr>
        <p:grpSpPr>
          <a:xfrm>
            <a:off x="0" y="1175900"/>
            <a:ext cx="5000177" cy="3569448"/>
            <a:chOff x="0" y="1175900"/>
            <a:chExt cx="5000177" cy="35694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1B9175-8280-C992-BC2B-0162EA81C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75" t="45057" r="72414" b="15862"/>
            <a:stretch/>
          </p:blipFill>
          <p:spPr>
            <a:xfrm>
              <a:off x="1637198" y="1175900"/>
              <a:ext cx="3362979" cy="356944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BC29B6-BF82-401F-8BA5-B20C887389E5}"/>
                </a:ext>
              </a:extLst>
            </p:cNvPr>
            <p:cNvSpPr txBox="1"/>
            <p:nvPr/>
          </p:nvSpPr>
          <p:spPr>
            <a:xfrm>
              <a:off x="0" y="1993067"/>
              <a:ext cx="1515189" cy="1569660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/>
                <a:t>Historic Emissions </a:t>
              </a:r>
            </a:p>
            <a:p>
              <a:pPr algn="ctr"/>
              <a:r>
                <a:rPr lang="en-AU" sz="2400" b="1" dirty="0"/>
                <a:t>670 Gt C (2022)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AB2BC5A-73D8-CFCA-8DDA-51F720AF2CC8}"/>
              </a:ext>
            </a:extLst>
          </p:cNvPr>
          <p:cNvSpPr txBox="1"/>
          <p:nvPr/>
        </p:nvSpPr>
        <p:spPr>
          <a:xfrm>
            <a:off x="1684418" y="1463906"/>
            <a:ext cx="3051935" cy="2800767"/>
          </a:xfrm>
          <a:prstGeom prst="rect">
            <a:avLst/>
          </a:prstGeom>
          <a:solidFill>
            <a:schemeClr val="bg1">
              <a:alpha val="33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All this causes Committed Warming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4FA23A-E6AF-DCD6-CC84-B39A39785CAE}"/>
              </a:ext>
            </a:extLst>
          </p:cNvPr>
          <p:cNvSpPr txBox="1"/>
          <p:nvPr/>
        </p:nvSpPr>
        <p:spPr>
          <a:xfrm>
            <a:off x="0" y="626155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One gigatonne of carbon (</a:t>
            </a:r>
            <a:r>
              <a:rPr lang="en-AU" dirty="0" err="1"/>
              <a:t>GtC</a:t>
            </a:r>
            <a:r>
              <a:rPr lang="en-AU" dirty="0"/>
              <a:t>) (one billion tonnes) equals 3.7 Gt of CO</a:t>
            </a:r>
            <a:r>
              <a:rPr lang="en-AU" baseline="-25000" dirty="0"/>
              <a:t>2</a:t>
            </a:r>
            <a:r>
              <a:rPr lang="en-AU" dirty="0"/>
              <a:t> and equivalents. 1Gt = 1 cubic km of water.</a:t>
            </a:r>
          </a:p>
          <a:p>
            <a:pPr algn="ctr"/>
            <a:r>
              <a:rPr lang="en-AU" dirty="0"/>
              <a:t>Data from Oxford University </a:t>
            </a:r>
            <a:r>
              <a:rPr lang="en-AU" dirty="0">
                <a:hlinkClick r:id="rId5"/>
              </a:rPr>
              <a:t>https://globalwarmingindex.org/</a:t>
            </a:r>
            <a:r>
              <a:rPr lang="en-AU" dirty="0"/>
              <a:t> and Climate Action Tracker (2019).</a:t>
            </a:r>
          </a:p>
        </p:txBody>
      </p:sp>
    </p:spTree>
    <p:extLst>
      <p:ext uri="{BB962C8B-B14F-4D97-AF65-F5344CB8AC3E}">
        <p14:creationId xmlns:p14="http://schemas.microsoft.com/office/powerpoint/2010/main" val="20018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204DD23-652D-4780-ABDB-82B1A8247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36020"/>
              </p:ext>
            </p:extLst>
          </p:nvPr>
        </p:nvGraphicFramePr>
        <p:xfrm>
          <a:off x="-76200" y="-736206"/>
          <a:ext cx="12192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8153EF7E-E777-4902-A741-48D54625813F}"/>
              </a:ext>
            </a:extLst>
          </p:cNvPr>
          <p:cNvSpPr txBox="1"/>
          <p:nvPr/>
        </p:nvSpPr>
        <p:spPr>
          <a:xfrm>
            <a:off x="272186" y="5783051"/>
            <a:ext cx="11919814" cy="7163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Projected global emissions this century (2019 estimates) if Paris Accord pledges are exceeded.   </a:t>
            </a:r>
          </a:p>
          <a:p>
            <a:r>
              <a:rPr lang="en-AU" sz="2400" dirty="0"/>
              <a:t>Chart by Robert Tulip, data</a:t>
            </a:r>
            <a:r>
              <a:rPr lang="en-AU" sz="2400" baseline="0" dirty="0"/>
              <a:t> used with permission from </a:t>
            </a:r>
            <a:r>
              <a:rPr lang="en-AU" sz="2000" u="sng" dirty="0">
                <a:effectLst/>
              </a:rPr>
              <a:t>https://climateactiontracker.org/data-portal/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21450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238957-DE3F-409B-B635-C128E51CE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73" r="8333" b="20832"/>
          <a:stretch/>
        </p:blipFill>
        <p:spPr>
          <a:xfrm>
            <a:off x="-1" y="1478042"/>
            <a:ext cx="11902599" cy="5199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60AA3-78D1-44FF-839B-F0DF17E9C6C2}"/>
              </a:ext>
            </a:extLst>
          </p:cNvPr>
          <p:cNvSpPr txBox="1"/>
          <p:nvPr/>
        </p:nvSpPr>
        <p:spPr>
          <a:xfrm>
            <a:off x="1461053" y="4424073"/>
            <a:ext cx="9849678" cy="64633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Stable: ~280 parts per million  </a:t>
            </a:r>
          </a:p>
          <a:p>
            <a:pPr algn="ctr"/>
            <a:r>
              <a:rPr lang="en-US" b="1" dirty="0"/>
              <a:t>                     </a:t>
            </a:r>
            <a:endParaRPr lang="en-A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E7282-A19C-4B74-8EAF-B0613713C06D}"/>
              </a:ext>
            </a:extLst>
          </p:cNvPr>
          <p:cNvSpPr txBox="1"/>
          <p:nvPr/>
        </p:nvSpPr>
        <p:spPr>
          <a:xfrm>
            <a:off x="289400" y="180520"/>
            <a:ext cx="1161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cs typeface="Times New Roman" panose="02020603050405020304" pitchFamily="18" charset="0"/>
              </a:rPr>
              <a:t>The Climate Instability Problem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5D29BB-2D8A-4BBA-A2EC-0B52A533EC1F}"/>
              </a:ext>
            </a:extLst>
          </p:cNvPr>
          <p:cNvGrpSpPr/>
          <p:nvPr/>
        </p:nvGrpSpPr>
        <p:grpSpPr>
          <a:xfrm>
            <a:off x="11256267" y="1382465"/>
            <a:ext cx="646331" cy="2102924"/>
            <a:chOff x="10434795" y="1600201"/>
            <a:chExt cx="646331" cy="21029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A10348-CB5C-4E50-8190-D9707F5C2B0A}"/>
                </a:ext>
              </a:extLst>
            </p:cNvPr>
            <p:cNvSpPr txBox="1"/>
            <p:nvPr/>
          </p:nvSpPr>
          <p:spPr>
            <a:xfrm rot="16200000">
              <a:off x="9706499" y="2328497"/>
              <a:ext cx="2102924" cy="6463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   Unstable</a:t>
              </a:r>
            </a:p>
            <a:p>
              <a:pPr algn="ctr"/>
              <a:endParaRPr lang="en-AU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D9E07F-A245-41CA-BB97-C7F9D347E36E}"/>
                </a:ext>
              </a:extLst>
            </p:cNvPr>
            <p:cNvSpPr/>
            <p:nvPr/>
          </p:nvSpPr>
          <p:spPr>
            <a:xfrm>
              <a:off x="10566303" y="1745560"/>
              <a:ext cx="377232" cy="4130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824856-6A3A-49EB-8F59-4EBD46BA3E56}"/>
              </a:ext>
            </a:extLst>
          </p:cNvPr>
          <p:cNvCxnSpPr>
            <a:cxnSpLocks/>
          </p:cNvCxnSpPr>
          <p:nvPr/>
        </p:nvCxnSpPr>
        <p:spPr>
          <a:xfrm>
            <a:off x="11576391" y="1647059"/>
            <a:ext cx="1" cy="113601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7499901-7C2B-4B9E-9FD5-3FBB99761F3C}"/>
              </a:ext>
            </a:extLst>
          </p:cNvPr>
          <p:cNvSpPr txBox="1"/>
          <p:nvPr/>
        </p:nvSpPr>
        <p:spPr>
          <a:xfrm>
            <a:off x="2076476" y="845558"/>
            <a:ext cx="803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Carbon Dioxide Concentrations over the Holocene</a:t>
            </a:r>
          </a:p>
        </p:txBody>
      </p:sp>
    </p:spTree>
    <p:extLst>
      <p:ext uri="{BB962C8B-B14F-4D97-AF65-F5344CB8AC3E}">
        <p14:creationId xmlns:p14="http://schemas.microsoft.com/office/powerpoint/2010/main" val="32598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late spinning performer">
            <a:extLst>
              <a:ext uri="{FF2B5EF4-FFF2-40B4-BE49-F238E27FC236}">
                <a16:creationId xmlns:a16="http://schemas.microsoft.com/office/drawing/2014/main" id="{69B0CD92-92DD-4F0D-90B9-7D9E50A1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0"/>
            <a:ext cx="1016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nning plate">
            <a:extLst>
              <a:ext uri="{FF2B5EF4-FFF2-40B4-BE49-F238E27FC236}">
                <a16:creationId xmlns:a16="http://schemas.microsoft.com/office/drawing/2014/main" id="{57254EC6-27F1-49DD-958E-98940182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0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3B0AC5-BB55-4FA9-97B5-2A91309FED67}"/>
              </a:ext>
            </a:extLst>
          </p:cNvPr>
          <p:cNvSpPr txBox="1"/>
          <p:nvPr/>
        </p:nvSpPr>
        <p:spPr>
          <a:xfrm>
            <a:off x="6364356" y="129570"/>
            <a:ext cx="687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</a:rPr>
              <a:t>Stability?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26434-E23A-4E6B-8BBF-4DFC67AB4D20}"/>
              </a:ext>
            </a:extLst>
          </p:cNvPr>
          <p:cNvSpPr txBox="1"/>
          <p:nvPr/>
        </p:nvSpPr>
        <p:spPr>
          <a:xfrm>
            <a:off x="144378" y="1545285"/>
            <a:ext cx="36929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/>
              <a:t>This is the best outcome from net zero emissions</a:t>
            </a:r>
          </a:p>
        </p:txBody>
      </p:sp>
    </p:spTree>
    <p:extLst>
      <p:ext uri="{BB962C8B-B14F-4D97-AF65-F5344CB8AC3E}">
        <p14:creationId xmlns:p14="http://schemas.microsoft.com/office/powerpoint/2010/main" val="384385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9009C0-BA0E-70B2-6F07-877FDA881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86" t="32777" r="10717" b="10285"/>
          <a:stretch/>
        </p:blipFill>
        <p:spPr>
          <a:xfrm>
            <a:off x="141514" y="106869"/>
            <a:ext cx="8430986" cy="653885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53977-10CB-9C3F-0FA8-0910DE90D550}"/>
              </a:ext>
            </a:extLst>
          </p:cNvPr>
          <p:cNvGrpSpPr/>
          <p:nvPr/>
        </p:nvGrpSpPr>
        <p:grpSpPr>
          <a:xfrm>
            <a:off x="2428690" y="3396087"/>
            <a:ext cx="5118981" cy="2152236"/>
            <a:chOff x="7331457" y="3409130"/>
            <a:chExt cx="3023571" cy="1306215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0833731D-91B7-5119-2F23-F6693EF086F9}"/>
                </a:ext>
              </a:extLst>
            </p:cNvPr>
            <p:cNvSpPr/>
            <p:nvPr/>
          </p:nvSpPr>
          <p:spPr>
            <a:xfrm>
              <a:off x="7331457" y="3409130"/>
              <a:ext cx="2493264" cy="1306215"/>
            </a:xfrm>
            <a:prstGeom prst="arc">
              <a:avLst>
                <a:gd name="adj1" fmla="val 13780998"/>
                <a:gd name="adj2" fmla="val 21201440"/>
              </a:avLst>
            </a:prstGeom>
            <a:ln w="762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206FBE-7B45-48CC-475D-361AF9AA8605}"/>
                </a:ext>
              </a:extLst>
            </p:cNvPr>
            <p:cNvCxnSpPr>
              <a:cxnSpLocks/>
            </p:cNvCxnSpPr>
            <p:nvPr/>
          </p:nvCxnSpPr>
          <p:spPr>
            <a:xfrm>
              <a:off x="9775909" y="3892596"/>
              <a:ext cx="579119" cy="1365"/>
            </a:xfrm>
            <a:prstGeom prst="line">
              <a:avLst/>
            </a:prstGeom>
            <a:ln w="762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2893063-CA33-8192-9F97-577E36033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7" t="36503" r="72555" b="45874"/>
          <a:stretch/>
        </p:blipFill>
        <p:spPr>
          <a:xfrm>
            <a:off x="2420288" y="250902"/>
            <a:ext cx="2111253" cy="1991393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88B178AE-47CD-F2AD-1D13-06BF41E4D013}"/>
              </a:ext>
            </a:extLst>
          </p:cNvPr>
          <p:cNvSpPr/>
          <p:nvPr/>
        </p:nvSpPr>
        <p:spPr>
          <a:xfrm>
            <a:off x="674751" y="2331069"/>
            <a:ext cx="4965891" cy="1816562"/>
          </a:xfrm>
          <a:prstGeom prst="arc">
            <a:avLst>
              <a:gd name="adj1" fmla="val 14442839"/>
              <a:gd name="adj2" fmla="val 15907644"/>
            </a:avLst>
          </a:prstGeom>
          <a:ln w="76200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FD4E52-11E9-0E7F-6321-AED6C014F698}"/>
              </a:ext>
            </a:extLst>
          </p:cNvPr>
          <p:cNvSpPr txBox="1"/>
          <p:nvPr/>
        </p:nvSpPr>
        <p:spPr>
          <a:xfrm>
            <a:off x="3077514" y="2073151"/>
            <a:ext cx="301848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Climate Stability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A8CEA4-71E6-1CD3-715A-7ADD44855CE1}"/>
              </a:ext>
            </a:extLst>
          </p:cNvPr>
          <p:cNvSpPr txBox="1"/>
          <p:nvPr/>
        </p:nvSpPr>
        <p:spPr>
          <a:xfrm>
            <a:off x="211666" y="64204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Myers and Smith, 2018</a:t>
            </a:r>
            <a:endParaRPr lang="en-A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D67BBB-B26D-86D4-BC12-13A34D66352B}"/>
              </a:ext>
            </a:extLst>
          </p:cNvPr>
          <p:cNvSpPr txBox="1"/>
          <p:nvPr/>
        </p:nvSpPr>
        <p:spPr>
          <a:xfrm>
            <a:off x="8114808" y="106869"/>
            <a:ext cx="39055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Net Zero leaves us above the danger line of 550 ppm CO2, plus warming from CO2 equivalents such as methane.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A77EE-9825-4724-BC38-CB8E0EA824D9}"/>
              </a:ext>
            </a:extLst>
          </p:cNvPr>
          <p:cNvSpPr txBox="1"/>
          <p:nvPr/>
        </p:nvSpPr>
        <p:spPr>
          <a:xfrm>
            <a:off x="1779105" y="4883220"/>
            <a:ext cx="496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RCP is the Representative Concentration Pathways of Carbon Dioxide agreed by the IPCC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DDCE90-A5BD-F1B2-9D35-D09969DCB20D}"/>
              </a:ext>
            </a:extLst>
          </p:cNvPr>
          <p:cNvSpPr txBox="1"/>
          <p:nvPr/>
        </p:nvSpPr>
        <p:spPr>
          <a:xfrm>
            <a:off x="8114807" y="3307745"/>
            <a:ext cx="3905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Even the hypothetical “Climate Stability” line is too slow to prevent dangerous tipping points unless we take action to increase albedo.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E60FA2-259A-24AF-F7B1-729521AF6AFA}"/>
              </a:ext>
            </a:extLst>
          </p:cNvPr>
          <p:cNvSpPr txBox="1"/>
          <p:nvPr/>
        </p:nvSpPr>
        <p:spPr>
          <a:xfrm>
            <a:off x="8498763" y="2353638"/>
            <a:ext cx="35215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/>
              <a:t>That is a highly unstable result.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A63199-7CAF-82C1-F726-CCA5B5A20CAD}"/>
              </a:ext>
            </a:extLst>
          </p:cNvPr>
          <p:cNvSpPr txBox="1"/>
          <p:nvPr/>
        </p:nvSpPr>
        <p:spPr>
          <a:xfrm>
            <a:off x="7967414" y="5903893"/>
            <a:ext cx="42003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/>
              <a:t>The urgent priority is to brighten the planet.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476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1" grpId="0"/>
      <p:bldP spid="23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5711</TotalTime>
  <Words>1079</Words>
  <Application>Microsoft Office PowerPoint</Application>
  <PresentationFormat>Widescreen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ipccserif</vt:lpstr>
      <vt:lpstr>Montserrat</vt:lpstr>
      <vt:lpstr>Source Sans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Albedo is More Important Than Greenhouse Gas Removal for Climate Policy </vt:lpstr>
      <vt:lpstr>PowerPoint Presentation</vt:lpstr>
      <vt:lpstr>Why Albedo is more important than Greenhouse Gas Removal for Climate Policy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Robbie Tulip</dc:creator>
  <cp:lastModifiedBy>Robbie Tulip</cp:lastModifiedBy>
  <cp:revision>12</cp:revision>
  <dcterms:created xsi:type="dcterms:W3CDTF">2022-07-18T21:06:48Z</dcterms:created>
  <dcterms:modified xsi:type="dcterms:W3CDTF">2022-08-10T15:13:13Z</dcterms:modified>
</cp:coreProperties>
</file>