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sldIdLst>
    <p:sldId id="256" r:id="rId2"/>
    <p:sldId id="261" r:id="rId3"/>
    <p:sldId id="258" r:id="rId4"/>
    <p:sldId id="262" r:id="rId5"/>
    <p:sldId id="259" r:id="rId6"/>
    <p:sldId id="265" r:id="rId7"/>
    <p:sldId id="266" r:id="rId8"/>
    <p:sldId id="267" r:id="rId9"/>
    <p:sldId id="257" r:id="rId10"/>
    <p:sldId id="263" r:id="rId11"/>
    <p:sldId id="264"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8"/>
    <p:restoredTop sz="94701"/>
  </p:normalViewPr>
  <p:slideViewPr>
    <p:cSldViewPr snapToGrid="0">
      <p:cViewPr>
        <p:scale>
          <a:sx n="120" d="100"/>
          <a:sy n="120" d="100"/>
        </p:scale>
        <p:origin x="-1704"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8C4D0-20D8-4AB7-9359-081BF86AAF6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1B3313E-E1BD-41FE-97F7-97F670F8375A}">
      <dgm:prSet/>
      <dgm:spPr>
        <a:solidFill>
          <a:srgbClr val="C00000"/>
        </a:solidFill>
      </dgm:spPr>
      <dgm:t>
        <a:bodyPr/>
        <a:lstStyle/>
        <a:p>
          <a:pPr algn="ctr"/>
          <a:r>
            <a:rPr lang="en-US" dirty="0"/>
            <a:t>Adult Education:</a:t>
          </a:r>
        </a:p>
        <a:p>
          <a:pPr algn="ctr"/>
          <a:r>
            <a:rPr lang="en-US" dirty="0"/>
            <a:t>2.1% Negative</a:t>
          </a:r>
        </a:p>
      </dgm:t>
    </dgm:pt>
    <dgm:pt modelId="{4B9BA820-A52E-43B1-B051-D80ED639E372}" type="parTrans" cxnId="{DA1A92EA-4B73-41FD-896C-1506129D92E9}">
      <dgm:prSet/>
      <dgm:spPr/>
      <dgm:t>
        <a:bodyPr/>
        <a:lstStyle/>
        <a:p>
          <a:endParaRPr lang="en-US"/>
        </a:p>
      </dgm:t>
    </dgm:pt>
    <dgm:pt modelId="{C8991066-73E0-4EB7-B19D-4F22838FC716}" type="sibTrans" cxnId="{DA1A92EA-4B73-41FD-896C-1506129D92E9}">
      <dgm:prSet/>
      <dgm:spPr/>
      <dgm:t>
        <a:bodyPr/>
        <a:lstStyle/>
        <a:p>
          <a:endParaRPr lang="en-US"/>
        </a:p>
      </dgm:t>
    </dgm:pt>
    <dgm:pt modelId="{F8E2CC7B-79C4-43AE-9B66-643760D39CC9}">
      <dgm:prSet/>
      <dgm:spPr>
        <a:solidFill>
          <a:schemeClr val="bg1">
            <a:lumMod val="75000"/>
          </a:schemeClr>
        </a:solidFill>
      </dgm:spPr>
      <dgm:t>
        <a:bodyPr/>
        <a:lstStyle/>
        <a:p>
          <a:r>
            <a:rPr lang="en-US" dirty="0"/>
            <a:t>Employment:</a:t>
          </a:r>
        </a:p>
        <a:p>
          <a:r>
            <a:rPr lang="en-US" dirty="0"/>
            <a:t>No Change</a:t>
          </a:r>
        </a:p>
      </dgm:t>
    </dgm:pt>
    <dgm:pt modelId="{34CE5751-F7AD-4B36-8E15-D3CC63997C17}" type="parTrans" cxnId="{E89DD968-754E-491F-B928-FF195BE17AB2}">
      <dgm:prSet/>
      <dgm:spPr/>
      <dgm:t>
        <a:bodyPr/>
        <a:lstStyle/>
        <a:p>
          <a:endParaRPr lang="en-US"/>
        </a:p>
      </dgm:t>
    </dgm:pt>
    <dgm:pt modelId="{4ED46E6D-E71B-4323-8ABB-22F05A845821}" type="sibTrans" cxnId="{E89DD968-754E-491F-B928-FF195BE17AB2}">
      <dgm:prSet/>
      <dgm:spPr/>
      <dgm:t>
        <a:bodyPr/>
        <a:lstStyle/>
        <a:p>
          <a:endParaRPr lang="en-US"/>
        </a:p>
      </dgm:t>
    </dgm:pt>
    <dgm:pt modelId="{0655252B-C48B-4280-948C-FCC594D9D3AA}">
      <dgm:prSet/>
      <dgm:spPr>
        <a:solidFill>
          <a:srgbClr val="C00000"/>
        </a:solidFill>
      </dgm:spPr>
      <dgm:t>
        <a:bodyPr/>
        <a:lstStyle/>
        <a:p>
          <a:r>
            <a:rPr lang="en-US" dirty="0"/>
            <a:t>Median Home Value:</a:t>
          </a:r>
        </a:p>
        <a:p>
          <a:r>
            <a:rPr lang="en-US" dirty="0"/>
            <a:t>$5,039 Negative</a:t>
          </a:r>
        </a:p>
      </dgm:t>
    </dgm:pt>
    <dgm:pt modelId="{FEFDC7D4-FE57-4F56-9970-6D3BC89C8E65}" type="parTrans" cxnId="{097B96BE-7A49-44D5-8DA4-7B61F32CD7E8}">
      <dgm:prSet/>
      <dgm:spPr/>
      <dgm:t>
        <a:bodyPr/>
        <a:lstStyle/>
        <a:p>
          <a:endParaRPr lang="en-US"/>
        </a:p>
      </dgm:t>
    </dgm:pt>
    <dgm:pt modelId="{26A66F06-E52C-4BCF-9265-C16DEA1097C8}" type="sibTrans" cxnId="{097B96BE-7A49-44D5-8DA4-7B61F32CD7E8}">
      <dgm:prSet/>
      <dgm:spPr/>
      <dgm:t>
        <a:bodyPr/>
        <a:lstStyle/>
        <a:p>
          <a:endParaRPr lang="en-US"/>
        </a:p>
      </dgm:t>
    </dgm:pt>
    <dgm:pt modelId="{A43A58D2-1521-4382-8279-E7071D263E64}">
      <dgm:prSet/>
      <dgm:spPr>
        <a:solidFill>
          <a:schemeClr val="bg1">
            <a:lumMod val="75000"/>
          </a:schemeClr>
        </a:solidFill>
      </dgm:spPr>
      <dgm:t>
        <a:bodyPr/>
        <a:lstStyle/>
        <a:p>
          <a:pPr algn="ctr"/>
          <a:r>
            <a:rPr lang="en-US" dirty="0"/>
            <a:t>Environmental Burden:</a:t>
          </a:r>
        </a:p>
        <a:p>
          <a:pPr algn="ctr"/>
          <a:r>
            <a:rPr lang="en-US" dirty="0"/>
            <a:t>No Change</a:t>
          </a:r>
        </a:p>
      </dgm:t>
    </dgm:pt>
    <dgm:pt modelId="{E6C5D2AC-5128-443A-9BED-FD48582D82DC}" type="parTrans" cxnId="{40B9C1AA-F2A0-44FA-9CFB-67D96E0C7CCB}">
      <dgm:prSet/>
      <dgm:spPr/>
      <dgm:t>
        <a:bodyPr/>
        <a:lstStyle/>
        <a:p>
          <a:endParaRPr lang="en-US"/>
        </a:p>
      </dgm:t>
    </dgm:pt>
    <dgm:pt modelId="{4219C835-43CF-43DA-9974-98EA158E9FF6}" type="sibTrans" cxnId="{40B9C1AA-F2A0-44FA-9CFB-67D96E0C7CCB}">
      <dgm:prSet/>
      <dgm:spPr/>
      <dgm:t>
        <a:bodyPr/>
        <a:lstStyle/>
        <a:p>
          <a:endParaRPr lang="en-US"/>
        </a:p>
      </dgm:t>
    </dgm:pt>
    <dgm:pt modelId="{EEC18B20-E76A-4866-B443-860369D53CBE}">
      <dgm:prSet custT="1"/>
      <dgm:spPr>
        <a:solidFill>
          <a:srgbClr val="54A021">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pPr marL="0" lvl="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Math Proficiency:</a:t>
          </a:r>
        </a:p>
        <a:p>
          <a:pPr marL="0" lvl="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5.7% Positive</a:t>
          </a:r>
        </a:p>
      </dgm:t>
    </dgm:pt>
    <dgm:pt modelId="{94545203-86DD-49BD-BBD9-9AC8D4F39B51}" type="parTrans" cxnId="{F2CA1694-14FF-48F7-AB93-4C8E23B709AD}">
      <dgm:prSet/>
      <dgm:spPr/>
      <dgm:t>
        <a:bodyPr/>
        <a:lstStyle/>
        <a:p>
          <a:endParaRPr lang="en-US"/>
        </a:p>
      </dgm:t>
    </dgm:pt>
    <dgm:pt modelId="{1BD10844-39BE-40FB-A3A5-BFBD6BF1BFA6}" type="sibTrans" cxnId="{F2CA1694-14FF-48F7-AB93-4C8E23B709AD}">
      <dgm:prSet/>
      <dgm:spPr/>
      <dgm:t>
        <a:bodyPr/>
        <a:lstStyle/>
        <a:p>
          <a:endParaRPr lang="en-US"/>
        </a:p>
      </dgm:t>
    </dgm:pt>
    <dgm:pt modelId="{9A480D19-72C9-412D-8658-7C16461801F6}">
      <dgm:prSet custT="1"/>
      <dgm:spPr>
        <a:solidFill>
          <a:srgbClr val="54A021">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pPr marL="0" lvl="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Reading Proficiency:</a:t>
          </a:r>
        </a:p>
        <a:p>
          <a:pPr marL="0" lvl="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1.6% Positive</a:t>
          </a:r>
        </a:p>
      </dgm:t>
    </dgm:pt>
    <dgm:pt modelId="{B1164705-4C0E-4C55-841C-9AD4D538D198}" type="parTrans" cxnId="{4550EC2E-D5C1-44B3-AE1C-BCF9614A4E31}">
      <dgm:prSet/>
      <dgm:spPr/>
      <dgm:t>
        <a:bodyPr/>
        <a:lstStyle/>
        <a:p>
          <a:endParaRPr lang="en-US"/>
        </a:p>
      </dgm:t>
    </dgm:pt>
    <dgm:pt modelId="{9A1AD382-25D8-44BB-9827-6D3D46E18725}" type="sibTrans" cxnId="{4550EC2E-D5C1-44B3-AE1C-BCF9614A4E31}">
      <dgm:prSet/>
      <dgm:spPr/>
      <dgm:t>
        <a:bodyPr/>
        <a:lstStyle/>
        <a:p>
          <a:endParaRPr lang="en-US"/>
        </a:p>
      </dgm:t>
    </dgm:pt>
    <dgm:pt modelId="{3DEE51D6-614C-40C5-9797-C43DF9F4A959}">
      <dgm:prSet custT="1"/>
      <dgm:spPr>
        <a:solidFill>
          <a:srgbClr val="54A021">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pPr marL="0" lvl="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High School Graduation Rate:</a:t>
          </a:r>
        </a:p>
        <a:p>
          <a:pPr marL="0" lvl="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1.6% Positive</a:t>
          </a:r>
        </a:p>
      </dgm:t>
    </dgm:pt>
    <dgm:pt modelId="{DEB1A2C4-2EB0-4183-A520-BA39D2D45F40}" type="parTrans" cxnId="{6E245874-35DB-41B5-8920-5DF6FF854C19}">
      <dgm:prSet/>
      <dgm:spPr/>
      <dgm:t>
        <a:bodyPr/>
        <a:lstStyle/>
        <a:p>
          <a:endParaRPr lang="en-US"/>
        </a:p>
      </dgm:t>
    </dgm:pt>
    <dgm:pt modelId="{0825A9A4-9600-4667-8EAE-3507534CEC17}" type="sibTrans" cxnId="{6E245874-35DB-41B5-8920-5DF6FF854C19}">
      <dgm:prSet/>
      <dgm:spPr/>
      <dgm:t>
        <a:bodyPr/>
        <a:lstStyle/>
        <a:p>
          <a:endParaRPr lang="en-US"/>
        </a:p>
      </dgm:t>
    </dgm:pt>
    <dgm:pt modelId="{423A53A2-06BE-4B30-B5C5-2E688787F691}">
      <dgm:prSet/>
      <dgm:spPr>
        <a:solidFill>
          <a:srgbClr val="C00000"/>
        </a:solidFill>
        <a:ln w="19050" cap="rnd"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r>
            <a:rPr lang="en-US" dirty="0"/>
            <a:t>Students not in Poverty:</a:t>
          </a:r>
        </a:p>
        <a:p>
          <a:r>
            <a:rPr lang="en-US" dirty="0"/>
            <a:t>2.2% Negative</a:t>
          </a:r>
        </a:p>
      </dgm:t>
    </dgm:pt>
    <dgm:pt modelId="{C60DA5AB-DF0E-46E3-AD40-4CC7F4F926BF}" type="parTrans" cxnId="{43C66297-9D23-4234-9583-F2D0742EB31A}">
      <dgm:prSet/>
      <dgm:spPr/>
      <dgm:t>
        <a:bodyPr/>
        <a:lstStyle/>
        <a:p>
          <a:endParaRPr lang="en-US"/>
        </a:p>
      </dgm:t>
    </dgm:pt>
    <dgm:pt modelId="{7D454A9C-2FF8-4C89-ACE1-E89F8905576C}" type="sibTrans" cxnId="{43C66297-9D23-4234-9583-F2D0742EB31A}">
      <dgm:prSet/>
      <dgm:spPr/>
      <dgm:t>
        <a:bodyPr/>
        <a:lstStyle/>
        <a:p>
          <a:endParaRPr lang="en-US"/>
        </a:p>
      </dgm:t>
    </dgm:pt>
    <dgm:pt modelId="{FE191B62-BE15-4577-B452-97B489293277}">
      <dgm:prSet custT="1"/>
      <dgm:spPr>
        <a:solidFill>
          <a:srgbClr val="C42F1A">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76200" tIns="76200" rIns="76200" bIns="76200" numCol="1" spcCol="1270" anchor="ctr" anchorCtr="0"/>
        <a:lstStyle/>
        <a:p>
          <a:r>
            <a:rPr lang="en-US" sz="2000" kern="1200" dirty="0">
              <a:solidFill>
                <a:prstClr val="white"/>
              </a:solidFill>
              <a:latin typeface="Trebuchet MS" panose="020B0603020202020204"/>
              <a:ea typeface="+mn-ea"/>
              <a:cs typeface="+mn-cs"/>
            </a:rPr>
            <a:t>Share</a:t>
          </a:r>
          <a:r>
            <a:rPr lang="en-US" sz="2000" kern="1200" dirty="0"/>
            <a:t> Below Poverty Level:</a:t>
          </a:r>
        </a:p>
        <a:p>
          <a:r>
            <a:rPr lang="en-US" sz="2000" kern="1200" dirty="0"/>
            <a:t>1.8% Negative </a:t>
          </a:r>
        </a:p>
      </dgm:t>
    </dgm:pt>
    <dgm:pt modelId="{5BA401EA-540D-4872-BE26-772E64A317E8}" type="parTrans" cxnId="{B086F3F3-32C7-4415-95E0-B1383C4F3EC7}">
      <dgm:prSet/>
      <dgm:spPr/>
      <dgm:t>
        <a:bodyPr/>
        <a:lstStyle/>
        <a:p>
          <a:endParaRPr lang="en-US"/>
        </a:p>
      </dgm:t>
    </dgm:pt>
    <dgm:pt modelId="{DA2DC5E8-D922-4F53-A67E-D642F5E44C24}" type="sibTrans" cxnId="{B086F3F3-32C7-4415-95E0-B1383C4F3EC7}">
      <dgm:prSet/>
      <dgm:spPr/>
      <dgm:t>
        <a:bodyPr/>
        <a:lstStyle/>
        <a:p>
          <a:endParaRPr lang="en-US"/>
        </a:p>
      </dgm:t>
    </dgm:pt>
    <dgm:pt modelId="{3D5A9894-4EE8-418F-8924-BD23DB9B0F18}">
      <dgm:prSet/>
      <dgm:spPr>
        <a:solidFill>
          <a:srgbClr val="C00000"/>
        </a:solidFill>
      </dgm:spPr>
      <dgm:t>
        <a:bodyPr/>
        <a:lstStyle/>
        <a:p>
          <a:pPr algn="ctr"/>
          <a:r>
            <a:rPr lang="en-US" dirty="0"/>
            <a:t>Above 200% Poverty:</a:t>
          </a:r>
        </a:p>
        <a:p>
          <a:pPr algn="ctr"/>
          <a:r>
            <a:rPr lang="en-US" dirty="0"/>
            <a:t>1% Negative</a:t>
          </a:r>
        </a:p>
      </dgm:t>
    </dgm:pt>
    <dgm:pt modelId="{0759F721-E25A-4427-BFE6-9706F66B8221}" type="sibTrans" cxnId="{41F948CF-B0AE-4C08-B18A-531AB9DEF522}">
      <dgm:prSet/>
      <dgm:spPr/>
      <dgm:t>
        <a:bodyPr/>
        <a:lstStyle/>
        <a:p>
          <a:endParaRPr lang="en-US"/>
        </a:p>
      </dgm:t>
    </dgm:pt>
    <dgm:pt modelId="{801ADC44-2A37-4327-B271-C070295BF89C}" type="parTrans" cxnId="{41F948CF-B0AE-4C08-B18A-531AB9DEF522}">
      <dgm:prSet/>
      <dgm:spPr/>
      <dgm:t>
        <a:bodyPr/>
        <a:lstStyle/>
        <a:p>
          <a:endParaRPr lang="en-US"/>
        </a:p>
      </dgm:t>
    </dgm:pt>
    <dgm:pt modelId="{60FF67D7-67F7-7B46-A51B-1F8978E5C302}" type="pres">
      <dgm:prSet presAssocID="{FA58C4D0-20D8-4AB7-9359-081BF86AAF6B}" presName="diagram" presStyleCnt="0">
        <dgm:presLayoutVars>
          <dgm:dir/>
          <dgm:resizeHandles val="exact"/>
        </dgm:presLayoutVars>
      </dgm:prSet>
      <dgm:spPr/>
    </dgm:pt>
    <dgm:pt modelId="{8E4E0212-BE55-B74D-AEE3-835491EF8FCC}" type="pres">
      <dgm:prSet presAssocID="{71B3313E-E1BD-41FE-97F7-97F670F8375A}" presName="node" presStyleLbl="node1" presStyleIdx="0" presStyleCnt="10">
        <dgm:presLayoutVars>
          <dgm:bulletEnabled val="1"/>
        </dgm:presLayoutVars>
      </dgm:prSet>
      <dgm:spPr/>
    </dgm:pt>
    <dgm:pt modelId="{CAADB73D-4D04-D149-AF1D-1D84622C78A7}" type="pres">
      <dgm:prSet presAssocID="{C8991066-73E0-4EB7-B19D-4F22838FC716}" presName="sibTrans" presStyleCnt="0"/>
      <dgm:spPr/>
    </dgm:pt>
    <dgm:pt modelId="{80675BB6-FFCC-6A4B-8B4F-FA9FCFEC9DC3}" type="pres">
      <dgm:prSet presAssocID="{F8E2CC7B-79C4-43AE-9B66-643760D39CC9}" presName="node" presStyleLbl="node1" presStyleIdx="1" presStyleCnt="10" custLinFactX="9691" custLinFactY="18127" custLinFactNeighborX="100000" custLinFactNeighborY="100000">
        <dgm:presLayoutVars>
          <dgm:bulletEnabled val="1"/>
        </dgm:presLayoutVars>
      </dgm:prSet>
      <dgm:spPr/>
    </dgm:pt>
    <dgm:pt modelId="{B5DBBBE0-B54A-F946-93A8-65BCFD18DCEF}" type="pres">
      <dgm:prSet presAssocID="{4ED46E6D-E71B-4323-8ABB-22F05A845821}" presName="sibTrans" presStyleCnt="0"/>
      <dgm:spPr/>
    </dgm:pt>
    <dgm:pt modelId="{69C99171-6B2C-B84E-96D3-9D7D66A9BEE9}" type="pres">
      <dgm:prSet presAssocID="{3D5A9894-4EE8-418F-8924-BD23DB9B0F18}" presName="node" presStyleLbl="node1" presStyleIdx="2" presStyleCnt="10">
        <dgm:presLayoutVars>
          <dgm:bulletEnabled val="1"/>
        </dgm:presLayoutVars>
      </dgm:prSet>
      <dgm:spPr/>
    </dgm:pt>
    <dgm:pt modelId="{8B62E584-9457-B240-98BC-15017EB38D08}" type="pres">
      <dgm:prSet presAssocID="{0759F721-E25A-4427-BFE6-9706F66B8221}" presName="sibTrans" presStyleCnt="0"/>
      <dgm:spPr/>
    </dgm:pt>
    <dgm:pt modelId="{D48E64D9-7BAE-994E-8EC6-83EA6FFEAF14}" type="pres">
      <dgm:prSet presAssocID="{0655252B-C48B-4280-948C-FCC594D9D3AA}" presName="node" presStyleLbl="node1" presStyleIdx="3" presStyleCnt="10">
        <dgm:presLayoutVars>
          <dgm:bulletEnabled val="1"/>
        </dgm:presLayoutVars>
      </dgm:prSet>
      <dgm:spPr/>
    </dgm:pt>
    <dgm:pt modelId="{29C7E434-8484-CA41-A6F6-DFE4E0009614}" type="pres">
      <dgm:prSet presAssocID="{26A66F06-E52C-4BCF-9265-C16DEA1097C8}" presName="sibTrans" presStyleCnt="0"/>
      <dgm:spPr/>
    </dgm:pt>
    <dgm:pt modelId="{E5D42C7F-D824-0249-8077-90157E9D8209}" type="pres">
      <dgm:prSet presAssocID="{A43A58D2-1521-4382-8279-E7071D263E64}" presName="node" presStyleLbl="node1" presStyleIdx="4" presStyleCnt="10" custLinFactX="9171" custLinFactNeighborX="100000" custLinFactNeighborY="1460">
        <dgm:presLayoutVars>
          <dgm:bulletEnabled val="1"/>
        </dgm:presLayoutVars>
      </dgm:prSet>
      <dgm:spPr/>
    </dgm:pt>
    <dgm:pt modelId="{53195D6F-CD98-624F-B5E5-325EB27B53D6}" type="pres">
      <dgm:prSet presAssocID="{4219C835-43CF-43DA-9974-98EA158E9FF6}" presName="sibTrans" presStyleCnt="0"/>
      <dgm:spPr/>
    </dgm:pt>
    <dgm:pt modelId="{B0636FE7-AD2B-B54D-8E66-A0FC293046FD}" type="pres">
      <dgm:prSet presAssocID="{EEC18B20-E76A-4866-B443-860369D53CBE}" presName="node" presStyleLbl="node1" presStyleIdx="5" presStyleCnt="10" custLinFactX="-11770" custLinFactY="17370" custLinFactNeighborX="-100000" custLinFactNeighborY="100000">
        <dgm:presLayoutVars>
          <dgm:bulletEnabled val="1"/>
        </dgm:presLayoutVars>
      </dgm:prSet>
      <dgm:spPr>
        <a:xfrm>
          <a:off x="375551" y="2866324"/>
          <a:ext cx="2045262" cy="1227157"/>
        </a:xfrm>
        <a:prstGeom prst="rect">
          <a:avLst/>
        </a:prstGeom>
      </dgm:spPr>
    </dgm:pt>
    <dgm:pt modelId="{A9580B4E-9C87-CA47-8361-AD1E04ED35E1}" type="pres">
      <dgm:prSet presAssocID="{1BD10844-39BE-40FB-A3A5-BFBD6BF1BFA6}" presName="sibTrans" presStyleCnt="0"/>
      <dgm:spPr/>
    </dgm:pt>
    <dgm:pt modelId="{B1BD9A1D-161A-6948-AF0B-D24416AD00B0}" type="pres">
      <dgm:prSet presAssocID="{9A480D19-72C9-412D-8658-7C16461801F6}" presName="node" presStyleLbl="node1" presStyleIdx="6" presStyleCnt="10" custLinFactX="-11770" custLinFactY="17370" custLinFactNeighborX="-100000" custLinFactNeighborY="100000">
        <dgm:presLayoutVars>
          <dgm:bulletEnabled val="1"/>
        </dgm:presLayoutVars>
      </dgm:prSet>
      <dgm:spPr>
        <a:xfrm>
          <a:off x="4911329" y="1433162"/>
          <a:ext cx="2045262" cy="1227157"/>
        </a:xfrm>
        <a:prstGeom prst="rect">
          <a:avLst/>
        </a:prstGeom>
      </dgm:spPr>
    </dgm:pt>
    <dgm:pt modelId="{DC4534C4-07D2-7543-BDF8-6F564BC07F3E}" type="pres">
      <dgm:prSet presAssocID="{9A1AD382-25D8-44BB-9827-6D3D46E18725}" presName="sibTrans" presStyleCnt="0"/>
      <dgm:spPr/>
    </dgm:pt>
    <dgm:pt modelId="{2885858B-1147-FC48-8002-6490230315EF}" type="pres">
      <dgm:prSet presAssocID="{3DEE51D6-614C-40C5-9797-C43DF9F4A959}" presName="node" presStyleLbl="node1" presStyleIdx="7" presStyleCnt="10">
        <dgm:presLayoutVars>
          <dgm:bulletEnabled val="1"/>
        </dgm:presLayoutVars>
      </dgm:prSet>
      <dgm:spPr>
        <a:xfrm>
          <a:off x="7161117" y="1433162"/>
          <a:ext cx="2045262" cy="1227157"/>
        </a:xfrm>
        <a:prstGeom prst="rect">
          <a:avLst/>
        </a:prstGeom>
      </dgm:spPr>
    </dgm:pt>
    <dgm:pt modelId="{1E21AF65-ABC7-9249-9906-D89EBE5E609A}" type="pres">
      <dgm:prSet presAssocID="{0825A9A4-9600-4667-8EAE-3507534CEC17}" presName="sibTrans" presStyleCnt="0"/>
      <dgm:spPr/>
    </dgm:pt>
    <dgm:pt modelId="{E293A109-8E3A-714A-AD80-01B3BBD572A1}" type="pres">
      <dgm:prSet presAssocID="{423A53A2-06BE-4B30-B5C5-2E688787F691}" presName="node" presStyleLbl="node1" presStyleIdx="8" presStyleCnt="10" custLinFactY="-100000" custLinFactNeighborX="-1560" custLinFactNeighborY="-133938">
        <dgm:presLayoutVars>
          <dgm:bulletEnabled val="1"/>
        </dgm:presLayoutVars>
      </dgm:prSet>
      <dgm:spPr>
        <a:xfrm>
          <a:off x="2629635" y="0"/>
          <a:ext cx="2045262" cy="1227157"/>
        </a:xfrm>
        <a:prstGeom prst="rect">
          <a:avLst/>
        </a:prstGeom>
      </dgm:spPr>
    </dgm:pt>
    <dgm:pt modelId="{8DE48F3D-2ACF-1C46-9B85-72C6A490F722}" type="pres">
      <dgm:prSet presAssocID="{7D454A9C-2FF8-4C89-ACE1-E89F8905576C}" presName="sibTrans" presStyleCnt="0"/>
      <dgm:spPr/>
    </dgm:pt>
    <dgm:pt modelId="{CBBF5036-AC97-5943-AAC8-37E828121944}" type="pres">
      <dgm:prSet presAssocID="{FE191B62-BE15-4577-B452-97B489293277}" presName="node" presStyleLbl="node1" presStyleIdx="9" presStyleCnt="10" custLinFactX="-100000" custLinFactY="-15207" custLinFactNeighborX="-120422" custLinFactNeighborY="-100000">
        <dgm:presLayoutVars>
          <dgm:bulletEnabled val="1"/>
        </dgm:presLayoutVars>
      </dgm:prSet>
      <dgm:spPr>
        <a:xfrm>
          <a:off x="4911329" y="2864845"/>
          <a:ext cx="2045262" cy="1227157"/>
        </a:xfrm>
        <a:prstGeom prst="rect">
          <a:avLst/>
        </a:prstGeom>
      </dgm:spPr>
    </dgm:pt>
  </dgm:ptLst>
  <dgm:cxnLst>
    <dgm:cxn modelId="{A0B54F0E-D6DA-724F-9CB4-DCA61A684094}" type="presOf" srcId="{F8E2CC7B-79C4-43AE-9B66-643760D39CC9}" destId="{80675BB6-FFCC-6A4B-8B4F-FA9FCFEC9DC3}" srcOrd="0" destOrd="0" presId="urn:microsoft.com/office/officeart/2005/8/layout/default"/>
    <dgm:cxn modelId="{4550EC2E-D5C1-44B3-AE1C-BCF9614A4E31}" srcId="{FA58C4D0-20D8-4AB7-9359-081BF86AAF6B}" destId="{9A480D19-72C9-412D-8658-7C16461801F6}" srcOrd="6" destOrd="0" parTransId="{B1164705-4C0E-4C55-841C-9AD4D538D198}" sibTransId="{9A1AD382-25D8-44BB-9827-6D3D46E18725}"/>
    <dgm:cxn modelId="{3FF69037-8EF6-0742-986D-8AD408FAADAE}" type="presOf" srcId="{71B3313E-E1BD-41FE-97F7-97F670F8375A}" destId="{8E4E0212-BE55-B74D-AEE3-835491EF8FCC}" srcOrd="0" destOrd="0" presId="urn:microsoft.com/office/officeart/2005/8/layout/default"/>
    <dgm:cxn modelId="{EB02DC3D-9E32-484B-A1D0-62A1750984B5}" type="presOf" srcId="{FA58C4D0-20D8-4AB7-9359-081BF86AAF6B}" destId="{60FF67D7-67F7-7B46-A51B-1F8978E5C302}" srcOrd="0" destOrd="0" presId="urn:microsoft.com/office/officeart/2005/8/layout/default"/>
    <dgm:cxn modelId="{886E8945-6A82-8347-8081-179FB9909168}" type="presOf" srcId="{EEC18B20-E76A-4866-B443-860369D53CBE}" destId="{B0636FE7-AD2B-B54D-8E66-A0FC293046FD}" srcOrd="0" destOrd="0" presId="urn:microsoft.com/office/officeart/2005/8/layout/default"/>
    <dgm:cxn modelId="{64D4404E-835C-BB4E-8684-FB7CC7DB2643}" type="presOf" srcId="{423A53A2-06BE-4B30-B5C5-2E688787F691}" destId="{E293A109-8E3A-714A-AD80-01B3BBD572A1}" srcOrd="0" destOrd="0" presId="urn:microsoft.com/office/officeart/2005/8/layout/default"/>
    <dgm:cxn modelId="{50198450-A765-434B-8344-D7904FBE7E2C}" type="presOf" srcId="{A43A58D2-1521-4382-8279-E7071D263E64}" destId="{E5D42C7F-D824-0249-8077-90157E9D8209}" srcOrd="0" destOrd="0" presId="urn:microsoft.com/office/officeart/2005/8/layout/default"/>
    <dgm:cxn modelId="{E89DD968-754E-491F-B928-FF195BE17AB2}" srcId="{FA58C4D0-20D8-4AB7-9359-081BF86AAF6B}" destId="{F8E2CC7B-79C4-43AE-9B66-643760D39CC9}" srcOrd="1" destOrd="0" parTransId="{34CE5751-F7AD-4B36-8E15-D3CC63997C17}" sibTransId="{4ED46E6D-E71B-4323-8ABB-22F05A845821}"/>
    <dgm:cxn modelId="{6E245874-35DB-41B5-8920-5DF6FF854C19}" srcId="{FA58C4D0-20D8-4AB7-9359-081BF86AAF6B}" destId="{3DEE51D6-614C-40C5-9797-C43DF9F4A959}" srcOrd="7" destOrd="0" parTransId="{DEB1A2C4-2EB0-4183-A520-BA39D2D45F40}" sibTransId="{0825A9A4-9600-4667-8EAE-3507534CEC17}"/>
    <dgm:cxn modelId="{B094F179-A67F-EE4D-9C9E-F6E36C4E9828}" type="presOf" srcId="{9A480D19-72C9-412D-8658-7C16461801F6}" destId="{B1BD9A1D-161A-6948-AF0B-D24416AD00B0}" srcOrd="0" destOrd="0" presId="urn:microsoft.com/office/officeart/2005/8/layout/default"/>
    <dgm:cxn modelId="{CC8EBE85-06EF-1743-9F33-09FBB13C0591}" type="presOf" srcId="{3DEE51D6-614C-40C5-9797-C43DF9F4A959}" destId="{2885858B-1147-FC48-8002-6490230315EF}" srcOrd="0" destOrd="0" presId="urn:microsoft.com/office/officeart/2005/8/layout/default"/>
    <dgm:cxn modelId="{F2CA1694-14FF-48F7-AB93-4C8E23B709AD}" srcId="{FA58C4D0-20D8-4AB7-9359-081BF86AAF6B}" destId="{EEC18B20-E76A-4866-B443-860369D53CBE}" srcOrd="5" destOrd="0" parTransId="{94545203-86DD-49BD-BBD9-9AC8D4F39B51}" sibTransId="{1BD10844-39BE-40FB-A3A5-BFBD6BF1BFA6}"/>
    <dgm:cxn modelId="{43C66297-9D23-4234-9583-F2D0742EB31A}" srcId="{FA58C4D0-20D8-4AB7-9359-081BF86AAF6B}" destId="{423A53A2-06BE-4B30-B5C5-2E688787F691}" srcOrd="8" destOrd="0" parTransId="{C60DA5AB-DF0E-46E3-AD40-4CC7F4F926BF}" sibTransId="{7D454A9C-2FF8-4C89-ACE1-E89F8905576C}"/>
    <dgm:cxn modelId="{8F3377A2-01B1-8F4D-8D9F-2D4F4591C967}" type="presOf" srcId="{0655252B-C48B-4280-948C-FCC594D9D3AA}" destId="{D48E64D9-7BAE-994E-8EC6-83EA6FFEAF14}" srcOrd="0" destOrd="0" presId="urn:microsoft.com/office/officeart/2005/8/layout/default"/>
    <dgm:cxn modelId="{924976A6-4606-8947-8D09-BCB89773A6D4}" type="presOf" srcId="{3D5A9894-4EE8-418F-8924-BD23DB9B0F18}" destId="{69C99171-6B2C-B84E-96D3-9D7D66A9BEE9}" srcOrd="0" destOrd="0" presId="urn:microsoft.com/office/officeart/2005/8/layout/default"/>
    <dgm:cxn modelId="{40B9C1AA-F2A0-44FA-9CFB-67D96E0C7CCB}" srcId="{FA58C4D0-20D8-4AB7-9359-081BF86AAF6B}" destId="{A43A58D2-1521-4382-8279-E7071D263E64}" srcOrd="4" destOrd="0" parTransId="{E6C5D2AC-5128-443A-9BED-FD48582D82DC}" sibTransId="{4219C835-43CF-43DA-9974-98EA158E9FF6}"/>
    <dgm:cxn modelId="{097B96BE-7A49-44D5-8DA4-7B61F32CD7E8}" srcId="{FA58C4D0-20D8-4AB7-9359-081BF86AAF6B}" destId="{0655252B-C48B-4280-948C-FCC594D9D3AA}" srcOrd="3" destOrd="0" parTransId="{FEFDC7D4-FE57-4F56-9970-6D3BC89C8E65}" sibTransId="{26A66F06-E52C-4BCF-9265-C16DEA1097C8}"/>
    <dgm:cxn modelId="{41F948CF-B0AE-4C08-B18A-531AB9DEF522}" srcId="{FA58C4D0-20D8-4AB7-9359-081BF86AAF6B}" destId="{3D5A9894-4EE8-418F-8924-BD23DB9B0F18}" srcOrd="2" destOrd="0" parTransId="{801ADC44-2A37-4327-B271-C070295BF89C}" sibTransId="{0759F721-E25A-4427-BFE6-9706F66B8221}"/>
    <dgm:cxn modelId="{DA1A92EA-4B73-41FD-896C-1506129D92E9}" srcId="{FA58C4D0-20D8-4AB7-9359-081BF86AAF6B}" destId="{71B3313E-E1BD-41FE-97F7-97F670F8375A}" srcOrd="0" destOrd="0" parTransId="{4B9BA820-A52E-43B1-B051-D80ED639E372}" sibTransId="{C8991066-73E0-4EB7-B19D-4F22838FC716}"/>
    <dgm:cxn modelId="{B086F3F3-32C7-4415-95E0-B1383C4F3EC7}" srcId="{FA58C4D0-20D8-4AB7-9359-081BF86AAF6B}" destId="{FE191B62-BE15-4577-B452-97B489293277}" srcOrd="9" destOrd="0" parTransId="{5BA401EA-540D-4872-BE26-772E64A317E8}" sibTransId="{DA2DC5E8-D922-4F53-A67E-D642F5E44C24}"/>
    <dgm:cxn modelId="{077B8DF8-DF41-8841-93BD-AEE38B9A6371}" type="presOf" srcId="{FE191B62-BE15-4577-B452-97B489293277}" destId="{CBBF5036-AC97-5943-AAC8-37E828121944}" srcOrd="0" destOrd="0" presId="urn:microsoft.com/office/officeart/2005/8/layout/default"/>
    <dgm:cxn modelId="{752BAAC9-47C8-3744-ACDA-AD66B95E7203}" type="presParOf" srcId="{60FF67D7-67F7-7B46-A51B-1F8978E5C302}" destId="{8E4E0212-BE55-B74D-AEE3-835491EF8FCC}" srcOrd="0" destOrd="0" presId="urn:microsoft.com/office/officeart/2005/8/layout/default"/>
    <dgm:cxn modelId="{89A6CC1B-AA6A-9247-A40C-16070125CC8F}" type="presParOf" srcId="{60FF67D7-67F7-7B46-A51B-1F8978E5C302}" destId="{CAADB73D-4D04-D149-AF1D-1D84622C78A7}" srcOrd="1" destOrd="0" presId="urn:microsoft.com/office/officeart/2005/8/layout/default"/>
    <dgm:cxn modelId="{527EA262-FC9B-6540-A728-37EBAA431CE5}" type="presParOf" srcId="{60FF67D7-67F7-7B46-A51B-1F8978E5C302}" destId="{80675BB6-FFCC-6A4B-8B4F-FA9FCFEC9DC3}" srcOrd="2" destOrd="0" presId="urn:microsoft.com/office/officeart/2005/8/layout/default"/>
    <dgm:cxn modelId="{12CD5F57-99AE-874D-B232-BB6E281BB577}" type="presParOf" srcId="{60FF67D7-67F7-7B46-A51B-1F8978E5C302}" destId="{B5DBBBE0-B54A-F946-93A8-65BCFD18DCEF}" srcOrd="3" destOrd="0" presId="urn:microsoft.com/office/officeart/2005/8/layout/default"/>
    <dgm:cxn modelId="{6DB37E7F-F0A0-3449-BC15-8A404841CA68}" type="presParOf" srcId="{60FF67D7-67F7-7B46-A51B-1F8978E5C302}" destId="{69C99171-6B2C-B84E-96D3-9D7D66A9BEE9}" srcOrd="4" destOrd="0" presId="urn:microsoft.com/office/officeart/2005/8/layout/default"/>
    <dgm:cxn modelId="{35C33A50-1B45-6446-B4F9-91B67CBA2A82}" type="presParOf" srcId="{60FF67D7-67F7-7B46-A51B-1F8978E5C302}" destId="{8B62E584-9457-B240-98BC-15017EB38D08}" srcOrd="5" destOrd="0" presId="urn:microsoft.com/office/officeart/2005/8/layout/default"/>
    <dgm:cxn modelId="{DDEA9DFC-93DD-414F-B60D-6FF03DF05873}" type="presParOf" srcId="{60FF67D7-67F7-7B46-A51B-1F8978E5C302}" destId="{D48E64D9-7BAE-994E-8EC6-83EA6FFEAF14}" srcOrd="6" destOrd="0" presId="urn:microsoft.com/office/officeart/2005/8/layout/default"/>
    <dgm:cxn modelId="{047CFEFB-EB9A-5248-96F9-6AEF62DB11CF}" type="presParOf" srcId="{60FF67D7-67F7-7B46-A51B-1F8978E5C302}" destId="{29C7E434-8484-CA41-A6F6-DFE4E0009614}" srcOrd="7" destOrd="0" presId="urn:microsoft.com/office/officeart/2005/8/layout/default"/>
    <dgm:cxn modelId="{A44A9AD4-6236-274A-8168-729EE545ABD8}" type="presParOf" srcId="{60FF67D7-67F7-7B46-A51B-1F8978E5C302}" destId="{E5D42C7F-D824-0249-8077-90157E9D8209}" srcOrd="8" destOrd="0" presId="urn:microsoft.com/office/officeart/2005/8/layout/default"/>
    <dgm:cxn modelId="{8B89FC44-5421-8E4C-A9D2-C86588573AE1}" type="presParOf" srcId="{60FF67D7-67F7-7B46-A51B-1F8978E5C302}" destId="{53195D6F-CD98-624F-B5E5-325EB27B53D6}" srcOrd="9" destOrd="0" presId="urn:microsoft.com/office/officeart/2005/8/layout/default"/>
    <dgm:cxn modelId="{9E0CA31B-59D8-914A-A723-B53E7249220D}" type="presParOf" srcId="{60FF67D7-67F7-7B46-A51B-1F8978E5C302}" destId="{B0636FE7-AD2B-B54D-8E66-A0FC293046FD}" srcOrd="10" destOrd="0" presId="urn:microsoft.com/office/officeart/2005/8/layout/default"/>
    <dgm:cxn modelId="{AEA9F137-9CF1-D74D-9AE0-B0054DFD5F5E}" type="presParOf" srcId="{60FF67D7-67F7-7B46-A51B-1F8978E5C302}" destId="{A9580B4E-9C87-CA47-8361-AD1E04ED35E1}" srcOrd="11" destOrd="0" presId="urn:microsoft.com/office/officeart/2005/8/layout/default"/>
    <dgm:cxn modelId="{59C6F1D2-74DC-6445-A2E6-CC3C623F1A1A}" type="presParOf" srcId="{60FF67D7-67F7-7B46-A51B-1F8978E5C302}" destId="{B1BD9A1D-161A-6948-AF0B-D24416AD00B0}" srcOrd="12" destOrd="0" presId="urn:microsoft.com/office/officeart/2005/8/layout/default"/>
    <dgm:cxn modelId="{D04F8A34-E29E-CE42-92AF-AF1D94554FD0}" type="presParOf" srcId="{60FF67D7-67F7-7B46-A51B-1F8978E5C302}" destId="{DC4534C4-07D2-7543-BDF8-6F564BC07F3E}" srcOrd="13" destOrd="0" presId="urn:microsoft.com/office/officeart/2005/8/layout/default"/>
    <dgm:cxn modelId="{5D80088E-8EE5-3A41-BFBB-5D255CD0D1D7}" type="presParOf" srcId="{60FF67D7-67F7-7B46-A51B-1F8978E5C302}" destId="{2885858B-1147-FC48-8002-6490230315EF}" srcOrd="14" destOrd="0" presId="urn:microsoft.com/office/officeart/2005/8/layout/default"/>
    <dgm:cxn modelId="{378D8D2B-2398-7242-95EE-7C2C9AC37EB0}" type="presParOf" srcId="{60FF67D7-67F7-7B46-A51B-1F8978E5C302}" destId="{1E21AF65-ABC7-9249-9906-D89EBE5E609A}" srcOrd="15" destOrd="0" presId="urn:microsoft.com/office/officeart/2005/8/layout/default"/>
    <dgm:cxn modelId="{B674CFA7-79C3-F54C-BE60-8C79663E5A8D}" type="presParOf" srcId="{60FF67D7-67F7-7B46-A51B-1F8978E5C302}" destId="{E293A109-8E3A-714A-AD80-01B3BBD572A1}" srcOrd="16" destOrd="0" presId="urn:microsoft.com/office/officeart/2005/8/layout/default"/>
    <dgm:cxn modelId="{8E6C31C1-36E2-6247-898A-3FAAB92B72E1}" type="presParOf" srcId="{60FF67D7-67F7-7B46-A51B-1F8978E5C302}" destId="{8DE48F3D-2ACF-1C46-9B85-72C6A490F722}" srcOrd="17" destOrd="0" presId="urn:microsoft.com/office/officeart/2005/8/layout/default"/>
    <dgm:cxn modelId="{1206F6E0-0A35-BE44-BC04-2E8908053A83}" type="presParOf" srcId="{60FF67D7-67F7-7B46-A51B-1F8978E5C302}" destId="{CBBF5036-AC97-5943-AAC8-37E828121944}"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E0212-BE55-B74D-AEE3-835491EF8FCC}">
      <dsp:nvSpPr>
        <dsp:cNvPr id="0" name=""/>
        <dsp:cNvSpPr/>
      </dsp:nvSpPr>
      <dsp:spPr>
        <a:xfrm>
          <a:off x="411752" y="1478"/>
          <a:ext cx="2045262" cy="1227157"/>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Adult Education:</a:t>
          </a:r>
        </a:p>
        <a:p>
          <a:pPr marL="0" lvl="0" indent="0" algn="ctr" defTabSz="889000">
            <a:lnSpc>
              <a:spcPct val="90000"/>
            </a:lnSpc>
            <a:spcBef>
              <a:spcPct val="0"/>
            </a:spcBef>
            <a:spcAft>
              <a:spcPct val="35000"/>
            </a:spcAft>
            <a:buNone/>
          </a:pPr>
          <a:r>
            <a:rPr lang="en-US" sz="2000" kern="1200" dirty="0"/>
            <a:t>2.1% Negative</a:t>
          </a:r>
        </a:p>
      </dsp:txBody>
      <dsp:txXfrm>
        <a:off x="411752" y="1478"/>
        <a:ext cx="2045262" cy="1227157"/>
      </dsp:txXfrm>
    </dsp:sp>
    <dsp:sp modelId="{80675BB6-FFCC-6A4B-8B4F-FA9FCFEC9DC3}">
      <dsp:nvSpPr>
        <dsp:cNvPr id="0" name=""/>
        <dsp:cNvSpPr/>
      </dsp:nvSpPr>
      <dsp:spPr>
        <a:xfrm>
          <a:off x="4905009" y="1451082"/>
          <a:ext cx="2045262" cy="1227157"/>
        </a:xfrm>
        <a:prstGeom prst="rect">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a:t>
          </a:r>
        </a:p>
        <a:p>
          <a:pPr marL="0" lvl="0" indent="0" algn="ctr" defTabSz="889000">
            <a:lnSpc>
              <a:spcPct val="90000"/>
            </a:lnSpc>
            <a:spcBef>
              <a:spcPct val="0"/>
            </a:spcBef>
            <a:spcAft>
              <a:spcPct val="35000"/>
            </a:spcAft>
            <a:buNone/>
          </a:pPr>
          <a:r>
            <a:rPr lang="en-US" sz="2000" kern="1200" dirty="0"/>
            <a:t>No Change</a:t>
          </a:r>
        </a:p>
      </dsp:txBody>
      <dsp:txXfrm>
        <a:off x="4905009" y="1451082"/>
        <a:ext cx="2045262" cy="1227157"/>
      </dsp:txXfrm>
    </dsp:sp>
    <dsp:sp modelId="{69C99171-6B2C-B84E-96D3-9D7D66A9BEE9}">
      <dsp:nvSpPr>
        <dsp:cNvPr id="0" name=""/>
        <dsp:cNvSpPr/>
      </dsp:nvSpPr>
      <dsp:spPr>
        <a:xfrm>
          <a:off x="4911329" y="1478"/>
          <a:ext cx="2045262" cy="1227157"/>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Above 200% Poverty:</a:t>
          </a:r>
        </a:p>
        <a:p>
          <a:pPr marL="0" lvl="0" indent="0" algn="ctr" defTabSz="889000">
            <a:lnSpc>
              <a:spcPct val="90000"/>
            </a:lnSpc>
            <a:spcBef>
              <a:spcPct val="0"/>
            </a:spcBef>
            <a:spcAft>
              <a:spcPct val="35000"/>
            </a:spcAft>
            <a:buNone/>
          </a:pPr>
          <a:r>
            <a:rPr lang="en-US" sz="2000" kern="1200" dirty="0"/>
            <a:t>1% Negative</a:t>
          </a:r>
        </a:p>
      </dsp:txBody>
      <dsp:txXfrm>
        <a:off x="4911329" y="1478"/>
        <a:ext cx="2045262" cy="1227157"/>
      </dsp:txXfrm>
    </dsp:sp>
    <dsp:sp modelId="{D48E64D9-7BAE-994E-8EC6-83EA6FFEAF14}">
      <dsp:nvSpPr>
        <dsp:cNvPr id="0" name=""/>
        <dsp:cNvSpPr/>
      </dsp:nvSpPr>
      <dsp:spPr>
        <a:xfrm>
          <a:off x="7161117" y="1478"/>
          <a:ext cx="2045262" cy="1227157"/>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Median Home Value:</a:t>
          </a:r>
        </a:p>
        <a:p>
          <a:pPr marL="0" lvl="0" indent="0" algn="ctr" defTabSz="889000">
            <a:lnSpc>
              <a:spcPct val="90000"/>
            </a:lnSpc>
            <a:spcBef>
              <a:spcPct val="0"/>
            </a:spcBef>
            <a:spcAft>
              <a:spcPct val="35000"/>
            </a:spcAft>
            <a:buNone/>
          </a:pPr>
          <a:r>
            <a:rPr lang="en-US" sz="2000" kern="1200" dirty="0"/>
            <a:t>$5,039 Negative</a:t>
          </a:r>
        </a:p>
      </dsp:txBody>
      <dsp:txXfrm>
        <a:off x="7161117" y="1478"/>
        <a:ext cx="2045262" cy="1227157"/>
      </dsp:txXfrm>
    </dsp:sp>
    <dsp:sp modelId="{E5D42C7F-D824-0249-8077-90157E9D8209}">
      <dsp:nvSpPr>
        <dsp:cNvPr id="0" name=""/>
        <dsp:cNvSpPr/>
      </dsp:nvSpPr>
      <dsp:spPr>
        <a:xfrm>
          <a:off x="2644585" y="1451078"/>
          <a:ext cx="2045262" cy="1227157"/>
        </a:xfrm>
        <a:prstGeom prst="rect">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Environmental Burden:</a:t>
          </a:r>
        </a:p>
        <a:p>
          <a:pPr marL="0" lvl="0" indent="0" algn="ctr" defTabSz="889000">
            <a:lnSpc>
              <a:spcPct val="90000"/>
            </a:lnSpc>
            <a:spcBef>
              <a:spcPct val="0"/>
            </a:spcBef>
            <a:spcAft>
              <a:spcPct val="35000"/>
            </a:spcAft>
            <a:buNone/>
          </a:pPr>
          <a:r>
            <a:rPr lang="en-US" sz="2000" kern="1200" dirty="0"/>
            <a:t>No Change</a:t>
          </a:r>
        </a:p>
      </dsp:txBody>
      <dsp:txXfrm>
        <a:off x="2644585" y="1451078"/>
        <a:ext cx="2045262" cy="1227157"/>
      </dsp:txXfrm>
    </dsp:sp>
    <dsp:sp modelId="{B0636FE7-AD2B-B54D-8E66-A0FC293046FD}">
      <dsp:nvSpPr>
        <dsp:cNvPr id="0" name=""/>
        <dsp:cNvSpPr/>
      </dsp:nvSpPr>
      <dsp:spPr>
        <a:xfrm>
          <a:off x="375551" y="2866324"/>
          <a:ext cx="2045262" cy="1227157"/>
        </a:xfrm>
        <a:prstGeom prst="rect">
          <a:avLst/>
        </a:prstGeom>
        <a:solidFill>
          <a:srgbClr val="54A021">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Math Proficiency:</a:t>
          </a:r>
        </a:p>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5.7% Positive</a:t>
          </a:r>
        </a:p>
      </dsp:txBody>
      <dsp:txXfrm>
        <a:off x="375551" y="2866324"/>
        <a:ext cx="2045262" cy="1227157"/>
      </dsp:txXfrm>
    </dsp:sp>
    <dsp:sp modelId="{B1BD9A1D-161A-6948-AF0B-D24416AD00B0}">
      <dsp:nvSpPr>
        <dsp:cNvPr id="0" name=""/>
        <dsp:cNvSpPr/>
      </dsp:nvSpPr>
      <dsp:spPr>
        <a:xfrm>
          <a:off x="2625340" y="2866324"/>
          <a:ext cx="2045262" cy="1227157"/>
        </a:xfrm>
        <a:prstGeom prst="rect">
          <a:avLst/>
        </a:prstGeom>
        <a:solidFill>
          <a:srgbClr val="54A021">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Reading Proficiency:</a:t>
          </a:r>
        </a:p>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1.6% Positive</a:t>
          </a:r>
        </a:p>
      </dsp:txBody>
      <dsp:txXfrm>
        <a:off x="2625340" y="2866324"/>
        <a:ext cx="2045262" cy="1227157"/>
      </dsp:txXfrm>
    </dsp:sp>
    <dsp:sp modelId="{2885858B-1147-FC48-8002-6490230315EF}">
      <dsp:nvSpPr>
        <dsp:cNvPr id="0" name=""/>
        <dsp:cNvSpPr/>
      </dsp:nvSpPr>
      <dsp:spPr>
        <a:xfrm>
          <a:off x="7161117" y="1433162"/>
          <a:ext cx="2045262" cy="1227157"/>
        </a:xfrm>
        <a:prstGeom prst="rect">
          <a:avLst/>
        </a:prstGeom>
        <a:solidFill>
          <a:srgbClr val="54A021">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High School Graduation Rate:</a:t>
          </a:r>
        </a:p>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1.6% Positive</a:t>
          </a:r>
        </a:p>
      </dsp:txBody>
      <dsp:txXfrm>
        <a:off x="7161117" y="1433162"/>
        <a:ext cx="2045262" cy="1227157"/>
      </dsp:txXfrm>
    </dsp:sp>
    <dsp:sp modelId="{E293A109-8E3A-714A-AD80-01B3BBD572A1}">
      <dsp:nvSpPr>
        <dsp:cNvPr id="0" name=""/>
        <dsp:cNvSpPr/>
      </dsp:nvSpPr>
      <dsp:spPr>
        <a:xfrm>
          <a:off x="2629635" y="0"/>
          <a:ext cx="2045262" cy="1227157"/>
        </a:xfrm>
        <a:prstGeom prst="rect">
          <a:avLst/>
        </a:prstGeom>
        <a:solidFill>
          <a:srgbClr val="C00000"/>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Students not in Poverty:</a:t>
          </a:r>
        </a:p>
        <a:p>
          <a:pPr marL="0" lvl="0" indent="0" algn="ctr" defTabSz="889000">
            <a:lnSpc>
              <a:spcPct val="90000"/>
            </a:lnSpc>
            <a:spcBef>
              <a:spcPct val="0"/>
            </a:spcBef>
            <a:spcAft>
              <a:spcPct val="35000"/>
            </a:spcAft>
            <a:buNone/>
          </a:pPr>
          <a:r>
            <a:rPr lang="en-US" sz="2000" kern="1200" dirty="0"/>
            <a:t>2.2% Negative</a:t>
          </a:r>
        </a:p>
      </dsp:txBody>
      <dsp:txXfrm>
        <a:off x="2629635" y="0"/>
        <a:ext cx="2045262" cy="1227157"/>
      </dsp:txXfrm>
    </dsp:sp>
    <dsp:sp modelId="{CBBF5036-AC97-5943-AAC8-37E828121944}">
      <dsp:nvSpPr>
        <dsp:cNvPr id="0" name=""/>
        <dsp:cNvSpPr/>
      </dsp:nvSpPr>
      <dsp:spPr>
        <a:xfrm>
          <a:off x="403121" y="1451074"/>
          <a:ext cx="2045262" cy="1227157"/>
        </a:xfrm>
        <a:prstGeom prst="rect">
          <a:avLst/>
        </a:prstGeom>
        <a:solidFill>
          <a:srgbClr val="C42F1A">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Trebuchet MS" panose="020B0603020202020204"/>
              <a:ea typeface="+mn-ea"/>
              <a:cs typeface="+mn-cs"/>
            </a:rPr>
            <a:t>Share</a:t>
          </a:r>
          <a:r>
            <a:rPr lang="en-US" sz="2000" kern="1200" dirty="0"/>
            <a:t> Below Poverty Level:</a:t>
          </a:r>
        </a:p>
        <a:p>
          <a:pPr marL="0" lvl="0" indent="0" algn="ctr" defTabSz="889000">
            <a:lnSpc>
              <a:spcPct val="90000"/>
            </a:lnSpc>
            <a:spcBef>
              <a:spcPct val="0"/>
            </a:spcBef>
            <a:spcAft>
              <a:spcPct val="35000"/>
            </a:spcAft>
            <a:buNone/>
          </a:pPr>
          <a:r>
            <a:rPr lang="en-US" sz="2000" kern="1200" dirty="0"/>
            <a:t>1.8% Negative </a:t>
          </a:r>
        </a:p>
      </dsp:txBody>
      <dsp:txXfrm>
        <a:off x="403121" y="1451074"/>
        <a:ext cx="2045262" cy="1227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4240D-1C97-1D41-B6B3-0FCB284860AA}" type="datetimeFigureOut">
              <a:rPr lang="en-US" smtClean="0"/>
              <a:t>11/17/24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2059F-F824-B043-BAE7-69FAC2A634FC}" type="slidenum">
              <a:rPr lang="en-US" smtClean="0"/>
              <a:t>‹#›</a:t>
            </a:fld>
            <a:endParaRPr lang="en-US"/>
          </a:p>
        </p:txBody>
      </p:sp>
    </p:spTree>
    <p:extLst>
      <p:ext uri="{BB962C8B-B14F-4D97-AF65-F5344CB8AC3E}">
        <p14:creationId xmlns:p14="http://schemas.microsoft.com/office/powerpoint/2010/main" val="117563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2059F-F824-B043-BAE7-69FAC2A634FC}" type="slidenum">
              <a:rPr lang="en-US" smtClean="0"/>
              <a:t>12</a:t>
            </a:fld>
            <a:endParaRPr lang="en-US"/>
          </a:p>
        </p:txBody>
      </p:sp>
    </p:spTree>
    <p:extLst>
      <p:ext uri="{BB962C8B-B14F-4D97-AF65-F5344CB8AC3E}">
        <p14:creationId xmlns:p14="http://schemas.microsoft.com/office/powerpoint/2010/main" val="73291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4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840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2083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754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4134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92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9845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238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01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62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67316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985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611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55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7673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11/17/24</a:t>
            </a:fld>
            <a:endParaRPr lang="en-US" dirty="0"/>
          </a:p>
        </p:txBody>
      </p:sp>
    </p:spTree>
    <p:extLst>
      <p:ext uri="{BB962C8B-B14F-4D97-AF65-F5344CB8AC3E}">
        <p14:creationId xmlns:p14="http://schemas.microsoft.com/office/powerpoint/2010/main" val="291564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11/17/24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03105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EB8B-5189-EE1E-A021-568069CEFC1F}"/>
              </a:ext>
            </a:extLst>
          </p:cNvPr>
          <p:cNvSpPr>
            <a:spLocks noGrp="1"/>
          </p:cNvSpPr>
          <p:nvPr>
            <p:ph type="ctrTitle"/>
          </p:nvPr>
        </p:nvSpPr>
        <p:spPr>
          <a:xfrm>
            <a:off x="1507067" y="2336302"/>
            <a:ext cx="7766936" cy="2185395"/>
          </a:xfrm>
        </p:spPr>
        <p:txBody>
          <a:bodyPr/>
          <a:lstStyle/>
          <a:p>
            <a:r>
              <a:rPr lang="en-US"/>
              <a:t>Change in Opportunity from 2024 to 2025 in the CVCPG Boundaries</a:t>
            </a:r>
            <a:endParaRPr lang="en-US" dirty="0"/>
          </a:p>
        </p:txBody>
      </p:sp>
      <p:sp>
        <p:nvSpPr>
          <p:cNvPr id="3" name="Subtitle 2">
            <a:extLst>
              <a:ext uri="{FF2B5EF4-FFF2-40B4-BE49-F238E27FC236}">
                <a16:creationId xmlns:a16="http://schemas.microsoft.com/office/drawing/2014/main" id="{9110756A-A035-F398-49B4-735C4EBAA58B}"/>
              </a:ext>
            </a:extLst>
          </p:cNvPr>
          <p:cNvSpPr>
            <a:spLocks noGrp="1"/>
          </p:cNvSpPr>
          <p:nvPr>
            <p:ph type="subTitle" idx="1"/>
          </p:nvPr>
        </p:nvSpPr>
        <p:spPr>
          <a:xfrm>
            <a:off x="1507067" y="4521697"/>
            <a:ext cx="7766936" cy="1096899"/>
          </a:xfrm>
        </p:spPr>
        <p:txBody>
          <a:bodyPr/>
          <a:lstStyle/>
          <a:p>
            <a:r>
              <a:rPr lang="en-US"/>
              <a:t>Data form 2024 and Draft 2025 CTCAC/HCD Opportunity Map</a:t>
            </a:r>
            <a:endParaRPr lang="en-US" dirty="0"/>
          </a:p>
        </p:txBody>
      </p:sp>
    </p:spTree>
    <p:extLst>
      <p:ext uri="{BB962C8B-B14F-4D97-AF65-F5344CB8AC3E}">
        <p14:creationId xmlns:p14="http://schemas.microsoft.com/office/powerpoint/2010/main" val="24433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3930-2E34-041C-66CE-89684A1A01A1}"/>
              </a:ext>
            </a:extLst>
          </p:cNvPr>
          <p:cNvSpPr>
            <a:spLocks noGrp="1"/>
          </p:cNvSpPr>
          <p:nvPr>
            <p:ph type="title"/>
          </p:nvPr>
        </p:nvSpPr>
        <p:spPr/>
        <p:txBody>
          <a:bodyPr/>
          <a:lstStyle/>
          <a:p>
            <a:r>
              <a:rPr lang="en-US" dirty="0"/>
              <a:t>San Diego’s Affordable Housing Permits Now Program:</a:t>
            </a:r>
          </a:p>
        </p:txBody>
      </p:sp>
      <p:sp>
        <p:nvSpPr>
          <p:cNvPr id="3" name="Content Placeholder 2">
            <a:extLst>
              <a:ext uri="{FF2B5EF4-FFF2-40B4-BE49-F238E27FC236}">
                <a16:creationId xmlns:a16="http://schemas.microsoft.com/office/drawing/2014/main" id="{54664470-748C-A92B-1F5F-B1CD2499E874}"/>
              </a:ext>
            </a:extLst>
          </p:cNvPr>
          <p:cNvSpPr>
            <a:spLocks noGrp="1"/>
          </p:cNvSpPr>
          <p:nvPr>
            <p:ph idx="1"/>
          </p:nvPr>
        </p:nvSpPr>
        <p:spPr>
          <a:xfrm>
            <a:off x="677334" y="2160589"/>
            <a:ext cx="9108350" cy="4304379"/>
          </a:xfrm>
        </p:spPr>
        <p:txBody>
          <a:bodyPr/>
          <a:lstStyle/>
          <a:p>
            <a:pPr marL="0" marR="0">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As an example, the 5356 Naranja project comprises 138 units of low and extremely low-income restricted apartments in a five-story building where minimum setbacks in the front, sides and rear were waived, maximum height requirement waived, and access to open space waived by the city so the developer could “reduce construction costs.”  </a:t>
            </a:r>
          </a:p>
          <a:p>
            <a:pPr marL="0" marR="0">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Additional cost reductions include no parking and “building alternatives.”  This project has also taken advantage of the density bonus allowed with a 500% density bonus.  In addition, the city has waived $428,392 in development impact fees.  This project is projected to produce more revenue from laundry and vending machine sales for the owner than produce in property tax each year.</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000" kern="100" dirty="0">
                <a:latin typeface="Calibri" panose="020F0502020204030204" pitchFamily="34" charset="0"/>
                <a:ea typeface="Calibri" panose="020F0502020204030204" pitchFamily="34" charset="0"/>
                <a:cs typeface="Times New Roman" panose="02020603050405020304" pitchFamily="18" charset="0"/>
              </a:rPr>
              <a:t>Source*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California Tax-Exempt Bond Financed (4%) Applications Requesting Federal and State Credits</a:t>
            </a:r>
          </a:p>
          <a:p>
            <a:endParaRPr lang="en-US" dirty="0"/>
          </a:p>
        </p:txBody>
      </p:sp>
    </p:spTree>
    <p:extLst>
      <p:ext uri="{BB962C8B-B14F-4D97-AF65-F5344CB8AC3E}">
        <p14:creationId xmlns:p14="http://schemas.microsoft.com/office/powerpoint/2010/main" val="87008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51D6-2013-52D5-4E06-2F55BD3DB4B0}"/>
              </a:ext>
            </a:extLst>
          </p:cNvPr>
          <p:cNvSpPr>
            <a:spLocks noGrp="1"/>
          </p:cNvSpPr>
          <p:nvPr>
            <p:ph type="title"/>
          </p:nvPr>
        </p:nvSpPr>
        <p:spPr/>
        <p:txBody>
          <a:bodyPr/>
          <a:lstStyle/>
          <a:p>
            <a:r>
              <a:rPr lang="en-US" dirty="0"/>
              <a:t>5256 Naranja Project – “Affordable Housing Permits Now” program</a:t>
            </a:r>
          </a:p>
        </p:txBody>
      </p:sp>
      <p:pic>
        <p:nvPicPr>
          <p:cNvPr id="5" name="Content Placeholder 4">
            <a:extLst>
              <a:ext uri="{FF2B5EF4-FFF2-40B4-BE49-F238E27FC236}">
                <a16:creationId xmlns:a16="http://schemas.microsoft.com/office/drawing/2014/main" id="{3D80DD0F-2350-0CE2-3BA6-0718F45002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486" y="2208809"/>
            <a:ext cx="5674513" cy="1554166"/>
          </a:xfrm>
          <a:prstGeom prst="rect">
            <a:avLst/>
          </a:prstGeom>
        </p:spPr>
      </p:pic>
      <p:pic>
        <p:nvPicPr>
          <p:cNvPr id="4" name="Picture 3">
            <a:extLst>
              <a:ext uri="{FF2B5EF4-FFF2-40B4-BE49-F238E27FC236}">
                <a16:creationId xmlns:a16="http://schemas.microsoft.com/office/drawing/2014/main" id="{11ABFB03-B80F-94F1-3DE8-F5EFCC6B8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1947546"/>
            <a:ext cx="2470723" cy="4300854"/>
          </a:xfrm>
          <a:prstGeom prst="rect">
            <a:avLst/>
          </a:prstGeom>
        </p:spPr>
      </p:pic>
      <p:pic>
        <p:nvPicPr>
          <p:cNvPr id="6" name="Picture 5">
            <a:extLst>
              <a:ext uri="{FF2B5EF4-FFF2-40B4-BE49-F238E27FC236}">
                <a16:creationId xmlns:a16="http://schemas.microsoft.com/office/drawing/2014/main" id="{F63AFD6F-BB5E-9A66-1426-F822F1A1D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208" y="4041384"/>
            <a:ext cx="4805791" cy="1935286"/>
          </a:xfrm>
          <a:prstGeom prst="rect">
            <a:avLst/>
          </a:prstGeom>
        </p:spPr>
      </p:pic>
      <p:cxnSp>
        <p:nvCxnSpPr>
          <p:cNvPr id="8" name="Straight Arrow Connector 7">
            <a:extLst>
              <a:ext uri="{FF2B5EF4-FFF2-40B4-BE49-F238E27FC236}">
                <a16:creationId xmlns:a16="http://schemas.microsoft.com/office/drawing/2014/main" id="{0A234C80-27C4-26F4-E794-0C07F03DC79E}"/>
              </a:ext>
            </a:extLst>
          </p:cNvPr>
          <p:cNvCxnSpPr/>
          <p:nvPr/>
        </p:nvCxnSpPr>
        <p:spPr>
          <a:xfrm flipH="1">
            <a:off x="8110999" y="2392326"/>
            <a:ext cx="703392" cy="297711"/>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9" name="Straight Arrow Connector 8">
            <a:extLst>
              <a:ext uri="{FF2B5EF4-FFF2-40B4-BE49-F238E27FC236}">
                <a16:creationId xmlns:a16="http://schemas.microsoft.com/office/drawing/2014/main" id="{6C46D147-C7B1-A31B-F7BE-06B046D65E88}"/>
              </a:ext>
            </a:extLst>
          </p:cNvPr>
          <p:cNvCxnSpPr/>
          <p:nvPr/>
        </p:nvCxnSpPr>
        <p:spPr>
          <a:xfrm flipH="1">
            <a:off x="3148056" y="5009027"/>
            <a:ext cx="703392" cy="297711"/>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8700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348C-A9A5-5F6E-F284-4F2386DCC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31E58-4072-AA4E-1A46-AE224F95F1FC}"/>
              </a:ext>
            </a:extLst>
          </p:cNvPr>
          <p:cNvSpPr>
            <a:spLocks noGrp="1"/>
          </p:cNvSpPr>
          <p:nvPr>
            <p:ph type="title"/>
          </p:nvPr>
        </p:nvSpPr>
        <p:spPr/>
        <p:txBody>
          <a:bodyPr/>
          <a:lstStyle/>
          <a:p>
            <a:r>
              <a:rPr lang="en-US"/>
              <a:t>5256 Naranja Project – “Affordable Housing Permits Now” program</a:t>
            </a:r>
            <a:endParaRPr lang="en-US" dirty="0"/>
          </a:p>
        </p:txBody>
      </p:sp>
      <p:pic>
        <p:nvPicPr>
          <p:cNvPr id="11" name="Picture 10">
            <a:extLst>
              <a:ext uri="{FF2B5EF4-FFF2-40B4-BE49-F238E27FC236}">
                <a16:creationId xmlns:a16="http://schemas.microsoft.com/office/drawing/2014/main" id="{0E560C81-7A74-EC44-47B8-9B1F0803265D}"/>
              </a:ext>
            </a:extLst>
          </p:cNvPr>
          <p:cNvPicPr>
            <a:picLocks noChangeAspect="1"/>
          </p:cNvPicPr>
          <p:nvPr/>
        </p:nvPicPr>
        <p:blipFill>
          <a:blip r:embed="rId3"/>
          <a:stretch>
            <a:fillRect/>
          </a:stretch>
        </p:blipFill>
        <p:spPr>
          <a:xfrm>
            <a:off x="478464" y="1930400"/>
            <a:ext cx="8338337" cy="4571708"/>
          </a:xfrm>
          <a:prstGeom prst="rect">
            <a:avLst/>
          </a:prstGeom>
        </p:spPr>
      </p:pic>
    </p:spTree>
    <p:extLst>
      <p:ext uri="{BB962C8B-B14F-4D97-AF65-F5344CB8AC3E}">
        <p14:creationId xmlns:p14="http://schemas.microsoft.com/office/powerpoint/2010/main" val="7552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8EBE-5D73-162A-E23A-14E0F2F5FA7B}"/>
              </a:ext>
            </a:extLst>
          </p:cNvPr>
          <p:cNvSpPr>
            <a:spLocks noGrp="1"/>
          </p:cNvSpPr>
          <p:nvPr>
            <p:ph type="title"/>
          </p:nvPr>
        </p:nvSpPr>
        <p:spPr>
          <a:xfrm>
            <a:off x="677334" y="609600"/>
            <a:ext cx="9015306" cy="1320800"/>
          </a:xfrm>
        </p:spPr>
        <p:txBody>
          <a:bodyPr/>
          <a:lstStyle/>
          <a:p>
            <a:r>
              <a:rPr lang="en-US" dirty="0"/>
              <a:t>What is the CTCAC/HCD Opportunity Map?</a:t>
            </a:r>
          </a:p>
        </p:txBody>
      </p:sp>
      <p:sp>
        <p:nvSpPr>
          <p:cNvPr id="3" name="Content Placeholder 2">
            <a:extLst>
              <a:ext uri="{FF2B5EF4-FFF2-40B4-BE49-F238E27FC236}">
                <a16:creationId xmlns:a16="http://schemas.microsoft.com/office/drawing/2014/main" id="{98AC9FD3-8EC8-92D6-AF07-80E822FA2EBE}"/>
              </a:ext>
            </a:extLst>
          </p:cNvPr>
          <p:cNvSpPr>
            <a:spLocks noGrp="1"/>
          </p:cNvSpPr>
          <p:nvPr>
            <p:ph idx="1"/>
          </p:nvPr>
        </p:nvSpPr>
        <p:spPr>
          <a:xfrm>
            <a:off x="677334" y="1341120"/>
            <a:ext cx="9015306" cy="5242559"/>
          </a:xfrm>
        </p:spPr>
        <p:txBody>
          <a:bodyPr>
            <a:noAutofit/>
          </a:bodyPr>
          <a:lstStyle/>
          <a:p>
            <a:pPr marL="0" marR="0">
              <a:lnSpc>
                <a:spcPct val="107000"/>
              </a:lnSpc>
              <a:spcAft>
                <a:spcPts val="8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goal of the of the map is to identify areas in every region of the state whose characteristics have been shown by research to be associated with positive economic, educational, and health outcomes for low-income families – particularly long-term outcomes for children.  As such, the Map is intended to inform efforts to advance the “Affirmatively Furthering Fair Housing” (“AFFH”) objective of increasing access to opportunity.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AFFH means taking meaningful actions, in addition to combating discrimination, that overcome patters of segregation and foster inclusive communities free from barriers that restrict access to opportunity based on protected characteristics.  Specifically, affirmatively furthering fair housing means taking meaningful actions that, taken together: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Address significant disparities in housing needs and in access to opportunity,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Replacing segregated living patters with truly integrated and balanced living patterns,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Transforming racially and ethnically concentrated areas of poverty into areas of opportunity, and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itchFamily="2"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Fostering and maintaining compliance with civil rights and fair housing laws.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75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4C65-5DEB-C294-D5BA-E3BA1D8545BF}"/>
              </a:ext>
            </a:extLst>
          </p:cNvPr>
          <p:cNvSpPr>
            <a:spLocks noGrp="1"/>
          </p:cNvSpPr>
          <p:nvPr>
            <p:ph type="title"/>
          </p:nvPr>
        </p:nvSpPr>
        <p:spPr>
          <a:xfrm>
            <a:off x="677334" y="609600"/>
            <a:ext cx="8596668" cy="788894"/>
          </a:xfrm>
        </p:spPr>
        <p:txBody>
          <a:bodyPr/>
          <a:lstStyle/>
          <a:p>
            <a:r>
              <a:rPr lang="en-US" dirty="0"/>
              <a:t>Summary of Analysis:</a:t>
            </a:r>
          </a:p>
        </p:txBody>
      </p:sp>
      <p:sp>
        <p:nvSpPr>
          <p:cNvPr id="3" name="Content Placeholder 2">
            <a:extLst>
              <a:ext uri="{FF2B5EF4-FFF2-40B4-BE49-F238E27FC236}">
                <a16:creationId xmlns:a16="http://schemas.microsoft.com/office/drawing/2014/main" id="{79C2B1FB-A8A6-0F00-4D48-5848843C65F2}"/>
              </a:ext>
            </a:extLst>
          </p:cNvPr>
          <p:cNvSpPr>
            <a:spLocks noGrp="1"/>
          </p:cNvSpPr>
          <p:nvPr>
            <p:ph idx="1"/>
          </p:nvPr>
        </p:nvSpPr>
        <p:spPr>
          <a:xfrm>
            <a:off x="677334" y="1398495"/>
            <a:ext cx="8596668" cy="4642868"/>
          </a:xfrm>
        </p:spPr>
        <p:txBody>
          <a:bodyPr>
            <a:normAutofit/>
          </a:bodyPr>
          <a:lstStyle/>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is a summary of analysis comparing boundaries of the Chollas Valley Community Planning Group (CVCPG) area within the city of San Diego of the 2024 state of California Tax Credit Allocation Committee &amp; California Department of Housing and Community Development (CTCAC/HCD) Opportunity Map to the 2025 Draft CTCAC/HCD Opportunity Map.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2400" dirty="0">
                <a:effectLst/>
                <a:latin typeface="Times New Roman" panose="02020603050405020304" pitchFamily="18" charset="0"/>
                <a:ea typeface="Calibri" panose="020F0502020204030204" pitchFamily="34" charset="0"/>
              </a:rPr>
              <a:t>Bottom line up front:  </a:t>
            </a:r>
            <a:r>
              <a:rPr lang="en-US" sz="2400" b="1" u="sng" dirty="0">
                <a:effectLst/>
                <a:latin typeface="Times New Roman" panose="02020603050405020304" pitchFamily="18" charset="0"/>
                <a:ea typeface="Calibri" panose="020F0502020204030204" pitchFamily="34" charset="0"/>
              </a:rPr>
              <a:t>The CVCPG area from 2024 to 2025 has less opportunity in 2025 than it did in 2024</a:t>
            </a:r>
            <a:r>
              <a:rPr lang="en-US" sz="2400" dirty="0">
                <a:effectLst/>
                <a:latin typeface="Times New Roman" panose="02020603050405020304" pitchFamily="18" charset="0"/>
                <a:ea typeface="Calibri" panose="020F0502020204030204" pitchFamily="34" charset="0"/>
              </a:rPr>
              <a:t>.  The CVCPG continues to see new projects built out of step with the General Plan and Community Plan elements and Affirmatively Furthering Fair Housing (AFFH) requirements.</a:t>
            </a:r>
            <a:r>
              <a:rPr lang="en-US" sz="24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86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734A-2F92-9608-E147-847555B930B5}"/>
              </a:ext>
            </a:extLst>
          </p:cNvPr>
          <p:cNvSpPr>
            <a:spLocks noGrp="1"/>
          </p:cNvSpPr>
          <p:nvPr>
            <p:ph type="title"/>
          </p:nvPr>
        </p:nvSpPr>
        <p:spPr>
          <a:xfrm>
            <a:off x="677334" y="609600"/>
            <a:ext cx="8596668" cy="802105"/>
          </a:xfrm>
        </p:spPr>
        <p:txBody>
          <a:bodyPr/>
          <a:lstStyle/>
          <a:p>
            <a:r>
              <a:rPr lang="en-US" dirty="0"/>
              <a:t>Change in population</a:t>
            </a:r>
          </a:p>
        </p:txBody>
      </p:sp>
      <p:sp>
        <p:nvSpPr>
          <p:cNvPr id="3" name="Content Placeholder 2">
            <a:extLst>
              <a:ext uri="{FF2B5EF4-FFF2-40B4-BE49-F238E27FC236}">
                <a16:creationId xmlns:a16="http://schemas.microsoft.com/office/drawing/2014/main" id="{89381409-2248-15FC-542E-813A1301AB14}"/>
              </a:ext>
            </a:extLst>
          </p:cNvPr>
          <p:cNvSpPr>
            <a:spLocks noGrp="1"/>
          </p:cNvSpPr>
          <p:nvPr>
            <p:ph idx="1"/>
          </p:nvPr>
        </p:nvSpPr>
        <p:spPr>
          <a:xfrm>
            <a:off x="677333" y="1652337"/>
            <a:ext cx="9156477" cy="4748463"/>
          </a:xfrm>
        </p:spPr>
        <p:txBody>
          <a:bodyPr>
            <a:normAutofit/>
          </a:bodyPr>
          <a:lstStyle/>
          <a:p>
            <a:pPr marL="0" marR="0">
              <a:lnSpc>
                <a:spcPct val="107000"/>
              </a:lnSpc>
              <a:spcAft>
                <a:spcPts val="800"/>
              </a:spcAft>
            </a:pPr>
            <a:r>
              <a:rPr lang="en-US" sz="2000" dirty="0">
                <a:effectLst/>
                <a:latin typeface="Times New Roman" panose="02020603050405020304" pitchFamily="18" charset="0"/>
                <a:ea typeface="Calibri" panose="020F0502020204030204" pitchFamily="34" charset="0"/>
              </a:rPr>
              <a:t>In the 2024 map, there was a population of 50,582 people living in the CVCPG area.  </a:t>
            </a:r>
          </a:p>
          <a:p>
            <a:pPr marL="0" marR="0">
              <a:lnSpc>
                <a:spcPct val="107000"/>
              </a:lnSpc>
              <a:spcAft>
                <a:spcPts val="800"/>
              </a:spcAft>
            </a:pPr>
            <a:r>
              <a:rPr lang="en-US" sz="2000" dirty="0">
                <a:latin typeface="Times New Roman" panose="02020603050405020304" pitchFamily="18" charset="0"/>
                <a:ea typeface="Calibri" panose="020F0502020204030204" pitchFamily="34" charset="0"/>
              </a:rPr>
              <a:t>In the Draft 2025 map, there is a population of 49,749, a decrease of 833 or 1.6%</a:t>
            </a:r>
          </a:p>
          <a:p>
            <a:pPr marL="0" marR="0">
              <a:lnSpc>
                <a:spcPct val="107000"/>
              </a:lnSpc>
              <a:spcAft>
                <a:spcPts val="800"/>
              </a:spcAft>
            </a:pPr>
            <a:r>
              <a:rPr lang="en-US" sz="2000" dirty="0">
                <a:effectLst/>
                <a:latin typeface="Times New Roman" panose="02020603050405020304" pitchFamily="18" charset="0"/>
                <a:ea typeface="Calibri" panose="020F0502020204030204" pitchFamily="34" charset="0"/>
              </a:rPr>
              <a:t>The following </a:t>
            </a:r>
            <a:r>
              <a:rPr lang="en-US" sz="2000" dirty="0">
                <a:latin typeface="Times New Roman" panose="02020603050405020304" pitchFamily="18" charset="0"/>
                <a:ea typeface="Calibri" panose="020F0502020204030204" pitchFamily="34" charset="0"/>
              </a:rPr>
              <a:t>data are</a:t>
            </a:r>
            <a:r>
              <a:rPr lang="en-US" sz="2000" dirty="0">
                <a:effectLst/>
                <a:latin typeface="Times New Roman" panose="02020603050405020304" pitchFamily="18" charset="0"/>
                <a:ea typeface="Calibri" panose="020F0502020204030204" pitchFamily="34" charset="0"/>
              </a:rPr>
              <a:t> average results of all 10 census tracts.  It must be stated that the normalization for average was not based on each individual person, but rather each of the census tracts vs. one another.  There are 10 census tracts in the CVCPG area.</a:t>
            </a:r>
          </a:p>
          <a:p>
            <a:pPr marL="0" marR="0">
              <a:lnSpc>
                <a:spcPct val="107000"/>
              </a:lnSpc>
              <a:spcAft>
                <a:spcPts val="800"/>
              </a:spcAft>
              <a:tabLst>
                <a:tab pos="2343150" algn="l"/>
              </a:tabLs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Briefly, there appears to be a positive result in childhood education.  But when considering the state modified the indicator to a three-year rolling average for high school graduation rate, reading, math, and student poverty vs. the use of a single year, thus negating the initial excitement that those indicators are really improving. *</a:t>
            </a:r>
            <a:r>
              <a:rPr lang="en-US" sz="2000" kern="100" dirty="0">
                <a:latin typeface="Times New Roman" panose="02020603050405020304" pitchFamily="18" charset="0"/>
                <a:cs typeface="Times New Roman" panose="02020603050405020304" pitchFamily="18" charset="0"/>
              </a:rPr>
              <a:t>Page 11 of the Draft 2025 Methodology for Opportunity and High-Poverty &amp; Segregated Area Mapping Tools October 2024</a:t>
            </a:r>
          </a:p>
        </p:txBody>
      </p:sp>
    </p:spTree>
    <p:extLst>
      <p:ext uri="{BB962C8B-B14F-4D97-AF65-F5344CB8AC3E}">
        <p14:creationId xmlns:p14="http://schemas.microsoft.com/office/powerpoint/2010/main" val="181422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FCF3-8BB7-6C46-9FE3-456019F85174}"/>
              </a:ext>
            </a:extLst>
          </p:cNvPr>
          <p:cNvSpPr>
            <a:spLocks noGrp="1"/>
          </p:cNvSpPr>
          <p:nvPr>
            <p:ph type="title"/>
          </p:nvPr>
        </p:nvSpPr>
        <p:spPr>
          <a:xfrm>
            <a:off x="1286933" y="609600"/>
            <a:ext cx="10197494" cy="1099457"/>
          </a:xfrm>
        </p:spPr>
        <p:txBody>
          <a:bodyPr>
            <a:normAutofit/>
          </a:bodyPr>
          <a:lstStyle/>
          <a:p>
            <a:pPr>
              <a:lnSpc>
                <a:spcPct val="90000"/>
              </a:lnSpc>
            </a:pPr>
            <a:r>
              <a:rPr lang="en-US" dirty="0">
                <a:solidFill>
                  <a:schemeClr val="tx1"/>
                </a:solidFill>
              </a:rPr>
              <a:t>Normalized results for year-over-year change vs. the median area</a:t>
            </a:r>
          </a:p>
        </p:txBody>
      </p:sp>
      <p:graphicFrame>
        <p:nvGraphicFramePr>
          <p:cNvPr id="5" name="Content Placeholder 2">
            <a:extLst>
              <a:ext uri="{FF2B5EF4-FFF2-40B4-BE49-F238E27FC236}">
                <a16:creationId xmlns:a16="http://schemas.microsoft.com/office/drawing/2014/main" id="{51B0B72A-2D8E-F7B4-8199-85627F0D65F1}"/>
              </a:ext>
            </a:extLst>
          </p:cNvPr>
          <p:cNvGraphicFramePr>
            <a:graphicFrameLocks noGrp="1"/>
          </p:cNvGraphicFramePr>
          <p:nvPr>
            <p:ph idx="1"/>
            <p:extLst>
              <p:ext uri="{D42A27DB-BD31-4B8C-83A1-F6EECF244321}">
                <p14:modId xmlns:p14="http://schemas.microsoft.com/office/powerpoint/2010/main" val="270737571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53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3A48-3A13-ED5C-DF11-D73E73EADA01}"/>
              </a:ext>
            </a:extLst>
          </p:cNvPr>
          <p:cNvPicPr>
            <a:picLocks noChangeAspect="1"/>
          </p:cNvPicPr>
          <p:nvPr/>
        </p:nvPicPr>
        <p:blipFill>
          <a:blip r:embed="rId2" cstate="print">
            <a:extLst>
              <a:ext uri="{28A0092B-C50C-407E-A947-70E740481C1C}">
                <a14:useLocalDpi xmlns:a14="http://schemas.microsoft.com/office/drawing/2010/main" val="0"/>
              </a:ext>
            </a:extLst>
          </a:blip>
          <a:srcRect b="443"/>
          <a:stretch/>
        </p:blipFill>
        <p:spPr>
          <a:xfrm>
            <a:off x="20" y="10"/>
            <a:ext cx="12191980" cy="6857990"/>
          </a:xfrm>
          <a:prstGeom prst="rect">
            <a:avLst/>
          </a:prstGeom>
        </p:spPr>
      </p:pic>
      <p:cxnSp>
        <p:nvCxnSpPr>
          <p:cNvPr id="4" name="Straight Arrow Connector 3">
            <a:extLst>
              <a:ext uri="{FF2B5EF4-FFF2-40B4-BE49-F238E27FC236}">
                <a16:creationId xmlns:a16="http://schemas.microsoft.com/office/drawing/2014/main" id="{B00EB407-D6F9-7BCC-3A57-97B2B59D7A9E}"/>
              </a:ext>
            </a:extLst>
          </p:cNvPr>
          <p:cNvCxnSpPr>
            <a:cxnSpLocks/>
          </p:cNvCxnSpPr>
          <p:nvPr/>
        </p:nvCxnSpPr>
        <p:spPr>
          <a:xfrm>
            <a:off x="6188149" y="6113722"/>
            <a:ext cx="928600" cy="244548"/>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6" name="Straight Arrow Connector 5">
            <a:extLst>
              <a:ext uri="{FF2B5EF4-FFF2-40B4-BE49-F238E27FC236}">
                <a16:creationId xmlns:a16="http://schemas.microsoft.com/office/drawing/2014/main" id="{80DB8F78-DBF7-0A7D-6213-A45446AF13E5}"/>
              </a:ext>
            </a:extLst>
          </p:cNvPr>
          <p:cNvCxnSpPr>
            <a:cxnSpLocks/>
          </p:cNvCxnSpPr>
          <p:nvPr/>
        </p:nvCxnSpPr>
        <p:spPr>
          <a:xfrm flipV="1">
            <a:off x="6007395" y="5269706"/>
            <a:ext cx="1109354" cy="748322"/>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8604DC91-C551-12EA-9950-E25E0F4D5429}"/>
              </a:ext>
            </a:extLst>
          </p:cNvPr>
          <p:cNvCxnSpPr>
            <a:cxnSpLocks/>
          </p:cNvCxnSpPr>
          <p:nvPr/>
        </p:nvCxnSpPr>
        <p:spPr>
          <a:xfrm flipV="1">
            <a:off x="10831372" y="3048000"/>
            <a:ext cx="295695" cy="3187996"/>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22" name="Straight Arrow Connector 21">
            <a:extLst>
              <a:ext uri="{FF2B5EF4-FFF2-40B4-BE49-F238E27FC236}">
                <a16:creationId xmlns:a16="http://schemas.microsoft.com/office/drawing/2014/main" id="{6C8A2FAE-2BBC-4CD6-E97F-E8A0734D0464}"/>
              </a:ext>
            </a:extLst>
          </p:cNvPr>
          <p:cNvCxnSpPr>
            <a:cxnSpLocks/>
          </p:cNvCxnSpPr>
          <p:nvPr/>
        </p:nvCxnSpPr>
        <p:spPr>
          <a:xfrm flipV="1">
            <a:off x="9213214" y="5124893"/>
            <a:ext cx="917292" cy="1111103"/>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sp>
        <p:nvSpPr>
          <p:cNvPr id="31" name="TextBox 30">
            <a:extLst>
              <a:ext uri="{FF2B5EF4-FFF2-40B4-BE49-F238E27FC236}">
                <a16:creationId xmlns:a16="http://schemas.microsoft.com/office/drawing/2014/main" id="{F21F3D97-8293-8B13-4A95-DDDE07A6D292}"/>
              </a:ext>
            </a:extLst>
          </p:cNvPr>
          <p:cNvSpPr txBox="1"/>
          <p:nvPr/>
        </p:nvSpPr>
        <p:spPr>
          <a:xfrm>
            <a:off x="369612" y="5513557"/>
            <a:ext cx="5061098" cy="1200329"/>
          </a:xfrm>
          <a:prstGeom prst="rect">
            <a:avLst/>
          </a:prstGeom>
          <a:noFill/>
          <a:ln w="28575">
            <a:solidFill>
              <a:srgbClr val="C00000"/>
            </a:solidFill>
          </a:ln>
        </p:spPr>
        <p:txBody>
          <a:bodyPr wrap="square" rtlCol="0">
            <a:spAutoFit/>
          </a:bodyPr>
          <a:lstStyle/>
          <a:p>
            <a:r>
              <a:rPr lang="en-US" dirty="0">
                <a:solidFill>
                  <a:srgbClr val="FFC000"/>
                </a:solidFill>
              </a:rPr>
              <a:t>If the statement above is true, the opposite must also be true: To AFFH, Low and Moderate Resource areas need to include fewer zones that allow for multiple home development</a:t>
            </a:r>
          </a:p>
        </p:txBody>
      </p:sp>
    </p:spTree>
    <p:extLst>
      <p:ext uri="{BB962C8B-B14F-4D97-AF65-F5344CB8AC3E}">
        <p14:creationId xmlns:p14="http://schemas.microsoft.com/office/powerpoint/2010/main" val="300585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50D5F-6B4E-4CF1-9283-CAE5612D67A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99D13C-922B-88AB-7608-83D6E0B44CB3}"/>
              </a:ext>
            </a:extLst>
          </p:cNvPr>
          <p:cNvPicPr>
            <a:picLocks noChangeAspect="1"/>
          </p:cNvPicPr>
          <p:nvPr/>
        </p:nvPicPr>
        <p:blipFill>
          <a:blip r:embed="rId2"/>
          <a:stretch>
            <a:fillRect/>
          </a:stretch>
        </p:blipFill>
        <p:spPr>
          <a:xfrm>
            <a:off x="-13925" y="7816"/>
            <a:ext cx="12205925" cy="6850184"/>
          </a:xfrm>
          <a:prstGeom prst="rect">
            <a:avLst/>
          </a:prstGeom>
        </p:spPr>
      </p:pic>
      <p:cxnSp>
        <p:nvCxnSpPr>
          <p:cNvPr id="4" name="Straight Arrow Connector 3">
            <a:extLst>
              <a:ext uri="{FF2B5EF4-FFF2-40B4-BE49-F238E27FC236}">
                <a16:creationId xmlns:a16="http://schemas.microsoft.com/office/drawing/2014/main" id="{627283D2-7F25-6B1F-B51F-165BA052DB38}"/>
              </a:ext>
            </a:extLst>
          </p:cNvPr>
          <p:cNvCxnSpPr>
            <a:cxnSpLocks/>
          </p:cNvCxnSpPr>
          <p:nvPr/>
        </p:nvCxnSpPr>
        <p:spPr>
          <a:xfrm flipH="1">
            <a:off x="9388549" y="4614530"/>
            <a:ext cx="839972" cy="41467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6" name="Straight Arrow Connector 5">
            <a:extLst>
              <a:ext uri="{FF2B5EF4-FFF2-40B4-BE49-F238E27FC236}">
                <a16:creationId xmlns:a16="http://schemas.microsoft.com/office/drawing/2014/main" id="{14E1A8EA-B51F-38BC-8895-0067A54F8C1A}"/>
              </a:ext>
            </a:extLst>
          </p:cNvPr>
          <p:cNvCxnSpPr>
            <a:cxnSpLocks/>
            <a:stCxn id="31" idx="3"/>
          </p:cNvCxnSpPr>
          <p:nvPr/>
        </p:nvCxnSpPr>
        <p:spPr>
          <a:xfrm flipV="1">
            <a:off x="5858518" y="5029200"/>
            <a:ext cx="1180235" cy="240506"/>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7E902EE3-1AE4-CC67-06DF-EF3EBCD8209A}"/>
              </a:ext>
            </a:extLst>
          </p:cNvPr>
          <p:cNvCxnSpPr>
            <a:cxnSpLocks/>
          </p:cNvCxnSpPr>
          <p:nvPr/>
        </p:nvCxnSpPr>
        <p:spPr>
          <a:xfrm flipH="1">
            <a:off x="9213214" y="978195"/>
            <a:ext cx="834553" cy="45720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22" name="Straight Arrow Connector 21">
            <a:extLst>
              <a:ext uri="{FF2B5EF4-FFF2-40B4-BE49-F238E27FC236}">
                <a16:creationId xmlns:a16="http://schemas.microsoft.com/office/drawing/2014/main" id="{BBB071BD-AB15-70C2-DCDE-A56B56429B7D}"/>
              </a:ext>
            </a:extLst>
          </p:cNvPr>
          <p:cNvCxnSpPr>
            <a:cxnSpLocks/>
          </p:cNvCxnSpPr>
          <p:nvPr/>
        </p:nvCxnSpPr>
        <p:spPr>
          <a:xfrm flipH="1">
            <a:off x="8931349" y="4146698"/>
            <a:ext cx="1297172" cy="255181"/>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sp>
        <p:nvSpPr>
          <p:cNvPr id="31" name="TextBox 30">
            <a:extLst>
              <a:ext uri="{FF2B5EF4-FFF2-40B4-BE49-F238E27FC236}">
                <a16:creationId xmlns:a16="http://schemas.microsoft.com/office/drawing/2014/main" id="{BF01C9E3-5326-5E08-DCD5-45072D642CFF}"/>
              </a:ext>
            </a:extLst>
          </p:cNvPr>
          <p:cNvSpPr txBox="1"/>
          <p:nvPr/>
        </p:nvSpPr>
        <p:spPr>
          <a:xfrm>
            <a:off x="315707" y="3977044"/>
            <a:ext cx="5542811" cy="2585323"/>
          </a:xfrm>
          <a:prstGeom prst="rect">
            <a:avLst/>
          </a:prstGeom>
          <a:noFill/>
          <a:ln w="28575">
            <a:solidFill>
              <a:srgbClr val="C00000"/>
            </a:solidFill>
          </a:ln>
        </p:spPr>
        <p:txBody>
          <a:bodyPr wrap="square" rtlCol="0">
            <a:spAutoFit/>
          </a:bodyPr>
          <a:lstStyle/>
          <a:p>
            <a:r>
              <a:rPr lang="en-US" dirty="0">
                <a:solidFill>
                  <a:srgbClr val="FFC000"/>
                </a:solidFill>
              </a:rPr>
              <a:t>High and Highest Resource areas account for 66% of the city but ONLY 27% of new homes were permitted for those areas.  </a:t>
            </a:r>
          </a:p>
          <a:p>
            <a:endParaRPr lang="en-US" dirty="0">
              <a:solidFill>
                <a:srgbClr val="FFC000"/>
              </a:solidFill>
            </a:endParaRPr>
          </a:p>
          <a:p>
            <a:r>
              <a:rPr lang="en-US" dirty="0">
                <a:solidFill>
                  <a:srgbClr val="FFC000"/>
                </a:solidFill>
              </a:rPr>
              <a:t>SO WHY ARE ANY NEW AFFORDABLE HOMES BEING CREATED IN HIGH POVERTY, SEGREGATATED, AND LOW OPPORTUNITY AREAS?</a:t>
            </a:r>
          </a:p>
          <a:p>
            <a:endParaRPr lang="en-US" dirty="0">
              <a:solidFill>
                <a:srgbClr val="FFC000"/>
              </a:solidFill>
            </a:endParaRPr>
          </a:p>
          <a:p>
            <a:r>
              <a:rPr lang="en-US" dirty="0">
                <a:solidFill>
                  <a:srgbClr val="FFC000"/>
                </a:solidFill>
              </a:rPr>
              <a:t>COMPLY WITH AFFH NOW NO MORE EXCUSES!</a:t>
            </a:r>
          </a:p>
        </p:txBody>
      </p:sp>
    </p:spTree>
    <p:extLst>
      <p:ext uri="{BB962C8B-B14F-4D97-AF65-F5344CB8AC3E}">
        <p14:creationId xmlns:p14="http://schemas.microsoft.com/office/powerpoint/2010/main" val="341160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C79B9-13DA-C2D9-2132-8726D384A0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C1C9F4-EB67-548F-FE7B-43D858D127B3}"/>
              </a:ext>
            </a:extLst>
          </p:cNvPr>
          <p:cNvPicPr>
            <a:picLocks noChangeAspect="1"/>
          </p:cNvPicPr>
          <p:nvPr/>
        </p:nvPicPr>
        <p:blipFill>
          <a:blip r:embed="rId2"/>
          <a:stretch>
            <a:fillRect/>
          </a:stretch>
        </p:blipFill>
        <p:spPr>
          <a:xfrm>
            <a:off x="-1" y="-5862"/>
            <a:ext cx="12181597" cy="6863862"/>
          </a:xfrm>
          <a:prstGeom prst="rect">
            <a:avLst/>
          </a:prstGeom>
        </p:spPr>
      </p:pic>
      <p:cxnSp>
        <p:nvCxnSpPr>
          <p:cNvPr id="4" name="Straight Arrow Connector 3">
            <a:extLst>
              <a:ext uri="{FF2B5EF4-FFF2-40B4-BE49-F238E27FC236}">
                <a16:creationId xmlns:a16="http://schemas.microsoft.com/office/drawing/2014/main" id="{2D924FCE-C2F8-B369-1BFD-752B400F13F8}"/>
              </a:ext>
            </a:extLst>
          </p:cNvPr>
          <p:cNvCxnSpPr>
            <a:cxnSpLocks/>
          </p:cNvCxnSpPr>
          <p:nvPr/>
        </p:nvCxnSpPr>
        <p:spPr>
          <a:xfrm>
            <a:off x="10675066" y="3838353"/>
            <a:ext cx="680506" cy="669851"/>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0F5BC998-21FC-4B12-7B4C-1968FBFEAEE0}"/>
              </a:ext>
            </a:extLst>
          </p:cNvPr>
          <p:cNvCxnSpPr>
            <a:cxnSpLocks/>
          </p:cNvCxnSpPr>
          <p:nvPr/>
        </p:nvCxnSpPr>
        <p:spPr>
          <a:xfrm flipH="1">
            <a:off x="7740502" y="2243470"/>
            <a:ext cx="2636875" cy="289464"/>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cxnSp>
        <p:nvCxnSpPr>
          <p:cNvPr id="22" name="Straight Arrow Connector 21">
            <a:extLst>
              <a:ext uri="{FF2B5EF4-FFF2-40B4-BE49-F238E27FC236}">
                <a16:creationId xmlns:a16="http://schemas.microsoft.com/office/drawing/2014/main" id="{B5E62FA3-67F9-90CB-3D03-B8F0DC01DE13}"/>
              </a:ext>
            </a:extLst>
          </p:cNvPr>
          <p:cNvCxnSpPr>
            <a:cxnSpLocks/>
          </p:cNvCxnSpPr>
          <p:nvPr/>
        </p:nvCxnSpPr>
        <p:spPr>
          <a:xfrm flipH="1">
            <a:off x="6889898" y="3763925"/>
            <a:ext cx="95693" cy="1488559"/>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sp>
        <p:nvSpPr>
          <p:cNvPr id="31" name="TextBox 30">
            <a:extLst>
              <a:ext uri="{FF2B5EF4-FFF2-40B4-BE49-F238E27FC236}">
                <a16:creationId xmlns:a16="http://schemas.microsoft.com/office/drawing/2014/main" id="{EC1FD334-F277-DFBD-A597-922BD288D0BF}"/>
              </a:ext>
            </a:extLst>
          </p:cNvPr>
          <p:cNvSpPr txBox="1"/>
          <p:nvPr/>
        </p:nvSpPr>
        <p:spPr>
          <a:xfrm>
            <a:off x="255181" y="5879805"/>
            <a:ext cx="10419885" cy="646331"/>
          </a:xfrm>
          <a:prstGeom prst="rect">
            <a:avLst/>
          </a:prstGeom>
          <a:noFill/>
          <a:ln w="28575">
            <a:solidFill>
              <a:srgbClr val="C00000"/>
            </a:solidFill>
          </a:ln>
        </p:spPr>
        <p:txBody>
          <a:bodyPr wrap="square" rtlCol="0">
            <a:spAutoFit/>
          </a:bodyPr>
          <a:lstStyle/>
          <a:p>
            <a:r>
              <a:rPr lang="en-US" dirty="0">
                <a:solidFill>
                  <a:srgbClr val="FFC000"/>
                </a:solidFill>
              </a:rPr>
              <a:t>The opposite must also be true.  Reducing multiple homes in high poverty, segregated, and low resource areas will AFFH through the advancement of anti-racist zoning. </a:t>
            </a:r>
          </a:p>
        </p:txBody>
      </p:sp>
    </p:spTree>
    <p:extLst>
      <p:ext uri="{BB962C8B-B14F-4D97-AF65-F5344CB8AC3E}">
        <p14:creationId xmlns:p14="http://schemas.microsoft.com/office/powerpoint/2010/main" val="368437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EFF1-2837-9E61-1BC0-36E7F5BB5390}"/>
              </a:ext>
            </a:extLst>
          </p:cNvPr>
          <p:cNvSpPr>
            <a:spLocks noGrp="1"/>
          </p:cNvSpPr>
          <p:nvPr>
            <p:ph type="title"/>
          </p:nvPr>
        </p:nvSpPr>
        <p:spPr>
          <a:xfrm>
            <a:off x="773587" y="1941095"/>
            <a:ext cx="8596668" cy="3416968"/>
          </a:xfrm>
        </p:spPr>
        <p:txBody>
          <a:bodyPr>
            <a:normAutofit/>
          </a:bodyPr>
          <a:lstStyle/>
          <a:p>
            <a:r>
              <a:rPr lang="en-US" dirty="0"/>
              <a:t>The City Continues to Approve new </a:t>
            </a:r>
            <a:br>
              <a:rPr lang="en-US" dirty="0"/>
            </a:br>
            <a:r>
              <a:rPr lang="en-US" dirty="0"/>
              <a:t>100% affordable housing projects in Low Opportunity areas, such as the CVCPG area, counter to the AFFH mandate to create real choice for individuals and families</a:t>
            </a:r>
          </a:p>
        </p:txBody>
      </p:sp>
    </p:spTree>
    <p:extLst>
      <p:ext uri="{BB962C8B-B14F-4D97-AF65-F5344CB8AC3E}">
        <p14:creationId xmlns:p14="http://schemas.microsoft.com/office/powerpoint/2010/main" val="17915215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75</TotalTime>
  <Words>892</Words>
  <Application>Microsoft Macintosh PowerPoint</Application>
  <PresentationFormat>Widescreen</PresentationFormat>
  <Paragraphs>53</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Symbol</vt:lpstr>
      <vt:lpstr>Times New Roman</vt:lpstr>
      <vt:lpstr>Trebuchet MS</vt:lpstr>
      <vt:lpstr>Wingdings 3</vt:lpstr>
      <vt:lpstr>Facet</vt:lpstr>
      <vt:lpstr>Change in Opportunity from 2024 to 2025 in the CVCPG Boundaries</vt:lpstr>
      <vt:lpstr>What is the CTCAC/HCD Opportunity Map?</vt:lpstr>
      <vt:lpstr>Summary of Analysis:</vt:lpstr>
      <vt:lpstr>Change in population</vt:lpstr>
      <vt:lpstr>Normalized results for year-over-year change vs. the median area</vt:lpstr>
      <vt:lpstr>PowerPoint Presentation</vt:lpstr>
      <vt:lpstr>PowerPoint Presentation</vt:lpstr>
      <vt:lpstr>PowerPoint Presentation</vt:lpstr>
      <vt:lpstr>The City Continues to Approve new  100% affordable housing projects in Low Opportunity areas, such as the CVCPG area, counter to the AFFH mandate to create real choice for individuals and families</vt:lpstr>
      <vt:lpstr>San Diego’s Affordable Housing Permits Now Program:</vt:lpstr>
      <vt:lpstr>5256 Naranja Project – “Affordable Housing Permits Now” program</vt:lpstr>
      <vt:lpstr>5256 Naranja Project – “Affordable Housing Permits Now”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Campbell</dc:creator>
  <cp:lastModifiedBy>Robert Campbell</cp:lastModifiedBy>
  <cp:revision>3</cp:revision>
  <dcterms:created xsi:type="dcterms:W3CDTF">2024-11-17T16:51:34Z</dcterms:created>
  <dcterms:modified xsi:type="dcterms:W3CDTF">2024-11-17T18:07:04Z</dcterms:modified>
</cp:coreProperties>
</file>