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7"/>
    <p:restoredTop sz="94729"/>
  </p:normalViewPr>
  <p:slideViewPr>
    <p:cSldViewPr snapToGrid="0">
      <p:cViewPr varScale="1">
        <p:scale>
          <a:sx n="109" d="100"/>
          <a:sy n="109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BE57FA-4CF2-44FA-B9AE-78D549B31BB4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91B3D6B-D33D-400E-83E2-378D0CB5A149}">
      <dgm:prSet/>
      <dgm:spPr/>
      <dgm:t>
        <a:bodyPr/>
        <a:lstStyle/>
        <a:p>
          <a:r>
            <a:rPr lang="en-GB"/>
            <a:t>Describe the key features, achievements, and global impact of the Kingdom of Benin and Great Zimbabwe.</a:t>
          </a:r>
          <a:endParaRPr lang="en-US"/>
        </a:p>
      </dgm:t>
    </dgm:pt>
    <dgm:pt modelId="{A35AC26C-65AD-485C-815D-5F56C3A1E0F4}" type="parTrans" cxnId="{DB958E55-3A6A-45B9-945A-19076CEBDCE4}">
      <dgm:prSet/>
      <dgm:spPr/>
      <dgm:t>
        <a:bodyPr/>
        <a:lstStyle/>
        <a:p>
          <a:endParaRPr lang="en-US"/>
        </a:p>
      </dgm:t>
    </dgm:pt>
    <dgm:pt modelId="{E625D4CA-70EF-4668-8B3C-199DCE9A072C}" type="sibTrans" cxnId="{DB958E55-3A6A-45B9-945A-19076CEBDCE4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49924081-C3EA-4A3C-A6D3-C2EC626C57BD}">
      <dgm:prSet/>
      <dgm:spPr/>
      <dgm:t>
        <a:bodyPr/>
        <a:lstStyle/>
        <a:p>
          <a:r>
            <a:rPr lang="en-GB"/>
            <a:t>Explain how trade, art, architecture, and diplomacy shaped these societies.</a:t>
          </a:r>
          <a:endParaRPr lang="en-US"/>
        </a:p>
      </dgm:t>
    </dgm:pt>
    <dgm:pt modelId="{86E174BF-C578-4711-94B8-EC6359387A47}" type="parTrans" cxnId="{AFD997A9-E24D-43C2-B0C0-AC346A62355D}">
      <dgm:prSet/>
      <dgm:spPr/>
      <dgm:t>
        <a:bodyPr/>
        <a:lstStyle/>
        <a:p>
          <a:endParaRPr lang="en-US"/>
        </a:p>
      </dgm:t>
    </dgm:pt>
    <dgm:pt modelId="{E68529BF-1633-46B2-87E5-D483F4539127}" type="sibTrans" cxnId="{AFD997A9-E24D-43C2-B0C0-AC346A62355D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B9217B74-8856-4A75-B5DB-A925EFD773BD}">
      <dgm:prSet/>
      <dgm:spPr/>
      <dgm:t>
        <a:bodyPr/>
        <a:lstStyle/>
        <a:p>
          <a:r>
            <a:rPr lang="en-GB"/>
            <a:t>Reflect on how Africa’s global connections challenge stereotypes and shape identity today.</a:t>
          </a:r>
          <a:endParaRPr lang="en-US"/>
        </a:p>
      </dgm:t>
    </dgm:pt>
    <dgm:pt modelId="{5E8626D3-6C3A-4630-89EC-60C2F45BE8F7}" type="parTrans" cxnId="{DF499E8A-A7A4-4459-B676-553D298B870C}">
      <dgm:prSet/>
      <dgm:spPr/>
      <dgm:t>
        <a:bodyPr/>
        <a:lstStyle/>
        <a:p>
          <a:endParaRPr lang="en-US"/>
        </a:p>
      </dgm:t>
    </dgm:pt>
    <dgm:pt modelId="{12A05171-1F1D-47F9-85AE-DD94E10EBC1A}" type="sibTrans" cxnId="{DF499E8A-A7A4-4459-B676-553D298B870C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6981C81C-2E0F-0A43-A37F-55BCE325C9A9}" type="pres">
      <dgm:prSet presAssocID="{32BE57FA-4CF2-44FA-B9AE-78D549B31BB4}" presName="Name0" presStyleCnt="0">
        <dgm:presLayoutVars>
          <dgm:animLvl val="lvl"/>
          <dgm:resizeHandles val="exact"/>
        </dgm:presLayoutVars>
      </dgm:prSet>
      <dgm:spPr/>
    </dgm:pt>
    <dgm:pt modelId="{A3CC9994-37B3-014D-AEC6-200325FBDB93}" type="pres">
      <dgm:prSet presAssocID="{F91B3D6B-D33D-400E-83E2-378D0CB5A149}" presName="compositeNode" presStyleCnt="0">
        <dgm:presLayoutVars>
          <dgm:bulletEnabled val="1"/>
        </dgm:presLayoutVars>
      </dgm:prSet>
      <dgm:spPr/>
    </dgm:pt>
    <dgm:pt modelId="{6B3ABD56-4CE0-E247-B950-4C228B8E0136}" type="pres">
      <dgm:prSet presAssocID="{F91B3D6B-D33D-400E-83E2-378D0CB5A149}" presName="bgRect" presStyleLbl="bgAccFollowNode1" presStyleIdx="0" presStyleCnt="3"/>
      <dgm:spPr/>
    </dgm:pt>
    <dgm:pt modelId="{FDF7A186-ECCF-044E-8493-7B9C256E3751}" type="pres">
      <dgm:prSet presAssocID="{E625D4CA-70EF-4668-8B3C-199DCE9A072C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D6ADD954-357D-044C-9D98-694784001178}" type="pres">
      <dgm:prSet presAssocID="{F91B3D6B-D33D-400E-83E2-378D0CB5A149}" presName="bottomLine" presStyleLbl="alignNode1" presStyleIdx="1" presStyleCnt="6">
        <dgm:presLayoutVars/>
      </dgm:prSet>
      <dgm:spPr/>
    </dgm:pt>
    <dgm:pt modelId="{7582436A-8CA3-994B-8067-AFAB5C752677}" type="pres">
      <dgm:prSet presAssocID="{F91B3D6B-D33D-400E-83E2-378D0CB5A149}" presName="nodeText" presStyleLbl="bgAccFollowNode1" presStyleIdx="0" presStyleCnt="3">
        <dgm:presLayoutVars>
          <dgm:bulletEnabled val="1"/>
        </dgm:presLayoutVars>
      </dgm:prSet>
      <dgm:spPr/>
    </dgm:pt>
    <dgm:pt modelId="{40093DE6-6F65-4F40-9E28-8597D648A62F}" type="pres">
      <dgm:prSet presAssocID="{E625D4CA-70EF-4668-8B3C-199DCE9A072C}" presName="sibTrans" presStyleCnt="0"/>
      <dgm:spPr/>
    </dgm:pt>
    <dgm:pt modelId="{1B60A0DB-200D-6D41-8A72-C7EF9402E93B}" type="pres">
      <dgm:prSet presAssocID="{49924081-C3EA-4A3C-A6D3-C2EC626C57BD}" presName="compositeNode" presStyleCnt="0">
        <dgm:presLayoutVars>
          <dgm:bulletEnabled val="1"/>
        </dgm:presLayoutVars>
      </dgm:prSet>
      <dgm:spPr/>
    </dgm:pt>
    <dgm:pt modelId="{2B266C92-5EB4-AF46-9173-2609447DF1F9}" type="pres">
      <dgm:prSet presAssocID="{49924081-C3EA-4A3C-A6D3-C2EC626C57BD}" presName="bgRect" presStyleLbl="bgAccFollowNode1" presStyleIdx="1" presStyleCnt="3"/>
      <dgm:spPr/>
    </dgm:pt>
    <dgm:pt modelId="{F3886A13-FB36-224E-8B69-946FBF53DACC}" type="pres">
      <dgm:prSet presAssocID="{E68529BF-1633-46B2-87E5-D483F4539127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13DB63A5-0D03-784A-96C8-ECA71508444E}" type="pres">
      <dgm:prSet presAssocID="{49924081-C3EA-4A3C-A6D3-C2EC626C57BD}" presName="bottomLine" presStyleLbl="alignNode1" presStyleIdx="3" presStyleCnt="6">
        <dgm:presLayoutVars/>
      </dgm:prSet>
      <dgm:spPr/>
    </dgm:pt>
    <dgm:pt modelId="{237D7DB0-73F9-364E-A563-886F139A6011}" type="pres">
      <dgm:prSet presAssocID="{49924081-C3EA-4A3C-A6D3-C2EC626C57BD}" presName="nodeText" presStyleLbl="bgAccFollowNode1" presStyleIdx="1" presStyleCnt="3">
        <dgm:presLayoutVars>
          <dgm:bulletEnabled val="1"/>
        </dgm:presLayoutVars>
      </dgm:prSet>
      <dgm:spPr/>
    </dgm:pt>
    <dgm:pt modelId="{57AE93C2-B0A7-9D4C-9987-E0C390888DC0}" type="pres">
      <dgm:prSet presAssocID="{E68529BF-1633-46B2-87E5-D483F4539127}" presName="sibTrans" presStyleCnt="0"/>
      <dgm:spPr/>
    </dgm:pt>
    <dgm:pt modelId="{A64AC880-CAE3-4741-88A3-C9101FD3707F}" type="pres">
      <dgm:prSet presAssocID="{B9217B74-8856-4A75-B5DB-A925EFD773BD}" presName="compositeNode" presStyleCnt="0">
        <dgm:presLayoutVars>
          <dgm:bulletEnabled val="1"/>
        </dgm:presLayoutVars>
      </dgm:prSet>
      <dgm:spPr/>
    </dgm:pt>
    <dgm:pt modelId="{FC3C72BD-4462-174E-A513-8C6E018B6486}" type="pres">
      <dgm:prSet presAssocID="{B9217B74-8856-4A75-B5DB-A925EFD773BD}" presName="bgRect" presStyleLbl="bgAccFollowNode1" presStyleIdx="2" presStyleCnt="3"/>
      <dgm:spPr/>
    </dgm:pt>
    <dgm:pt modelId="{8685F45B-4C31-1940-A81D-03B01EDC0C8B}" type="pres">
      <dgm:prSet presAssocID="{12A05171-1F1D-47F9-85AE-DD94E10EBC1A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7CB4FE93-6A97-004A-B172-F475A5F636C0}" type="pres">
      <dgm:prSet presAssocID="{B9217B74-8856-4A75-B5DB-A925EFD773BD}" presName="bottomLine" presStyleLbl="alignNode1" presStyleIdx="5" presStyleCnt="6">
        <dgm:presLayoutVars/>
      </dgm:prSet>
      <dgm:spPr/>
    </dgm:pt>
    <dgm:pt modelId="{8FE697C1-6C38-EB40-A89C-474D54A5A777}" type="pres">
      <dgm:prSet presAssocID="{B9217B74-8856-4A75-B5DB-A925EFD773BD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638DEA0E-A205-7C40-B065-124B9D67D10C}" type="presOf" srcId="{E625D4CA-70EF-4668-8B3C-199DCE9A072C}" destId="{FDF7A186-ECCF-044E-8493-7B9C256E3751}" srcOrd="0" destOrd="0" presId="urn:microsoft.com/office/officeart/2016/7/layout/BasicLinearProcessNumbered"/>
    <dgm:cxn modelId="{E5449C1E-B766-094D-ACC2-B4A2B502FB14}" type="presOf" srcId="{F91B3D6B-D33D-400E-83E2-378D0CB5A149}" destId="{6B3ABD56-4CE0-E247-B950-4C228B8E0136}" srcOrd="0" destOrd="0" presId="urn:microsoft.com/office/officeart/2016/7/layout/BasicLinearProcessNumbered"/>
    <dgm:cxn modelId="{1814F11F-00A0-A04D-B068-C72555A2C5E6}" type="presOf" srcId="{32BE57FA-4CF2-44FA-B9AE-78D549B31BB4}" destId="{6981C81C-2E0F-0A43-A37F-55BCE325C9A9}" srcOrd="0" destOrd="0" presId="urn:microsoft.com/office/officeart/2016/7/layout/BasicLinearProcessNumbered"/>
    <dgm:cxn modelId="{72E04634-376C-0148-8B14-FAE016AD4446}" type="presOf" srcId="{E68529BF-1633-46B2-87E5-D483F4539127}" destId="{F3886A13-FB36-224E-8B69-946FBF53DACC}" srcOrd="0" destOrd="0" presId="urn:microsoft.com/office/officeart/2016/7/layout/BasicLinearProcessNumbered"/>
    <dgm:cxn modelId="{DB958E55-3A6A-45B9-945A-19076CEBDCE4}" srcId="{32BE57FA-4CF2-44FA-B9AE-78D549B31BB4}" destId="{F91B3D6B-D33D-400E-83E2-378D0CB5A149}" srcOrd="0" destOrd="0" parTransId="{A35AC26C-65AD-485C-815D-5F56C3A1E0F4}" sibTransId="{E625D4CA-70EF-4668-8B3C-199DCE9A072C}"/>
    <dgm:cxn modelId="{F5B62662-84B3-1F4E-812B-0381C17920FF}" type="presOf" srcId="{F91B3D6B-D33D-400E-83E2-378D0CB5A149}" destId="{7582436A-8CA3-994B-8067-AFAB5C752677}" srcOrd="1" destOrd="0" presId="urn:microsoft.com/office/officeart/2016/7/layout/BasicLinearProcessNumbered"/>
    <dgm:cxn modelId="{3C50E572-65E1-4449-8277-8133F20B6BF9}" type="presOf" srcId="{49924081-C3EA-4A3C-A6D3-C2EC626C57BD}" destId="{237D7DB0-73F9-364E-A563-886F139A6011}" srcOrd="1" destOrd="0" presId="urn:microsoft.com/office/officeart/2016/7/layout/BasicLinearProcessNumbered"/>
    <dgm:cxn modelId="{03F95173-E85F-7F4F-AFB6-FC25DB0918D2}" type="presOf" srcId="{49924081-C3EA-4A3C-A6D3-C2EC626C57BD}" destId="{2B266C92-5EB4-AF46-9173-2609447DF1F9}" srcOrd="0" destOrd="0" presId="urn:microsoft.com/office/officeart/2016/7/layout/BasicLinearProcessNumbered"/>
    <dgm:cxn modelId="{861E8180-E827-224D-922D-08CFE9018DEB}" type="presOf" srcId="{B9217B74-8856-4A75-B5DB-A925EFD773BD}" destId="{FC3C72BD-4462-174E-A513-8C6E018B6486}" srcOrd="0" destOrd="0" presId="urn:microsoft.com/office/officeart/2016/7/layout/BasicLinearProcessNumbered"/>
    <dgm:cxn modelId="{DF499E8A-A7A4-4459-B676-553D298B870C}" srcId="{32BE57FA-4CF2-44FA-B9AE-78D549B31BB4}" destId="{B9217B74-8856-4A75-B5DB-A925EFD773BD}" srcOrd="2" destOrd="0" parTransId="{5E8626D3-6C3A-4630-89EC-60C2F45BE8F7}" sibTransId="{12A05171-1F1D-47F9-85AE-DD94E10EBC1A}"/>
    <dgm:cxn modelId="{0A2C9BA8-B3E9-854B-8774-58F56466EFAC}" type="presOf" srcId="{B9217B74-8856-4A75-B5DB-A925EFD773BD}" destId="{8FE697C1-6C38-EB40-A89C-474D54A5A777}" srcOrd="1" destOrd="0" presId="urn:microsoft.com/office/officeart/2016/7/layout/BasicLinearProcessNumbered"/>
    <dgm:cxn modelId="{AFD997A9-E24D-43C2-B0C0-AC346A62355D}" srcId="{32BE57FA-4CF2-44FA-B9AE-78D549B31BB4}" destId="{49924081-C3EA-4A3C-A6D3-C2EC626C57BD}" srcOrd="1" destOrd="0" parTransId="{86E174BF-C578-4711-94B8-EC6359387A47}" sibTransId="{E68529BF-1633-46B2-87E5-D483F4539127}"/>
    <dgm:cxn modelId="{6E197CC0-F8B0-554B-A832-055232B395A2}" type="presOf" srcId="{12A05171-1F1D-47F9-85AE-DD94E10EBC1A}" destId="{8685F45B-4C31-1940-A81D-03B01EDC0C8B}" srcOrd="0" destOrd="0" presId="urn:microsoft.com/office/officeart/2016/7/layout/BasicLinearProcessNumbered"/>
    <dgm:cxn modelId="{BAA994A3-9B60-7242-9FA1-43A9EE274726}" type="presParOf" srcId="{6981C81C-2E0F-0A43-A37F-55BCE325C9A9}" destId="{A3CC9994-37B3-014D-AEC6-200325FBDB93}" srcOrd="0" destOrd="0" presId="urn:microsoft.com/office/officeart/2016/7/layout/BasicLinearProcessNumbered"/>
    <dgm:cxn modelId="{79641916-5BB7-7A40-A0C3-68D10660E27F}" type="presParOf" srcId="{A3CC9994-37B3-014D-AEC6-200325FBDB93}" destId="{6B3ABD56-4CE0-E247-B950-4C228B8E0136}" srcOrd="0" destOrd="0" presId="urn:microsoft.com/office/officeart/2016/7/layout/BasicLinearProcessNumbered"/>
    <dgm:cxn modelId="{296E0717-C850-BF49-9BD8-A5AAB8F98517}" type="presParOf" srcId="{A3CC9994-37B3-014D-AEC6-200325FBDB93}" destId="{FDF7A186-ECCF-044E-8493-7B9C256E3751}" srcOrd="1" destOrd="0" presId="urn:microsoft.com/office/officeart/2016/7/layout/BasicLinearProcessNumbered"/>
    <dgm:cxn modelId="{321EDEB7-E0EC-A04B-A303-3D84B15B636D}" type="presParOf" srcId="{A3CC9994-37B3-014D-AEC6-200325FBDB93}" destId="{D6ADD954-357D-044C-9D98-694784001178}" srcOrd="2" destOrd="0" presId="urn:microsoft.com/office/officeart/2016/7/layout/BasicLinearProcessNumbered"/>
    <dgm:cxn modelId="{B537A3B3-0F21-7944-BEC8-55F07F7341EC}" type="presParOf" srcId="{A3CC9994-37B3-014D-AEC6-200325FBDB93}" destId="{7582436A-8CA3-994B-8067-AFAB5C752677}" srcOrd="3" destOrd="0" presId="urn:microsoft.com/office/officeart/2016/7/layout/BasicLinearProcessNumbered"/>
    <dgm:cxn modelId="{70D280F9-AB52-8649-8409-021DA4D8E627}" type="presParOf" srcId="{6981C81C-2E0F-0A43-A37F-55BCE325C9A9}" destId="{40093DE6-6F65-4F40-9E28-8597D648A62F}" srcOrd="1" destOrd="0" presId="urn:microsoft.com/office/officeart/2016/7/layout/BasicLinearProcessNumbered"/>
    <dgm:cxn modelId="{7CD90012-E4CA-4E40-8AD0-9E18F4BE397E}" type="presParOf" srcId="{6981C81C-2E0F-0A43-A37F-55BCE325C9A9}" destId="{1B60A0DB-200D-6D41-8A72-C7EF9402E93B}" srcOrd="2" destOrd="0" presId="urn:microsoft.com/office/officeart/2016/7/layout/BasicLinearProcessNumbered"/>
    <dgm:cxn modelId="{94269D74-DD53-E842-B372-E39E26344B6B}" type="presParOf" srcId="{1B60A0DB-200D-6D41-8A72-C7EF9402E93B}" destId="{2B266C92-5EB4-AF46-9173-2609447DF1F9}" srcOrd="0" destOrd="0" presId="urn:microsoft.com/office/officeart/2016/7/layout/BasicLinearProcessNumbered"/>
    <dgm:cxn modelId="{614F298F-BF85-194E-A94B-93860A3CA7C0}" type="presParOf" srcId="{1B60A0DB-200D-6D41-8A72-C7EF9402E93B}" destId="{F3886A13-FB36-224E-8B69-946FBF53DACC}" srcOrd="1" destOrd="0" presId="urn:microsoft.com/office/officeart/2016/7/layout/BasicLinearProcessNumbered"/>
    <dgm:cxn modelId="{CC7410CC-36C5-9F48-8F4A-3D6372DB7DDE}" type="presParOf" srcId="{1B60A0DB-200D-6D41-8A72-C7EF9402E93B}" destId="{13DB63A5-0D03-784A-96C8-ECA71508444E}" srcOrd="2" destOrd="0" presId="urn:microsoft.com/office/officeart/2016/7/layout/BasicLinearProcessNumbered"/>
    <dgm:cxn modelId="{AE107862-4DD0-B348-8161-EA3E5CF22C86}" type="presParOf" srcId="{1B60A0DB-200D-6D41-8A72-C7EF9402E93B}" destId="{237D7DB0-73F9-364E-A563-886F139A6011}" srcOrd="3" destOrd="0" presId="urn:microsoft.com/office/officeart/2016/7/layout/BasicLinearProcessNumbered"/>
    <dgm:cxn modelId="{C7DB385F-F137-FB4C-B782-C8E213C4D507}" type="presParOf" srcId="{6981C81C-2E0F-0A43-A37F-55BCE325C9A9}" destId="{57AE93C2-B0A7-9D4C-9987-E0C390888DC0}" srcOrd="3" destOrd="0" presId="urn:microsoft.com/office/officeart/2016/7/layout/BasicLinearProcessNumbered"/>
    <dgm:cxn modelId="{CAC05032-248D-EF42-8F1B-66A1A84FD3A4}" type="presParOf" srcId="{6981C81C-2E0F-0A43-A37F-55BCE325C9A9}" destId="{A64AC880-CAE3-4741-88A3-C9101FD3707F}" srcOrd="4" destOrd="0" presId="urn:microsoft.com/office/officeart/2016/7/layout/BasicLinearProcessNumbered"/>
    <dgm:cxn modelId="{CA37FCB3-3EA5-324B-A4B9-9CF82FA4D32C}" type="presParOf" srcId="{A64AC880-CAE3-4741-88A3-C9101FD3707F}" destId="{FC3C72BD-4462-174E-A513-8C6E018B6486}" srcOrd="0" destOrd="0" presId="urn:microsoft.com/office/officeart/2016/7/layout/BasicLinearProcessNumbered"/>
    <dgm:cxn modelId="{2D7985A6-6524-3C49-BE64-3A1899DA85A7}" type="presParOf" srcId="{A64AC880-CAE3-4741-88A3-C9101FD3707F}" destId="{8685F45B-4C31-1940-A81D-03B01EDC0C8B}" srcOrd="1" destOrd="0" presId="urn:microsoft.com/office/officeart/2016/7/layout/BasicLinearProcessNumbered"/>
    <dgm:cxn modelId="{7AC2745A-A70C-D040-955B-AECF9728121E}" type="presParOf" srcId="{A64AC880-CAE3-4741-88A3-C9101FD3707F}" destId="{7CB4FE93-6A97-004A-B172-F475A5F636C0}" srcOrd="2" destOrd="0" presId="urn:microsoft.com/office/officeart/2016/7/layout/BasicLinearProcessNumbered"/>
    <dgm:cxn modelId="{31D324B7-090C-D249-A342-7B644DB75CFE}" type="presParOf" srcId="{A64AC880-CAE3-4741-88A3-C9101FD3707F}" destId="{8FE697C1-6C38-EB40-A89C-474D54A5A777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7BD9DF-4971-4B31-8DCA-A9E4A17B906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B628A6E-07E0-4A28-A0A8-A4D6AD5E095A}">
      <dgm:prSet/>
      <dgm:spPr/>
      <dgm:t>
        <a:bodyPr/>
        <a:lstStyle/>
        <a:p>
          <a:r>
            <a:rPr lang="en-GB"/>
            <a:t>Legacy</a:t>
          </a:r>
          <a:endParaRPr lang="en-US"/>
        </a:p>
      </dgm:t>
    </dgm:pt>
    <dgm:pt modelId="{CCDDD872-62F3-4A55-A64A-9E42AC1D30A4}" type="parTrans" cxnId="{67E6D799-7B20-41C8-88F0-BB627038C276}">
      <dgm:prSet/>
      <dgm:spPr/>
      <dgm:t>
        <a:bodyPr/>
        <a:lstStyle/>
        <a:p>
          <a:endParaRPr lang="en-US"/>
        </a:p>
      </dgm:t>
    </dgm:pt>
    <dgm:pt modelId="{3E5B229A-F6D8-4525-B033-2C0ACDE813AB}" type="sibTrans" cxnId="{67E6D799-7B20-41C8-88F0-BB627038C276}">
      <dgm:prSet/>
      <dgm:spPr/>
      <dgm:t>
        <a:bodyPr/>
        <a:lstStyle/>
        <a:p>
          <a:endParaRPr lang="en-US"/>
        </a:p>
      </dgm:t>
    </dgm:pt>
    <dgm:pt modelId="{EA19E075-74A6-4390-B29B-297213486EB1}">
      <dgm:prSet/>
      <dgm:spPr/>
      <dgm:t>
        <a:bodyPr/>
        <a:lstStyle/>
        <a:p>
          <a:r>
            <a:rPr lang="en-GB"/>
            <a:t>Diplomacy</a:t>
          </a:r>
          <a:endParaRPr lang="en-US"/>
        </a:p>
      </dgm:t>
    </dgm:pt>
    <dgm:pt modelId="{AC4DF92F-0B1F-4DD5-AC4C-195ACBBBE1FA}" type="parTrans" cxnId="{BE438725-4D50-48D7-B33D-E7127A61311E}">
      <dgm:prSet/>
      <dgm:spPr/>
      <dgm:t>
        <a:bodyPr/>
        <a:lstStyle/>
        <a:p>
          <a:endParaRPr lang="en-US"/>
        </a:p>
      </dgm:t>
    </dgm:pt>
    <dgm:pt modelId="{7AF578FA-B42D-4B29-AFB1-7E0C41DB642B}" type="sibTrans" cxnId="{BE438725-4D50-48D7-B33D-E7127A61311E}">
      <dgm:prSet/>
      <dgm:spPr/>
      <dgm:t>
        <a:bodyPr/>
        <a:lstStyle/>
        <a:p>
          <a:endParaRPr lang="en-US"/>
        </a:p>
      </dgm:t>
    </dgm:pt>
    <dgm:pt modelId="{9946AF8A-2D68-4B2F-A1D2-5D9C02C6EF06}">
      <dgm:prSet/>
      <dgm:spPr/>
      <dgm:t>
        <a:bodyPr/>
        <a:lstStyle/>
        <a:p>
          <a:r>
            <a:rPr lang="en-GB"/>
            <a:t>Architecture</a:t>
          </a:r>
          <a:endParaRPr lang="en-US"/>
        </a:p>
      </dgm:t>
    </dgm:pt>
    <dgm:pt modelId="{434D42C9-CBEF-4FA2-A5EC-3C0F6AFF19E1}" type="parTrans" cxnId="{F969DF23-487D-4289-9924-AA60AA8A71A1}">
      <dgm:prSet/>
      <dgm:spPr/>
      <dgm:t>
        <a:bodyPr/>
        <a:lstStyle/>
        <a:p>
          <a:endParaRPr lang="en-US"/>
        </a:p>
      </dgm:t>
    </dgm:pt>
    <dgm:pt modelId="{88B922FC-F850-4298-8E98-D1B973C8999E}" type="sibTrans" cxnId="{F969DF23-487D-4289-9924-AA60AA8A71A1}">
      <dgm:prSet/>
      <dgm:spPr/>
      <dgm:t>
        <a:bodyPr/>
        <a:lstStyle/>
        <a:p>
          <a:endParaRPr lang="en-US"/>
        </a:p>
      </dgm:t>
    </dgm:pt>
    <dgm:pt modelId="{70F02C21-7321-428B-A59F-6008EA699DA6}">
      <dgm:prSet/>
      <dgm:spPr/>
      <dgm:t>
        <a:bodyPr/>
        <a:lstStyle/>
        <a:p>
          <a:r>
            <a:rPr lang="en-GB"/>
            <a:t>Trade networks</a:t>
          </a:r>
          <a:endParaRPr lang="en-US"/>
        </a:p>
      </dgm:t>
    </dgm:pt>
    <dgm:pt modelId="{1327136C-615F-4DCE-9BCC-D9C448BF83F1}" type="parTrans" cxnId="{2509EE5C-2535-4673-B514-FFAF4B30B5E6}">
      <dgm:prSet/>
      <dgm:spPr/>
      <dgm:t>
        <a:bodyPr/>
        <a:lstStyle/>
        <a:p>
          <a:endParaRPr lang="en-US"/>
        </a:p>
      </dgm:t>
    </dgm:pt>
    <dgm:pt modelId="{6931F2FA-C9E9-4793-B154-585944FC35E1}" type="sibTrans" cxnId="{2509EE5C-2535-4673-B514-FFAF4B30B5E6}">
      <dgm:prSet/>
      <dgm:spPr/>
      <dgm:t>
        <a:bodyPr/>
        <a:lstStyle/>
        <a:p>
          <a:endParaRPr lang="en-US"/>
        </a:p>
      </dgm:t>
    </dgm:pt>
    <dgm:pt modelId="{288FF1E5-C5D1-46E0-85AB-45A51B0A7A81}">
      <dgm:prSet/>
      <dgm:spPr/>
      <dgm:t>
        <a:bodyPr/>
        <a:lstStyle/>
        <a:p>
          <a:r>
            <a:rPr lang="en-GB"/>
            <a:t>Innovation</a:t>
          </a:r>
          <a:endParaRPr lang="en-US"/>
        </a:p>
      </dgm:t>
    </dgm:pt>
    <dgm:pt modelId="{41BAE554-460F-479C-A841-3A50BDE4AD01}" type="parTrans" cxnId="{2A14EFD4-2A86-4BCA-B72F-3471F11DF7B4}">
      <dgm:prSet/>
      <dgm:spPr/>
      <dgm:t>
        <a:bodyPr/>
        <a:lstStyle/>
        <a:p>
          <a:endParaRPr lang="en-US"/>
        </a:p>
      </dgm:t>
    </dgm:pt>
    <dgm:pt modelId="{8A0B4623-C224-4BCF-B7C8-9923D9DED20D}" type="sibTrans" cxnId="{2A14EFD4-2A86-4BCA-B72F-3471F11DF7B4}">
      <dgm:prSet/>
      <dgm:spPr/>
      <dgm:t>
        <a:bodyPr/>
        <a:lstStyle/>
        <a:p>
          <a:endParaRPr lang="en-US"/>
        </a:p>
      </dgm:t>
    </dgm:pt>
    <dgm:pt modelId="{1A684220-01AE-4E61-9999-8A7D0F6CEFEA}">
      <dgm:prSet/>
      <dgm:spPr/>
      <dgm:t>
        <a:bodyPr/>
        <a:lstStyle/>
        <a:p>
          <a:r>
            <a:rPr lang="en-GB"/>
            <a:t>Empire</a:t>
          </a:r>
          <a:endParaRPr lang="en-US"/>
        </a:p>
      </dgm:t>
    </dgm:pt>
    <dgm:pt modelId="{933D9F07-35E2-4868-84F4-1FB6FFB5A83C}" type="parTrans" cxnId="{4F87AFE0-B218-4227-BE52-0381B6ED13AF}">
      <dgm:prSet/>
      <dgm:spPr/>
      <dgm:t>
        <a:bodyPr/>
        <a:lstStyle/>
        <a:p>
          <a:endParaRPr lang="en-US"/>
        </a:p>
      </dgm:t>
    </dgm:pt>
    <dgm:pt modelId="{B37CB144-5C20-43B6-920E-F2E4EEC699D0}" type="sibTrans" cxnId="{4F87AFE0-B218-4227-BE52-0381B6ED13AF}">
      <dgm:prSet/>
      <dgm:spPr/>
      <dgm:t>
        <a:bodyPr/>
        <a:lstStyle/>
        <a:p>
          <a:endParaRPr lang="en-US"/>
        </a:p>
      </dgm:t>
    </dgm:pt>
    <dgm:pt modelId="{C5D214DC-B0EB-0440-860E-891B7F8AB975}" type="pres">
      <dgm:prSet presAssocID="{C17BD9DF-4971-4B31-8DCA-A9E4A17B9065}" presName="diagram" presStyleCnt="0">
        <dgm:presLayoutVars>
          <dgm:dir/>
          <dgm:resizeHandles val="exact"/>
        </dgm:presLayoutVars>
      </dgm:prSet>
      <dgm:spPr/>
    </dgm:pt>
    <dgm:pt modelId="{06F18B59-207E-B944-AFAC-222BE65D75AF}" type="pres">
      <dgm:prSet presAssocID="{9B628A6E-07E0-4A28-A0A8-A4D6AD5E095A}" presName="node" presStyleLbl="node1" presStyleIdx="0" presStyleCnt="6">
        <dgm:presLayoutVars>
          <dgm:bulletEnabled val="1"/>
        </dgm:presLayoutVars>
      </dgm:prSet>
      <dgm:spPr/>
    </dgm:pt>
    <dgm:pt modelId="{50E211DB-680B-6C4D-A5C6-49987FFB06FF}" type="pres">
      <dgm:prSet presAssocID="{3E5B229A-F6D8-4525-B033-2C0ACDE813AB}" presName="sibTrans" presStyleCnt="0"/>
      <dgm:spPr/>
    </dgm:pt>
    <dgm:pt modelId="{2EDE6621-87B7-8244-A74E-9B2CCC254DB8}" type="pres">
      <dgm:prSet presAssocID="{EA19E075-74A6-4390-B29B-297213486EB1}" presName="node" presStyleLbl="node1" presStyleIdx="1" presStyleCnt="6">
        <dgm:presLayoutVars>
          <dgm:bulletEnabled val="1"/>
        </dgm:presLayoutVars>
      </dgm:prSet>
      <dgm:spPr/>
    </dgm:pt>
    <dgm:pt modelId="{D51DC160-76D5-B84F-8B6A-BF8DF7411D42}" type="pres">
      <dgm:prSet presAssocID="{7AF578FA-B42D-4B29-AFB1-7E0C41DB642B}" presName="sibTrans" presStyleCnt="0"/>
      <dgm:spPr/>
    </dgm:pt>
    <dgm:pt modelId="{051A824B-D654-1443-B941-EF2541CA9B5B}" type="pres">
      <dgm:prSet presAssocID="{9946AF8A-2D68-4B2F-A1D2-5D9C02C6EF06}" presName="node" presStyleLbl="node1" presStyleIdx="2" presStyleCnt="6">
        <dgm:presLayoutVars>
          <dgm:bulletEnabled val="1"/>
        </dgm:presLayoutVars>
      </dgm:prSet>
      <dgm:spPr/>
    </dgm:pt>
    <dgm:pt modelId="{3E668F60-726D-4D4F-B5C2-CB02997423AF}" type="pres">
      <dgm:prSet presAssocID="{88B922FC-F850-4298-8E98-D1B973C8999E}" presName="sibTrans" presStyleCnt="0"/>
      <dgm:spPr/>
    </dgm:pt>
    <dgm:pt modelId="{60C2C408-6645-5645-A941-4F322A8E0F74}" type="pres">
      <dgm:prSet presAssocID="{70F02C21-7321-428B-A59F-6008EA699DA6}" presName="node" presStyleLbl="node1" presStyleIdx="3" presStyleCnt="6">
        <dgm:presLayoutVars>
          <dgm:bulletEnabled val="1"/>
        </dgm:presLayoutVars>
      </dgm:prSet>
      <dgm:spPr/>
    </dgm:pt>
    <dgm:pt modelId="{FADFDEF4-ADFB-8749-BCF0-0994F077FB49}" type="pres">
      <dgm:prSet presAssocID="{6931F2FA-C9E9-4793-B154-585944FC35E1}" presName="sibTrans" presStyleCnt="0"/>
      <dgm:spPr/>
    </dgm:pt>
    <dgm:pt modelId="{12E1C7D5-EFEA-8546-8FDA-902DB0552154}" type="pres">
      <dgm:prSet presAssocID="{288FF1E5-C5D1-46E0-85AB-45A51B0A7A81}" presName="node" presStyleLbl="node1" presStyleIdx="4" presStyleCnt="6">
        <dgm:presLayoutVars>
          <dgm:bulletEnabled val="1"/>
        </dgm:presLayoutVars>
      </dgm:prSet>
      <dgm:spPr/>
    </dgm:pt>
    <dgm:pt modelId="{A877266C-C83E-4747-938D-E4D155E8845F}" type="pres">
      <dgm:prSet presAssocID="{8A0B4623-C224-4BCF-B7C8-9923D9DED20D}" presName="sibTrans" presStyleCnt="0"/>
      <dgm:spPr/>
    </dgm:pt>
    <dgm:pt modelId="{18233747-32B3-B24F-8F39-9307A7377154}" type="pres">
      <dgm:prSet presAssocID="{1A684220-01AE-4E61-9999-8A7D0F6CEFEA}" presName="node" presStyleLbl="node1" presStyleIdx="5" presStyleCnt="6">
        <dgm:presLayoutVars>
          <dgm:bulletEnabled val="1"/>
        </dgm:presLayoutVars>
      </dgm:prSet>
      <dgm:spPr/>
    </dgm:pt>
  </dgm:ptLst>
  <dgm:cxnLst>
    <dgm:cxn modelId="{6FD91313-27BB-0A40-AF62-07DD56A86A8E}" type="presOf" srcId="{70F02C21-7321-428B-A59F-6008EA699DA6}" destId="{60C2C408-6645-5645-A941-4F322A8E0F74}" srcOrd="0" destOrd="0" presId="urn:microsoft.com/office/officeart/2005/8/layout/default"/>
    <dgm:cxn modelId="{F969DF23-487D-4289-9924-AA60AA8A71A1}" srcId="{C17BD9DF-4971-4B31-8DCA-A9E4A17B9065}" destId="{9946AF8A-2D68-4B2F-A1D2-5D9C02C6EF06}" srcOrd="2" destOrd="0" parTransId="{434D42C9-CBEF-4FA2-A5EC-3C0F6AFF19E1}" sibTransId="{88B922FC-F850-4298-8E98-D1B973C8999E}"/>
    <dgm:cxn modelId="{BE438725-4D50-48D7-B33D-E7127A61311E}" srcId="{C17BD9DF-4971-4B31-8DCA-A9E4A17B9065}" destId="{EA19E075-74A6-4390-B29B-297213486EB1}" srcOrd="1" destOrd="0" parTransId="{AC4DF92F-0B1F-4DD5-AC4C-195ACBBBE1FA}" sibTransId="{7AF578FA-B42D-4B29-AFB1-7E0C41DB642B}"/>
    <dgm:cxn modelId="{45BA9D4B-2806-7542-9C6E-ED2C96539CDC}" type="presOf" srcId="{9B628A6E-07E0-4A28-A0A8-A4D6AD5E095A}" destId="{06F18B59-207E-B944-AFAC-222BE65D75AF}" srcOrd="0" destOrd="0" presId="urn:microsoft.com/office/officeart/2005/8/layout/default"/>
    <dgm:cxn modelId="{687B6D59-B533-FD43-8F71-24C218A405B8}" type="presOf" srcId="{288FF1E5-C5D1-46E0-85AB-45A51B0A7A81}" destId="{12E1C7D5-EFEA-8546-8FDA-902DB0552154}" srcOrd="0" destOrd="0" presId="urn:microsoft.com/office/officeart/2005/8/layout/default"/>
    <dgm:cxn modelId="{2509EE5C-2535-4673-B514-FFAF4B30B5E6}" srcId="{C17BD9DF-4971-4B31-8DCA-A9E4A17B9065}" destId="{70F02C21-7321-428B-A59F-6008EA699DA6}" srcOrd="3" destOrd="0" parTransId="{1327136C-615F-4DCE-9BCC-D9C448BF83F1}" sibTransId="{6931F2FA-C9E9-4793-B154-585944FC35E1}"/>
    <dgm:cxn modelId="{A577E35F-D504-E847-B050-AC657184714A}" type="presOf" srcId="{EA19E075-74A6-4390-B29B-297213486EB1}" destId="{2EDE6621-87B7-8244-A74E-9B2CCC254DB8}" srcOrd="0" destOrd="0" presId="urn:microsoft.com/office/officeart/2005/8/layout/default"/>
    <dgm:cxn modelId="{FA9D808C-A4F3-B348-A72A-3B6C7B809039}" type="presOf" srcId="{1A684220-01AE-4E61-9999-8A7D0F6CEFEA}" destId="{18233747-32B3-B24F-8F39-9307A7377154}" srcOrd="0" destOrd="0" presId="urn:microsoft.com/office/officeart/2005/8/layout/default"/>
    <dgm:cxn modelId="{66778A8D-1C7E-964E-BFAA-59794AFF1B07}" type="presOf" srcId="{9946AF8A-2D68-4B2F-A1D2-5D9C02C6EF06}" destId="{051A824B-D654-1443-B941-EF2541CA9B5B}" srcOrd="0" destOrd="0" presId="urn:microsoft.com/office/officeart/2005/8/layout/default"/>
    <dgm:cxn modelId="{67E6D799-7B20-41C8-88F0-BB627038C276}" srcId="{C17BD9DF-4971-4B31-8DCA-A9E4A17B9065}" destId="{9B628A6E-07E0-4A28-A0A8-A4D6AD5E095A}" srcOrd="0" destOrd="0" parTransId="{CCDDD872-62F3-4A55-A64A-9E42AC1D30A4}" sibTransId="{3E5B229A-F6D8-4525-B033-2C0ACDE813AB}"/>
    <dgm:cxn modelId="{B12D37C8-FD3A-6F4B-8409-FC618D59AF54}" type="presOf" srcId="{C17BD9DF-4971-4B31-8DCA-A9E4A17B9065}" destId="{C5D214DC-B0EB-0440-860E-891B7F8AB975}" srcOrd="0" destOrd="0" presId="urn:microsoft.com/office/officeart/2005/8/layout/default"/>
    <dgm:cxn modelId="{2A14EFD4-2A86-4BCA-B72F-3471F11DF7B4}" srcId="{C17BD9DF-4971-4B31-8DCA-A9E4A17B9065}" destId="{288FF1E5-C5D1-46E0-85AB-45A51B0A7A81}" srcOrd="4" destOrd="0" parTransId="{41BAE554-460F-479C-A841-3A50BDE4AD01}" sibTransId="{8A0B4623-C224-4BCF-B7C8-9923D9DED20D}"/>
    <dgm:cxn modelId="{4F87AFE0-B218-4227-BE52-0381B6ED13AF}" srcId="{C17BD9DF-4971-4B31-8DCA-A9E4A17B9065}" destId="{1A684220-01AE-4E61-9999-8A7D0F6CEFEA}" srcOrd="5" destOrd="0" parTransId="{933D9F07-35E2-4868-84F4-1FB6FFB5A83C}" sibTransId="{B37CB144-5C20-43B6-920E-F2E4EEC699D0}"/>
    <dgm:cxn modelId="{3928F536-F1FB-D045-A3A6-A2BF84F4C373}" type="presParOf" srcId="{C5D214DC-B0EB-0440-860E-891B7F8AB975}" destId="{06F18B59-207E-B944-AFAC-222BE65D75AF}" srcOrd="0" destOrd="0" presId="urn:microsoft.com/office/officeart/2005/8/layout/default"/>
    <dgm:cxn modelId="{396A0554-73E7-2342-A99C-EDFA1C1459A0}" type="presParOf" srcId="{C5D214DC-B0EB-0440-860E-891B7F8AB975}" destId="{50E211DB-680B-6C4D-A5C6-49987FFB06FF}" srcOrd="1" destOrd="0" presId="urn:microsoft.com/office/officeart/2005/8/layout/default"/>
    <dgm:cxn modelId="{3905639A-15B7-DB4F-B2D0-9C7C0E5414C6}" type="presParOf" srcId="{C5D214DC-B0EB-0440-860E-891B7F8AB975}" destId="{2EDE6621-87B7-8244-A74E-9B2CCC254DB8}" srcOrd="2" destOrd="0" presId="urn:microsoft.com/office/officeart/2005/8/layout/default"/>
    <dgm:cxn modelId="{E4C1D24E-DD18-AB46-99C9-E9F42B368D09}" type="presParOf" srcId="{C5D214DC-B0EB-0440-860E-891B7F8AB975}" destId="{D51DC160-76D5-B84F-8B6A-BF8DF7411D42}" srcOrd="3" destOrd="0" presId="urn:microsoft.com/office/officeart/2005/8/layout/default"/>
    <dgm:cxn modelId="{50593511-601E-AF42-8C35-9C9E24E948BB}" type="presParOf" srcId="{C5D214DC-B0EB-0440-860E-891B7F8AB975}" destId="{051A824B-D654-1443-B941-EF2541CA9B5B}" srcOrd="4" destOrd="0" presId="urn:microsoft.com/office/officeart/2005/8/layout/default"/>
    <dgm:cxn modelId="{D75E9B73-5EDA-994B-A916-BE9C6801EAB0}" type="presParOf" srcId="{C5D214DC-B0EB-0440-860E-891B7F8AB975}" destId="{3E668F60-726D-4D4F-B5C2-CB02997423AF}" srcOrd="5" destOrd="0" presId="urn:microsoft.com/office/officeart/2005/8/layout/default"/>
    <dgm:cxn modelId="{C364C4DC-8C3F-204F-AF88-8345240BE097}" type="presParOf" srcId="{C5D214DC-B0EB-0440-860E-891B7F8AB975}" destId="{60C2C408-6645-5645-A941-4F322A8E0F74}" srcOrd="6" destOrd="0" presId="urn:microsoft.com/office/officeart/2005/8/layout/default"/>
    <dgm:cxn modelId="{9AD7D246-6114-0748-9975-4372577A63E1}" type="presParOf" srcId="{C5D214DC-B0EB-0440-860E-891B7F8AB975}" destId="{FADFDEF4-ADFB-8749-BCF0-0994F077FB49}" srcOrd="7" destOrd="0" presId="urn:microsoft.com/office/officeart/2005/8/layout/default"/>
    <dgm:cxn modelId="{31A89927-18E1-D54C-89A5-507DD2456F5F}" type="presParOf" srcId="{C5D214DC-B0EB-0440-860E-891B7F8AB975}" destId="{12E1C7D5-EFEA-8546-8FDA-902DB0552154}" srcOrd="8" destOrd="0" presId="urn:microsoft.com/office/officeart/2005/8/layout/default"/>
    <dgm:cxn modelId="{AACDFDA2-B9A8-5A4E-B4B9-FA7098687059}" type="presParOf" srcId="{C5D214DC-B0EB-0440-860E-891B7F8AB975}" destId="{A877266C-C83E-4747-938D-E4D155E8845F}" srcOrd="9" destOrd="0" presId="urn:microsoft.com/office/officeart/2005/8/layout/default"/>
    <dgm:cxn modelId="{0C78571C-97C6-074D-B0D3-49ACE7D62038}" type="presParOf" srcId="{C5D214DC-B0EB-0440-860E-891B7F8AB975}" destId="{18233747-32B3-B24F-8F39-9307A737715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3ABD56-4CE0-E247-B950-4C228B8E0136}">
      <dsp:nvSpPr>
        <dsp:cNvPr id="0" name=""/>
        <dsp:cNvSpPr/>
      </dsp:nvSpPr>
      <dsp:spPr>
        <a:xfrm>
          <a:off x="0" y="0"/>
          <a:ext cx="3162299" cy="35661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545" tIns="330200" rIns="246545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Describe the key features, achievements, and global impact of the Kingdom of Benin and Great Zimbabwe.</a:t>
          </a:r>
          <a:endParaRPr lang="en-US" sz="2000" kern="1200"/>
        </a:p>
      </dsp:txBody>
      <dsp:txXfrm>
        <a:off x="0" y="1355140"/>
        <a:ext cx="3162299" cy="2139696"/>
      </dsp:txXfrm>
    </dsp:sp>
    <dsp:sp modelId="{FDF7A186-ECCF-044E-8493-7B9C256E3751}">
      <dsp:nvSpPr>
        <dsp:cNvPr id="0" name=""/>
        <dsp:cNvSpPr/>
      </dsp:nvSpPr>
      <dsp:spPr>
        <a:xfrm>
          <a:off x="1046225" y="356616"/>
          <a:ext cx="1069848" cy="106984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410" tIns="12700" rIns="8341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202901" y="513292"/>
        <a:ext cx="756496" cy="756496"/>
      </dsp:txXfrm>
    </dsp:sp>
    <dsp:sp modelId="{D6ADD954-357D-044C-9D98-694784001178}">
      <dsp:nvSpPr>
        <dsp:cNvPr id="0" name=""/>
        <dsp:cNvSpPr/>
      </dsp:nvSpPr>
      <dsp:spPr>
        <a:xfrm>
          <a:off x="0" y="3566088"/>
          <a:ext cx="3162299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66C92-5EB4-AF46-9173-2609447DF1F9}">
      <dsp:nvSpPr>
        <dsp:cNvPr id="0" name=""/>
        <dsp:cNvSpPr/>
      </dsp:nvSpPr>
      <dsp:spPr>
        <a:xfrm>
          <a:off x="3478529" y="0"/>
          <a:ext cx="3162299" cy="356616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545" tIns="330200" rIns="246545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Explain how trade, art, architecture, and diplomacy shaped these societies.</a:t>
          </a:r>
          <a:endParaRPr lang="en-US" sz="2000" kern="1200"/>
        </a:p>
      </dsp:txBody>
      <dsp:txXfrm>
        <a:off x="3478529" y="1355140"/>
        <a:ext cx="3162299" cy="2139696"/>
      </dsp:txXfrm>
    </dsp:sp>
    <dsp:sp modelId="{F3886A13-FB36-224E-8B69-946FBF53DACC}">
      <dsp:nvSpPr>
        <dsp:cNvPr id="0" name=""/>
        <dsp:cNvSpPr/>
      </dsp:nvSpPr>
      <dsp:spPr>
        <a:xfrm>
          <a:off x="4524755" y="356616"/>
          <a:ext cx="1069848" cy="106984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410" tIns="12700" rIns="8341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681431" y="513292"/>
        <a:ext cx="756496" cy="756496"/>
      </dsp:txXfrm>
    </dsp:sp>
    <dsp:sp modelId="{13DB63A5-0D03-784A-96C8-ECA71508444E}">
      <dsp:nvSpPr>
        <dsp:cNvPr id="0" name=""/>
        <dsp:cNvSpPr/>
      </dsp:nvSpPr>
      <dsp:spPr>
        <a:xfrm>
          <a:off x="3478529" y="3566088"/>
          <a:ext cx="3162299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3C72BD-4462-174E-A513-8C6E018B6486}">
      <dsp:nvSpPr>
        <dsp:cNvPr id="0" name=""/>
        <dsp:cNvSpPr/>
      </dsp:nvSpPr>
      <dsp:spPr>
        <a:xfrm>
          <a:off x="6957059" y="0"/>
          <a:ext cx="3162299" cy="356616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545" tIns="330200" rIns="246545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Reflect on how Africa’s global connections challenge stereotypes and shape identity today.</a:t>
          </a:r>
          <a:endParaRPr lang="en-US" sz="2000" kern="1200"/>
        </a:p>
      </dsp:txBody>
      <dsp:txXfrm>
        <a:off x="6957059" y="1355140"/>
        <a:ext cx="3162299" cy="2139696"/>
      </dsp:txXfrm>
    </dsp:sp>
    <dsp:sp modelId="{8685F45B-4C31-1940-A81D-03B01EDC0C8B}">
      <dsp:nvSpPr>
        <dsp:cNvPr id="0" name=""/>
        <dsp:cNvSpPr/>
      </dsp:nvSpPr>
      <dsp:spPr>
        <a:xfrm>
          <a:off x="8003285" y="356616"/>
          <a:ext cx="1069848" cy="106984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410" tIns="12700" rIns="8341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159961" y="513292"/>
        <a:ext cx="756496" cy="756496"/>
      </dsp:txXfrm>
    </dsp:sp>
    <dsp:sp modelId="{7CB4FE93-6A97-004A-B172-F475A5F636C0}">
      <dsp:nvSpPr>
        <dsp:cNvPr id="0" name=""/>
        <dsp:cNvSpPr/>
      </dsp:nvSpPr>
      <dsp:spPr>
        <a:xfrm>
          <a:off x="6957059" y="3566088"/>
          <a:ext cx="3162299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18B59-207E-B944-AFAC-222BE65D75AF}">
      <dsp:nvSpPr>
        <dsp:cNvPr id="0" name=""/>
        <dsp:cNvSpPr/>
      </dsp:nvSpPr>
      <dsp:spPr>
        <a:xfrm>
          <a:off x="307345" y="1546"/>
          <a:ext cx="3222855" cy="19337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/>
            <a:t>Legacy</a:t>
          </a:r>
          <a:endParaRPr lang="en-US" sz="4200" kern="1200"/>
        </a:p>
      </dsp:txBody>
      <dsp:txXfrm>
        <a:off x="307345" y="1546"/>
        <a:ext cx="3222855" cy="1933713"/>
      </dsp:txXfrm>
    </dsp:sp>
    <dsp:sp modelId="{2EDE6621-87B7-8244-A74E-9B2CCC254DB8}">
      <dsp:nvSpPr>
        <dsp:cNvPr id="0" name=""/>
        <dsp:cNvSpPr/>
      </dsp:nvSpPr>
      <dsp:spPr>
        <a:xfrm>
          <a:off x="3852486" y="1546"/>
          <a:ext cx="3222855" cy="19337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/>
            <a:t>Diplomacy</a:t>
          </a:r>
          <a:endParaRPr lang="en-US" sz="4200" kern="1200"/>
        </a:p>
      </dsp:txBody>
      <dsp:txXfrm>
        <a:off x="3852486" y="1546"/>
        <a:ext cx="3222855" cy="1933713"/>
      </dsp:txXfrm>
    </dsp:sp>
    <dsp:sp modelId="{051A824B-D654-1443-B941-EF2541CA9B5B}">
      <dsp:nvSpPr>
        <dsp:cNvPr id="0" name=""/>
        <dsp:cNvSpPr/>
      </dsp:nvSpPr>
      <dsp:spPr>
        <a:xfrm>
          <a:off x="7397627" y="1546"/>
          <a:ext cx="3222855" cy="193371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/>
            <a:t>Architecture</a:t>
          </a:r>
          <a:endParaRPr lang="en-US" sz="4200" kern="1200"/>
        </a:p>
      </dsp:txBody>
      <dsp:txXfrm>
        <a:off x="7397627" y="1546"/>
        <a:ext cx="3222855" cy="1933713"/>
      </dsp:txXfrm>
    </dsp:sp>
    <dsp:sp modelId="{60C2C408-6645-5645-A941-4F322A8E0F74}">
      <dsp:nvSpPr>
        <dsp:cNvPr id="0" name=""/>
        <dsp:cNvSpPr/>
      </dsp:nvSpPr>
      <dsp:spPr>
        <a:xfrm>
          <a:off x="307345" y="2257545"/>
          <a:ext cx="3222855" cy="19337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/>
            <a:t>Trade networks</a:t>
          </a:r>
          <a:endParaRPr lang="en-US" sz="4200" kern="1200"/>
        </a:p>
      </dsp:txBody>
      <dsp:txXfrm>
        <a:off x="307345" y="2257545"/>
        <a:ext cx="3222855" cy="1933713"/>
      </dsp:txXfrm>
    </dsp:sp>
    <dsp:sp modelId="{12E1C7D5-EFEA-8546-8FDA-902DB0552154}">
      <dsp:nvSpPr>
        <dsp:cNvPr id="0" name=""/>
        <dsp:cNvSpPr/>
      </dsp:nvSpPr>
      <dsp:spPr>
        <a:xfrm>
          <a:off x="3852486" y="2257545"/>
          <a:ext cx="3222855" cy="193371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/>
            <a:t>Innovation</a:t>
          </a:r>
          <a:endParaRPr lang="en-US" sz="4200" kern="1200"/>
        </a:p>
      </dsp:txBody>
      <dsp:txXfrm>
        <a:off x="3852486" y="2257545"/>
        <a:ext cx="3222855" cy="1933713"/>
      </dsp:txXfrm>
    </dsp:sp>
    <dsp:sp modelId="{18233747-32B3-B24F-8F39-9307A7377154}">
      <dsp:nvSpPr>
        <dsp:cNvPr id="0" name=""/>
        <dsp:cNvSpPr/>
      </dsp:nvSpPr>
      <dsp:spPr>
        <a:xfrm>
          <a:off x="7397627" y="2257545"/>
          <a:ext cx="3222855" cy="19337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/>
            <a:t>Empire</a:t>
          </a:r>
          <a:endParaRPr lang="en-US" sz="4200" kern="1200"/>
        </a:p>
      </dsp:txBody>
      <dsp:txXfrm>
        <a:off x="7397627" y="2257545"/>
        <a:ext cx="3222855" cy="1933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7EB21-A802-3C0A-0F6B-245097568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AB253-AE37-BCF9-F98F-9ACD861190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A25FF-343F-8151-EAA6-89E498EBC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A83E-A01E-F247-AAD1-80EA7404A195}" type="datetimeFigureOut">
              <a:rPr lang="en-US" smtClean="0"/>
              <a:t>9/28/25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633C7-3892-DCFB-5A6E-1AB8B6BE3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FF76F-F949-A1CC-942D-F6CF95E47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8A07-963B-1848-B92B-792580C4A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89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58704-F414-1120-A66B-609B824B1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F92D6E-E6A0-FD3B-096E-4F3011C77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64D6A-09A6-ABB3-85CC-7A990D63F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A83E-A01E-F247-AAD1-80EA7404A195}" type="datetimeFigureOut">
              <a:rPr lang="en-US" smtClean="0"/>
              <a:t>9/28/25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1366F-A99A-00F6-A7E2-CC6AEF4D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46540-51C5-5268-8EBB-9C365D228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8A07-963B-1848-B92B-792580C4A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32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99E5C7-6DAD-CCEA-7B10-337127011A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9CF3DB-DE3D-A786-22DD-DB15821C02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3971B-C4D9-17D8-CAE8-F2A5C3A76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A83E-A01E-F247-AAD1-80EA7404A195}" type="datetimeFigureOut">
              <a:rPr lang="en-US" smtClean="0"/>
              <a:t>9/28/25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1E611-FE82-1ECA-1062-CC4DDEB3D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90EBD-5B6C-04E2-BDA3-A84399C8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8A07-963B-1848-B92B-792580C4A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93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2EBA2-DF17-BCD2-DCA6-33BE1A496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DCC472-6CFC-C60B-3CE5-E959617B4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6B7C2-F92C-81E2-FB4D-06BE20DAD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1C4A-3D8D-8C48-9DBF-64A06C5467F2}" type="datetimeFigureOut">
              <a:rPr lang="en-US" smtClean="0"/>
              <a:t>9/28/25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BDD3F-EB84-9A48-A025-7724E9A9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70DEA-597B-CDD2-2919-32AD9E68F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16A2-7A11-134A-BB03-7D631EE3F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53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DE87E-5002-9FDE-4C67-9B227E2A9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8AA2-0C1C-3AD5-89B9-C295F0398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3761D-8D9D-342D-3ACA-B6F87CE7D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1C4A-3D8D-8C48-9DBF-64A06C5467F2}" type="datetimeFigureOut">
              <a:rPr lang="en-US" smtClean="0"/>
              <a:t>9/28/25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2F4B8-6500-9231-B5CD-CEA8B27FD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1D79F-40D7-AA36-8CB5-6D5676221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16A2-7A11-134A-BB03-7D631EE3F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81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DF736-7AE0-E3EC-CA92-5B1E6C817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B5C39-01CA-012B-6012-891241C20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0E9CC-294E-9CC9-752E-36EF27EC1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1C4A-3D8D-8C48-9DBF-64A06C5467F2}" type="datetimeFigureOut">
              <a:rPr lang="en-US" smtClean="0"/>
              <a:t>9/28/25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E589D-38EC-6E91-F43C-3B3364F6C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B44F0-2A6F-9436-944C-22B9B130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16A2-7A11-134A-BB03-7D631EE3F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87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EF9F5-D00A-3F0A-234C-F4627945A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529D7-4D3D-0155-1E42-3F15109531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EBB5DA-5861-75FC-FEF5-676211010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2A86C-482A-AC58-2339-B90F9B5DC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1C4A-3D8D-8C48-9DBF-64A06C5467F2}" type="datetimeFigureOut">
              <a:rPr lang="en-US" smtClean="0"/>
              <a:t>9/28/25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88FE6F-DEDB-81E7-204E-BA27D1A35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954433-0899-8AFB-6C43-311527387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16A2-7A11-134A-BB03-7D631EE3F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72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299D0-DB6B-80BE-1520-B993097B9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8B96A2-0A3C-0ED5-0F77-E433A0583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D6DA4D-7F6D-FE56-BDE0-7C8EAC4EE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345448-5E02-8114-DE04-93C03AD925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A9212C-CF20-995B-15B4-0D41987E04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3262AA-EF58-7654-8B18-619D3AEA3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1C4A-3D8D-8C48-9DBF-64A06C5467F2}" type="datetimeFigureOut">
              <a:rPr lang="en-US" smtClean="0"/>
              <a:t>9/28/25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02A3C6-E43A-F253-E4DB-B6D7B8C15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34B770-030A-2DFF-9D26-9FB4D3550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16A2-7A11-134A-BB03-7D631EE3F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46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B2A6D-988B-65A7-7A9B-D2B8A1B34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ED9EEE-1004-F49D-64A8-2F7EE239A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1C4A-3D8D-8C48-9DBF-64A06C5467F2}" type="datetimeFigureOut">
              <a:rPr lang="en-US" smtClean="0"/>
              <a:t>9/28/25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61117A-B4E7-BA71-9122-080683666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AB5474-808E-1FA9-B1BE-51AB4235D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16A2-7A11-134A-BB03-7D631EE3F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38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30A631-74E7-BF6E-2B9C-01895FC8C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1C4A-3D8D-8C48-9DBF-64A06C5467F2}" type="datetimeFigureOut">
              <a:rPr lang="en-US" smtClean="0"/>
              <a:t>9/28/25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9D5837-6160-CEF5-BA39-98F5C4913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974C6-9933-B13B-39BC-D57D0068D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16A2-7A11-134A-BB03-7D631EE3F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18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0441-E57B-5BD8-0EAB-B8F173E57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D97DE-ADFC-D2BA-43B1-3D133CE47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00B4D3-BB2B-D38A-791E-6E467AA533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2F5B71-25A9-47B8-DAB0-B095A9361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1C4A-3D8D-8C48-9DBF-64A06C5467F2}" type="datetimeFigureOut">
              <a:rPr lang="en-US" smtClean="0"/>
              <a:t>9/28/25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75E79E-C90E-10E3-E53C-A52CC6561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188FB8-1F2E-B0AF-BAF0-18202882E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16A2-7A11-134A-BB03-7D631EE3F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41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1C6BF-DA0B-71D6-0FE6-0341D9F5C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27A8D-621D-C5F4-872F-CB77742EC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306CC-3686-34C2-D653-CBD763EF2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A83E-A01E-F247-AAD1-80EA7404A195}" type="datetimeFigureOut">
              <a:rPr lang="en-US" smtClean="0"/>
              <a:t>9/28/25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B8CE3-8650-F554-2583-5F156A0AA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09D97-7A51-ABA3-3E54-23FA2B492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8A07-963B-1848-B92B-792580C4A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03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AA6A4-BF2C-A7B7-2923-91B85BF46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EDA486-FD08-2388-6BA2-37D45A3B01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2684C-CF75-884F-9045-0519F75EF6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A1E08-A6C8-3079-2E69-37127DFA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1C4A-3D8D-8C48-9DBF-64A06C5467F2}" type="datetimeFigureOut">
              <a:rPr lang="en-US" smtClean="0"/>
              <a:t>9/28/25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99ECD6-58E3-2AF1-951F-D62C22F76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34A267-A145-1F3F-DD19-93D24E4EE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16A2-7A11-134A-BB03-7D631EE3F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17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1E509-6803-3843-4F60-4EFC0D226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EE2921-9686-2595-87A3-4476DE82D1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CA26D-C7A4-ACFF-FBD1-FD469A058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1C4A-3D8D-8C48-9DBF-64A06C5467F2}" type="datetimeFigureOut">
              <a:rPr lang="en-US" smtClean="0"/>
              <a:t>9/28/25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26E06-EA93-E37C-C46A-3B4AE0D01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E1FD0-E7ED-C934-AC57-FCA456D6E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16A2-7A11-134A-BB03-7D631EE3F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94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212C00-841A-A74A-9C6F-9F13CB5AA0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B81AF2-906E-01AA-08B0-5DC375117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DADB9-F004-454D-7ACE-E27AA05B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1C4A-3D8D-8C48-9DBF-64A06C5467F2}" type="datetimeFigureOut">
              <a:rPr lang="en-US" smtClean="0"/>
              <a:t>9/28/25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4E900-30AB-B02A-1961-D9F56F6FF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F19D1-0ABE-9E99-AF35-7FF15A77F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16A2-7A11-134A-BB03-7D631EE3F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467E4-179A-964F-B5D1-7EBAE0B06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9B98E-4B75-8B5C-8E25-BCBBD62FC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6784E-8A57-3C87-F124-F338C4D66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A83E-A01E-F247-AAD1-80EA7404A195}" type="datetimeFigureOut">
              <a:rPr lang="en-US" smtClean="0"/>
              <a:t>9/28/25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56120-92FC-48AB-8E37-FE5A833E9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7DE4E-0E7A-ADE1-5DD4-E5E9E64D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8A07-963B-1848-B92B-792580C4A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49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6E537-7C73-EDD3-5BFE-8E36696F3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889D2-D18E-B47A-F4E7-9AA2D0D4E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C11482-DE86-B81F-837C-C9191C397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62828-D06D-FE2D-D63C-76991615F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A83E-A01E-F247-AAD1-80EA7404A195}" type="datetimeFigureOut">
              <a:rPr lang="en-US" smtClean="0"/>
              <a:t>9/28/25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525008-D620-6AEF-F6E0-6B320B4F9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44119B-A96A-9D9A-7CE2-729D64D0F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8A07-963B-1848-B92B-792580C4A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20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A7E03-FD88-15AB-29E1-5E50C1362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47DD4-C42E-E20E-F6F9-7677E283C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864261-CA68-4EC6-5B33-EF584A187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BFC740-1FD9-3254-DB28-EB471B7741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A0BF07-B577-A6B7-9A6F-38A0E6A2CB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256FFD-F518-5D87-28A8-1AB3DEDCE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A83E-A01E-F247-AAD1-80EA7404A195}" type="datetimeFigureOut">
              <a:rPr lang="en-US" smtClean="0"/>
              <a:t>9/28/25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161EBE-5BCB-3383-1C76-49BAD831A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F2344E-A84D-7288-2563-337B9D094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8A07-963B-1848-B92B-792580C4A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47EF6-BA66-A4F2-E4B2-0F739FA5A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3F2FEE-9A33-31E4-56F0-558E175B2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A83E-A01E-F247-AAD1-80EA7404A195}" type="datetimeFigureOut">
              <a:rPr lang="en-US" smtClean="0"/>
              <a:t>9/28/25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7154AA-5CD3-3803-AB26-FB29B4709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81D108-4A3C-2EBC-139B-55C1A82CB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8A07-963B-1848-B92B-792580C4A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61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16CF2C-FC29-32A3-EFE8-00C5BA72C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A83E-A01E-F247-AAD1-80EA7404A195}" type="datetimeFigureOut">
              <a:rPr lang="en-US" smtClean="0"/>
              <a:t>9/28/25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7DB6B2-16EE-D1AE-415A-3BFA7D442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B82266-B070-5AC6-349A-2555CC8FB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8A07-963B-1848-B92B-792580C4A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9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B924C-B5CF-703E-8BBF-DC89ADF56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29F68-E817-92E1-CEE5-CE595BEF4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238A4E-29AA-CB25-47A6-2BC644E97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55AE21-A6C4-560E-1EC8-69DCF08E4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A83E-A01E-F247-AAD1-80EA7404A195}" type="datetimeFigureOut">
              <a:rPr lang="en-US" smtClean="0"/>
              <a:t>9/28/25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86BEB5-3C37-CDF8-4980-01CDA4BD9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B55CCD-DF06-A458-3091-E74F5E11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8A07-963B-1848-B92B-792580C4A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9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85153-CB56-1F4A-A20F-77CB217C2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8AF9C-59D8-E375-FCFB-F2560819C4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CD5CEF-32AC-A99B-F7F2-0341E2F71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EA940C-30C5-ABE0-7B80-DC3134E8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A83E-A01E-F247-AAD1-80EA7404A195}" type="datetimeFigureOut">
              <a:rPr lang="en-US" smtClean="0"/>
              <a:t>9/28/25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4EADBA-DD16-1EF5-5F0D-1BF281A3E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E5521-029E-0974-04BD-858F8C74C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8A07-963B-1848-B92B-792580C4A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5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4EA7EB-9787-1E4A-D9EB-3C768DEA9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EFEE4-52BE-6F55-1774-32C079449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ACCC7-3489-7B0D-EE26-468F4473AD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88A83E-A01E-F247-AAD1-80EA7404A195}" type="datetimeFigureOut">
              <a:rPr lang="en-US" smtClean="0"/>
              <a:t>9/28/25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E89D5-DD42-7ECB-986F-2203332E3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9D39C-1F6F-5CB7-CFA1-22F8DA3A2C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788A07-963B-1848-B92B-792580C4A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1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17E78B-6196-8CB2-B9EA-E1801F784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5C4F88-540F-6E7F-5A82-984203921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5DB35-3FDE-494E-2B9E-C371B5EE7E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8E1C4A-3D8D-8C48-9DBF-64A06C5467F2}" type="datetimeFigureOut">
              <a:rPr lang="en-US" smtClean="0"/>
              <a:t>9/28/25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0DEEF-6871-CE8D-F4EB-C611A0C70C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5C6FF-524C-3744-805B-8EE9CEFC8E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4E16A2-7A11-134A-BB03-7D631EE3F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2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Usjmh0ktno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uzjmZ-7s6w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8" name="Picture 4" descr="Thoughts on Black History Month 2024 - REACH">
            <a:extLst>
              <a:ext uri="{FF2B5EF4-FFF2-40B4-BE49-F238E27FC236}">
                <a16:creationId xmlns:a16="http://schemas.microsoft.com/office/drawing/2014/main" id="{366C2389-484D-9AB4-FD4D-ABD5036FE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" r="22953" b="9091"/>
          <a:stretch>
            <a:fillRect/>
          </a:stretch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BC88F0-8B3D-A198-4678-B2D902EB0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GB" sz="4800" b="1" dirty="0">
                <a:solidFill>
                  <a:schemeClr val="bg1"/>
                </a:solidFill>
              </a:rPr>
              <a:t>Honouring Our Heritage and History</a:t>
            </a:r>
            <a:r>
              <a:rPr lang="en-GB" sz="4800" dirty="0">
                <a:solidFill>
                  <a:schemeClr val="bg1"/>
                </a:solidFill>
                <a:effectLst/>
              </a:rPr>
              <a:t> 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440EB3-6D19-B2D5-BE44-D7217C4A57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GB" sz="2000" b="1" dirty="0">
                <a:solidFill>
                  <a:schemeClr val="bg1"/>
                </a:solidFill>
              </a:rPr>
              <a:t>Art, Innovation, and Global Connections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21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74340D-635B-9BB2-9FA3-8D9DD6ADA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r>
              <a:rPr lang="en-GB" sz="3700" b="1">
                <a:solidFill>
                  <a:schemeClr val="tx2"/>
                </a:solidFill>
              </a:rPr>
              <a:t>Learning Objectives</a:t>
            </a:r>
            <a:br>
              <a:rPr lang="en-GB" sz="3700">
                <a:solidFill>
                  <a:schemeClr val="tx2"/>
                </a:solidFill>
              </a:rPr>
            </a:br>
            <a:endParaRPr lang="en-US" sz="3700">
              <a:solidFill>
                <a:schemeClr val="tx2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8C0D3E3-5F9F-11BD-7360-F0FDA8ABCF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4885120"/>
              </p:ext>
            </p:extLst>
          </p:nvPr>
        </p:nvGraphicFramePr>
        <p:xfrm>
          <a:off x="1036320" y="2543633"/>
          <a:ext cx="1011936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3031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29A7E4-3241-DBF7-1B67-ED7F4FA8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GB" sz="2800" b="1">
                <a:solidFill>
                  <a:srgbClr val="FFFFFF"/>
                </a:solidFill>
              </a:rPr>
              <a:t>Key Vocabulary</a:t>
            </a:r>
            <a:br>
              <a:rPr lang="en-GB" sz="2800">
                <a:solidFill>
                  <a:srgbClr val="FFFFFF"/>
                </a:solidFill>
              </a:rPr>
            </a:br>
            <a:endParaRPr lang="en-US" sz="28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BDA8CD6-BA60-22B3-DCA4-F5A7F9915D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417461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3701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Real-Life Possibilities of Black Panther's Wakanda According to  Urbanists and City Planners | Architectural Digest">
            <a:extLst>
              <a:ext uri="{FF2B5EF4-FFF2-40B4-BE49-F238E27FC236}">
                <a16:creationId xmlns:a16="http://schemas.microsoft.com/office/drawing/2014/main" id="{FC277ECE-6023-823F-EA24-B33E48F6CE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/>
          <a:stretch>
            <a:fillRect/>
          </a:stretch>
        </p:blipFill>
        <p:spPr bwMode="auto">
          <a:xfrm>
            <a:off x="20" y="10"/>
            <a:ext cx="12191979" cy="5486390"/>
          </a:xfrm>
          <a:prstGeom prst="rect">
            <a:avLst/>
          </a:prstGeom>
          <a:noFill/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8EEE9-90F8-868B-D16B-AD35DE754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46071"/>
            <a:ext cx="12191999" cy="8522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b="1" i="1" dirty="0"/>
              <a:t>What Makes a Civilization “Advanced”?</a:t>
            </a:r>
            <a:r>
              <a:rPr lang="en-US" sz="3100" dirty="0">
                <a:effectLst/>
              </a:rPr>
              <a:t> 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584881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F285BF-4E86-8425-8CC3-B4B3F1324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GB" sz="3800" b="1" i="1">
                <a:solidFill>
                  <a:schemeClr val="bg1"/>
                </a:solidFill>
              </a:rPr>
              <a:t>The Kingdom of Benin: Art and Power</a:t>
            </a:r>
            <a:r>
              <a:rPr lang="en-GB" sz="3800" b="1">
                <a:solidFill>
                  <a:schemeClr val="bg1"/>
                </a:solidFill>
              </a:rPr>
              <a:t> </a:t>
            </a:r>
            <a:endParaRPr lang="en-US" sz="380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DBAFC-75D3-01DB-5D01-9840E3BFE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pPr lvl="0"/>
            <a:r>
              <a:rPr lang="en-GB" sz="2000" b="1" dirty="0">
                <a:solidFill>
                  <a:schemeClr val="bg1"/>
                </a:solidFill>
              </a:rPr>
              <a:t>Time Period:</a:t>
            </a:r>
            <a:r>
              <a:rPr lang="en-GB" sz="2000" dirty="0">
                <a:solidFill>
                  <a:schemeClr val="bg1"/>
                </a:solidFill>
              </a:rPr>
              <a:t> c. 1200 – 1897 CE</a:t>
            </a:r>
          </a:p>
          <a:p>
            <a:pPr lvl="0"/>
            <a:r>
              <a:rPr lang="en-GB" sz="2000" b="1" dirty="0">
                <a:solidFill>
                  <a:schemeClr val="bg1"/>
                </a:solidFill>
              </a:rPr>
              <a:t>Location:</a:t>
            </a:r>
            <a:r>
              <a:rPr lang="en-GB" sz="2000" dirty="0">
                <a:solidFill>
                  <a:schemeClr val="bg1"/>
                </a:solidFill>
              </a:rPr>
              <a:t> Modern southern Nigeria.</a:t>
            </a:r>
          </a:p>
          <a:p>
            <a:pPr lvl="0"/>
            <a:r>
              <a:rPr lang="en-GB" sz="2000" b="1" dirty="0">
                <a:solidFill>
                  <a:schemeClr val="bg1"/>
                </a:solidFill>
              </a:rPr>
              <a:t>Government:</a:t>
            </a:r>
            <a:r>
              <a:rPr lang="en-GB" sz="2000" dirty="0">
                <a:solidFill>
                  <a:schemeClr val="bg1"/>
                </a:solidFill>
              </a:rPr>
              <a:t> Ruled by the </a:t>
            </a:r>
            <a:r>
              <a:rPr lang="en-GB" sz="2000" i="1" dirty="0">
                <a:solidFill>
                  <a:schemeClr val="bg1"/>
                </a:solidFill>
              </a:rPr>
              <a:t>Oba</a:t>
            </a:r>
            <a:r>
              <a:rPr lang="en-GB" sz="2000" dirty="0">
                <a:solidFill>
                  <a:schemeClr val="bg1"/>
                </a:solidFill>
              </a:rPr>
              <a:t> (king) and an organised council. Highly structured political system.</a:t>
            </a:r>
          </a:p>
          <a:p>
            <a:pPr lvl="0"/>
            <a:r>
              <a:rPr lang="en-GB" sz="2000" b="1" dirty="0">
                <a:solidFill>
                  <a:schemeClr val="bg1"/>
                </a:solidFill>
              </a:rPr>
              <a:t>Benin City:</a:t>
            </a:r>
            <a:r>
              <a:rPr lang="en-GB" sz="2000" dirty="0">
                <a:solidFill>
                  <a:schemeClr val="bg1"/>
                </a:solidFill>
              </a:rPr>
              <a:t> Famous for its </a:t>
            </a:r>
            <a:r>
              <a:rPr lang="en-GB" sz="2000" b="1" dirty="0">
                <a:solidFill>
                  <a:schemeClr val="bg1"/>
                </a:solidFill>
              </a:rPr>
              <a:t>urban planning,</a:t>
            </a:r>
            <a:r>
              <a:rPr lang="en-GB" sz="2000" dirty="0">
                <a:solidFill>
                  <a:schemeClr val="bg1"/>
                </a:solidFill>
              </a:rPr>
              <a:t> wide streets, palaces, temples, and </a:t>
            </a:r>
            <a:r>
              <a:rPr lang="en-GB" sz="2000" b="1" dirty="0">
                <a:solidFill>
                  <a:schemeClr val="bg1"/>
                </a:solidFill>
              </a:rPr>
              <a:t>giant defensive walls</a:t>
            </a:r>
            <a:r>
              <a:rPr lang="en-GB" sz="2000" dirty="0">
                <a:solidFill>
                  <a:schemeClr val="bg1"/>
                </a:solidFill>
              </a:rPr>
              <a:t> stretching for thousands of kilometres.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nline Media 3" descr="Kingdom of Benin Full History">
            <a:hlinkClick r:id="" action="ppaction://media"/>
            <a:extLst>
              <a:ext uri="{FF2B5EF4-FFF2-40B4-BE49-F238E27FC236}">
                <a16:creationId xmlns:a16="http://schemas.microsoft.com/office/drawing/2014/main" id="{CF9BBF3A-2D9E-02BA-3F3F-988AB657824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595407" y="1828200"/>
            <a:ext cx="6485467" cy="372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9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600F94-EA24-C93F-0745-EAB94069F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GB" sz="3800" b="1" i="1">
                <a:solidFill>
                  <a:schemeClr val="bg1"/>
                </a:solidFill>
              </a:rPr>
              <a:t>Great Zimbabwe: Stone and Trade</a:t>
            </a:r>
            <a:r>
              <a:rPr lang="en-GB" sz="3800" b="1">
                <a:solidFill>
                  <a:schemeClr val="bg1"/>
                </a:solidFill>
              </a:rPr>
              <a:t> </a:t>
            </a:r>
            <a:endParaRPr lang="en-US" sz="380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87D4B-96AE-3E8D-467E-7D9871802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pPr lvl="0"/>
            <a:r>
              <a:rPr lang="en-GB" sz="2000" b="1" dirty="0">
                <a:solidFill>
                  <a:schemeClr val="bg1"/>
                </a:solidFill>
              </a:rPr>
              <a:t>Time Period:</a:t>
            </a:r>
            <a:r>
              <a:rPr lang="en-GB" sz="2000" dirty="0">
                <a:solidFill>
                  <a:schemeClr val="bg1"/>
                </a:solidFill>
              </a:rPr>
              <a:t> c. 1100 – 1500 CE</a:t>
            </a:r>
          </a:p>
          <a:p>
            <a:pPr lvl="0"/>
            <a:r>
              <a:rPr lang="en-GB" sz="2000" b="1" dirty="0">
                <a:solidFill>
                  <a:schemeClr val="bg1"/>
                </a:solidFill>
              </a:rPr>
              <a:t>Location:</a:t>
            </a:r>
            <a:r>
              <a:rPr lang="en-GB" sz="2000" dirty="0">
                <a:solidFill>
                  <a:schemeClr val="bg1"/>
                </a:solidFill>
              </a:rPr>
              <a:t> Modern Zimbabwe.</a:t>
            </a:r>
          </a:p>
          <a:p>
            <a:pPr lvl="0"/>
            <a:r>
              <a:rPr lang="en-GB" sz="2000" b="1" dirty="0">
                <a:solidFill>
                  <a:schemeClr val="bg1"/>
                </a:solidFill>
              </a:rPr>
              <a:t>Architecture</a:t>
            </a:r>
            <a:r>
              <a:rPr lang="en-GB" sz="2000" dirty="0">
                <a:solidFill>
                  <a:schemeClr val="bg1"/>
                </a:solidFill>
              </a:rPr>
              <a:t>: Built entirely from stone without mortar, evidence of advanced engineering.</a:t>
            </a:r>
          </a:p>
          <a:p>
            <a:pPr lvl="0"/>
            <a:r>
              <a:rPr lang="en-GB" sz="2000" b="1" dirty="0">
                <a:solidFill>
                  <a:schemeClr val="bg1"/>
                </a:solidFill>
              </a:rPr>
              <a:t>Society</a:t>
            </a:r>
            <a:r>
              <a:rPr lang="en-GB" sz="2000" dirty="0">
                <a:solidFill>
                  <a:schemeClr val="bg1"/>
                </a:solidFill>
              </a:rPr>
              <a:t>: Ruled by a powerful king (Mambo) who controlled trade and spiritual life. Complex society with farmers, metalworkers, traders, and religious leaders.</a:t>
            </a:r>
          </a:p>
          <a:p>
            <a:pPr lvl="0"/>
            <a:endParaRPr lang="en-GB" sz="2000" dirty="0">
              <a:solidFill>
                <a:schemeClr val="bg1"/>
              </a:solidFill>
            </a:endParaRPr>
          </a:p>
          <a:p>
            <a:pPr lvl="0"/>
            <a:endParaRPr lang="en-GB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nline Media 5" descr="Who built Great Zimbabwe? And why? - Breeanna Elliott">
            <a:hlinkClick r:id="" action="ppaction://media"/>
            <a:extLst>
              <a:ext uri="{FF2B5EF4-FFF2-40B4-BE49-F238E27FC236}">
                <a16:creationId xmlns:a16="http://schemas.microsoft.com/office/drawing/2014/main" id="{BD636C99-EEE0-92C7-F600-B6FE8BF041F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89600" y="1828200"/>
            <a:ext cx="6502400" cy="375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2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ontemporary Zimbabwe art">
            <a:extLst>
              <a:ext uri="{FF2B5EF4-FFF2-40B4-BE49-F238E27FC236}">
                <a16:creationId xmlns:a16="http://schemas.microsoft.com/office/drawing/2014/main" id="{B8FBC944-B29A-8CD6-9FBA-ECC297F70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0" b="5557"/>
          <a:stretch>
            <a:fillRect/>
          </a:stretch>
        </p:blipFill>
        <p:spPr bwMode="auto">
          <a:xfrm>
            <a:off x="-1" y="-2"/>
            <a:ext cx="5410198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53368B-062F-F24A-E637-61C260041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GB" sz="4000" b="1" i="1"/>
              <a:t>Art, Architecture, and Influence</a:t>
            </a:r>
            <a:r>
              <a:rPr lang="en-GB" sz="4000" b="1"/>
              <a:t> 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494ED-9C58-56BF-569B-DED0CB951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pPr lvl="0"/>
            <a:r>
              <a:rPr lang="en-GB" sz="1700" dirty="0"/>
              <a:t>Split the class into small groups.</a:t>
            </a:r>
          </a:p>
          <a:p>
            <a:pPr lvl="0"/>
            <a:r>
              <a:rPr lang="en-GB" sz="1700" dirty="0"/>
              <a:t>Half receive a short </a:t>
            </a:r>
            <a:r>
              <a:rPr lang="en-GB" sz="1700" b="1" dirty="0"/>
              <a:t>Benin</a:t>
            </a:r>
            <a:r>
              <a:rPr lang="en-GB" sz="1700" dirty="0"/>
              <a:t> fact sheet; half receive a </a:t>
            </a:r>
            <a:r>
              <a:rPr lang="en-GB" sz="1700" b="1" dirty="0"/>
              <a:t>Great Zimbabwe</a:t>
            </a:r>
            <a:r>
              <a:rPr lang="en-GB" sz="1700" dirty="0"/>
              <a:t> fact sheet.</a:t>
            </a:r>
          </a:p>
          <a:p>
            <a:pPr lvl="0"/>
            <a:r>
              <a:rPr lang="en-GB" sz="1700" dirty="0"/>
              <a:t>Each group discusses and answers:</a:t>
            </a:r>
          </a:p>
          <a:p>
            <a:pPr lvl="1"/>
            <a:r>
              <a:rPr lang="en-GB" sz="1700" dirty="0"/>
              <a:t>What achievements made this civilisation advanced?</a:t>
            </a:r>
          </a:p>
          <a:p>
            <a:pPr lvl="1"/>
            <a:r>
              <a:rPr lang="en-GB" sz="1700" dirty="0"/>
              <a:t>How did it connect with the wider world?</a:t>
            </a:r>
          </a:p>
          <a:p>
            <a:pPr lvl="1"/>
            <a:r>
              <a:rPr lang="en-GB" sz="1700" dirty="0"/>
              <a:t>What values or qualities does its legacy show?</a:t>
            </a:r>
          </a:p>
        </p:txBody>
      </p:sp>
    </p:spTree>
    <p:extLst>
      <p:ext uri="{BB962C8B-B14F-4D97-AF65-F5344CB8AC3E}">
        <p14:creationId xmlns:p14="http://schemas.microsoft.com/office/powerpoint/2010/main" val="1901601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Zimbabwe Country Information ⋅ Natucate">
            <a:extLst>
              <a:ext uri="{FF2B5EF4-FFF2-40B4-BE49-F238E27FC236}">
                <a16:creationId xmlns:a16="http://schemas.microsoft.com/office/drawing/2014/main" id="{E8AD6B4E-7C72-0202-8A02-CDE1A91E7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7" r="12372"/>
          <a:stretch>
            <a:fillRect/>
          </a:stretch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Rectangle 308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5B496E-6E3C-2E66-5622-02B6EE126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133" y="415925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 b="1" dirty="0"/>
              <a:t>Reflection – </a:t>
            </a:r>
            <a:r>
              <a:rPr lang="en-GB" sz="4000" b="1" i="1" dirty="0"/>
              <a:t>Africa in the World</a:t>
            </a:r>
            <a:r>
              <a:rPr lang="en-GB" sz="4000" b="1" dirty="0"/>
              <a:t> 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FD5D8-61D3-4AE8-B0E7-E0F444480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133" y="2451134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600" dirty="0"/>
          </a:p>
          <a:p>
            <a:pPr marL="0" lvl="0" indent="0">
              <a:buNone/>
            </a:pPr>
            <a:r>
              <a:rPr lang="en-GB" sz="1600" dirty="0"/>
              <a:t>“What surprised you most about Benin or Great Zimbabwe?”</a:t>
            </a:r>
          </a:p>
          <a:p>
            <a:pPr marL="0" lvl="0" indent="0">
              <a:buNone/>
            </a:pPr>
            <a:endParaRPr lang="en-GB" sz="1600" dirty="0"/>
          </a:p>
          <a:p>
            <a:pPr marL="0" lvl="0" indent="0">
              <a:buNone/>
            </a:pPr>
            <a:r>
              <a:rPr lang="en-GB" sz="1600" dirty="0"/>
              <a:t>“How do these stories challenge what people often think about Africa’s past?”</a:t>
            </a:r>
          </a:p>
          <a:p>
            <a:pPr marL="0" lvl="0" indent="0">
              <a:buNone/>
            </a:pPr>
            <a:r>
              <a:rPr lang="en-GB" sz="1600" dirty="0"/>
              <a:t>“What lessons can we take from their creativity and innovation?”</a:t>
            </a:r>
          </a:p>
          <a:p>
            <a:pPr marL="0" indent="0">
              <a:buNone/>
            </a:pPr>
            <a:br>
              <a:rPr lang="en-GB" sz="1600" dirty="0"/>
            </a:br>
            <a:r>
              <a:rPr lang="en-GB" sz="1600" dirty="0"/>
              <a:t>“One achievement from Benin or Great Zimbabwe that I’ll remember is…”</a:t>
            </a:r>
            <a:br>
              <a:rPr lang="en-GB" sz="1600" dirty="0"/>
            </a:br>
            <a:endParaRPr lang="en-GB" sz="1600" dirty="0"/>
          </a:p>
          <a:p>
            <a:pPr marL="0" indent="0">
              <a:buNone/>
            </a:pPr>
            <a:r>
              <a:rPr lang="en-GB" sz="1600" dirty="0"/>
              <a:t>“It matters today because…”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22820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337</Words>
  <Application>Microsoft Macintosh PowerPoint</Application>
  <PresentationFormat>Widescreen</PresentationFormat>
  <Paragraphs>43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Office Theme</vt:lpstr>
      <vt:lpstr>1_Office Theme</vt:lpstr>
      <vt:lpstr>Honouring Our Heritage and History </vt:lpstr>
      <vt:lpstr>Learning Objectives </vt:lpstr>
      <vt:lpstr>Key Vocabulary </vt:lpstr>
      <vt:lpstr>What Makes a Civilization “Advanced”? </vt:lpstr>
      <vt:lpstr>The Kingdom of Benin: Art and Power </vt:lpstr>
      <vt:lpstr>Great Zimbabwe: Stone and Trade </vt:lpstr>
      <vt:lpstr>Art, Architecture, and Influence </vt:lpstr>
      <vt:lpstr>Reflection – Africa in the World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Krystian Mcinnis</dc:creator>
  <cp:lastModifiedBy>Krystian Mcinnis</cp:lastModifiedBy>
  <cp:revision>2</cp:revision>
  <dcterms:created xsi:type="dcterms:W3CDTF">2025-09-28T12:11:48Z</dcterms:created>
  <dcterms:modified xsi:type="dcterms:W3CDTF">2025-09-28T12:32:34Z</dcterms:modified>
</cp:coreProperties>
</file>