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53"/>
  </p:notesMasterIdLst>
  <p:handoutMasterIdLst>
    <p:handoutMasterId r:id="rId54"/>
  </p:handoutMasterIdLst>
  <p:sldIdLst>
    <p:sldId id="257" r:id="rId5"/>
    <p:sldId id="258" r:id="rId6"/>
    <p:sldId id="328" r:id="rId7"/>
    <p:sldId id="271" r:id="rId8"/>
    <p:sldId id="290" r:id="rId9"/>
    <p:sldId id="289" r:id="rId10"/>
    <p:sldId id="291" r:id="rId11"/>
    <p:sldId id="292" r:id="rId12"/>
    <p:sldId id="275" r:id="rId13"/>
    <p:sldId id="293" r:id="rId14"/>
    <p:sldId id="294" r:id="rId15"/>
    <p:sldId id="295" r:id="rId16"/>
    <p:sldId id="296" r:id="rId17"/>
    <p:sldId id="297" r:id="rId18"/>
    <p:sldId id="298" r:id="rId19"/>
    <p:sldId id="299" r:id="rId20"/>
    <p:sldId id="300" r:id="rId21"/>
    <p:sldId id="301" r:id="rId22"/>
    <p:sldId id="304" r:id="rId23"/>
    <p:sldId id="302" r:id="rId24"/>
    <p:sldId id="303" r:id="rId25"/>
    <p:sldId id="305" r:id="rId26"/>
    <p:sldId id="329" r:id="rId27"/>
    <p:sldId id="330" r:id="rId28"/>
    <p:sldId id="331" r:id="rId29"/>
    <p:sldId id="306" r:id="rId30"/>
    <p:sldId id="314" r:id="rId31"/>
    <p:sldId id="315" r:id="rId32"/>
    <p:sldId id="316" r:id="rId33"/>
    <p:sldId id="307" r:id="rId34"/>
    <p:sldId id="308" r:id="rId35"/>
    <p:sldId id="309" r:id="rId36"/>
    <p:sldId id="310" r:id="rId37"/>
    <p:sldId id="311" r:id="rId38"/>
    <p:sldId id="312" r:id="rId39"/>
    <p:sldId id="313" r:id="rId40"/>
    <p:sldId id="317" r:id="rId41"/>
    <p:sldId id="319" r:id="rId42"/>
    <p:sldId id="318" r:id="rId43"/>
    <p:sldId id="320" r:id="rId44"/>
    <p:sldId id="321" r:id="rId45"/>
    <p:sldId id="324" r:id="rId46"/>
    <p:sldId id="322" r:id="rId47"/>
    <p:sldId id="327" r:id="rId48"/>
    <p:sldId id="326" r:id="rId49"/>
    <p:sldId id="279" r:id="rId50"/>
    <p:sldId id="325" r:id="rId51"/>
    <p:sldId id="28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0" d="100"/>
          <a:sy n="60" d="100"/>
        </p:scale>
        <p:origin x="872" y="64"/>
      </p:cViewPr>
      <p:guideLst/>
    </p:cSldViewPr>
  </p:slideViewPr>
  <p:notesTextViewPr>
    <p:cViewPr>
      <p:scale>
        <a:sx n="1" d="1"/>
        <a:sy n="1" d="1"/>
      </p:scale>
      <p:origin x="0" y="0"/>
    </p:cViewPr>
  </p:notesTextViewPr>
  <p:notesViewPr>
    <p:cSldViewPr snapToGrid="0">
      <p:cViewPr varScale="1">
        <p:scale>
          <a:sx n="83" d="100"/>
          <a:sy n="83" d="100"/>
        </p:scale>
        <p:origin x="24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t>12/3/2024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t>‹#›</a:t>
            </a:fld>
            <a:endParaRPr lang="en-US"/>
          </a:p>
        </p:txBody>
      </p:sp>
    </p:spTree>
    <p:extLst>
      <p:ext uri="{BB962C8B-B14F-4D97-AF65-F5344CB8AC3E}">
        <p14:creationId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t>‹#›</a:t>
            </a:fld>
            <a:endParaRPr lang="en-US"/>
          </a:p>
        </p:txBody>
      </p:sp>
    </p:spTree>
    <p:extLst>
      <p:ext uri="{BB962C8B-B14F-4D97-AF65-F5344CB8AC3E}">
        <p14:creationId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t>1</a:t>
            </a:fld>
            <a:endParaRPr lang="en-US"/>
          </a:p>
        </p:txBody>
      </p:sp>
    </p:spTree>
    <p:extLst>
      <p:ext uri="{BB962C8B-B14F-4D97-AF65-F5344CB8AC3E}">
        <p14:creationId xmlns:p14="http://schemas.microsoft.com/office/powerpoint/2010/main" val="13377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on max/target dose of </a:t>
            </a:r>
            <a:r>
              <a:rPr lang="en-US" dirty="0" err="1"/>
              <a:t>ACEi</a:t>
            </a:r>
            <a:r>
              <a:rPr lang="en-US" dirty="0"/>
              <a:t>/ARB and eGFR 20-45, or ACR &gt;20….use SGLT2i</a:t>
            </a:r>
          </a:p>
        </p:txBody>
      </p:sp>
      <p:sp>
        <p:nvSpPr>
          <p:cNvPr id="4" name="Slide Number Placeholder 3"/>
          <p:cNvSpPr>
            <a:spLocks noGrp="1"/>
          </p:cNvSpPr>
          <p:nvPr>
            <p:ph type="sldNum" sz="quarter" idx="5"/>
          </p:nvPr>
        </p:nvSpPr>
        <p:spPr/>
        <p:txBody>
          <a:bodyPr/>
          <a:lstStyle/>
          <a:p>
            <a:fld id="{96E6A182-AF03-4CC8-94DC-C0726DF52A64}" type="slidenum">
              <a:rPr lang="en-US" smtClean="0"/>
              <a:t>18</a:t>
            </a:fld>
            <a:endParaRPr lang="en-US"/>
          </a:p>
        </p:txBody>
      </p:sp>
    </p:spTree>
    <p:extLst>
      <p:ext uri="{BB962C8B-B14F-4D97-AF65-F5344CB8AC3E}">
        <p14:creationId xmlns:p14="http://schemas.microsoft.com/office/powerpoint/2010/main" val="250606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D755C-7BBE-1F36-A46C-1E5CB6F8F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A88BC-542B-C13A-D09E-2E5429271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91DC8-4D04-FBD1-C380-332E293ABA63}"/>
              </a:ext>
            </a:extLst>
          </p:cNvPr>
          <p:cNvSpPr>
            <a:spLocks noGrp="1"/>
          </p:cNvSpPr>
          <p:nvPr>
            <p:ph type="body" idx="1"/>
          </p:nvPr>
        </p:nvSpPr>
        <p:spPr/>
        <p:txBody>
          <a:bodyPr/>
          <a:lstStyle/>
          <a:p>
            <a:r>
              <a:rPr lang="en-US" dirty="0"/>
              <a:t>If on max/target dose of </a:t>
            </a:r>
            <a:r>
              <a:rPr lang="en-US" dirty="0" err="1"/>
              <a:t>ACEi</a:t>
            </a:r>
            <a:r>
              <a:rPr lang="en-US" dirty="0"/>
              <a:t>/ARB and eGFR 20-45, or ACR &gt;20….use SGLT2i</a:t>
            </a:r>
          </a:p>
        </p:txBody>
      </p:sp>
      <p:sp>
        <p:nvSpPr>
          <p:cNvPr id="4" name="Slide Number Placeholder 3">
            <a:extLst>
              <a:ext uri="{FF2B5EF4-FFF2-40B4-BE49-F238E27FC236}">
                <a16:creationId xmlns:a16="http://schemas.microsoft.com/office/drawing/2014/main" id="{25DC4111-0875-4B71-40C2-020907A86FB2}"/>
              </a:ext>
            </a:extLst>
          </p:cNvPr>
          <p:cNvSpPr>
            <a:spLocks noGrp="1"/>
          </p:cNvSpPr>
          <p:nvPr>
            <p:ph type="sldNum" sz="quarter" idx="5"/>
          </p:nvPr>
        </p:nvSpPr>
        <p:spPr/>
        <p:txBody>
          <a:bodyPr/>
          <a:lstStyle/>
          <a:p>
            <a:fld id="{96E6A182-AF03-4CC8-94DC-C0726DF52A64}" type="slidenum">
              <a:rPr lang="en-US" smtClean="0"/>
              <a:t>19</a:t>
            </a:fld>
            <a:endParaRPr lang="en-US"/>
          </a:p>
        </p:txBody>
      </p:sp>
    </p:spTree>
    <p:extLst>
      <p:ext uri="{BB962C8B-B14F-4D97-AF65-F5344CB8AC3E}">
        <p14:creationId xmlns:p14="http://schemas.microsoft.com/office/powerpoint/2010/main" val="335558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ACEi</a:t>
            </a:r>
            <a:r>
              <a:rPr lang="en-US" dirty="0"/>
              <a:t>/ARB max tolerated or at target; use </a:t>
            </a:r>
            <a:r>
              <a:rPr lang="en-US" dirty="0" err="1"/>
              <a:t>subcut</a:t>
            </a:r>
            <a:r>
              <a:rPr lang="en-US" dirty="0"/>
              <a:t> </a:t>
            </a:r>
            <a:r>
              <a:rPr lang="en-US" dirty="0" err="1"/>
              <a:t>semaglutide</a:t>
            </a:r>
            <a:r>
              <a:rPr lang="en-US" dirty="0"/>
              <a:t> when ACR &gt;10 and eGFR 25-50 or ACR &gt;30 if eGFR &gt;50</a:t>
            </a:r>
          </a:p>
        </p:txBody>
      </p:sp>
      <p:sp>
        <p:nvSpPr>
          <p:cNvPr id="4" name="Slide Number Placeholder 3"/>
          <p:cNvSpPr>
            <a:spLocks noGrp="1"/>
          </p:cNvSpPr>
          <p:nvPr>
            <p:ph type="sldNum" sz="quarter" idx="5"/>
          </p:nvPr>
        </p:nvSpPr>
        <p:spPr/>
        <p:txBody>
          <a:bodyPr/>
          <a:lstStyle/>
          <a:p>
            <a:fld id="{96E6A182-AF03-4CC8-94DC-C0726DF52A64}" type="slidenum">
              <a:rPr lang="en-US" smtClean="0"/>
              <a:t>20</a:t>
            </a:fld>
            <a:endParaRPr lang="en-US"/>
          </a:p>
        </p:txBody>
      </p:sp>
    </p:spTree>
    <p:extLst>
      <p:ext uri="{BB962C8B-B14F-4D97-AF65-F5344CB8AC3E}">
        <p14:creationId xmlns:p14="http://schemas.microsoft.com/office/powerpoint/2010/main" val="313960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 tolerated or at target dose </a:t>
            </a:r>
            <a:r>
              <a:rPr lang="en-US" dirty="0" err="1"/>
              <a:t>ACEi</a:t>
            </a:r>
            <a:r>
              <a:rPr lang="en-US" dirty="0"/>
              <a:t>/ARB; </a:t>
            </a:r>
            <a:r>
              <a:rPr lang="en-US" dirty="0" err="1"/>
              <a:t>finerinone</a:t>
            </a:r>
            <a:r>
              <a:rPr lang="en-US" dirty="0"/>
              <a:t> if eGFR 25-60  OR &gt;25 with ACR &gt;30</a:t>
            </a:r>
          </a:p>
        </p:txBody>
      </p:sp>
      <p:sp>
        <p:nvSpPr>
          <p:cNvPr id="4" name="Slide Number Placeholder 3"/>
          <p:cNvSpPr>
            <a:spLocks noGrp="1"/>
          </p:cNvSpPr>
          <p:nvPr>
            <p:ph type="sldNum" sz="quarter" idx="5"/>
          </p:nvPr>
        </p:nvSpPr>
        <p:spPr/>
        <p:txBody>
          <a:bodyPr/>
          <a:lstStyle/>
          <a:p>
            <a:fld id="{96E6A182-AF03-4CC8-94DC-C0726DF52A64}" type="slidenum">
              <a:rPr lang="en-US" smtClean="0"/>
              <a:t>21</a:t>
            </a:fld>
            <a:endParaRPr lang="en-US"/>
          </a:p>
        </p:txBody>
      </p:sp>
    </p:spTree>
    <p:extLst>
      <p:ext uri="{BB962C8B-B14F-4D97-AF65-F5344CB8AC3E}">
        <p14:creationId xmlns:p14="http://schemas.microsoft.com/office/powerpoint/2010/main" val="307403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3F61B-DBBF-9EF9-E523-07D7D5D3D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9858D-C213-7CC8-73FC-4407739F4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08EDA-8B69-CD09-AFFC-A7D07ECC5E7B}"/>
              </a:ext>
            </a:extLst>
          </p:cNvPr>
          <p:cNvSpPr>
            <a:spLocks noGrp="1"/>
          </p:cNvSpPr>
          <p:nvPr>
            <p:ph type="body" idx="1"/>
          </p:nvPr>
        </p:nvSpPr>
        <p:spPr/>
        <p:txBody>
          <a:bodyPr/>
          <a:lstStyle/>
          <a:p>
            <a:r>
              <a:rPr lang="en-US" dirty="0"/>
              <a:t>Max tolerated or at target dose </a:t>
            </a:r>
            <a:r>
              <a:rPr lang="en-US" dirty="0" err="1"/>
              <a:t>ACEi</a:t>
            </a:r>
            <a:r>
              <a:rPr lang="en-US" dirty="0"/>
              <a:t>/ARB; </a:t>
            </a:r>
            <a:r>
              <a:rPr lang="en-US" dirty="0" err="1"/>
              <a:t>finerinone</a:t>
            </a:r>
            <a:r>
              <a:rPr lang="en-US" dirty="0"/>
              <a:t> if eGFR 25-60  OR &gt;25 with ACR &gt;30</a:t>
            </a:r>
          </a:p>
        </p:txBody>
      </p:sp>
      <p:sp>
        <p:nvSpPr>
          <p:cNvPr id="4" name="Slide Number Placeholder 3">
            <a:extLst>
              <a:ext uri="{FF2B5EF4-FFF2-40B4-BE49-F238E27FC236}">
                <a16:creationId xmlns:a16="http://schemas.microsoft.com/office/drawing/2014/main" id="{0B08862A-D724-4040-EFC2-DD7EBEAD38F5}"/>
              </a:ext>
            </a:extLst>
          </p:cNvPr>
          <p:cNvSpPr>
            <a:spLocks noGrp="1"/>
          </p:cNvSpPr>
          <p:nvPr>
            <p:ph type="sldNum" sz="quarter" idx="5"/>
          </p:nvPr>
        </p:nvSpPr>
        <p:spPr/>
        <p:txBody>
          <a:bodyPr/>
          <a:lstStyle/>
          <a:p>
            <a:fld id="{96E6A182-AF03-4CC8-94DC-C0726DF52A64}" type="slidenum">
              <a:rPr lang="en-US" smtClean="0"/>
              <a:t>22</a:t>
            </a:fld>
            <a:endParaRPr lang="en-US"/>
          </a:p>
        </p:txBody>
      </p:sp>
    </p:spTree>
    <p:extLst>
      <p:ext uri="{BB962C8B-B14F-4D97-AF65-F5344CB8AC3E}">
        <p14:creationId xmlns:p14="http://schemas.microsoft.com/office/powerpoint/2010/main" val="324551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AE1E626-6EB7-4D9A-AD4A-B54D1684CAD1}" type="datetime1">
              <a:rPr lang="en-US" smtClean="0"/>
              <a:t>12/3/2024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38602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32EDF-E99E-4C68-AFCB-7A835B309D6D}"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dirty="0"/>
          </a:p>
        </p:txBody>
      </p:sp>
    </p:spTree>
    <p:extLst>
      <p:ext uri="{BB962C8B-B14F-4D97-AF65-F5344CB8AC3E}">
        <p14:creationId xmlns:p14="http://schemas.microsoft.com/office/powerpoint/2010/main" val="220336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2D85F-A551-4C69-800A-8CFFA2306A88}"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Tree>
    <p:extLst>
      <p:ext uri="{BB962C8B-B14F-4D97-AF65-F5344CB8AC3E}">
        <p14:creationId xmlns:p14="http://schemas.microsoft.com/office/powerpoint/2010/main" val="6435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D24A36-10EA-4DE5-9251-C62AA44714D2}"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201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E95A85-13CC-45EA-B1A6-5B8E77AB646B}"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t>‹#›</a:t>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42263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71815-F531-4787-BA2A-626422C133AD}"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31838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C4885B-3C5C-43BB-9862-47948E5DF551}" type="datetime1">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Tree>
    <p:extLst>
      <p:ext uri="{BB962C8B-B14F-4D97-AF65-F5344CB8AC3E}">
        <p14:creationId xmlns:p14="http://schemas.microsoft.com/office/powerpoint/2010/main" val="274184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03B6AF-AB61-4D8E-B7B7-705C5ACEBBCC}" type="datetime1">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7932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776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E1AEED-2323-4359-853E-316DF6600362}"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77750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AC2DF-F1FD-4724-A563-92BADFC82ECC}"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endParaRPr kumimoji="0" lang="en-US" dirty="0"/>
          </a:p>
        </p:txBody>
      </p:sp>
    </p:spTree>
    <p:extLst>
      <p:ext uri="{BB962C8B-B14F-4D97-AF65-F5344CB8AC3E}">
        <p14:creationId xmlns:p14="http://schemas.microsoft.com/office/powerpoint/2010/main" val="314466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20E2CF-D74B-4B51-899A-DCEA821C90C7}" type="datetime1">
              <a:rPr lang="en-US" smtClean="0"/>
              <a:t>12/3/2024</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t>‹#›</a:t>
            </a:fld>
            <a:endParaRPr lang="en-US"/>
          </a:p>
        </p:txBody>
      </p:sp>
      <p:grpSp>
        <p:nvGrpSpPr>
          <p:cNvPr id="24" name="Group 18"/>
          <p:cNvGrpSpPr>
            <a:grpSpLocks/>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Tree>
    <p:extLst>
      <p:ext uri="{BB962C8B-B14F-4D97-AF65-F5344CB8AC3E}">
        <p14:creationId xmlns:p14="http://schemas.microsoft.com/office/powerpoint/2010/main" val="11656212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bg2"/>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128"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296"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5105400"/>
            <a:ext cx="8534400" cy="1752600"/>
          </a:xfrm>
        </p:spPr>
        <p:txBody>
          <a:bodyPr/>
          <a:lstStyle/>
          <a:p>
            <a:pPr algn="r"/>
            <a:r>
              <a:rPr lang="en-US" dirty="0"/>
              <a:t>Alex Meadley MBBS, FRCPC</a:t>
            </a:r>
          </a:p>
          <a:p>
            <a:pPr algn="r"/>
            <a:r>
              <a:rPr lang="en-US" dirty="0"/>
              <a:t>Internal Medicine</a:t>
            </a:r>
          </a:p>
          <a:p>
            <a:pPr algn="r"/>
            <a:r>
              <a:rPr lang="en-US" dirty="0"/>
              <a:t>Orillia Soldiers Memorial Hospital</a:t>
            </a:r>
          </a:p>
        </p:txBody>
      </p:sp>
      <p:sp>
        <p:nvSpPr>
          <p:cNvPr id="2" name="Title 1"/>
          <p:cNvSpPr>
            <a:spLocks noGrp="1"/>
          </p:cNvSpPr>
          <p:nvPr>
            <p:ph type="ctrTitle"/>
          </p:nvPr>
        </p:nvSpPr>
        <p:spPr/>
        <p:txBody>
          <a:bodyPr/>
          <a:lstStyle/>
          <a:p>
            <a:pPr algn="ctr"/>
            <a:r>
              <a:rPr lang="en-US" dirty="0">
                <a:solidFill>
                  <a:schemeClr val="tx1"/>
                </a:solidFill>
              </a:rPr>
              <a:t>DIABETES </a:t>
            </a:r>
            <a:r>
              <a:rPr lang="en-US">
                <a:solidFill>
                  <a:schemeClr val="tx1"/>
                </a:solidFill>
              </a:rPr>
              <a:t>Canada Guidelines</a:t>
            </a:r>
            <a:br>
              <a:rPr lang="en-US">
                <a:solidFill>
                  <a:schemeClr val="tx1"/>
                </a:solidFill>
              </a:rPr>
            </a:br>
            <a:r>
              <a:rPr lang="en-US">
                <a:solidFill>
                  <a:schemeClr val="tx1"/>
                </a:solidFill>
              </a:rPr>
              <a:t>UPDATE </a:t>
            </a:r>
            <a:r>
              <a:rPr lang="en-US" dirty="0">
                <a:solidFill>
                  <a:schemeClr val="tx1"/>
                </a:solidFill>
              </a:rPr>
              <a:t>2024</a:t>
            </a:r>
          </a:p>
        </p:txBody>
      </p:sp>
    </p:spTree>
    <p:extLst>
      <p:ext uri="{BB962C8B-B14F-4D97-AF65-F5344CB8AC3E}">
        <p14:creationId xmlns:p14="http://schemas.microsoft.com/office/powerpoint/2010/main" val="129764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F7AB4-251F-3201-2A18-FA63030CC5BA}"/>
            </a:ext>
          </a:extLst>
        </p:cNvPr>
        <p:cNvGrpSpPr/>
        <p:nvPr/>
      </p:nvGrpSpPr>
      <p:grpSpPr>
        <a:xfrm>
          <a:off x="0" y="0"/>
          <a:ext cx="0" cy="0"/>
          <a:chOff x="0" y="0"/>
          <a:chExt cx="0" cy="0"/>
        </a:xfrm>
      </p:grpSpPr>
      <p:pic>
        <p:nvPicPr>
          <p:cNvPr id="5" name="Content Placeholder 4" descr="A blue and white sign with text&#10;&#10;Description automatically generated">
            <a:extLst>
              <a:ext uri="{FF2B5EF4-FFF2-40B4-BE49-F238E27FC236}">
                <a16:creationId xmlns:a16="http://schemas.microsoft.com/office/drawing/2014/main" id="{CF0143EC-B801-C43C-A453-61D0499AA9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0961" y="1600200"/>
            <a:ext cx="8710078" cy="4708525"/>
          </a:xfrm>
        </p:spPr>
      </p:pic>
      <p:sp>
        <p:nvSpPr>
          <p:cNvPr id="3" name="Title 2">
            <a:extLst>
              <a:ext uri="{FF2B5EF4-FFF2-40B4-BE49-F238E27FC236}">
                <a16:creationId xmlns:a16="http://schemas.microsoft.com/office/drawing/2014/main" id="{B4754339-82E2-6A49-3937-D388B529AED6}"/>
              </a:ext>
            </a:extLst>
          </p:cNvPr>
          <p:cNvSpPr>
            <a:spLocks noGrp="1"/>
          </p:cNvSpPr>
          <p:nvPr>
            <p:ph type="title"/>
          </p:nvPr>
        </p:nvSpPr>
        <p:spPr/>
        <p:txBody>
          <a:bodyPr/>
          <a:lstStyle/>
          <a:p>
            <a:r>
              <a:rPr lang="en-US" dirty="0">
                <a:solidFill>
                  <a:schemeClr val="tx1"/>
                </a:solidFill>
              </a:rPr>
              <a:t>Nephropathy</a:t>
            </a:r>
          </a:p>
        </p:txBody>
      </p:sp>
    </p:spTree>
    <p:extLst>
      <p:ext uri="{BB962C8B-B14F-4D97-AF65-F5344CB8AC3E}">
        <p14:creationId xmlns:p14="http://schemas.microsoft.com/office/powerpoint/2010/main" val="34031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F5B24-29F7-C671-378A-D4B5267B00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C6635C-8B20-B74D-E594-6EDBE36DB703}"/>
              </a:ext>
            </a:extLst>
          </p:cNvPr>
          <p:cNvSpPr>
            <a:spLocks noGrp="1"/>
          </p:cNvSpPr>
          <p:nvPr>
            <p:ph type="title"/>
          </p:nvPr>
        </p:nvSpPr>
        <p:spPr/>
        <p:txBody>
          <a:bodyPr/>
          <a:lstStyle/>
          <a:p>
            <a:r>
              <a:rPr lang="en-US" dirty="0">
                <a:solidFill>
                  <a:schemeClr val="tx1"/>
                </a:solidFill>
              </a:rPr>
              <a:t>Nephropathy</a:t>
            </a:r>
          </a:p>
        </p:txBody>
      </p:sp>
      <p:pic>
        <p:nvPicPr>
          <p:cNvPr id="7" name="Content Placeholder 6" descr="A screen shot of a computer&#10;&#10;Description automatically generated">
            <a:extLst>
              <a:ext uri="{FF2B5EF4-FFF2-40B4-BE49-F238E27FC236}">
                <a16:creationId xmlns:a16="http://schemas.microsoft.com/office/drawing/2014/main" id="{3B38647B-151C-20BD-3638-BD343C5477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582" y="1600200"/>
            <a:ext cx="8700836" cy="4708525"/>
          </a:xfrm>
        </p:spPr>
      </p:pic>
    </p:spTree>
    <p:extLst>
      <p:ext uri="{BB962C8B-B14F-4D97-AF65-F5344CB8AC3E}">
        <p14:creationId xmlns:p14="http://schemas.microsoft.com/office/powerpoint/2010/main" val="289456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3911-3120-066A-6639-A8C3A10C17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EC764C-BF54-353C-3E97-C8EE25C1D207}"/>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screen shot of a chart&#10;&#10;Description automatically generated">
            <a:extLst>
              <a:ext uri="{FF2B5EF4-FFF2-40B4-BE49-F238E27FC236}">
                <a16:creationId xmlns:a16="http://schemas.microsoft.com/office/drawing/2014/main" id="{EB21A825-222B-A45D-EC67-DA2F24CC1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774" y="1874837"/>
            <a:ext cx="8628452" cy="4708525"/>
          </a:xfrm>
        </p:spPr>
      </p:pic>
    </p:spTree>
    <p:extLst>
      <p:ext uri="{BB962C8B-B14F-4D97-AF65-F5344CB8AC3E}">
        <p14:creationId xmlns:p14="http://schemas.microsoft.com/office/powerpoint/2010/main" val="218740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DE044-704D-E2E8-6C55-2B6622A9DE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66AEFB-6DD2-7C25-65FE-8F3B3E12B55A}"/>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graph on a screen&#10;&#10;Description automatically generated">
            <a:extLst>
              <a:ext uri="{FF2B5EF4-FFF2-40B4-BE49-F238E27FC236}">
                <a16:creationId xmlns:a16="http://schemas.microsoft.com/office/drawing/2014/main" id="{998121D1-ECF7-6ECE-2FF8-CF92AE74D5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592" y="1600200"/>
            <a:ext cx="8340815" cy="4708525"/>
          </a:xfrm>
        </p:spPr>
      </p:pic>
    </p:spTree>
    <p:extLst>
      <p:ext uri="{BB962C8B-B14F-4D97-AF65-F5344CB8AC3E}">
        <p14:creationId xmlns:p14="http://schemas.microsoft.com/office/powerpoint/2010/main" val="53455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4A1DB-0ED0-0132-F0FD-3B37B2CD75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94D096-E9B0-C833-7FF1-2559CFF36780}"/>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close-up of a white screen">
            <a:extLst>
              <a:ext uri="{FF2B5EF4-FFF2-40B4-BE49-F238E27FC236}">
                <a16:creationId xmlns:a16="http://schemas.microsoft.com/office/drawing/2014/main" id="{8F0BBC49-FA50-9308-D48D-A3A2050B9D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7016" y="1600200"/>
            <a:ext cx="8777968" cy="4708525"/>
          </a:xfrm>
        </p:spPr>
      </p:pic>
    </p:spTree>
    <p:extLst>
      <p:ext uri="{BB962C8B-B14F-4D97-AF65-F5344CB8AC3E}">
        <p14:creationId xmlns:p14="http://schemas.microsoft.com/office/powerpoint/2010/main" val="400620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DFD07-FAD5-B9E4-02DA-D17C9694E3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F4A33B-1618-48A4-692B-D92DD68818D6}"/>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white sign with text and symbols&#10;&#10;Description automatically generated">
            <a:extLst>
              <a:ext uri="{FF2B5EF4-FFF2-40B4-BE49-F238E27FC236}">
                <a16:creationId xmlns:a16="http://schemas.microsoft.com/office/drawing/2014/main" id="{E630D2AD-8700-BAFE-24B2-62ED00F2BB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6798" y="1600200"/>
            <a:ext cx="8698404" cy="4708525"/>
          </a:xfrm>
        </p:spPr>
      </p:pic>
    </p:spTree>
    <p:extLst>
      <p:ext uri="{BB962C8B-B14F-4D97-AF65-F5344CB8AC3E}">
        <p14:creationId xmlns:p14="http://schemas.microsoft.com/office/powerpoint/2010/main" val="265595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B0339-D39A-64DA-1628-CC79C15CE4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36F2A-2739-5909-20E2-9CC1F238F7D5}"/>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screen shot of a computer screen&#10;&#10;Description automatically generated">
            <a:extLst>
              <a:ext uri="{FF2B5EF4-FFF2-40B4-BE49-F238E27FC236}">
                <a16:creationId xmlns:a16="http://schemas.microsoft.com/office/drawing/2014/main" id="{88EB77AD-6875-6BA3-B446-D9769E066F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464" y="1600200"/>
            <a:ext cx="8703071" cy="4708525"/>
          </a:xfrm>
        </p:spPr>
      </p:pic>
    </p:spTree>
    <p:extLst>
      <p:ext uri="{BB962C8B-B14F-4D97-AF65-F5344CB8AC3E}">
        <p14:creationId xmlns:p14="http://schemas.microsoft.com/office/powerpoint/2010/main" val="493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9B29E-7864-7994-E8D4-E8BA06B677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30E516-469A-7407-5CF0-F9CEB2F8E0AD}"/>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close-up of a medical information&#10;&#10;Description automatically generated">
            <a:extLst>
              <a:ext uri="{FF2B5EF4-FFF2-40B4-BE49-F238E27FC236}">
                <a16:creationId xmlns:a16="http://schemas.microsoft.com/office/drawing/2014/main" id="{19F75A10-786F-FBAE-8C29-2E76B9329A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223" y="1600200"/>
            <a:ext cx="8805553" cy="4708525"/>
          </a:xfrm>
        </p:spPr>
      </p:pic>
    </p:spTree>
    <p:extLst>
      <p:ext uri="{BB962C8B-B14F-4D97-AF65-F5344CB8AC3E}">
        <p14:creationId xmlns:p14="http://schemas.microsoft.com/office/powerpoint/2010/main" val="185895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0242D-87FB-92C9-9FBB-085CF17733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53368F-EC1D-5AE2-ED95-59AAEC4CA30B}"/>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close-up of a white screen&#10;&#10;Description automatically generated">
            <a:extLst>
              <a:ext uri="{FF2B5EF4-FFF2-40B4-BE49-F238E27FC236}">
                <a16:creationId xmlns:a16="http://schemas.microsoft.com/office/drawing/2014/main" id="{F0371F0F-E1A8-7690-6592-F3E18C9368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6317" y="1600200"/>
            <a:ext cx="8579365" cy="4708525"/>
          </a:xfrm>
        </p:spPr>
      </p:pic>
    </p:spTree>
    <p:extLst>
      <p:ext uri="{BB962C8B-B14F-4D97-AF65-F5344CB8AC3E}">
        <p14:creationId xmlns:p14="http://schemas.microsoft.com/office/powerpoint/2010/main" val="223057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52BDB-BF62-19DE-20DE-59A8E61886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EEB548-B52E-C887-0DBB-A98F41B8F207}"/>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close-up of a white screen&#10;&#10;Description automatically generated">
            <a:extLst>
              <a:ext uri="{FF2B5EF4-FFF2-40B4-BE49-F238E27FC236}">
                <a16:creationId xmlns:a16="http://schemas.microsoft.com/office/drawing/2014/main" id="{622554B5-5799-B83C-2695-788A53A7CA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6317" y="1600200"/>
            <a:ext cx="8579365" cy="4708525"/>
          </a:xfrm>
        </p:spPr>
      </p:pic>
      <p:pic>
        <p:nvPicPr>
          <p:cNvPr id="6" name="Picture 5">
            <a:extLst>
              <a:ext uri="{FF2B5EF4-FFF2-40B4-BE49-F238E27FC236}">
                <a16:creationId xmlns:a16="http://schemas.microsoft.com/office/drawing/2014/main" id="{92ED7C5B-7021-6E4B-18E6-B42AF2E0D870}"/>
              </a:ext>
            </a:extLst>
          </p:cNvPr>
          <p:cNvPicPr>
            <a:picLocks noChangeAspect="1"/>
          </p:cNvPicPr>
          <p:nvPr/>
        </p:nvPicPr>
        <p:blipFill>
          <a:blip r:embed="rId4"/>
          <a:stretch>
            <a:fillRect/>
          </a:stretch>
        </p:blipFill>
        <p:spPr>
          <a:xfrm>
            <a:off x="401038" y="3890962"/>
            <a:ext cx="6524625" cy="2733675"/>
          </a:xfrm>
          <a:prstGeom prst="rect">
            <a:avLst/>
          </a:prstGeom>
        </p:spPr>
      </p:pic>
      <p:sp>
        <p:nvSpPr>
          <p:cNvPr id="31" name="TextBox 30">
            <a:extLst>
              <a:ext uri="{FF2B5EF4-FFF2-40B4-BE49-F238E27FC236}">
                <a16:creationId xmlns:a16="http://schemas.microsoft.com/office/drawing/2014/main" id="{4B9CC426-8AE3-E1A6-6524-C4997738FDAF}"/>
              </a:ext>
            </a:extLst>
          </p:cNvPr>
          <p:cNvSpPr txBox="1"/>
          <p:nvPr/>
        </p:nvSpPr>
        <p:spPr>
          <a:xfrm>
            <a:off x="4288128" y="4727981"/>
            <a:ext cx="534121" cy="369332"/>
          </a:xfrm>
          <a:prstGeom prst="rect">
            <a:avLst/>
          </a:prstGeom>
          <a:noFill/>
        </p:spPr>
        <p:txBody>
          <a:bodyPr wrap="none" rtlCol="0">
            <a:spAutoFit/>
          </a:bodyPr>
          <a:lstStyle/>
          <a:p>
            <a:r>
              <a:rPr lang="en-US" dirty="0">
                <a:solidFill>
                  <a:schemeClr val="bg1"/>
                </a:solidFill>
              </a:rPr>
              <a:t>&gt;20</a:t>
            </a:r>
          </a:p>
        </p:txBody>
      </p:sp>
      <p:sp>
        <p:nvSpPr>
          <p:cNvPr id="33" name="TextBox 32">
            <a:extLst>
              <a:ext uri="{FF2B5EF4-FFF2-40B4-BE49-F238E27FC236}">
                <a16:creationId xmlns:a16="http://schemas.microsoft.com/office/drawing/2014/main" id="{4E39FF04-B39F-3D5E-FB1F-EEABD227FE2B}"/>
              </a:ext>
            </a:extLst>
          </p:cNvPr>
          <p:cNvSpPr txBox="1"/>
          <p:nvPr/>
        </p:nvSpPr>
        <p:spPr>
          <a:xfrm>
            <a:off x="4288128" y="4929283"/>
            <a:ext cx="6097554" cy="369332"/>
          </a:xfrm>
          <a:prstGeom prst="rect">
            <a:avLst/>
          </a:prstGeom>
          <a:noFill/>
        </p:spPr>
        <p:txBody>
          <a:bodyPr wrap="square">
            <a:spAutoFit/>
          </a:bodyPr>
          <a:lstStyle/>
          <a:p>
            <a:r>
              <a:rPr lang="en-US" dirty="0">
                <a:solidFill>
                  <a:schemeClr val="bg1"/>
                </a:solidFill>
              </a:rPr>
              <a:t>&gt;20</a:t>
            </a:r>
          </a:p>
        </p:txBody>
      </p:sp>
      <p:sp>
        <p:nvSpPr>
          <p:cNvPr id="35" name="TextBox 34">
            <a:extLst>
              <a:ext uri="{FF2B5EF4-FFF2-40B4-BE49-F238E27FC236}">
                <a16:creationId xmlns:a16="http://schemas.microsoft.com/office/drawing/2014/main" id="{D26A199D-E98E-0411-287B-D49FB68A5C43}"/>
              </a:ext>
            </a:extLst>
          </p:cNvPr>
          <p:cNvSpPr txBox="1"/>
          <p:nvPr/>
        </p:nvSpPr>
        <p:spPr>
          <a:xfrm>
            <a:off x="4288128" y="5188594"/>
            <a:ext cx="6097554" cy="369332"/>
          </a:xfrm>
          <a:prstGeom prst="rect">
            <a:avLst/>
          </a:prstGeom>
          <a:noFill/>
        </p:spPr>
        <p:txBody>
          <a:bodyPr wrap="square">
            <a:spAutoFit/>
          </a:bodyPr>
          <a:lstStyle/>
          <a:p>
            <a:r>
              <a:rPr lang="en-US" dirty="0">
                <a:solidFill>
                  <a:schemeClr val="bg1"/>
                </a:solidFill>
              </a:rPr>
              <a:t>&gt;20</a:t>
            </a:r>
          </a:p>
        </p:txBody>
      </p:sp>
      <p:sp>
        <p:nvSpPr>
          <p:cNvPr id="37" name="TextBox 36">
            <a:extLst>
              <a:ext uri="{FF2B5EF4-FFF2-40B4-BE49-F238E27FC236}">
                <a16:creationId xmlns:a16="http://schemas.microsoft.com/office/drawing/2014/main" id="{AD5724E9-099C-9257-1EB1-2C71C1D74903}"/>
              </a:ext>
            </a:extLst>
          </p:cNvPr>
          <p:cNvSpPr txBox="1"/>
          <p:nvPr/>
        </p:nvSpPr>
        <p:spPr>
          <a:xfrm>
            <a:off x="3521324" y="4745390"/>
            <a:ext cx="284052" cy="369332"/>
          </a:xfrm>
          <a:prstGeom prst="rect">
            <a:avLst/>
          </a:prstGeom>
          <a:noFill/>
        </p:spPr>
        <p:txBody>
          <a:bodyPr wrap="none" rtlCol="0">
            <a:spAutoFit/>
          </a:bodyPr>
          <a:lstStyle/>
          <a:p>
            <a:r>
              <a:rPr lang="en-US" dirty="0">
                <a:solidFill>
                  <a:schemeClr val="bg1"/>
                </a:solidFill>
              </a:rPr>
              <a:t>x</a:t>
            </a:r>
          </a:p>
        </p:txBody>
      </p:sp>
      <p:sp>
        <p:nvSpPr>
          <p:cNvPr id="38" name="TextBox 37">
            <a:extLst>
              <a:ext uri="{FF2B5EF4-FFF2-40B4-BE49-F238E27FC236}">
                <a16:creationId xmlns:a16="http://schemas.microsoft.com/office/drawing/2014/main" id="{C31D7DDA-4417-1FF8-FCD5-E91FC68EF6DD}"/>
              </a:ext>
            </a:extLst>
          </p:cNvPr>
          <p:cNvSpPr txBox="1"/>
          <p:nvPr/>
        </p:nvSpPr>
        <p:spPr>
          <a:xfrm>
            <a:off x="3570984" y="4745390"/>
            <a:ext cx="184731" cy="369332"/>
          </a:xfrm>
          <a:prstGeom prst="rect">
            <a:avLst/>
          </a:prstGeom>
          <a:noFill/>
        </p:spPr>
        <p:txBody>
          <a:bodyPr wrap="none" rtlCol="0">
            <a:spAutoFit/>
          </a:bodyPr>
          <a:lstStyle/>
          <a:p>
            <a:endParaRPr lang="en-US" dirty="0"/>
          </a:p>
        </p:txBody>
      </p:sp>
      <p:sp>
        <p:nvSpPr>
          <p:cNvPr id="39" name="TextBox 38">
            <a:extLst>
              <a:ext uri="{FF2B5EF4-FFF2-40B4-BE49-F238E27FC236}">
                <a16:creationId xmlns:a16="http://schemas.microsoft.com/office/drawing/2014/main" id="{6EBFBA5F-9DE0-D247-E148-188259BDC656}"/>
              </a:ext>
            </a:extLst>
          </p:cNvPr>
          <p:cNvSpPr txBox="1"/>
          <p:nvPr/>
        </p:nvSpPr>
        <p:spPr>
          <a:xfrm>
            <a:off x="3521324" y="4971086"/>
            <a:ext cx="284052" cy="369332"/>
          </a:xfrm>
          <a:prstGeom prst="rect">
            <a:avLst/>
          </a:prstGeom>
          <a:noFill/>
        </p:spPr>
        <p:txBody>
          <a:bodyPr wrap="square" rtlCol="0">
            <a:spAutoFit/>
          </a:bodyPr>
          <a:lstStyle/>
          <a:p>
            <a:r>
              <a:rPr lang="en-US" dirty="0">
                <a:solidFill>
                  <a:schemeClr val="bg1"/>
                </a:solidFill>
              </a:rPr>
              <a:t>x</a:t>
            </a:r>
          </a:p>
        </p:txBody>
      </p:sp>
      <p:sp>
        <p:nvSpPr>
          <p:cNvPr id="40" name="TextBox 39">
            <a:extLst>
              <a:ext uri="{FF2B5EF4-FFF2-40B4-BE49-F238E27FC236}">
                <a16:creationId xmlns:a16="http://schemas.microsoft.com/office/drawing/2014/main" id="{B04FE4C1-DF34-430A-8C0A-B5A3FA560A91}"/>
              </a:ext>
            </a:extLst>
          </p:cNvPr>
          <p:cNvSpPr txBox="1"/>
          <p:nvPr/>
        </p:nvSpPr>
        <p:spPr>
          <a:xfrm>
            <a:off x="3534608" y="5213896"/>
            <a:ext cx="284052" cy="369332"/>
          </a:xfrm>
          <a:prstGeom prst="rect">
            <a:avLst/>
          </a:prstGeom>
          <a:noFill/>
        </p:spPr>
        <p:txBody>
          <a:bodyPr wrap="none" rtlCol="0">
            <a:spAutoFit/>
          </a:bodyPr>
          <a:lstStyle/>
          <a:p>
            <a:r>
              <a:rPr lang="en-US" dirty="0">
                <a:solidFill>
                  <a:schemeClr val="bg1"/>
                </a:solidFill>
              </a:rPr>
              <a:t>x</a:t>
            </a:r>
          </a:p>
        </p:txBody>
      </p:sp>
    </p:spTree>
    <p:extLst>
      <p:ext uri="{BB962C8B-B14F-4D97-AF65-F5344CB8AC3E}">
        <p14:creationId xmlns:p14="http://schemas.microsoft.com/office/powerpoint/2010/main" val="216835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a:latin typeface="Calibri" panose="020F0502020204030204" pitchFamily="34" charset="0"/>
                <a:ea typeface="Arial Unicode MS" panose="020B0604020202020204" pitchFamily="34" charset="-128"/>
                <a:cs typeface="Arial Unicode MS" panose="020B0604020202020204" pitchFamily="34" charset="-128"/>
              </a:rPr>
              <a:t>I have received honoraria and participated in ad boards within the past 2 years</a:t>
            </a:r>
          </a:p>
          <a:p>
            <a:pPr lvl="1"/>
            <a:r>
              <a:rPr lang="en-US" sz="2400" dirty="0">
                <a:latin typeface="Calibri" panose="020F0502020204030204" pitchFamily="34" charset="0"/>
                <a:ea typeface="Arial Unicode MS" panose="020B0604020202020204" pitchFamily="34" charset="-128"/>
                <a:cs typeface="Arial Unicode MS" panose="020B0604020202020204" pitchFamily="34" charset="-128"/>
              </a:rPr>
              <a:t>BI/Lilly</a:t>
            </a:r>
          </a:p>
          <a:p>
            <a:pPr lvl="1"/>
            <a:r>
              <a:rPr lang="en-US" sz="2400" dirty="0">
                <a:latin typeface="Calibri" panose="020F0502020204030204" pitchFamily="34" charset="0"/>
                <a:ea typeface="Arial Unicode MS" panose="020B0604020202020204" pitchFamily="34" charset="-128"/>
                <a:cs typeface="Arial Unicode MS" panose="020B0604020202020204" pitchFamily="34" charset="-128"/>
              </a:rPr>
              <a:t>Novo Nordisk</a:t>
            </a:r>
          </a:p>
        </p:txBody>
      </p:sp>
      <p:sp>
        <p:nvSpPr>
          <p:cNvPr id="13" name="Title 12"/>
          <p:cNvSpPr>
            <a:spLocks noGrp="1"/>
          </p:cNvSpPr>
          <p:nvPr>
            <p:ph type="title"/>
          </p:nvPr>
        </p:nvSpPr>
        <p:spPr/>
        <p:txBody>
          <a:bodyPr/>
          <a:lstStyle/>
          <a:p>
            <a:r>
              <a:rPr lang="en-US" dirty="0">
                <a:solidFill>
                  <a:schemeClr val="tx1"/>
                </a:solidFill>
              </a:rPr>
              <a:t>DISCLOSURES</a:t>
            </a:r>
          </a:p>
        </p:txBody>
      </p:sp>
    </p:spTree>
    <p:extLst>
      <p:ext uri="{BB962C8B-B14F-4D97-AF65-F5344CB8AC3E}">
        <p14:creationId xmlns:p14="http://schemas.microsoft.com/office/powerpoint/2010/main" val="43551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F868-52D5-EB44-AA8D-94678DA0D2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2DEFBE-899D-E4E4-4B3C-6E7F9833C684}"/>
              </a:ext>
            </a:extLst>
          </p:cNvPr>
          <p:cNvSpPr>
            <a:spLocks noGrp="1"/>
          </p:cNvSpPr>
          <p:nvPr>
            <p:ph type="title"/>
          </p:nvPr>
        </p:nvSpPr>
        <p:spPr/>
        <p:txBody>
          <a:bodyPr/>
          <a:lstStyle/>
          <a:p>
            <a:r>
              <a:rPr lang="en-US" dirty="0">
                <a:solidFill>
                  <a:schemeClr val="tx1"/>
                </a:solidFill>
              </a:rPr>
              <a:t>Nephropathy</a:t>
            </a:r>
          </a:p>
        </p:txBody>
      </p:sp>
      <p:pic>
        <p:nvPicPr>
          <p:cNvPr id="11" name="Content Placeholder 10" descr="A close-up of a sign&#10;&#10;Description automatically generated">
            <a:extLst>
              <a:ext uri="{FF2B5EF4-FFF2-40B4-BE49-F238E27FC236}">
                <a16:creationId xmlns:a16="http://schemas.microsoft.com/office/drawing/2014/main" id="{5411C0C7-ACDB-44B1-4115-8464290AD0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8097" y="1600200"/>
            <a:ext cx="8675806" cy="4708525"/>
          </a:xfrm>
        </p:spPr>
      </p:pic>
    </p:spTree>
    <p:extLst>
      <p:ext uri="{BB962C8B-B14F-4D97-AF65-F5344CB8AC3E}">
        <p14:creationId xmlns:p14="http://schemas.microsoft.com/office/powerpoint/2010/main" val="313822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8513D-11D3-00AF-44EC-EBBF235560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7A97AD-B34B-0990-4709-D7CE4DA8D8F7}"/>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close-up of a sign&#10;&#10;Description automatically generated">
            <a:extLst>
              <a:ext uri="{FF2B5EF4-FFF2-40B4-BE49-F238E27FC236}">
                <a16:creationId xmlns:a16="http://schemas.microsoft.com/office/drawing/2014/main" id="{4C77EA71-7A46-3F0F-6207-037B79F93E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0623" y="1600200"/>
            <a:ext cx="8630754" cy="4708525"/>
          </a:xfrm>
        </p:spPr>
      </p:pic>
    </p:spTree>
    <p:extLst>
      <p:ext uri="{BB962C8B-B14F-4D97-AF65-F5344CB8AC3E}">
        <p14:creationId xmlns:p14="http://schemas.microsoft.com/office/powerpoint/2010/main" val="356984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7F47B-8217-E471-D139-AC7E63535C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CC03E5-C532-9F0A-07AE-F5B890134C5D}"/>
              </a:ext>
            </a:extLst>
          </p:cNvPr>
          <p:cNvSpPr>
            <a:spLocks noGrp="1"/>
          </p:cNvSpPr>
          <p:nvPr>
            <p:ph type="title"/>
          </p:nvPr>
        </p:nvSpPr>
        <p:spPr/>
        <p:txBody>
          <a:bodyPr/>
          <a:lstStyle/>
          <a:p>
            <a:r>
              <a:rPr lang="en-US" dirty="0">
                <a:solidFill>
                  <a:schemeClr val="tx1"/>
                </a:solidFill>
              </a:rPr>
              <a:t>Nephropathy</a:t>
            </a:r>
          </a:p>
        </p:txBody>
      </p:sp>
      <p:pic>
        <p:nvPicPr>
          <p:cNvPr id="5" name="Content Placeholder 4" descr="A close-up of a sign&#10;&#10;Description automatically generated">
            <a:extLst>
              <a:ext uri="{FF2B5EF4-FFF2-40B4-BE49-F238E27FC236}">
                <a16:creationId xmlns:a16="http://schemas.microsoft.com/office/drawing/2014/main" id="{E327A02C-1495-1F1D-EF6F-959C71448B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0623" y="1600200"/>
            <a:ext cx="8630754" cy="4708525"/>
          </a:xfrm>
        </p:spPr>
      </p:pic>
      <p:pic>
        <p:nvPicPr>
          <p:cNvPr id="6" name="Picture 5">
            <a:extLst>
              <a:ext uri="{FF2B5EF4-FFF2-40B4-BE49-F238E27FC236}">
                <a16:creationId xmlns:a16="http://schemas.microsoft.com/office/drawing/2014/main" id="{E6B1EEDA-A9DB-A7D3-7734-467E094B5231}"/>
              </a:ext>
            </a:extLst>
          </p:cNvPr>
          <p:cNvPicPr>
            <a:picLocks noChangeAspect="1"/>
          </p:cNvPicPr>
          <p:nvPr/>
        </p:nvPicPr>
        <p:blipFill>
          <a:blip r:embed="rId4"/>
          <a:stretch>
            <a:fillRect/>
          </a:stretch>
        </p:blipFill>
        <p:spPr>
          <a:xfrm>
            <a:off x="225667" y="3846021"/>
            <a:ext cx="6523285" cy="2737341"/>
          </a:xfrm>
          <a:prstGeom prst="rect">
            <a:avLst/>
          </a:prstGeom>
        </p:spPr>
      </p:pic>
      <p:sp>
        <p:nvSpPr>
          <p:cNvPr id="7" name="Star: 5 Points 6">
            <a:extLst>
              <a:ext uri="{FF2B5EF4-FFF2-40B4-BE49-F238E27FC236}">
                <a16:creationId xmlns:a16="http://schemas.microsoft.com/office/drawing/2014/main" id="{85BFE795-886C-B62A-1A80-EA43AE5F14DE}"/>
              </a:ext>
            </a:extLst>
          </p:cNvPr>
          <p:cNvSpPr/>
          <p:nvPr/>
        </p:nvSpPr>
        <p:spPr>
          <a:xfrm>
            <a:off x="4255058" y="5257800"/>
            <a:ext cx="210549" cy="20269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458687AF-3512-B580-FD90-4085075BE7A9}"/>
              </a:ext>
            </a:extLst>
          </p:cNvPr>
          <p:cNvSpPr/>
          <p:nvPr/>
        </p:nvSpPr>
        <p:spPr>
          <a:xfrm>
            <a:off x="5166582" y="5257800"/>
            <a:ext cx="210549" cy="20269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B06469E0-75D9-EEF5-72FF-F9DD21811F7D}"/>
              </a:ext>
            </a:extLst>
          </p:cNvPr>
          <p:cNvSpPr/>
          <p:nvPr/>
        </p:nvSpPr>
        <p:spPr>
          <a:xfrm>
            <a:off x="5166582" y="5023479"/>
            <a:ext cx="210549" cy="20269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4412C38E-4D92-9A7B-0CE3-8E45BC5E0E49}"/>
              </a:ext>
            </a:extLst>
          </p:cNvPr>
          <p:cNvSpPr/>
          <p:nvPr/>
        </p:nvSpPr>
        <p:spPr>
          <a:xfrm>
            <a:off x="5166582" y="4773346"/>
            <a:ext cx="210549" cy="20269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EE0BB84E-5E8E-F1D8-E2CC-C9547F09A307}"/>
              </a:ext>
            </a:extLst>
          </p:cNvPr>
          <p:cNvSpPr/>
          <p:nvPr/>
        </p:nvSpPr>
        <p:spPr>
          <a:xfrm>
            <a:off x="4255058" y="5482767"/>
            <a:ext cx="210549" cy="20269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B95D9559-9CE2-2171-CF62-6B4E8CF0CFDA}"/>
              </a:ext>
            </a:extLst>
          </p:cNvPr>
          <p:cNvSpPr/>
          <p:nvPr/>
        </p:nvSpPr>
        <p:spPr>
          <a:xfrm>
            <a:off x="5166581" y="5482767"/>
            <a:ext cx="210549" cy="20269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2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EEF31-BDB1-13DA-D55A-AA0B0BC727CE}"/>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A6D2CDEB-2BEE-B948-E611-AC8E2515E6A1}"/>
              </a:ext>
            </a:extLst>
          </p:cNvPr>
          <p:cNvSpPr>
            <a:spLocks noGrp="1"/>
          </p:cNvSpPr>
          <p:nvPr>
            <p:ph idx="1"/>
          </p:nvPr>
        </p:nvSpPr>
        <p:spPr/>
        <p:txBody>
          <a:bodyPr>
            <a:normAutofit/>
          </a:bodyPr>
          <a:lstStyle/>
          <a:p>
            <a:r>
              <a:rPr lang="en-US" sz="2400" dirty="0">
                <a:latin typeface="Calibri" panose="020F0502020204030204" pitchFamily="34" charset="0"/>
                <a:ea typeface="Arial Unicode MS" panose="020B0604020202020204" pitchFamily="34" charset="-128"/>
                <a:cs typeface="Arial Unicode MS" panose="020B0604020202020204" pitchFamily="34" charset="-128"/>
              </a:rPr>
              <a:t>ACR and creatinine for diagnosis and prediction for progression of diabetic nephropathy</a:t>
            </a:r>
          </a:p>
        </p:txBody>
      </p:sp>
      <p:sp>
        <p:nvSpPr>
          <p:cNvPr id="13" name="Title 12">
            <a:extLst>
              <a:ext uri="{FF2B5EF4-FFF2-40B4-BE49-F238E27FC236}">
                <a16:creationId xmlns:a16="http://schemas.microsoft.com/office/drawing/2014/main" id="{46D606B6-B45D-36B6-D004-CEDC40D247C3}"/>
              </a:ext>
            </a:extLst>
          </p:cNvPr>
          <p:cNvSpPr>
            <a:spLocks noGrp="1"/>
          </p:cNvSpPr>
          <p:nvPr>
            <p:ph type="title"/>
          </p:nvPr>
        </p:nvSpPr>
        <p:spPr/>
        <p:txBody>
          <a:bodyPr/>
          <a:lstStyle/>
          <a:p>
            <a:r>
              <a:rPr lang="en-US" dirty="0">
                <a:solidFill>
                  <a:schemeClr val="tx1"/>
                </a:solidFill>
              </a:rPr>
              <a:t>Key Messages:</a:t>
            </a:r>
          </a:p>
        </p:txBody>
      </p:sp>
    </p:spTree>
    <p:extLst>
      <p:ext uri="{BB962C8B-B14F-4D97-AF65-F5344CB8AC3E}">
        <p14:creationId xmlns:p14="http://schemas.microsoft.com/office/powerpoint/2010/main" val="176203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BA67B-1E26-D280-390D-96B8F632BFA8}"/>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A44D128-B6DE-0AAF-7815-E10B6A62EF19}"/>
              </a:ext>
            </a:extLst>
          </p:cNvPr>
          <p:cNvSpPr>
            <a:spLocks noGrp="1"/>
          </p:cNvSpPr>
          <p:nvPr>
            <p:ph idx="1"/>
          </p:nvPr>
        </p:nvSpPr>
        <p:spPr/>
        <p:txBody>
          <a:bodyPr>
            <a:normAutofit/>
          </a:bodyPr>
          <a:lstStyle/>
          <a:p>
            <a:r>
              <a:rPr lang="en-US" sz="2400" dirty="0">
                <a:latin typeface="Calibri" panose="020F0502020204030204" pitchFamily="34" charset="0"/>
                <a:ea typeface="Arial Unicode MS" panose="020B0604020202020204" pitchFamily="34" charset="-128"/>
                <a:cs typeface="Arial Unicode MS" panose="020B0604020202020204" pitchFamily="34" charset="-128"/>
              </a:rPr>
              <a:t>ACR and creatinine for diagnosis and prediction for progression of diabetic nephropathy</a:t>
            </a: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Management of hyperkalemia</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Suggested to hold </a:t>
            </a:r>
            <a:r>
              <a:rPr lang="en-US" sz="2000" dirty="0" err="1">
                <a:latin typeface="Calibri" panose="020F0502020204030204" pitchFamily="34" charset="0"/>
                <a:ea typeface="Arial Unicode MS" panose="020B0604020202020204" pitchFamily="34" charset="-128"/>
                <a:cs typeface="Arial Unicode MS" panose="020B0604020202020204" pitchFamily="34" charset="-128"/>
              </a:rPr>
              <a:t>ACEi</a:t>
            </a:r>
            <a:r>
              <a:rPr lang="en-US" sz="2000" dirty="0">
                <a:latin typeface="Calibri" panose="020F0502020204030204" pitchFamily="34" charset="0"/>
                <a:ea typeface="Arial Unicode MS" panose="020B0604020202020204" pitchFamily="34" charset="-128"/>
                <a:cs typeface="Arial Unicode MS" panose="020B0604020202020204" pitchFamily="34" charset="-128"/>
              </a:rPr>
              <a:t>/ARB and MRA if K+ &gt;6.0</a:t>
            </a:r>
          </a:p>
        </p:txBody>
      </p:sp>
      <p:sp>
        <p:nvSpPr>
          <p:cNvPr id="13" name="Title 12">
            <a:extLst>
              <a:ext uri="{FF2B5EF4-FFF2-40B4-BE49-F238E27FC236}">
                <a16:creationId xmlns:a16="http://schemas.microsoft.com/office/drawing/2014/main" id="{5382221C-776E-3B4F-570C-1E71E2E171EB}"/>
              </a:ext>
            </a:extLst>
          </p:cNvPr>
          <p:cNvSpPr>
            <a:spLocks noGrp="1"/>
          </p:cNvSpPr>
          <p:nvPr>
            <p:ph type="title"/>
          </p:nvPr>
        </p:nvSpPr>
        <p:spPr/>
        <p:txBody>
          <a:bodyPr/>
          <a:lstStyle/>
          <a:p>
            <a:r>
              <a:rPr lang="en-US" dirty="0">
                <a:solidFill>
                  <a:schemeClr val="tx1"/>
                </a:solidFill>
              </a:rPr>
              <a:t>Key Messages:</a:t>
            </a:r>
          </a:p>
        </p:txBody>
      </p:sp>
    </p:spTree>
    <p:extLst>
      <p:ext uri="{BB962C8B-B14F-4D97-AF65-F5344CB8AC3E}">
        <p14:creationId xmlns:p14="http://schemas.microsoft.com/office/powerpoint/2010/main" val="189766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29A9E-3A7D-C1E4-0C1A-A6BD00917A7A}"/>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E045E726-54C1-7BAC-7E32-495E2A363A9B}"/>
              </a:ext>
            </a:extLst>
          </p:cNvPr>
          <p:cNvSpPr>
            <a:spLocks noGrp="1"/>
          </p:cNvSpPr>
          <p:nvPr>
            <p:ph idx="1"/>
          </p:nvPr>
        </p:nvSpPr>
        <p:spPr/>
        <p:txBody>
          <a:bodyPr>
            <a:normAutofit/>
          </a:bodyPr>
          <a:lstStyle/>
          <a:p>
            <a:r>
              <a:rPr lang="en-US" sz="2400" dirty="0">
                <a:latin typeface="Calibri" panose="020F0502020204030204" pitchFamily="34" charset="0"/>
                <a:ea typeface="Arial Unicode MS" panose="020B0604020202020204" pitchFamily="34" charset="-128"/>
                <a:cs typeface="Arial Unicode MS" panose="020B0604020202020204" pitchFamily="34" charset="-128"/>
              </a:rPr>
              <a:t>ACR and creatinine for diagnosis and prediction for progression of diabetic nephropathy</a:t>
            </a: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Management of hyperkalemia</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Suggested to hold </a:t>
            </a:r>
            <a:r>
              <a:rPr lang="en-US" sz="2000" dirty="0" err="1">
                <a:latin typeface="Calibri" panose="020F0502020204030204" pitchFamily="34" charset="0"/>
                <a:ea typeface="Arial Unicode MS" panose="020B0604020202020204" pitchFamily="34" charset="-128"/>
                <a:cs typeface="Arial Unicode MS" panose="020B0604020202020204" pitchFamily="34" charset="-128"/>
              </a:rPr>
              <a:t>ACEi</a:t>
            </a:r>
            <a:r>
              <a:rPr lang="en-US" sz="2000" dirty="0">
                <a:latin typeface="Calibri" panose="020F0502020204030204" pitchFamily="34" charset="0"/>
                <a:ea typeface="Arial Unicode MS" panose="020B0604020202020204" pitchFamily="34" charset="-128"/>
                <a:cs typeface="Arial Unicode MS" panose="020B0604020202020204" pitchFamily="34" charset="-128"/>
              </a:rPr>
              <a:t>/ARB and MRA if K+ &gt;6.0</a:t>
            </a: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Diabetic nephropathy can be treated with multiple agents to prevent progression</a:t>
            </a:r>
          </a:p>
          <a:p>
            <a:pPr lvl="1"/>
            <a:r>
              <a:rPr lang="en-US" sz="2000" dirty="0" err="1">
                <a:latin typeface="Calibri" panose="020F0502020204030204" pitchFamily="34" charset="0"/>
                <a:ea typeface="Arial Unicode MS" panose="020B0604020202020204" pitchFamily="34" charset="-128"/>
                <a:cs typeface="Arial Unicode MS" panose="020B0604020202020204" pitchFamily="34" charset="-128"/>
              </a:rPr>
              <a:t>ACEi</a:t>
            </a:r>
            <a:r>
              <a:rPr lang="en-US" sz="2000" dirty="0">
                <a:latin typeface="Calibri" panose="020F0502020204030204" pitchFamily="34" charset="0"/>
                <a:ea typeface="Arial Unicode MS" panose="020B0604020202020204" pitchFamily="34" charset="-128"/>
                <a:cs typeface="Arial Unicode MS" panose="020B0604020202020204" pitchFamily="34" charset="-128"/>
              </a:rPr>
              <a:t> or ARB is first line therapy</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SGLT2i</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GLP1a</a:t>
            </a:r>
          </a:p>
          <a:p>
            <a:pPr lvl="1"/>
            <a:r>
              <a:rPr lang="en-US" sz="2000" dirty="0" err="1">
                <a:latin typeface="Calibri" panose="020F0502020204030204" pitchFamily="34" charset="0"/>
                <a:ea typeface="Arial Unicode MS" panose="020B0604020202020204" pitchFamily="34" charset="-128"/>
                <a:cs typeface="Arial Unicode MS" panose="020B0604020202020204" pitchFamily="34" charset="-128"/>
              </a:rPr>
              <a:t>nsMRA</a:t>
            </a:r>
            <a:endParaRPr lang="en-US" sz="20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 name="Title 12">
            <a:extLst>
              <a:ext uri="{FF2B5EF4-FFF2-40B4-BE49-F238E27FC236}">
                <a16:creationId xmlns:a16="http://schemas.microsoft.com/office/drawing/2014/main" id="{2CB16745-1199-3109-2116-80C64240264A}"/>
              </a:ext>
            </a:extLst>
          </p:cNvPr>
          <p:cNvSpPr>
            <a:spLocks noGrp="1"/>
          </p:cNvSpPr>
          <p:nvPr>
            <p:ph type="title"/>
          </p:nvPr>
        </p:nvSpPr>
        <p:spPr/>
        <p:txBody>
          <a:bodyPr/>
          <a:lstStyle/>
          <a:p>
            <a:r>
              <a:rPr lang="en-US" dirty="0">
                <a:solidFill>
                  <a:schemeClr val="tx1"/>
                </a:solidFill>
              </a:rPr>
              <a:t>Key Messages:</a:t>
            </a:r>
          </a:p>
        </p:txBody>
      </p:sp>
    </p:spTree>
    <p:extLst>
      <p:ext uri="{BB962C8B-B14F-4D97-AF65-F5344CB8AC3E}">
        <p14:creationId xmlns:p14="http://schemas.microsoft.com/office/powerpoint/2010/main" val="334999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A9D3AD-344D-2D56-5845-FB04B469AF8A}"/>
              </a:ext>
            </a:extLst>
          </p:cNvPr>
          <p:cNvSpPr>
            <a:spLocks noGrp="1"/>
          </p:cNvSpPr>
          <p:nvPr>
            <p:ph type="title"/>
          </p:nvPr>
        </p:nvSpPr>
        <p:spPr/>
        <p:txBody>
          <a:bodyPr/>
          <a:lstStyle/>
          <a:p>
            <a:r>
              <a:rPr lang="en-US" dirty="0">
                <a:solidFill>
                  <a:schemeClr val="tx1"/>
                </a:solidFill>
              </a:rPr>
              <a:t>Perioperative Management Update</a:t>
            </a:r>
          </a:p>
        </p:txBody>
      </p:sp>
      <p:sp>
        <p:nvSpPr>
          <p:cNvPr id="10" name="Content Placeholder 9">
            <a:extLst>
              <a:ext uri="{FF2B5EF4-FFF2-40B4-BE49-F238E27FC236}">
                <a16:creationId xmlns:a16="http://schemas.microsoft.com/office/drawing/2014/main" id="{F9112EA7-9C69-41B7-DE92-3980CBEB207F}"/>
              </a:ext>
            </a:extLst>
          </p:cNvPr>
          <p:cNvSpPr>
            <a:spLocks noGrp="1"/>
          </p:cNvSpPr>
          <p:nvPr>
            <p:ph idx="1"/>
          </p:nvPr>
        </p:nvSpPr>
        <p:spPr/>
        <p:txBody>
          <a:bodyPr/>
          <a:lstStyle/>
          <a:p>
            <a:r>
              <a:rPr lang="en-US" dirty="0"/>
              <a:t>GLP1 agonist use: </a:t>
            </a:r>
          </a:p>
          <a:p>
            <a:pPr lvl="1"/>
            <a:r>
              <a:rPr lang="en-US" dirty="0"/>
              <a:t>Is there a risk of retained gastric contents and aspiration in the perioperative period?</a:t>
            </a:r>
          </a:p>
          <a:p>
            <a:pPr lvl="1"/>
            <a:r>
              <a:rPr lang="en-US" dirty="0"/>
              <a:t>How do we manage these medications in the preoperative setting?</a:t>
            </a:r>
          </a:p>
          <a:p>
            <a:pPr lvl="1"/>
            <a:endParaRPr lang="en-US" dirty="0"/>
          </a:p>
        </p:txBody>
      </p:sp>
    </p:spTree>
    <p:extLst>
      <p:ext uri="{BB962C8B-B14F-4D97-AF65-F5344CB8AC3E}">
        <p14:creationId xmlns:p14="http://schemas.microsoft.com/office/powerpoint/2010/main" val="63912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9CE11-0080-CB14-C689-A361FADD44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B35FAC-D11D-A29B-6FFB-C974E54E4A72}"/>
              </a:ext>
            </a:extLst>
          </p:cNvPr>
          <p:cNvSpPr>
            <a:spLocks noGrp="1"/>
          </p:cNvSpPr>
          <p:nvPr>
            <p:ph type="title"/>
          </p:nvPr>
        </p:nvSpPr>
        <p:spPr/>
        <p:txBody>
          <a:bodyPr/>
          <a:lstStyle/>
          <a:p>
            <a:r>
              <a:rPr lang="en-US" dirty="0">
                <a:solidFill>
                  <a:schemeClr val="tx1"/>
                </a:solidFill>
              </a:rPr>
              <a:t>Perioperative Management Update</a:t>
            </a:r>
          </a:p>
        </p:txBody>
      </p:sp>
      <p:pic>
        <p:nvPicPr>
          <p:cNvPr id="9" name="Content Placeholder 8" descr="A close-up of a document&#10;&#10;Description automatically generated">
            <a:extLst>
              <a:ext uri="{FF2B5EF4-FFF2-40B4-BE49-F238E27FC236}">
                <a16:creationId xmlns:a16="http://schemas.microsoft.com/office/drawing/2014/main" id="{4AA94223-6C62-2234-2F10-AA4DE0FFDD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5634" y="1600200"/>
            <a:ext cx="5340731" cy="4708525"/>
          </a:xfrm>
        </p:spPr>
      </p:pic>
    </p:spTree>
    <p:extLst>
      <p:ext uri="{BB962C8B-B14F-4D97-AF65-F5344CB8AC3E}">
        <p14:creationId xmlns:p14="http://schemas.microsoft.com/office/powerpoint/2010/main" val="352531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6235D-408F-660D-95A1-E828590E7B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5183F8-741E-8D7B-3BBC-E893A1960E48}"/>
              </a:ext>
            </a:extLst>
          </p:cNvPr>
          <p:cNvSpPr>
            <a:spLocks noGrp="1"/>
          </p:cNvSpPr>
          <p:nvPr>
            <p:ph type="title"/>
          </p:nvPr>
        </p:nvSpPr>
        <p:spPr/>
        <p:txBody>
          <a:bodyPr/>
          <a:lstStyle/>
          <a:p>
            <a:r>
              <a:rPr lang="en-US" dirty="0">
                <a:solidFill>
                  <a:schemeClr val="tx1"/>
                </a:solidFill>
              </a:rPr>
              <a:t>Perioperative Management Update</a:t>
            </a:r>
          </a:p>
        </p:txBody>
      </p:sp>
      <p:pic>
        <p:nvPicPr>
          <p:cNvPr id="9" name="Content Placeholder 8" descr="A close-up of a paper&#10;&#10;Description automatically generated">
            <a:extLst>
              <a:ext uri="{FF2B5EF4-FFF2-40B4-BE49-F238E27FC236}">
                <a16:creationId xmlns:a16="http://schemas.microsoft.com/office/drawing/2014/main" id="{FD90FD9B-5E6C-4637-A7FA-349C616F9F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991" y="1600200"/>
            <a:ext cx="8426017" cy="4708525"/>
          </a:xfrm>
        </p:spPr>
      </p:pic>
    </p:spTree>
    <p:extLst>
      <p:ext uri="{BB962C8B-B14F-4D97-AF65-F5344CB8AC3E}">
        <p14:creationId xmlns:p14="http://schemas.microsoft.com/office/powerpoint/2010/main" val="121641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9F0C8-D04C-989A-D3D4-38B0742E9EA7}"/>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0AB925-22FA-FFD2-43E1-FEB07F3A168E}"/>
              </a:ext>
            </a:extLst>
          </p:cNvPr>
          <p:cNvPicPr>
            <a:picLocks noGrp="1" noChangeAspect="1"/>
          </p:cNvPicPr>
          <p:nvPr>
            <p:ph idx="1"/>
          </p:nvPr>
        </p:nvPicPr>
        <p:blipFill>
          <a:blip r:embed="rId2"/>
          <a:stretch>
            <a:fillRect/>
          </a:stretch>
        </p:blipFill>
        <p:spPr>
          <a:xfrm>
            <a:off x="609600" y="1508215"/>
            <a:ext cx="10972800" cy="2451709"/>
          </a:xfrm>
        </p:spPr>
      </p:pic>
      <p:sp>
        <p:nvSpPr>
          <p:cNvPr id="3" name="Title 2">
            <a:extLst>
              <a:ext uri="{FF2B5EF4-FFF2-40B4-BE49-F238E27FC236}">
                <a16:creationId xmlns:a16="http://schemas.microsoft.com/office/drawing/2014/main" id="{9A0932F3-99DA-C78F-80FA-817FF5C1D757}"/>
              </a:ext>
            </a:extLst>
          </p:cNvPr>
          <p:cNvSpPr>
            <a:spLocks noGrp="1"/>
          </p:cNvSpPr>
          <p:nvPr>
            <p:ph type="title"/>
          </p:nvPr>
        </p:nvSpPr>
        <p:spPr/>
        <p:txBody>
          <a:bodyPr/>
          <a:lstStyle/>
          <a:p>
            <a:r>
              <a:rPr lang="en-US" dirty="0">
                <a:solidFill>
                  <a:schemeClr val="tx1"/>
                </a:solidFill>
              </a:rPr>
              <a:t>Perioperative Management Update</a:t>
            </a:r>
          </a:p>
        </p:txBody>
      </p:sp>
      <p:sp>
        <p:nvSpPr>
          <p:cNvPr id="6" name="TextBox 5">
            <a:extLst>
              <a:ext uri="{FF2B5EF4-FFF2-40B4-BE49-F238E27FC236}">
                <a16:creationId xmlns:a16="http://schemas.microsoft.com/office/drawing/2014/main" id="{183B2A49-FD8B-63EB-123E-BE0F947BAFFA}"/>
              </a:ext>
            </a:extLst>
          </p:cNvPr>
          <p:cNvSpPr txBox="1"/>
          <p:nvPr/>
        </p:nvSpPr>
        <p:spPr>
          <a:xfrm>
            <a:off x="5236234" y="5900469"/>
            <a:ext cx="7919049" cy="523220"/>
          </a:xfrm>
          <a:prstGeom prst="rect">
            <a:avLst/>
          </a:prstGeom>
          <a:noFill/>
        </p:spPr>
        <p:txBody>
          <a:bodyPr wrap="square" rtlCol="0">
            <a:spAutoFit/>
          </a:bodyPr>
          <a:lstStyle/>
          <a:p>
            <a:r>
              <a:rPr lang="en-US" sz="1400" dirty="0"/>
              <a:t>https://www.asahq.org/about-asa/newsroom/news-releases/2023/06/american-society-of-anesthesiologists-consensus-based-guidance-on-preoperative</a:t>
            </a:r>
          </a:p>
        </p:txBody>
      </p:sp>
      <p:pic>
        <p:nvPicPr>
          <p:cNvPr id="8" name="Picture 7">
            <a:extLst>
              <a:ext uri="{FF2B5EF4-FFF2-40B4-BE49-F238E27FC236}">
                <a16:creationId xmlns:a16="http://schemas.microsoft.com/office/drawing/2014/main" id="{9B72331A-19A9-95AE-D88F-91C8825ED35E}"/>
              </a:ext>
            </a:extLst>
          </p:cNvPr>
          <p:cNvPicPr>
            <a:picLocks noChangeAspect="1"/>
          </p:cNvPicPr>
          <p:nvPr/>
        </p:nvPicPr>
        <p:blipFill>
          <a:blip r:embed="rId3"/>
          <a:stretch>
            <a:fillRect/>
          </a:stretch>
        </p:blipFill>
        <p:spPr>
          <a:xfrm>
            <a:off x="108702" y="4417482"/>
            <a:ext cx="11974596" cy="714475"/>
          </a:xfrm>
          <a:prstGeom prst="rect">
            <a:avLst/>
          </a:prstGeom>
        </p:spPr>
      </p:pic>
    </p:spTree>
    <p:extLst>
      <p:ext uri="{BB962C8B-B14F-4D97-AF65-F5344CB8AC3E}">
        <p14:creationId xmlns:p14="http://schemas.microsoft.com/office/powerpoint/2010/main" val="298755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E4358-EAD4-9056-53CD-0990B3062913}"/>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48B5026-E746-DF76-FACC-99638965C35A}"/>
              </a:ext>
            </a:extLst>
          </p:cNvPr>
          <p:cNvSpPr>
            <a:spLocks noGrp="1"/>
          </p:cNvSpPr>
          <p:nvPr>
            <p:ph idx="1"/>
          </p:nvPr>
        </p:nvSpPr>
        <p:spPr/>
        <p:txBody>
          <a:bodyPr/>
          <a:lstStyle/>
          <a:p>
            <a:pPr marL="137160" indent="0">
              <a:buNone/>
            </a:pPr>
            <a:r>
              <a:rPr lang="en-US" dirty="0">
                <a:latin typeface="Calibri" panose="020F0502020204030204" pitchFamily="34" charset="0"/>
                <a:ea typeface="Arial Unicode MS" panose="020B0604020202020204" pitchFamily="34" charset="-128"/>
                <a:cs typeface="Arial Unicode MS" panose="020B0604020202020204" pitchFamily="34" charset="-128"/>
              </a:rPr>
              <a:t>Many of the slides were captured during the recent Diabetes Canada 2024 professional conference</a:t>
            </a:r>
            <a:endParaRPr lang="en-US" sz="24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 name="Title 12">
            <a:extLst>
              <a:ext uri="{FF2B5EF4-FFF2-40B4-BE49-F238E27FC236}">
                <a16:creationId xmlns:a16="http://schemas.microsoft.com/office/drawing/2014/main" id="{812D68EE-3977-D8B4-BCAC-56AE3B3E9682}"/>
              </a:ext>
            </a:extLst>
          </p:cNvPr>
          <p:cNvSpPr>
            <a:spLocks noGrp="1"/>
          </p:cNvSpPr>
          <p:nvPr>
            <p:ph type="title"/>
          </p:nvPr>
        </p:nvSpPr>
        <p:spPr/>
        <p:txBody>
          <a:bodyPr/>
          <a:lstStyle/>
          <a:p>
            <a:endParaRPr lang="en-US" dirty="0">
              <a:solidFill>
                <a:schemeClr val="tx1"/>
              </a:solidFill>
            </a:endParaRPr>
          </a:p>
        </p:txBody>
      </p:sp>
    </p:spTree>
    <p:extLst>
      <p:ext uri="{BB962C8B-B14F-4D97-AF65-F5344CB8AC3E}">
        <p14:creationId xmlns:p14="http://schemas.microsoft.com/office/powerpoint/2010/main" val="3744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FD868-2224-4A33-92E7-5E5A94BDAA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E8B3BD-8CDD-6D71-3164-4880A0B3B0AB}"/>
              </a:ext>
            </a:extLst>
          </p:cNvPr>
          <p:cNvSpPr>
            <a:spLocks noGrp="1"/>
          </p:cNvSpPr>
          <p:nvPr>
            <p:ph type="title"/>
          </p:nvPr>
        </p:nvSpPr>
        <p:spPr/>
        <p:txBody>
          <a:bodyPr/>
          <a:lstStyle/>
          <a:p>
            <a:r>
              <a:rPr lang="en-US" dirty="0">
                <a:solidFill>
                  <a:schemeClr val="tx1"/>
                </a:solidFill>
              </a:rPr>
              <a:t>Perioperative Management Update</a:t>
            </a:r>
          </a:p>
        </p:txBody>
      </p:sp>
      <p:sp>
        <p:nvSpPr>
          <p:cNvPr id="6" name="TextBox 5">
            <a:extLst>
              <a:ext uri="{FF2B5EF4-FFF2-40B4-BE49-F238E27FC236}">
                <a16:creationId xmlns:a16="http://schemas.microsoft.com/office/drawing/2014/main" id="{59574600-2F09-0561-ECD3-7DF2FEF44589}"/>
              </a:ext>
            </a:extLst>
          </p:cNvPr>
          <p:cNvSpPr txBox="1"/>
          <p:nvPr/>
        </p:nvSpPr>
        <p:spPr>
          <a:xfrm>
            <a:off x="5236234" y="5900469"/>
            <a:ext cx="7919049" cy="523220"/>
          </a:xfrm>
          <a:prstGeom prst="rect">
            <a:avLst/>
          </a:prstGeom>
          <a:noFill/>
        </p:spPr>
        <p:txBody>
          <a:bodyPr wrap="square" rtlCol="0">
            <a:spAutoFit/>
          </a:bodyPr>
          <a:lstStyle/>
          <a:p>
            <a:r>
              <a:rPr lang="en-US" sz="1400" dirty="0"/>
              <a:t>https://www.asahq.org/about-asa/newsroom/news-releases/2023/06/american-society-of-anesthesiologists-consensus-based-guidance-on-preoperative</a:t>
            </a:r>
          </a:p>
        </p:txBody>
      </p:sp>
      <p:sp>
        <p:nvSpPr>
          <p:cNvPr id="4" name="Content Placeholder 3">
            <a:extLst>
              <a:ext uri="{FF2B5EF4-FFF2-40B4-BE49-F238E27FC236}">
                <a16:creationId xmlns:a16="http://schemas.microsoft.com/office/drawing/2014/main" id="{7E19C5CD-AD9A-3B75-ED63-03A4CC510D17}"/>
              </a:ext>
            </a:extLst>
          </p:cNvPr>
          <p:cNvSpPr>
            <a:spLocks noGrp="1"/>
          </p:cNvSpPr>
          <p:nvPr>
            <p:ph idx="1"/>
          </p:nvPr>
        </p:nvSpPr>
        <p:spPr/>
        <p:txBody>
          <a:bodyPr>
            <a:normAutofit/>
          </a:bodyPr>
          <a:lstStyle/>
          <a:p>
            <a:r>
              <a:rPr lang="en-US" dirty="0"/>
              <a:t>Day(s) Prior to the Procedure:</a:t>
            </a:r>
          </a:p>
          <a:p>
            <a:endParaRPr lang="en-US" dirty="0"/>
          </a:p>
          <a:p>
            <a:pPr lvl="1"/>
            <a:r>
              <a:rPr lang="en-US" dirty="0"/>
              <a:t>For patients on daily dosing consider holding GLP-1 agonists on the day of the procedure/surgery. For patients on weekly dosing consider holding GLP-1 agonists a week prior to the procedure/surgery.</a:t>
            </a:r>
          </a:p>
        </p:txBody>
      </p:sp>
    </p:spTree>
    <p:extLst>
      <p:ext uri="{BB962C8B-B14F-4D97-AF65-F5344CB8AC3E}">
        <p14:creationId xmlns:p14="http://schemas.microsoft.com/office/powerpoint/2010/main" val="11409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517FC-16FD-AA71-8CF9-897C6EBBAB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5D093B-60CE-04FA-BAA3-D02B02DC916A}"/>
              </a:ext>
            </a:extLst>
          </p:cNvPr>
          <p:cNvSpPr>
            <a:spLocks noGrp="1"/>
          </p:cNvSpPr>
          <p:nvPr>
            <p:ph type="title"/>
          </p:nvPr>
        </p:nvSpPr>
        <p:spPr/>
        <p:txBody>
          <a:bodyPr/>
          <a:lstStyle/>
          <a:p>
            <a:r>
              <a:rPr lang="en-US" dirty="0">
                <a:solidFill>
                  <a:schemeClr val="tx1"/>
                </a:solidFill>
              </a:rPr>
              <a:t>Perioperative Management Update</a:t>
            </a:r>
          </a:p>
        </p:txBody>
      </p:sp>
      <p:sp>
        <p:nvSpPr>
          <p:cNvPr id="6" name="TextBox 5">
            <a:extLst>
              <a:ext uri="{FF2B5EF4-FFF2-40B4-BE49-F238E27FC236}">
                <a16:creationId xmlns:a16="http://schemas.microsoft.com/office/drawing/2014/main" id="{AE26F30B-AB60-3B83-7A44-6BA6638DC7F3}"/>
              </a:ext>
            </a:extLst>
          </p:cNvPr>
          <p:cNvSpPr txBox="1"/>
          <p:nvPr/>
        </p:nvSpPr>
        <p:spPr>
          <a:xfrm>
            <a:off x="5236234" y="5900469"/>
            <a:ext cx="7919049" cy="523220"/>
          </a:xfrm>
          <a:prstGeom prst="rect">
            <a:avLst/>
          </a:prstGeom>
          <a:noFill/>
        </p:spPr>
        <p:txBody>
          <a:bodyPr wrap="square" rtlCol="0">
            <a:spAutoFit/>
          </a:bodyPr>
          <a:lstStyle/>
          <a:p>
            <a:r>
              <a:rPr lang="en-US" sz="1400" dirty="0"/>
              <a:t>https://www.asahq.org/about-asa/newsroom/news-releases/2023/06/american-society-of-anesthesiologists-consensus-based-guidance-on-preoperative</a:t>
            </a:r>
          </a:p>
        </p:txBody>
      </p:sp>
      <p:sp>
        <p:nvSpPr>
          <p:cNvPr id="4" name="Content Placeholder 3">
            <a:extLst>
              <a:ext uri="{FF2B5EF4-FFF2-40B4-BE49-F238E27FC236}">
                <a16:creationId xmlns:a16="http://schemas.microsoft.com/office/drawing/2014/main" id="{3E3B7A5B-E042-AB94-E2CE-5BAD49218643}"/>
              </a:ext>
            </a:extLst>
          </p:cNvPr>
          <p:cNvSpPr>
            <a:spLocks noGrp="1"/>
          </p:cNvSpPr>
          <p:nvPr>
            <p:ph idx="1"/>
          </p:nvPr>
        </p:nvSpPr>
        <p:spPr/>
        <p:txBody>
          <a:bodyPr>
            <a:normAutofit/>
          </a:bodyPr>
          <a:lstStyle/>
          <a:p>
            <a:r>
              <a:rPr lang="en-US" dirty="0"/>
              <a:t>Day(s) Prior to the Procedure:</a:t>
            </a:r>
          </a:p>
          <a:p>
            <a:endParaRPr lang="en-US" dirty="0"/>
          </a:p>
          <a:p>
            <a:pPr lvl="1"/>
            <a:r>
              <a:rPr lang="en-US" dirty="0"/>
              <a:t>For patients on daily dosing consider holding GLP-1 agonists on the day of the procedure/surgery. For patients on weekly dosing consider holding GLP-1 agonists a week prior to the procedure/surgery.</a:t>
            </a:r>
          </a:p>
          <a:p>
            <a:pPr lvl="1"/>
            <a:r>
              <a:rPr lang="en-US" dirty="0"/>
              <a:t>This suggestion is irrespective of the indication (type 2 diabetes mellitus or weight loss), dose, or the type of procedure/surgery.</a:t>
            </a:r>
          </a:p>
        </p:txBody>
      </p:sp>
    </p:spTree>
    <p:extLst>
      <p:ext uri="{BB962C8B-B14F-4D97-AF65-F5344CB8AC3E}">
        <p14:creationId xmlns:p14="http://schemas.microsoft.com/office/powerpoint/2010/main" val="193885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8502-C710-A0F2-2324-0CE526EF9F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94EC5B-A890-52E3-FAEA-EA640812C7D3}"/>
              </a:ext>
            </a:extLst>
          </p:cNvPr>
          <p:cNvSpPr>
            <a:spLocks noGrp="1"/>
          </p:cNvSpPr>
          <p:nvPr>
            <p:ph type="title"/>
          </p:nvPr>
        </p:nvSpPr>
        <p:spPr/>
        <p:txBody>
          <a:bodyPr/>
          <a:lstStyle/>
          <a:p>
            <a:r>
              <a:rPr lang="en-US" dirty="0">
                <a:solidFill>
                  <a:schemeClr val="tx1"/>
                </a:solidFill>
              </a:rPr>
              <a:t>Perioperative Management Update</a:t>
            </a:r>
          </a:p>
        </p:txBody>
      </p:sp>
      <p:sp>
        <p:nvSpPr>
          <p:cNvPr id="6" name="TextBox 5">
            <a:extLst>
              <a:ext uri="{FF2B5EF4-FFF2-40B4-BE49-F238E27FC236}">
                <a16:creationId xmlns:a16="http://schemas.microsoft.com/office/drawing/2014/main" id="{2CFC12BA-5E38-2F1C-0975-B1F5C14E3A3A}"/>
              </a:ext>
            </a:extLst>
          </p:cNvPr>
          <p:cNvSpPr txBox="1"/>
          <p:nvPr/>
        </p:nvSpPr>
        <p:spPr>
          <a:xfrm>
            <a:off x="5236234" y="5900469"/>
            <a:ext cx="7919049" cy="523220"/>
          </a:xfrm>
          <a:prstGeom prst="rect">
            <a:avLst/>
          </a:prstGeom>
          <a:noFill/>
        </p:spPr>
        <p:txBody>
          <a:bodyPr wrap="square" rtlCol="0">
            <a:spAutoFit/>
          </a:bodyPr>
          <a:lstStyle/>
          <a:p>
            <a:r>
              <a:rPr lang="en-US" sz="1400" dirty="0"/>
              <a:t>https://www.asahq.org/about-asa/newsroom/news-releases/2023/06/american-society-of-anesthesiologists-consensus-based-guidance-on-preoperative</a:t>
            </a:r>
          </a:p>
        </p:txBody>
      </p:sp>
      <p:sp>
        <p:nvSpPr>
          <p:cNvPr id="4" name="Content Placeholder 3">
            <a:extLst>
              <a:ext uri="{FF2B5EF4-FFF2-40B4-BE49-F238E27FC236}">
                <a16:creationId xmlns:a16="http://schemas.microsoft.com/office/drawing/2014/main" id="{3C5E7582-7D6F-724F-0BE0-17A1D473F2BC}"/>
              </a:ext>
            </a:extLst>
          </p:cNvPr>
          <p:cNvSpPr>
            <a:spLocks noGrp="1"/>
          </p:cNvSpPr>
          <p:nvPr>
            <p:ph idx="1"/>
          </p:nvPr>
        </p:nvSpPr>
        <p:spPr/>
        <p:txBody>
          <a:bodyPr>
            <a:normAutofit/>
          </a:bodyPr>
          <a:lstStyle/>
          <a:p>
            <a:r>
              <a:rPr lang="en-US" dirty="0"/>
              <a:t>Day(s) Prior to the Procedure:</a:t>
            </a:r>
          </a:p>
          <a:p>
            <a:endParaRPr lang="en-US" dirty="0"/>
          </a:p>
          <a:p>
            <a:pPr lvl="1"/>
            <a:r>
              <a:rPr lang="en-US" dirty="0"/>
              <a:t>For patients on daily dosing consider holding GLP-1 agonists on the day of the procedure/surgery. For patients on weekly dosing consider holding GLP-1 agonists a week prior to the procedure/surgery.</a:t>
            </a:r>
          </a:p>
          <a:p>
            <a:pPr lvl="1"/>
            <a:r>
              <a:rPr lang="en-US" dirty="0"/>
              <a:t>This suggestion is irrespective of the indication (type 2 diabetes mellitus or weight loss), dose, or the type of procedure/surgery.</a:t>
            </a:r>
          </a:p>
          <a:p>
            <a:pPr lvl="1"/>
            <a:r>
              <a:rPr lang="en-US" dirty="0"/>
              <a:t>If GLP-1 agonists prescribed for diabetes management are held for longer than the dosing schedule, consider consulting an endocrinologist for bridging the antidiabetic therapy to avoid hyperglycemia.</a:t>
            </a:r>
          </a:p>
        </p:txBody>
      </p:sp>
    </p:spTree>
    <p:extLst>
      <p:ext uri="{BB962C8B-B14F-4D97-AF65-F5344CB8AC3E}">
        <p14:creationId xmlns:p14="http://schemas.microsoft.com/office/powerpoint/2010/main" val="407481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38987-D60D-299C-8B5D-F945D4DC3F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7158DA-E5B0-DCBE-8121-A6C4481A2C46}"/>
              </a:ext>
            </a:extLst>
          </p:cNvPr>
          <p:cNvSpPr>
            <a:spLocks noGrp="1"/>
          </p:cNvSpPr>
          <p:nvPr>
            <p:ph type="title"/>
          </p:nvPr>
        </p:nvSpPr>
        <p:spPr/>
        <p:txBody>
          <a:bodyPr/>
          <a:lstStyle/>
          <a:p>
            <a:r>
              <a:rPr lang="en-US" dirty="0">
                <a:solidFill>
                  <a:schemeClr val="tx1"/>
                </a:solidFill>
              </a:rPr>
              <a:t>Perioperative Management Update</a:t>
            </a:r>
          </a:p>
        </p:txBody>
      </p:sp>
      <p:sp>
        <p:nvSpPr>
          <p:cNvPr id="6" name="TextBox 5">
            <a:extLst>
              <a:ext uri="{FF2B5EF4-FFF2-40B4-BE49-F238E27FC236}">
                <a16:creationId xmlns:a16="http://schemas.microsoft.com/office/drawing/2014/main" id="{4F5B2607-B147-ADA2-8B31-27713B438BEE}"/>
              </a:ext>
            </a:extLst>
          </p:cNvPr>
          <p:cNvSpPr txBox="1"/>
          <p:nvPr/>
        </p:nvSpPr>
        <p:spPr>
          <a:xfrm>
            <a:off x="5236234" y="5900469"/>
            <a:ext cx="7919049" cy="523220"/>
          </a:xfrm>
          <a:prstGeom prst="rect">
            <a:avLst/>
          </a:prstGeom>
          <a:noFill/>
        </p:spPr>
        <p:txBody>
          <a:bodyPr wrap="square" rtlCol="0">
            <a:spAutoFit/>
          </a:bodyPr>
          <a:lstStyle/>
          <a:p>
            <a:r>
              <a:rPr lang="en-US" sz="1400" dirty="0"/>
              <a:t>https://www.asahq.org/about-asa/newsroom/news-releases/2023/06/american-society-of-anesthesiologists-consensus-based-guidance-on-preoperative</a:t>
            </a:r>
          </a:p>
        </p:txBody>
      </p:sp>
      <p:sp>
        <p:nvSpPr>
          <p:cNvPr id="4" name="Content Placeholder 3">
            <a:extLst>
              <a:ext uri="{FF2B5EF4-FFF2-40B4-BE49-F238E27FC236}">
                <a16:creationId xmlns:a16="http://schemas.microsoft.com/office/drawing/2014/main" id="{0E0ECB69-1A37-224B-EE21-5A6B332309BA}"/>
              </a:ext>
            </a:extLst>
          </p:cNvPr>
          <p:cNvSpPr>
            <a:spLocks noGrp="1"/>
          </p:cNvSpPr>
          <p:nvPr>
            <p:ph idx="1"/>
          </p:nvPr>
        </p:nvSpPr>
        <p:spPr>
          <a:xfrm>
            <a:off x="483079" y="1250830"/>
            <a:ext cx="11257472" cy="5408762"/>
          </a:xfrm>
        </p:spPr>
        <p:txBody>
          <a:bodyPr>
            <a:normAutofit/>
          </a:bodyPr>
          <a:lstStyle/>
          <a:p>
            <a:r>
              <a:rPr lang="en-US" dirty="0"/>
              <a:t>Day of the Procedure: </a:t>
            </a:r>
          </a:p>
          <a:p>
            <a:pPr lvl="1"/>
            <a:r>
              <a:rPr lang="en-US" dirty="0"/>
              <a:t>If gastrointestinal (GI) symptoms such as severe nausea/vomiting/retching, abdominal bloating, or abdominal pain are present, consider delaying elective procedure, and discuss the concerns of potential risk of regurgitation and pulmonary aspiration of gastric contents with the proceduralist/surgeon and the patient.</a:t>
            </a:r>
          </a:p>
        </p:txBody>
      </p:sp>
    </p:spTree>
    <p:extLst>
      <p:ext uri="{BB962C8B-B14F-4D97-AF65-F5344CB8AC3E}">
        <p14:creationId xmlns:p14="http://schemas.microsoft.com/office/powerpoint/2010/main" val="218245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667F-E58B-D93D-E998-FAB46C4E65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BF763F-DD08-65F4-51C2-0EFF09DD344D}"/>
              </a:ext>
            </a:extLst>
          </p:cNvPr>
          <p:cNvSpPr>
            <a:spLocks noGrp="1"/>
          </p:cNvSpPr>
          <p:nvPr>
            <p:ph type="title"/>
          </p:nvPr>
        </p:nvSpPr>
        <p:spPr/>
        <p:txBody>
          <a:bodyPr/>
          <a:lstStyle/>
          <a:p>
            <a:r>
              <a:rPr lang="en-US" dirty="0">
                <a:solidFill>
                  <a:schemeClr val="tx1"/>
                </a:solidFill>
              </a:rPr>
              <a:t>Perioperative Management Update</a:t>
            </a:r>
          </a:p>
        </p:txBody>
      </p:sp>
      <p:sp>
        <p:nvSpPr>
          <p:cNvPr id="6" name="TextBox 5">
            <a:extLst>
              <a:ext uri="{FF2B5EF4-FFF2-40B4-BE49-F238E27FC236}">
                <a16:creationId xmlns:a16="http://schemas.microsoft.com/office/drawing/2014/main" id="{D8DAAE6A-F154-3C11-4368-E92A13084307}"/>
              </a:ext>
            </a:extLst>
          </p:cNvPr>
          <p:cNvSpPr txBox="1"/>
          <p:nvPr/>
        </p:nvSpPr>
        <p:spPr>
          <a:xfrm>
            <a:off x="5236234" y="5900469"/>
            <a:ext cx="7919049" cy="523220"/>
          </a:xfrm>
          <a:prstGeom prst="rect">
            <a:avLst/>
          </a:prstGeom>
          <a:noFill/>
        </p:spPr>
        <p:txBody>
          <a:bodyPr wrap="square" rtlCol="0">
            <a:spAutoFit/>
          </a:bodyPr>
          <a:lstStyle/>
          <a:p>
            <a:r>
              <a:rPr lang="en-US" sz="1400" dirty="0"/>
              <a:t>https://www.asahq.org/about-asa/newsroom/news-releases/2023/06/american-society-of-anesthesiologists-consensus-based-guidance-on-preoperative</a:t>
            </a:r>
          </a:p>
        </p:txBody>
      </p:sp>
      <p:sp>
        <p:nvSpPr>
          <p:cNvPr id="4" name="Content Placeholder 3">
            <a:extLst>
              <a:ext uri="{FF2B5EF4-FFF2-40B4-BE49-F238E27FC236}">
                <a16:creationId xmlns:a16="http://schemas.microsoft.com/office/drawing/2014/main" id="{EB21A5A6-9A23-69EC-455B-F3FABD50AF09}"/>
              </a:ext>
            </a:extLst>
          </p:cNvPr>
          <p:cNvSpPr>
            <a:spLocks noGrp="1"/>
          </p:cNvSpPr>
          <p:nvPr>
            <p:ph idx="1"/>
          </p:nvPr>
        </p:nvSpPr>
        <p:spPr>
          <a:xfrm>
            <a:off x="483079" y="1250830"/>
            <a:ext cx="11257472" cy="5408762"/>
          </a:xfrm>
        </p:spPr>
        <p:txBody>
          <a:bodyPr>
            <a:normAutofit/>
          </a:bodyPr>
          <a:lstStyle/>
          <a:p>
            <a:r>
              <a:rPr lang="en-US" dirty="0"/>
              <a:t>Day of the Procedure: </a:t>
            </a:r>
          </a:p>
          <a:p>
            <a:pPr lvl="1"/>
            <a:r>
              <a:rPr lang="en-US" dirty="0"/>
              <a:t>If gastrointestinal (GI) symptoms such as severe nausea/vomiting/retching, abdominal bloating, or abdominal pain are present, consider delaying elective procedure, and discuss the concerns of potential risk of regurgitation and pulmonary aspiration of gastric contents with the proceduralist/surgeon and the patient.</a:t>
            </a:r>
          </a:p>
          <a:p>
            <a:pPr lvl="1"/>
            <a:r>
              <a:rPr lang="en-US" dirty="0"/>
              <a:t>If the patient has no GI symptoms, and the GLP-1 agonists have been held as advised, proceed as usual.</a:t>
            </a:r>
          </a:p>
        </p:txBody>
      </p:sp>
    </p:spTree>
    <p:extLst>
      <p:ext uri="{BB962C8B-B14F-4D97-AF65-F5344CB8AC3E}">
        <p14:creationId xmlns:p14="http://schemas.microsoft.com/office/powerpoint/2010/main" val="7693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A68C-5277-A363-A67D-9DE410CA17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9B7220-F938-93DE-37C8-E711D30A54DF}"/>
              </a:ext>
            </a:extLst>
          </p:cNvPr>
          <p:cNvSpPr>
            <a:spLocks noGrp="1"/>
          </p:cNvSpPr>
          <p:nvPr>
            <p:ph type="title"/>
          </p:nvPr>
        </p:nvSpPr>
        <p:spPr/>
        <p:txBody>
          <a:bodyPr/>
          <a:lstStyle/>
          <a:p>
            <a:r>
              <a:rPr lang="en-US" dirty="0">
                <a:solidFill>
                  <a:schemeClr val="tx1"/>
                </a:solidFill>
              </a:rPr>
              <a:t>Perioperative Management Update</a:t>
            </a:r>
          </a:p>
        </p:txBody>
      </p:sp>
      <p:sp>
        <p:nvSpPr>
          <p:cNvPr id="6" name="TextBox 5">
            <a:extLst>
              <a:ext uri="{FF2B5EF4-FFF2-40B4-BE49-F238E27FC236}">
                <a16:creationId xmlns:a16="http://schemas.microsoft.com/office/drawing/2014/main" id="{29C1319E-54C2-6299-187D-9B08DDF2BB40}"/>
              </a:ext>
            </a:extLst>
          </p:cNvPr>
          <p:cNvSpPr txBox="1"/>
          <p:nvPr/>
        </p:nvSpPr>
        <p:spPr>
          <a:xfrm>
            <a:off x="5184475" y="6202394"/>
            <a:ext cx="7919049" cy="523220"/>
          </a:xfrm>
          <a:prstGeom prst="rect">
            <a:avLst/>
          </a:prstGeom>
          <a:noFill/>
        </p:spPr>
        <p:txBody>
          <a:bodyPr wrap="square" rtlCol="0">
            <a:spAutoFit/>
          </a:bodyPr>
          <a:lstStyle/>
          <a:p>
            <a:r>
              <a:rPr lang="en-US" sz="1400" dirty="0"/>
              <a:t>https://www.asahq.org/about-asa/newsroom/news-releases/2023/06/american-society-of-anesthesiologists-consensus-based-guidance-on-preoperative</a:t>
            </a:r>
          </a:p>
        </p:txBody>
      </p:sp>
      <p:sp>
        <p:nvSpPr>
          <p:cNvPr id="4" name="Content Placeholder 3">
            <a:extLst>
              <a:ext uri="{FF2B5EF4-FFF2-40B4-BE49-F238E27FC236}">
                <a16:creationId xmlns:a16="http://schemas.microsoft.com/office/drawing/2014/main" id="{705A679D-35DA-6A3D-A01E-C6977C2B21AC}"/>
              </a:ext>
            </a:extLst>
          </p:cNvPr>
          <p:cNvSpPr>
            <a:spLocks noGrp="1"/>
          </p:cNvSpPr>
          <p:nvPr>
            <p:ph idx="1"/>
          </p:nvPr>
        </p:nvSpPr>
        <p:spPr>
          <a:xfrm>
            <a:off x="483079" y="1250830"/>
            <a:ext cx="11257472" cy="5408762"/>
          </a:xfrm>
        </p:spPr>
        <p:txBody>
          <a:bodyPr>
            <a:normAutofit fontScale="92500"/>
          </a:bodyPr>
          <a:lstStyle/>
          <a:p>
            <a:r>
              <a:rPr lang="en-US" dirty="0"/>
              <a:t>Day of the Procedure: </a:t>
            </a:r>
          </a:p>
          <a:p>
            <a:pPr lvl="1"/>
            <a:r>
              <a:rPr lang="en-US" dirty="0"/>
              <a:t>If gastrointestinal (GI) symptoms such as severe nausea/vomiting/retching, abdominal bloating, or abdominal pain are present, consider delaying elective procedure, and discuss the concerns of potential risk of regurgitation and pulmonary aspiration of gastric contents with the proceduralist/surgeon and the patient.</a:t>
            </a:r>
          </a:p>
          <a:p>
            <a:pPr lvl="1"/>
            <a:r>
              <a:rPr lang="en-US" dirty="0"/>
              <a:t>If the patient has no GI symptoms, and the GLP-1 agonists have been held as advised, proceed as usual.</a:t>
            </a:r>
          </a:p>
          <a:p>
            <a:pPr lvl="1"/>
            <a:r>
              <a:rPr lang="en-US" dirty="0"/>
              <a:t>If the patient has no GI symptoms, but the GLP-1 agonists were not held as advised, proceed with ‘full stomach’ precautions or consider evaluating gastric volume by ultrasound, if possible and if proficient with the technique. If the stomach is empty, proceed as usual. If the stomach is full or if gastric ultrasound inconclusive or not possible, consider delaying the procedure or treat the patient as ‘full stomach’ and manage accordingly. Discuss the concerns of potential risk of regurgitation and pulmonary aspiration of gastric contents with the proceduralist/surgeon and the patient.</a:t>
            </a:r>
          </a:p>
        </p:txBody>
      </p:sp>
    </p:spTree>
    <p:extLst>
      <p:ext uri="{BB962C8B-B14F-4D97-AF65-F5344CB8AC3E}">
        <p14:creationId xmlns:p14="http://schemas.microsoft.com/office/powerpoint/2010/main" val="135821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675DA-237D-0351-4A19-6E06F51D5D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034C63-E8DB-24D1-7ED5-F3AE9D613263}"/>
              </a:ext>
            </a:extLst>
          </p:cNvPr>
          <p:cNvSpPr>
            <a:spLocks noGrp="1"/>
          </p:cNvSpPr>
          <p:nvPr>
            <p:ph type="title"/>
          </p:nvPr>
        </p:nvSpPr>
        <p:spPr/>
        <p:txBody>
          <a:bodyPr/>
          <a:lstStyle/>
          <a:p>
            <a:r>
              <a:rPr lang="en-US" dirty="0">
                <a:solidFill>
                  <a:schemeClr val="tx1"/>
                </a:solidFill>
              </a:rPr>
              <a:t>Perioperative Management Update</a:t>
            </a:r>
          </a:p>
        </p:txBody>
      </p:sp>
      <p:sp>
        <p:nvSpPr>
          <p:cNvPr id="6" name="TextBox 5">
            <a:extLst>
              <a:ext uri="{FF2B5EF4-FFF2-40B4-BE49-F238E27FC236}">
                <a16:creationId xmlns:a16="http://schemas.microsoft.com/office/drawing/2014/main" id="{4E7B3013-64EA-C238-D0B5-316A6EBD62A0}"/>
              </a:ext>
            </a:extLst>
          </p:cNvPr>
          <p:cNvSpPr txBox="1"/>
          <p:nvPr/>
        </p:nvSpPr>
        <p:spPr>
          <a:xfrm>
            <a:off x="5236234" y="5900469"/>
            <a:ext cx="7919049" cy="523220"/>
          </a:xfrm>
          <a:prstGeom prst="rect">
            <a:avLst/>
          </a:prstGeom>
          <a:noFill/>
        </p:spPr>
        <p:txBody>
          <a:bodyPr wrap="square" rtlCol="0">
            <a:spAutoFit/>
          </a:bodyPr>
          <a:lstStyle/>
          <a:p>
            <a:r>
              <a:rPr lang="en-US" sz="1400" dirty="0"/>
              <a:t>https://www.asahq.org/about-asa/newsroom/news-releases/2023/06/american-society-of-anesthesiologists-consensus-based-guidance-on-preoperative</a:t>
            </a:r>
          </a:p>
        </p:txBody>
      </p:sp>
      <p:sp>
        <p:nvSpPr>
          <p:cNvPr id="4" name="Content Placeholder 3">
            <a:extLst>
              <a:ext uri="{FF2B5EF4-FFF2-40B4-BE49-F238E27FC236}">
                <a16:creationId xmlns:a16="http://schemas.microsoft.com/office/drawing/2014/main" id="{C0921432-95E0-2DA0-8A5E-3E430BC816F7}"/>
              </a:ext>
            </a:extLst>
          </p:cNvPr>
          <p:cNvSpPr>
            <a:spLocks noGrp="1"/>
          </p:cNvSpPr>
          <p:nvPr>
            <p:ph idx="1"/>
          </p:nvPr>
        </p:nvSpPr>
        <p:spPr>
          <a:xfrm>
            <a:off x="483079" y="1250830"/>
            <a:ext cx="11257472" cy="5408762"/>
          </a:xfrm>
        </p:spPr>
        <p:txBody>
          <a:bodyPr>
            <a:normAutofit fontScale="92500" lnSpcReduction="20000"/>
          </a:bodyPr>
          <a:lstStyle/>
          <a:p>
            <a:r>
              <a:rPr lang="en-US" dirty="0"/>
              <a:t>Day of the Procedure: </a:t>
            </a:r>
          </a:p>
          <a:p>
            <a:pPr lvl="1"/>
            <a:r>
              <a:rPr lang="en-US" dirty="0"/>
              <a:t>If gastrointestinal (GI) symptoms such as severe nausea/vomiting/retching, abdominal bloating, or abdominal pain are present, consider delaying elective procedure, and discuss the concerns of potential risk of regurgitation and pulmonary aspiration of gastric contents with the proceduralist/surgeon and the patient.</a:t>
            </a:r>
          </a:p>
          <a:p>
            <a:pPr lvl="1"/>
            <a:r>
              <a:rPr lang="en-US" dirty="0"/>
              <a:t>If the patient has no GI symptoms, and the GLP-1 agonists have been held as advised, proceed as usual.</a:t>
            </a:r>
          </a:p>
          <a:p>
            <a:pPr lvl="1"/>
            <a:r>
              <a:rPr lang="en-US" dirty="0"/>
              <a:t>If the patient has no GI symptoms, but the GLP-1 agonists were not held as advised, proceed with ‘full stomach’ precautions or consider evaluating gastric volume by ultrasound, if possible and if proficient with the technique. If the stomach is empty, proceed as usual. If the stomach is full or if gastric ultrasound inconclusive or not possible, consider delaying the procedure or treat the patient as ‘full stomach’ and manage accordingly. Discuss the concerns of potential risk of regurgitation and pulmonary aspiration of gastric contents with the proceduralist/surgeon and the patient.</a:t>
            </a:r>
          </a:p>
          <a:p>
            <a:pPr lvl="1"/>
            <a:r>
              <a:rPr lang="en-US" dirty="0"/>
              <a:t>There is no evidence to suggest the optimal duration of fasting for patients on GLP-1 agonists. Therefore, until we have adequate evidence, we suggest following the current ASA fasting guidelines</a:t>
            </a:r>
          </a:p>
        </p:txBody>
      </p:sp>
    </p:spTree>
    <p:extLst>
      <p:ext uri="{BB962C8B-B14F-4D97-AF65-F5344CB8AC3E}">
        <p14:creationId xmlns:p14="http://schemas.microsoft.com/office/powerpoint/2010/main" val="283453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E446B-7511-34A6-E028-2E4361102D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C1FE21-6FE7-3503-FB09-C1A441F0DF67}"/>
              </a:ext>
            </a:extLst>
          </p:cNvPr>
          <p:cNvSpPr>
            <a:spLocks noGrp="1"/>
          </p:cNvSpPr>
          <p:nvPr>
            <p:ph type="title"/>
          </p:nvPr>
        </p:nvSpPr>
        <p:spPr/>
        <p:txBody>
          <a:bodyPr/>
          <a:lstStyle/>
          <a:p>
            <a:r>
              <a:rPr lang="en-US" dirty="0">
                <a:solidFill>
                  <a:schemeClr val="tx1"/>
                </a:solidFill>
              </a:rPr>
              <a:t>Perioperative Management Update</a:t>
            </a:r>
          </a:p>
        </p:txBody>
      </p:sp>
      <p:pic>
        <p:nvPicPr>
          <p:cNvPr id="10" name="Content Placeholder 9" descr="A close-up of a paper&#10;&#10;Description automatically generated">
            <a:extLst>
              <a:ext uri="{FF2B5EF4-FFF2-40B4-BE49-F238E27FC236}">
                <a16:creationId xmlns:a16="http://schemas.microsoft.com/office/drawing/2014/main" id="{A94122DD-88C2-4265-9A66-C154F6BF1B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411" y="1600200"/>
            <a:ext cx="8589177" cy="4708525"/>
          </a:xfrm>
        </p:spPr>
      </p:pic>
    </p:spTree>
    <p:extLst>
      <p:ext uri="{BB962C8B-B14F-4D97-AF65-F5344CB8AC3E}">
        <p14:creationId xmlns:p14="http://schemas.microsoft.com/office/powerpoint/2010/main" val="29406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C384C-DC03-AAB5-C5F7-CABEBB73FF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9CED5C-CDA7-3C80-818E-FC10AD52FC09}"/>
              </a:ext>
            </a:extLst>
          </p:cNvPr>
          <p:cNvSpPr>
            <a:spLocks noGrp="1"/>
          </p:cNvSpPr>
          <p:nvPr>
            <p:ph type="title"/>
          </p:nvPr>
        </p:nvSpPr>
        <p:spPr/>
        <p:txBody>
          <a:bodyPr/>
          <a:lstStyle/>
          <a:p>
            <a:r>
              <a:rPr lang="en-US" dirty="0">
                <a:solidFill>
                  <a:schemeClr val="tx1"/>
                </a:solidFill>
              </a:rPr>
              <a:t>Perioperative Management Update</a:t>
            </a:r>
          </a:p>
        </p:txBody>
      </p:sp>
      <p:pic>
        <p:nvPicPr>
          <p:cNvPr id="6" name="Content Placeholder 5" descr="A close-up of a paper&#10;&#10;Description automatically generated">
            <a:extLst>
              <a:ext uri="{FF2B5EF4-FFF2-40B4-BE49-F238E27FC236}">
                <a16:creationId xmlns:a16="http://schemas.microsoft.com/office/drawing/2014/main" id="{0D3131DE-E3C0-FD99-F487-CF47AC2ECA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780" y="1600200"/>
            <a:ext cx="8396440" cy="4708525"/>
          </a:xfrm>
        </p:spPr>
      </p:pic>
    </p:spTree>
    <p:extLst>
      <p:ext uri="{BB962C8B-B14F-4D97-AF65-F5344CB8AC3E}">
        <p14:creationId xmlns:p14="http://schemas.microsoft.com/office/powerpoint/2010/main" val="168669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DDA05-6D38-EB3B-B993-38FF5A37B8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32D68F-9EAD-B0F1-D802-CFA0271B1714}"/>
              </a:ext>
            </a:extLst>
          </p:cNvPr>
          <p:cNvSpPr>
            <a:spLocks noGrp="1"/>
          </p:cNvSpPr>
          <p:nvPr>
            <p:ph type="title"/>
          </p:nvPr>
        </p:nvSpPr>
        <p:spPr/>
        <p:txBody>
          <a:bodyPr/>
          <a:lstStyle/>
          <a:p>
            <a:r>
              <a:rPr lang="en-US" dirty="0">
                <a:solidFill>
                  <a:schemeClr val="tx1"/>
                </a:solidFill>
              </a:rPr>
              <a:t>Perioperative Management Update</a:t>
            </a:r>
          </a:p>
        </p:txBody>
      </p:sp>
      <p:pic>
        <p:nvPicPr>
          <p:cNvPr id="6" name="Content Placeholder 5" descr="A close-up of a paper&#10;&#10;Description automatically generated">
            <a:extLst>
              <a:ext uri="{FF2B5EF4-FFF2-40B4-BE49-F238E27FC236}">
                <a16:creationId xmlns:a16="http://schemas.microsoft.com/office/drawing/2014/main" id="{156BA3FD-BA68-FBCE-D41A-AD16C924EC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8671" y="1600200"/>
            <a:ext cx="8354657" cy="4708525"/>
          </a:xfrm>
        </p:spPr>
      </p:pic>
    </p:spTree>
    <p:extLst>
      <p:ext uri="{BB962C8B-B14F-4D97-AF65-F5344CB8AC3E}">
        <p14:creationId xmlns:p14="http://schemas.microsoft.com/office/powerpoint/2010/main" val="366853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sz="2400" dirty="0">
                <a:latin typeface="Calibri" panose="020F0502020204030204" pitchFamily="34" charset="0"/>
                <a:ea typeface="Arial Unicode MS" panose="020B0604020202020204" pitchFamily="34" charset="-128"/>
                <a:cs typeface="Arial Unicode MS" panose="020B0604020202020204" pitchFamily="34" charset="-128"/>
              </a:rPr>
              <a:t>Review and discuss the new guidelines/recommendations from Diabetes Canada</a:t>
            </a:r>
          </a:p>
          <a:p>
            <a:endParaRPr lang="en-US" sz="2400" dirty="0">
              <a:latin typeface="Calibri" panose="020F0502020204030204" pitchFamily="34" charset="0"/>
              <a:ea typeface="Arial Unicode MS" panose="020B0604020202020204" pitchFamily="34" charset="-128"/>
              <a:cs typeface="Arial Unicode MS" panose="020B0604020202020204" pitchFamily="34" charset="-128"/>
            </a:endParaRP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Hyperglycemic management</a:t>
            </a:r>
          </a:p>
          <a:p>
            <a:pPr marL="585216" lvl="1" indent="0">
              <a:buNone/>
            </a:pPr>
            <a:r>
              <a:rPr lang="en-US" sz="2000" dirty="0">
                <a:latin typeface="Calibri" panose="020F0502020204030204" pitchFamily="34" charset="0"/>
                <a:ea typeface="Arial Unicode MS" panose="020B0604020202020204" pitchFamily="34" charset="-128"/>
                <a:cs typeface="Arial Unicode MS" panose="020B0604020202020204" pitchFamily="34" charset="-128"/>
              </a:rPr>
              <a:t> </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Diabetic nephropathy</a:t>
            </a:r>
          </a:p>
          <a:p>
            <a:pPr lvl="1"/>
            <a:endParaRPr lang="en-US" sz="2000" dirty="0">
              <a:latin typeface="Calibri" panose="020F0502020204030204" pitchFamily="34" charset="0"/>
              <a:ea typeface="Arial Unicode MS" panose="020B0604020202020204" pitchFamily="34" charset="-128"/>
              <a:cs typeface="Arial Unicode MS" panose="020B0604020202020204" pitchFamily="34" charset="-128"/>
            </a:endParaRP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Perioperative management</a:t>
            </a:r>
          </a:p>
          <a:p>
            <a:pPr lvl="1"/>
            <a:endParaRPr lang="en-US" sz="2000" dirty="0">
              <a:latin typeface="Calibri" panose="020F0502020204030204" pitchFamily="34" charset="0"/>
              <a:ea typeface="Arial Unicode MS" panose="020B0604020202020204" pitchFamily="34" charset="-128"/>
              <a:cs typeface="Arial Unicode MS" panose="020B0604020202020204" pitchFamily="34" charset="-128"/>
            </a:endParaRP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T1DM</a:t>
            </a:r>
          </a:p>
          <a:p>
            <a:pPr lvl="1"/>
            <a:endParaRPr lang="en-US" sz="20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 name="Title 12"/>
          <p:cNvSpPr>
            <a:spLocks noGrp="1"/>
          </p:cNvSpPr>
          <p:nvPr>
            <p:ph type="title"/>
          </p:nvPr>
        </p:nvSpPr>
        <p:spPr/>
        <p:txBody>
          <a:bodyPr/>
          <a:lstStyle/>
          <a:p>
            <a:r>
              <a:rPr lang="en-US" dirty="0">
                <a:solidFill>
                  <a:schemeClr val="tx1"/>
                </a:solidFill>
              </a:rPr>
              <a:t>Objectives</a:t>
            </a:r>
          </a:p>
        </p:txBody>
      </p:sp>
    </p:spTree>
    <p:extLst>
      <p:ext uri="{BB962C8B-B14F-4D97-AF65-F5344CB8AC3E}">
        <p14:creationId xmlns:p14="http://schemas.microsoft.com/office/powerpoint/2010/main" val="300971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1ACF7-3BFE-6B13-C508-09B06A66E8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95E144-6A81-15D5-028E-4C66961E04D4}"/>
              </a:ext>
            </a:extLst>
          </p:cNvPr>
          <p:cNvSpPr>
            <a:spLocks noGrp="1"/>
          </p:cNvSpPr>
          <p:nvPr>
            <p:ph type="title"/>
          </p:nvPr>
        </p:nvSpPr>
        <p:spPr/>
        <p:txBody>
          <a:bodyPr/>
          <a:lstStyle/>
          <a:p>
            <a:r>
              <a:rPr lang="en-US" dirty="0">
                <a:solidFill>
                  <a:schemeClr val="tx1"/>
                </a:solidFill>
              </a:rPr>
              <a:t>New Statements For T1DM</a:t>
            </a:r>
          </a:p>
        </p:txBody>
      </p:sp>
      <p:pic>
        <p:nvPicPr>
          <p:cNvPr id="13" name="Content Placeholder 12" descr="A screenshot of a computer&#10;&#10;Description automatically generated">
            <a:extLst>
              <a:ext uri="{FF2B5EF4-FFF2-40B4-BE49-F238E27FC236}">
                <a16:creationId xmlns:a16="http://schemas.microsoft.com/office/drawing/2014/main" id="{99864943-B09D-536B-5ED1-6E10DFD31E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4939" y="1600200"/>
            <a:ext cx="8702122" cy="4708525"/>
          </a:xfrm>
        </p:spPr>
      </p:pic>
    </p:spTree>
    <p:extLst>
      <p:ext uri="{BB962C8B-B14F-4D97-AF65-F5344CB8AC3E}">
        <p14:creationId xmlns:p14="http://schemas.microsoft.com/office/powerpoint/2010/main" val="128786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FEE3-4526-DC7E-4891-69D5A3B658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7AC585-9C16-271C-E4E0-3B12D8F5C4B8}"/>
              </a:ext>
            </a:extLst>
          </p:cNvPr>
          <p:cNvSpPr>
            <a:spLocks noGrp="1"/>
          </p:cNvSpPr>
          <p:nvPr>
            <p:ph type="title"/>
          </p:nvPr>
        </p:nvSpPr>
        <p:spPr/>
        <p:txBody>
          <a:bodyPr/>
          <a:lstStyle/>
          <a:p>
            <a:r>
              <a:rPr lang="en-US" dirty="0">
                <a:solidFill>
                  <a:schemeClr val="tx1"/>
                </a:solidFill>
              </a:rPr>
              <a:t>New Statements For T1DM</a:t>
            </a:r>
          </a:p>
        </p:txBody>
      </p:sp>
      <p:pic>
        <p:nvPicPr>
          <p:cNvPr id="4" name="Content Placeholder 3" descr="A screenshot of a medical test&#10;&#10;Description automatically generated">
            <a:extLst>
              <a:ext uri="{FF2B5EF4-FFF2-40B4-BE49-F238E27FC236}">
                <a16:creationId xmlns:a16="http://schemas.microsoft.com/office/drawing/2014/main" id="{FA212F84-82BC-1B9D-3DF6-DDCE125A6D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5244" y="1600200"/>
            <a:ext cx="8621511" cy="4708525"/>
          </a:xfrm>
        </p:spPr>
      </p:pic>
    </p:spTree>
    <p:extLst>
      <p:ext uri="{BB962C8B-B14F-4D97-AF65-F5344CB8AC3E}">
        <p14:creationId xmlns:p14="http://schemas.microsoft.com/office/powerpoint/2010/main" val="421433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1E78-E731-4B90-09C2-35ED053122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D0EF53-E134-80AD-D3DC-9BC7FD203E86}"/>
              </a:ext>
            </a:extLst>
          </p:cNvPr>
          <p:cNvSpPr>
            <a:spLocks noGrp="1"/>
          </p:cNvSpPr>
          <p:nvPr>
            <p:ph type="title"/>
          </p:nvPr>
        </p:nvSpPr>
        <p:spPr/>
        <p:txBody>
          <a:bodyPr/>
          <a:lstStyle/>
          <a:p>
            <a:r>
              <a:rPr lang="en-US" dirty="0">
                <a:solidFill>
                  <a:schemeClr val="tx1"/>
                </a:solidFill>
              </a:rPr>
              <a:t>New Statements For T1DM</a:t>
            </a:r>
          </a:p>
        </p:txBody>
      </p:sp>
      <p:pic>
        <p:nvPicPr>
          <p:cNvPr id="4" name="Content Placeholder 3" descr="A close-up of a medical information&#10;&#10;Description automatically generated">
            <a:extLst>
              <a:ext uri="{FF2B5EF4-FFF2-40B4-BE49-F238E27FC236}">
                <a16:creationId xmlns:a16="http://schemas.microsoft.com/office/drawing/2014/main" id="{95413D9A-54CC-A2CB-3B0D-8B89263C87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8463" y="1600200"/>
            <a:ext cx="8495074" cy="4708525"/>
          </a:xfrm>
        </p:spPr>
      </p:pic>
    </p:spTree>
    <p:extLst>
      <p:ext uri="{BB962C8B-B14F-4D97-AF65-F5344CB8AC3E}">
        <p14:creationId xmlns:p14="http://schemas.microsoft.com/office/powerpoint/2010/main" val="186831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C18A-97D7-4D17-0A6E-6837E3B3C8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655F3E-9259-AF55-0F4E-28921112F3F4}"/>
              </a:ext>
            </a:extLst>
          </p:cNvPr>
          <p:cNvSpPr>
            <a:spLocks noGrp="1"/>
          </p:cNvSpPr>
          <p:nvPr>
            <p:ph type="title"/>
          </p:nvPr>
        </p:nvSpPr>
        <p:spPr/>
        <p:txBody>
          <a:bodyPr/>
          <a:lstStyle/>
          <a:p>
            <a:r>
              <a:rPr lang="en-US" dirty="0">
                <a:solidFill>
                  <a:schemeClr val="tx1"/>
                </a:solidFill>
              </a:rPr>
              <a:t>New Statements For T1DM</a:t>
            </a:r>
          </a:p>
        </p:txBody>
      </p:sp>
      <p:pic>
        <p:nvPicPr>
          <p:cNvPr id="4" name="Content Placeholder 3" descr="A white board with blue text and red and white text&#10;&#10;Description automatically generated">
            <a:extLst>
              <a:ext uri="{FF2B5EF4-FFF2-40B4-BE49-F238E27FC236}">
                <a16:creationId xmlns:a16="http://schemas.microsoft.com/office/drawing/2014/main" id="{1F64A3CB-6958-BED0-5DF8-8A444D3F024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6181" y="1600200"/>
            <a:ext cx="8539638" cy="4708525"/>
          </a:xfrm>
        </p:spPr>
      </p:pic>
    </p:spTree>
    <p:extLst>
      <p:ext uri="{BB962C8B-B14F-4D97-AF65-F5344CB8AC3E}">
        <p14:creationId xmlns:p14="http://schemas.microsoft.com/office/powerpoint/2010/main" val="38404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3D45-DC58-042C-057C-090683E316C4}"/>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456BDF0-8348-E8EE-7E91-383A5C0276A6}"/>
              </a:ext>
            </a:extLst>
          </p:cNvPr>
          <p:cNvSpPr>
            <a:spLocks noGrp="1"/>
          </p:cNvSpPr>
          <p:nvPr>
            <p:ph idx="1"/>
          </p:nvPr>
        </p:nvSpPr>
        <p:spPr/>
        <p:txBody>
          <a:bodyPr>
            <a:normAutofit/>
          </a:bodyPr>
          <a:lstStyle/>
          <a:p>
            <a:endParaRPr lang="en-US" sz="2400" dirty="0">
              <a:latin typeface="Calibri" panose="020F0502020204030204" pitchFamily="34" charset="0"/>
              <a:ea typeface="Arial Unicode MS" panose="020B0604020202020204" pitchFamily="34" charset="-128"/>
              <a:cs typeface="Arial Unicode MS" panose="020B0604020202020204" pitchFamily="34" charset="-128"/>
            </a:endParaRP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Hyperglycemic management</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Choice of agents evolving with new evidence</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Updates to renal adjusted dosing of individual medications 	</a:t>
            </a:r>
          </a:p>
          <a:p>
            <a:pPr marL="137160" indent="0">
              <a:buNone/>
            </a:pPr>
            <a:r>
              <a:rPr lang="en-US" sz="2400" dirty="0">
                <a:latin typeface="Calibri" panose="020F0502020204030204" pitchFamily="34" charset="0"/>
                <a:ea typeface="Arial Unicode MS" panose="020B0604020202020204" pitchFamily="34" charset="-128"/>
                <a:cs typeface="Arial Unicode MS" panose="020B0604020202020204" pitchFamily="34" charset="-128"/>
              </a:rPr>
              <a:t>	</a:t>
            </a:r>
            <a:endParaRPr lang="en-US" sz="22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 name="Title 12">
            <a:extLst>
              <a:ext uri="{FF2B5EF4-FFF2-40B4-BE49-F238E27FC236}">
                <a16:creationId xmlns:a16="http://schemas.microsoft.com/office/drawing/2014/main" id="{4A3FAF79-7387-AC81-36CF-C42657CA62D8}"/>
              </a:ext>
            </a:extLst>
          </p:cNvPr>
          <p:cNvSpPr>
            <a:spLocks noGrp="1"/>
          </p:cNvSpPr>
          <p:nvPr>
            <p:ph type="title"/>
          </p:nvPr>
        </p:nvSpPr>
        <p:spPr/>
        <p:txBody>
          <a:bodyPr/>
          <a:lstStyle/>
          <a:p>
            <a:r>
              <a:rPr lang="en-US" dirty="0">
                <a:solidFill>
                  <a:schemeClr val="tx1"/>
                </a:solidFill>
              </a:rPr>
              <a:t>Summary</a:t>
            </a:r>
          </a:p>
        </p:txBody>
      </p:sp>
    </p:spTree>
    <p:extLst>
      <p:ext uri="{BB962C8B-B14F-4D97-AF65-F5344CB8AC3E}">
        <p14:creationId xmlns:p14="http://schemas.microsoft.com/office/powerpoint/2010/main" val="70368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75022-2952-C6E2-CA71-B4CC45738CDE}"/>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EBB8296A-2116-C1E8-B2EC-58BE9C2F016E}"/>
              </a:ext>
            </a:extLst>
          </p:cNvPr>
          <p:cNvSpPr>
            <a:spLocks noGrp="1"/>
          </p:cNvSpPr>
          <p:nvPr>
            <p:ph idx="1"/>
          </p:nvPr>
        </p:nvSpPr>
        <p:spPr/>
        <p:txBody>
          <a:bodyPr>
            <a:normAutofit/>
          </a:bodyPr>
          <a:lstStyle/>
          <a:p>
            <a:endParaRPr lang="en-US" sz="2400" dirty="0">
              <a:latin typeface="Calibri" panose="020F0502020204030204" pitchFamily="34" charset="0"/>
              <a:ea typeface="Arial Unicode MS" panose="020B0604020202020204" pitchFamily="34" charset="-128"/>
              <a:cs typeface="Arial Unicode MS" panose="020B0604020202020204" pitchFamily="34" charset="-128"/>
            </a:endParaRP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Hyperglycemic management</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Choice of agents evolving with new evidence</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Updates to renal adjusted dosing of individual medications 	</a:t>
            </a: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Diabetic nephropathy</a:t>
            </a:r>
          </a:p>
          <a:p>
            <a:pPr lvl="2"/>
            <a:r>
              <a:rPr lang="en-US" sz="1800" dirty="0" err="1">
                <a:latin typeface="Calibri" panose="020F0502020204030204" pitchFamily="34" charset="0"/>
                <a:ea typeface="Arial Unicode MS" panose="020B0604020202020204" pitchFamily="34" charset="-128"/>
                <a:cs typeface="Arial Unicode MS" panose="020B0604020202020204" pitchFamily="34" charset="-128"/>
              </a:rPr>
              <a:t>ACEi</a:t>
            </a:r>
            <a:r>
              <a:rPr lang="en-US" sz="1800" dirty="0">
                <a:latin typeface="Calibri" panose="020F0502020204030204" pitchFamily="34" charset="0"/>
                <a:ea typeface="Arial Unicode MS" panose="020B0604020202020204" pitchFamily="34" charset="-128"/>
                <a:cs typeface="Arial Unicode MS" panose="020B0604020202020204" pitchFamily="34" charset="-128"/>
              </a:rPr>
              <a:t> or ARB is primary agent</a:t>
            </a:r>
          </a:p>
          <a:p>
            <a:pPr lvl="2"/>
            <a:r>
              <a:rPr lang="en-US" sz="1800" dirty="0">
                <a:latin typeface="Calibri" panose="020F0502020204030204" pitchFamily="34" charset="0"/>
                <a:ea typeface="Arial Unicode MS" panose="020B0604020202020204" pitchFamily="34" charset="-128"/>
                <a:cs typeface="Arial Unicode MS" panose="020B0604020202020204" pitchFamily="34" charset="-128"/>
              </a:rPr>
              <a:t>SGLT2i, GLP1a or </a:t>
            </a:r>
            <a:r>
              <a:rPr lang="en-US" sz="1800" dirty="0" err="1">
                <a:latin typeface="Calibri" panose="020F0502020204030204" pitchFamily="34" charset="0"/>
                <a:ea typeface="Arial Unicode MS" panose="020B0604020202020204" pitchFamily="34" charset="-128"/>
                <a:cs typeface="Arial Unicode MS" panose="020B0604020202020204" pitchFamily="34" charset="-128"/>
              </a:rPr>
              <a:t>nsMRA</a:t>
            </a:r>
            <a:r>
              <a:rPr lang="en-US" sz="1800" dirty="0">
                <a:latin typeface="Calibri" panose="020F0502020204030204" pitchFamily="34" charset="0"/>
                <a:ea typeface="Arial Unicode MS" panose="020B0604020202020204" pitchFamily="34" charset="-128"/>
                <a:cs typeface="Arial Unicode MS" panose="020B0604020202020204" pitchFamily="34" charset="-128"/>
              </a:rPr>
              <a:t> should be considered for significant reduction in eGFR and/or proteinuria</a:t>
            </a:r>
          </a:p>
          <a:p>
            <a:pPr marL="137160" indent="0">
              <a:buNone/>
            </a:pPr>
            <a:r>
              <a:rPr lang="en-US" sz="2400" dirty="0">
                <a:latin typeface="Calibri" panose="020F0502020204030204" pitchFamily="34" charset="0"/>
                <a:ea typeface="Arial Unicode MS" panose="020B0604020202020204" pitchFamily="34" charset="-128"/>
                <a:cs typeface="Arial Unicode MS" panose="020B0604020202020204" pitchFamily="34" charset="-128"/>
              </a:rPr>
              <a:t>	</a:t>
            </a:r>
            <a:endParaRPr lang="en-US" sz="22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 name="Title 12">
            <a:extLst>
              <a:ext uri="{FF2B5EF4-FFF2-40B4-BE49-F238E27FC236}">
                <a16:creationId xmlns:a16="http://schemas.microsoft.com/office/drawing/2014/main" id="{355E9BD7-2829-EB8D-DC2A-66D9D987F1EC}"/>
              </a:ext>
            </a:extLst>
          </p:cNvPr>
          <p:cNvSpPr>
            <a:spLocks noGrp="1"/>
          </p:cNvSpPr>
          <p:nvPr>
            <p:ph type="title"/>
          </p:nvPr>
        </p:nvSpPr>
        <p:spPr/>
        <p:txBody>
          <a:bodyPr/>
          <a:lstStyle/>
          <a:p>
            <a:r>
              <a:rPr lang="en-US" dirty="0">
                <a:solidFill>
                  <a:schemeClr val="tx1"/>
                </a:solidFill>
              </a:rPr>
              <a:t>Summary</a:t>
            </a:r>
          </a:p>
        </p:txBody>
      </p:sp>
    </p:spTree>
    <p:extLst>
      <p:ext uri="{BB962C8B-B14F-4D97-AF65-F5344CB8AC3E}">
        <p14:creationId xmlns:p14="http://schemas.microsoft.com/office/powerpoint/2010/main" val="203645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endParaRPr lang="en-US" sz="2400" dirty="0">
              <a:latin typeface="Calibri" panose="020F0502020204030204" pitchFamily="34" charset="0"/>
              <a:ea typeface="Arial Unicode MS" panose="020B0604020202020204" pitchFamily="34" charset="-128"/>
              <a:cs typeface="Arial Unicode MS" panose="020B0604020202020204" pitchFamily="34" charset="-128"/>
            </a:endParaRP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Hyperglycemic management</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Choice of agents evolving with new evidence</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Updates to renal adjusted dosing of individual medications 	</a:t>
            </a: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Diabetic nephropathy</a:t>
            </a:r>
          </a:p>
          <a:p>
            <a:pPr lvl="2"/>
            <a:r>
              <a:rPr lang="en-US" sz="1800" dirty="0" err="1">
                <a:latin typeface="Calibri" panose="020F0502020204030204" pitchFamily="34" charset="0"/>
                <a:ea typeface="Arial Unicode MS" panose="020B0604020202020204" pitchFamily="34" charset="-128"/>
                <a:cs typeface="Arial Unicode MS" panose="020B0604020202020204" pitchFamily="34" charset="-128"/>
              </a:rPr>
              <a:t>ACEi</a:t>
            </a:r>
            <a:r>
              <a:rPr lang="en-US" sz="1800" dirty="0">
                <a:latin typeface="Calibri" panose="020F0502020204030204" pitchFamily="34" charset="0"/>
                <a:ea typeface="Arial Unicode MS" panose="020B0604020202020204" pitchFamily="34" charset="-128"/>
                <a:cs typeface="Arial Unicode MS" panose="020B0604020202020204" pitchFamily="34" charset="-128"/>
              </a:rPr>
              <a:t> or ARB is primary agent</a:t>
            </a:r>
          </a:p>
          <a:p>
            <a:pPr lvl="2"/>
            <a:r>
              <a:rPr lang="en-US" sz="1800" dirty="0">
                <a:latin typeface="Calibri" panose="020F0502020204030204" pitchFamily="34" charset="0"/>
                <a:ea typeface="Arial Unicode MS" panose="020B0604020202020204" pitchFamily="34" charset="-128"/>
                <a:cs typeface="Arial Unicode MS" panose="020B0604020202020204" pitchFamily="34" charset="-128"/>
              </a:rPr>
              <a:t>SGLT2i, GLP1a or </a:t>
            </a:r>
            <a:r>
              <a:rPr lang="en-US" sz="1800" dirty="0" err="1">
                <a:latin typeface="Calibri" panose="020F0502020204030204" pitchFamily="34" charset="0"/>
                <a:ea typeface="Arial Unicode MS" panose="020B0604020202020204" pitchFamily="34" charset="-128"/>
                <a:cs typeface="Arial Unicode MS" panose="020B0604020202020204" pitchFamily="34" charset="-128"/>
              </a:rPr>
              <a:t>nsMRA</a:t>
            </a:r>
            <a:r>
              <a:rPr lang="en-US" sz="1800" dirty="0">
                <a:latin typeface="Calibri" panose="020F0502020204030204" pitchFamily="34" charset="0"/>
                <a:ea typeface="Arial Unicode MS" panose="020B0604020202020204" pitchFamily="34" charset="-128"/>
                <a:cs typeface="Arial Unicode MS" panose="020B0604020202020204" pitchFamily="34" charset="-128"/>
              </a:rPr>
              <a:t> should be considered for significant reduction in eGFR and/or proteinuria</a:t>
            </a: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Perioperative management</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GLP1a are thought to increase risk of aspiration during anesthesia</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Poor/limited evidence exists to guide management</a:t>
            </a:r>
          </a:p>
          <a:p>
            <a:pPr marL="137160" indent="0">
              <a:buNone/>
            </a:pPr>
            <a:r>
              <a:rPr lang="en-US" sz="2400" dirty="0">
                <a:latin typeface="Calibri" panose="020F0502020204030204" pitchFamily="34" charset="0"/>
                <a:ea typeface="Arial Unicode MS" panose="020B0604020202020204" pitchFamily="34" charset="-128"/>
                <a:cs typeface="Arial Unicode MS" panose="020B0604020202020204" pitchFamily="34" charset="-128"/>
              </a:rPr>
              <a:t>	</a:t>
            </a:r>
            <a:endParaRPr lang="en-US" sz="22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 name="Title 12"/>
          <p:cNvSpPr>
            <a:spLocks noGrp="1"/>
          </p:cNvSpPr>
          <p:nvPr>
            <p:ph type="title"/>
          </p:nvPr>
        </p:nvSpPr>
        <p:spPr/>
        <p:txBody>
          <a:bodyPr/>
          <a:lstStyle/>
          <a:p>
            <a:r>
              <a:rPr lang="en-US" dirty="0">
                <a:solidFill>
                  <a:schemeClr val="tx1"/>
                </a:solidFill>
              </a:rPr>
              <a:t>Summary</a:t>
            </a:r>
          </a:p>
        </p:txBody>
      </p:sp>
    </p:spTree>
    <p:extLst>
      <p:ext uri="{BB962C8B-B14F-4D97-AF65-F5344CB8AC3E}">
        <p14:creationId xmlns:p14="http://schemas.microsoft.com/office/powerpoint/2010/main" val="119716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F77E-B95D-8E8B-800D-00274F4639E5}"/>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FE02921-124F-16CA-37EF-9B472CE2175F}"/>
              </a:ext>
            </a:extLst>
          </p:cNvPr>
          <p:cNvSpPr>
            <a:spLocks noGrp="1"/>
          </p:cNvSpPr>
          <p:nvPr>
            <p:ph idx="1"/>
          </p:nvPr>
        </p:nvSpPr>
        <p:spPr/>
        <p:txBody>
          <a:bodyPr>
            <a:normAutofit fontScale="92500" lnSpcReduction="10000"/>
          </a:bodyPr>
          <a:lstStyle/>
          <a:p>
            <a:endParaRPr lang="en-US" sz="2400" dirty="0">
              <a:latin typeface="Calibri" panose="020F0502020204030204" pitchFamily="34" charset="0"/>
              <a:ea typeface="Arial Unicode MS" panose="020B0604020202020204" pitchFamily="34" charset="-128"/>
              <a:cs typeface="Arial Unicode MS" panose="020B0604020202020204" pitchFamily="34" charset="-128"/>
            </a:endParaRP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Hyperglycemic management</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Choice of agents evolving with new evidence</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Updates to renal adjusted dosing of individual medications 	</a:t>
            </a: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Diabetic nephropathy</a:t>
            </a:r>
          </a:p>
          <a:p>
            <a:pPr lvl="2"/>
            <a:r>
              <a:rPr lang="en-US" sz="1800" dirty="0" err="1">
                <a:latin typeface="Calibri" panose="020F0502020204030204" pitchFamily="34" charset="0"/>
                <a:ea typeface="Arial Unicode MS" panose="020B0604020202020204" pitchFamily="34" charset="-128"/>
                <a:cs typeface="Arial Unicode MS" panose="020B0604020202020204" pitchFamily="34" charset="-128"/>
              </a:rPr>
              <a:t>ACEi</a:t>
            </a:r>
            <a:r>
              <a:rPr lang="en-US" sz="1800" dirty="0">
                <a:latin typeface="Calibri" panose="020F0502020204030204" pitchFamily="34" charset="0"/>
                <a:ea typeface="Arial Unicode MS" panose="020B0604020202020204" pitchFamily="34" charset="-128"/>
                <a:cs typeface="Arial Unicode MS" panose="020B0604020202020204" pitchFamily="34" charset="-128"/>
              </a:rPr>
              <a:t> or ARB is primary agent</a:t>
            </a:r>
          </a:p>
          <a:p>
            <a:pPr lvl="2"/>
            <a:r>
              <a:rPr lang="en-US" sz="1800" dirty="0">
                <a:latin typeface="Calibri" panose="020F0502020204030204" pitchFamily="34" charset="0"/>
                <a:ea typeface="Arial Unicode MS" panose="020B0604020202020204" pitchFamily="34" charset="-128"/>
                <a:cs typeface="Arial Unicode MS" panose="020B0604020202020204" pitchFamily="34" charset="-128"/>
              </a:rPr>
              <a:t>SGLT2i, GLP1a or </a:t>
            </a:r>
            <a:r>
              <a:rPr lang="en-US" sz="1800" dirty="0" err="1">
                <a:latin typeface="Calibri" panose="020F0502020204030204" pitchFamily="34" charset="0"/>
                <a:ea typeface="Arial Unicode MS" panose="020B0604020202020204" pitchFamily="34" charset="-128"/>
                <a:cs typeface="Arial Unicode MS" panose="020B0604020202020204" pitchFamily="34" charset="-128"/>
              </a:rPr>
              <a:t>nsMRA</a:t>
            </a:r>
            <a:r>
              <a:rPr lang="en-US" sz="1800" dirty="0">
                <a:latin typeface="Calibri" panose="020F0502020204030204" pitchFamily="34" charset="0"/>
                <a:ea typeface="Arial Unicode MS" panose="020B0604020202020204" pitchFamily="34" charset="-128"/>
                <a:cs typeface="Arial Unicode MS" panose="020B0604020202020204" pitchFamily="34" charset="-128"/>
              </a:rPr>
              <a:t> should be considered for significant reduction in eGFR and/or proteinuria</a:t>
            </a: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Perioperative management</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GLP1a are thought to increase risk of aspiration during anesthesia</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Poor/limited evidence exists to guide management</a:t>
            </a:r>
          </a:p>
          <a:p>
            <a:r>
              <a:rPr lang="en-US" sz="2400" dirty="0">
                <a:latin typeface="Calibri" panose="020F0502020204030204" pitchFamily="34" charset="0"/>
                <a:ea typeface="Arial Unicode MS" panose="020B0604020202020204" pitchFamily="34" charset="-128"/>
                <a:cs typeface="Arial Unicode MS" panose="020B0604020202020204" pitchFamily="34" charset="-128"/>
              </a:rPr>
              <a:t>T1DM</a:t>
            </a:r>
          </a:p>
          <a:p>
            <a:pPr lvl="2"/>
            <a:r>
              <a:rPr lang="en-US" sz="1800" dirty="0">
                <a:latin typeface="Calibri" panose="020F0502020204030204" pitchFamily="34" charset="0"/>
                <a:ea typeface="Arial Unicode MS" panose="020B0604020202020204" pitchFamily="34" charset="-128"/>
                <a:cs typeface="Arial Unicode MS" panose="020B0604020202020204" pitchFamily="34" charset="-128"/>
              </a:rPr>
              <a:t>Consider metformin, SGLT2i and GLP1a as adjunctive agents to insulin</a:t>
            </a:r>
          </a:p>
          <a:p>
            <a:pPr marL="137160" indent="0">
              <a:buNone/>
            </a:pPr>
            <a:r>
              <a:rPr lang="en-US" sz="2400" dirty="0">
                <a:latin typeface="Calibri" panose="020F0502020204030204" pitchFamily="34" charset="0"/>
                <a:ea typeface="Arial Unicode MS" panose="020B0604020202020204" pitchFamily="34" charset="-128"/>
                <a:cs typeface="Arial Unicode MS" panose="020B0604020202020204" pitchFamily="34" charset="-128"/>
              </a:rPr>
              <a:t> 	</a:t>
            </a:r>
            <a:endParaRPr lang="en-US" sz="22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 name="Title 12">
            <a:extLst>
              <a:ext uri="{FF2B5EF4-FFF2-40B4-BE49-F238E27FC236}">
                <a16:creationId xmlns:a16="http://schemas.microsoft.com/office/drawing/2014/main" id="{2002FE7D-F389-4751-BB18-5E2F0AC13D43}"/>
              </a:ext>
            </a:extLst>
          </p:cNvPr>
          <p:cNvSpPr>
            <a:spLocks noGrp="1"/>
          </p:cNvSpPr>
          <p:nvPr>
            <p:ph type="title"/>
          </p:nvPr>
        </p:nvSpPr>
        <p:spPr/>
        <p:txBody>
          <a:bodyPr/>
          <a:lstStyle/>
          <a:p>
            <a:r>
              <a:rPr lang="en-US" dirty="0">
                <a:solidFill>
                  <a:schemeClr val="tx1"/>
                </a:solidFill>
              </a:rPr>
              <a:t>Summary</a:t>
            </a:r>
          </a:p>
        </p:txBody>
      </p:sp>
    </p:spTree>
    <p:extLst>
      <p:ext uri="{BB962C8B-B14F-4D97-AF65-F5344CB8AC3E}">
        <p14:creationId xmlns:p14="http://schemas.microsoft.com/office/powerpoint/2010/main" val="315753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1"/>
            <a:endParaRPr lang="en-US" sz="20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 name="Title 12"/>
          <p:cNvSpPr>
            <a:spLocks noGrp="1"/>
          </p:cNvSpPr>
          <p:nvPr>
            <p:ph type="title"/>
          </p:nvPr>
        </p:nvSpPr>
        <p:spPr/>
        <p:txBody>
          <a:bodyPr/>
          <a:lstStyle/>
          <a:p>
            <a:r>
              <a:rPr lang="en-US" dirty="0">
                <a:solidFill>
                  <a:schemeClr val="tx1"/>
                </a:solidFill>
              </a:rPr>
              <a:t>Questions?</a:t>
            </a:r>
          </a:p>
        </p:txBody>
      </p:sp>
    </p:spTree>
    <p:extLst>
      <p:ext uri="{BB962C8B-B14F-4D97-AF65-F5344CB8AC3E}">
        <p14:creationId xmlns:p14="http://schemas.microsoft.com/office/powerpoint/2010/main" val="197272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D134-9780-8E3E-2672-6B112A0D73B4}"/>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2741CBC-800C-2CD9-54A3-D2F66180F69E}"/>
              </a:ext>
            </a:extLst>
          </p:cNvPr>
          <p:cNvPicPr>
            <a:picLocks noGrp="1" noChangeAspect="1"/>
          </p:cNvPicPr>
          <p:nvPr>
            <p:ph idx="1"/>
          </p:nvPr>
        </p:nvPicPr>
        <p:blipFill>
          <a:blip r:embed="rId2"/>
          <a:stretch>
            <a:fillRect/>
          </a:stretch>
        </p:blipFill>
        <p:spPr>
          <a:xfrm>
            <a:off x="1089914" y="1725301"/>
            <a:ext cx="10012172" cy="4458322"/>
          </a:xfrm>
        </p:spPr>
      </p:pic>
      <p:sp>
        <p:nvSpPr>
          <p:cNvPr id="3" name="Title 2">
            <a:extLst>
              <a:ext uri="{FF2B5EF4-FFF2-40B4-BE49-F238E27FC236}">
                <a16:creationId xmlns:a16="http://schemas.microsoft.com/office/drawing/2014/main" id="{F86A6D6B-E57A-01BC-1DF3-3C90C7ED9CA4}"/>
              </a:ext>
            </a:extLst>
          </p:cNvPr>
          <p:cNvSpPr>
            <a:spLocks noGrp="1"/>
          </p:cNvSpPr>
          <p:nvPr>
            <p:ph type="title"/>
          </p:nvPr>
        </p:nvSpPr>
        <p:spPr/>
        <p:txBody>
          <a:bodyPr/>
          <a:lstStyle/>
          <a:p>
            <a:r>
              <a:rPr lang="en-US" dirty="0">
                <a:solidFill>
                  <a:schemeClr val="tx1"/>
                </a:solidFill>
              </a:rPr>
              <a:t>Hyperglycemic Management</a:t>
            </a:r>
            <a:endParaRPr lang="en-US" dirty="0"/>
          </a:p>
        </p:txBody>
      </p:sp>
    </p:spTree>
    <p:extLst>
      <p:ext uri="{BB962C8B-B14F-4D97-AF65-F5344CB8AC3E}">
        <p14:creationId xmlns:p14="http://schemas.microsoft.com/office/powerpoint/2010/main" val="238216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medical procedure&#10;&#10;Description automatically generated">
            <a:extLst>
              <a:ext uri="{FF2B5EF4-FFF2-40B4-BE49-F238E27FC236}">
                <a16:creationId xmlns:a16="http://schemas.microsoft.com/office/drawing/2014/main" id="{C5DAA8DC-BD63-789D-A99A-AEFB5A9E94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5300" y="1203646"/>
            <a:ext cx="6201400" cy="5379716"/>
          </a:xfrm>
        </p:spPr>
      </p:pic>
      <p:sp>
        <p:nvSpPr>
          <p:cNvPr id="3" name="Title 2">
            <a:extLst>
              <a:ext uri="{FF2B5EF4-FFF2-40B4-BE49-F238E27FC236}">
                <a16:creationId xmlns:a16="http://schemas.microsoft.com/office/drawing/2014/main" id="{123AA3AA-7156-F30A-EC9E-269FEFE11D40}"/>
              </a:ext>
            </a:extLst>
          </p:cNvPr>
          <p:cNvSpPr>
            <a:spLocks noGrp="1"/>
          </p:cNvSpPr>
          <p:nvPr>
            <p:ph type="title"/>
          </p:nvPr>
        </p:nvSpPr>
        <p:spPr/>
        <p:txBody>
          <a:bodyPr/>
          <a:lstStyle/>
          <a:p>
            <a:r>
              <a:rPr lang="en-US" dirty="0">
                <a:solidFill>
                  <a:schemeClr val="tx1"/>
                </a:solidFill>
              </a:rPr>
              <a:t>Hyperglycemic Management</a:t>
            </a:r>
          </a:p>
        </p:txBody>
      </p:sp>
      <p:pic>
        <p:nvPicPr>
          <p:cNvPr id="7" name="Picture 6">
            <a:extLst>
              <a:ext uri="{FF2B5EF4-FFF2-40B4-BE49-F238E27FC236}">
                <a16:creationId xmlns:a16="http://schemas.microsoft.com/office/drawing/2014/main" id="{6C5C2A03-0D24-5B8C-AA92-F59390CEB946}"/>
              </a:ext>
            </a:extLst>
          </p:cNvPr>
          <p:cNvPicPr>
            <a:picLocks noChangeAspect="1"/>
          </p:cNvPicPr>
          <p:nvPr/>
        </p:nvPicPr>
        <p:blipFill>
          <a:blip r:embed="rId3"/>
          <a:stretch>
            <a:fillRect/>
          </a:stretch>
        </p:blipFill>
        <p:spPr>
          <a:xfrm>
            <a:off x="9619468" y="6295059"/>
            <a:ext cx="2200582" cy="266737"/>
          </a:xfrm>
          <a:prstGeom prst="rect">
            <a:avLst/>
          </a:prstGeom>
        </p:spPr>
      </p:pic>
    </p:spTree>
    <p:extLst>
      <p:ext uri="{BB962C8B-B14F-4D97-AF65-F5344CB8AC3E}">
        <p14:creationId xmlns:p14="http://schemas.microsoft.com/office/powerpoint/2010/main" val="264083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E7D72-4AFE-AE2B-6658-4BAE0B7EA5BB}"/>
            </a:ext>
          </a:extLst>
        </p:cNvPr>
        <p:cNvGrpSpPr/>
        <p:nvPr/>
      </p:nvGrpSpPr>
      <p:grpSpPr>
        <a:xfrm>
          <a:off x="0" y="0"/>
          <a:ext cx="0" cy="0"/>
          <a:chOff x="0" y="0"/>
          <a:chExt cx="0" cy="0"/>
        </a:xfrm>
      </p:grpSpPr>
      <p:pic>
        <p:nvPicPr>
          <p:cNvPr id="5" name="Content Placeholder 4" descr="A chart of different colored and red and blue&#10;&#10;Description automatically generated with medium confidence">
            <a:extLst>
              <a:ext uri="{FF2B5EF4-FFF2-40B4-BE49-F238E27FC236}">
                <a16:creationId xmlns:a16="http://schemas.microsoft.com/office/drawing/2014/main" id="{A6FF5663-8361-2999-B86B-A9AFE89B1A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3213" y="1158974"/>
            <a:ext cx="7305573" cy="5424388"/>
          </a:xfrm>
        </p:spPr>
      </p:pic>
      <p:sp>
        <p:nvSpPr>
          <p:cNvPr id="3" name="Title 2">
            <a:extLst>
              <a:ext uri="{FF2B5EF4-FFF2-40B4-BE49-F238E27FC236}">
                <a16:creationId xmlns:a16="http://schemas.microsoft.com/office/drawing/2014/main" id="{1FE4D270-B36A-D379-C2B4-07147DDD03D2}"/>
              </a:ext>
            </a:extLst>
          </p:cNvPr>
          <p:cNvSpPr>
            <a:spLocks noGrp="1"/>
          </p:cNvSpPr>
          <p:nvPr>
            <p:ph type="title"/>
          </p:nvPr>
        </p:nvSpPr>
        <p:spPr/>
        <p:txBody>
          <a:bodyPr/>
          <a:lstStyle/>
          <a:p>
            <a:r>
              <a:rPr lang="en-US" dirty="0">
                <a:solidFill>
                  <a:schemeClr val="tx1"/>
                </a:solidFill>
              </a:rPr>
              <a:t>Renal Dosing</a:t>
            </a:r>
          </a:p>
        </p:txBody>
      </p:sp>
      <p:pic>
        <p:nvPicPr>
          <p:cNvPr id="7" name="Picture 6">
            <a:extLst>
              <a:ext uri="{FF2B5EF4-FFF2-40B4-BE49-F238E27FC236}">
                <a16:creationId xmlns:a16="http://schemas.microsoft.com/office/drawing/2014/main" id="{CCA0F5B6-3929-0B87-8A54-56EB96A55B2B}"/>
              </a:ext>
            </a:extLst>
          </p:cNvPr>
          <p:cNvPicPr>
            <a:picLocks noChangeAspect="1"/>
          </p:cNvPicPr>
          <p:nvPr/>
        </p:nvPicPr>
        <p:blipFill>
          <a:blip r:embed="rId3"/>
          <a:stretch>
            <a:fillRect/>
          </a:stretch>
        </p:blipFill>
        <p:spPr>
          <a:xfrm>
            <a:off x="9930019" y="6295059"/>
            <a:ext cx="2200582" cy="266737"/>
          </a:xfrm>
          <a:prstGeom prst="rect">
            <a:avLst/>
          </a:prstGeom>
        </p:spPr>
      </p:pic>
    </p:spTree>
    <p:extLst>
      <p:ext uri="{BB962C8B-B14F-4D97-AF65-F5344CB8AC3E}">
        <p14:creationId xmlns:p14="http://schemas.microsoft.com/office/powerpoint/2010/main" val="148099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30321-531B-6427-EF36-76F15D16976B}"/>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F5FFFD-7E99-8535-1BF7-9F176B4ABBA5}"/>
              </a:ext>
            </a:extLst>
          </p:cNvPr>
          <p:cNvPicPr>
            <a:picLocks noGrp="1" noChangeAspect="1"/>
          </p:cNvPicPr>
          <p:nvPr>
            <p:ph idx="1"/>
          </p:nvPr>
        </p:nvPicPr>
        <p:blipFill>
          <a:blip r:embed="rId2"/>
          <a:stretch>
            <a:fillRect/>
          </a:stretch>
        </p:blipFill>
        <p:spPr>
          <a:xfrm>
            <a:off x="2927596" y="1248138"/>
            <a:ext cx="6336808" cy="5335224"/>
          </a:xfrm>
          <a:prstGeom prst="rect">
            <a:avLst/>
          </a:prstGeom>
        </p:spPr>
      </p:pic>
      <p:sp>
        <p:nvSpPr>
          <p:cNvPr id="3" name="Title 2">
            <a:extLst>
              <a:ext uri="{FF2B5EF4-FFF2-40B4-BE49-F238E27FC236}">
                <a16:creationId xmlns:a16="http://schemas.microsoft.com/office/drawing/2014/main" id="{E5CC91D0-57DD-82AE-B4E3-C8319C6B8C51}"/>
              </a:ext>
            </a:extLst>
          </p:cNvPr>
          <p:cNvSpPr>
            <a:spLocks noGrp="1"/>
          </p:cNvSpPr>
          <p:nvPr>
            <p:ph type="title"/>
          </p:nvPr>
        </p:nvSpPr>
        <p:spPr/>
        <p:txBody>
          <a:bodyPr/>
          <a:lstStyle/>
          <a:p>
            <a:r>
              <a:rPr lang="en-US" dirty="0">
                <a:solidFill>
                  <a:schemeClr val="tx1"/>
                </a:solidFill>
              </a:rPr>
              <a:t>Initiation of Insulin</a:t>
            </a:r>
          </a:p>
        </p:txBody>
      </p:sp>
      <p:pic>
        <p:nvPicPr>
          <p:cNvPr id="6" name="Picture 5">
            <a:extLst>
              <a:ext uri="{FF2B5EF4-FFF2-40B4-BE49-F238E27FC236}">
                <a16:creationId xmlns:a16="http://schemas.microsoft.com/office/drawing/2014/main" id="{CD5CA09F-20DA-3D74-94B8-D01125EF5EC7}"/>
              </a:ext>
            </a:extLst>
          </p:cNvPr>
          <p:cNvPicPr>
            <a:picLocks noChangeAspect="1"/>
          </p:cNvPicPr>
          <p:nvPr/>
        </p:nvPicPr>
        <p:blipFill>
          <a:blip r:embed="rId3"/>
          <a:stretch>
            <a:fillRect/>
          </a:stretch>
        </p:blipFill>
        <p:spPr>
          <a:xfrm>
            <a:off x="9662600" y="6316625"/>
            <a:ext cx="2200582" cy="266737"/>
          </a:xfrm>
          <a:prstGeom prst="rect">
            <a:avLst/>
          </a:prstGeom>
        </p:spPr>
      </p:pic>
    </p:spTree>
    <p:extLst>
      <p:ext uri="{BB962C8B-B14F-4D97-AF65-F5344CB8AC3E}">
        <p14:creationId xmlns:p14="http://schemas.microsoft.com/office/powerpoint/2010/main" val="116642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r>
              <a:rPr lang="en-US" sz="2400" dirty="0">
                <a:latin typeface="Calibri" panose="020F0502020204030204" pitchFamily="34" charset="0"/>
                <a:ea typeface="Arial Unicode MS" panose="020B0604020202020204" pitchFamily="34" charset="-128"/>
                <a:cs typeface="Arial Unicode MS" panose="020B0604020202020204" pitchFamily="34" charset="-128"/>
              </a:rPr>
              <a:t>Hyperglycemic management has been updated based upon new data and consensus statements</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Clarification of goals and priorities when prescribing</a:t>
            </a:r>
          </a:p>
          <a:p>
            <a:pPr lvl="1"/>
            <a:r>
              <a:rPr lang="en-US" sz="2000" dirty="0">
                <a:latin typeface="Calibri" panose="020F0502020204030204" pitchFamily="34" charset="0"/>
                <a:ea typeface="Arial Unicode MS" panose="020B0604020202020204" pitchFamily="34" charset="-128"/>
                <a:cs typeface="Arial Unicode MS" panose="020B0604020202020204" pitchFamily="34" charset="-128"/>
              </a:rPr>
              <a:t>Changes in thresholds for renal dosing </a:t>
            </a:r>
          </a:p>
          <a:p>
            <a:pPr lvl="2"/>
            <a:r>
              <a:rPr lang="en-US" sz="1800" dirty="0">
                <a:latin typeface="Calibri" panose="020F0502020204030204" pitchFamily="34" charset="0"/>
                <a:ea typeface="Arial Unicode MS" panose="020B0604020202020204" pitchFamily="34" charset="-128"/>
                <a:cs typeface="Arial Unicode MS" panose="020B0604020202020204" pitchFamily="34" charset="-128"/>
              </a:rPr>
              <a:t>Metformin</a:t>
            </a:r>
          </a:p>
          <a:p>
            <a:pPr lvl="2"/>
            <a:r>
              <a:rPr lang="en-US" sz="1800" dirty="0">
                <a:latin typeface="Calibri" panose="020F0502020204030204" pitchFamily="34" charset="0"/>
                <a:ea typeface="Arial Unicode MS" panose="020B0604020202020204" pitchFamily="34" charset="-128"/>
                <a:cs typeface="Arial Unicode MS" panose="020B0604020202020204" pitchFamily="34" charset="-128"/>
              </a:rPr>
              <a:t>SGLT2i</a:t>
            </a:r>
          </a:p>
        </p:txBody>
      </p:sp>
      <p:sp>
        <p:nvSpPr>
          <p:cNvPr id="13" name="Title 12"/>
          <p:cNvSpPr>
            <a:spLocks noGrp="1"/>
          </p:cNvSpPr>
          <p:nvPr>
            <p:ph type="title"/>
          </p:nvPr>
        </p:nvSpPr>
        <p:spPr/>
        <p:txBody>
          <a:bodyPr/>
          <a:lstStyle/>
          <a:p>
            <a:r>
              <a:rPr lang="en-US" dirty="0">
                <a:solidFill>
                  <a:schemeClr val="tx1"/>
                </a:solidFill>
              </a:rPr>
              <a:t>Key Messages:</a:t>
            </a:r>
          </a:p>
        </p:txBody>
      </p:sp>
    </p:spTree>
    <p:extLst>
      <p:ext uri="{BB962C8B-B14F-4D97-AF65-F5344CB8AC3E}">
        <p14:creationId xmlns:p14="http://schemas.microsoft.com/office/powerpoint/2010/main" val="381407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Medical design template" id="{BE883315-6697-4975-AEB2-5905098383C4}" vid="{D3CC9EF4-996F-4232-B765-B82F773B7949}"/>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856783</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2012-09-20T10:48:20+00:00</AssetStart>
    <FriendlyTitle xmlns="4873beb7-5857-4685-be1f-d57550cc96cc" xsi:nil="true"/>
    <MarketSpecific xmlns="4873beb7-5857-4685-be1f-d57550cc96cc">false</MarketSpecific>
    <TPNamespace xmlns="4873beb7-5857-4685-be1f-d57550cc96cc" xsi:nil="true"/>
    <PublishStatusLookup xmlns="4873beb7-5857-4685-be1f-d57550cc96cc">
      <Value>1622871</Value>
    </PublishStatusLookup>
    <APAuthor xmlns="4873beb7-5857-4685-be1f-d57550cc96cc">
      <UserInfo>
        <DisplayName>REDMOND\v-luannv</DisplayName>
        <AccountId>92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 xsi:nil="true"/>
    <MachineTranslated xmlns="4873beb7-5857-4685-be1f-d57550cc96cc">false</MachineTranslated>
    <OutputCachingOn xmlns="4873beb7-5857-4685-be1f-d57550cc96cc">false</OutputCachingOn>
    <TemplateStatus xmlns="4873beb7-5857-4685-be1f-d57550cc96cc">Complete</TemplateStatus>
    <IsSearchable xmlns="4873beb7-5857-4685-be1f-d57550cc96cc">false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TP103460417</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79EEAAAD-F811-4325-83A2-D14EDE05F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0AC149-8447-4BE5-88C7-DBE24EA73E83}">
  <ds:schemaRefs>
    <ds:schemaRef ds:uri="http://schemas.microsoft.com/sharepoint/v3/contenttype/forms"/>
  </ds:schemaRefs>
</ds:datastoreItem>
</file>

<file path=customXml/itemProps3.xml><?xml version="1.0" encoding="utf-8"?>
<ds:datastoreItem xmlns:ds="http://schemas.openxmlformats.org/officeDocument/2006/customXml" ds:itemID="{D0D1C9B0-FE26-433B-8E1A-54CCDFA4EB1D}">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Medical presentation design slides</Template>
  <TotalTime>916</TotalTime>
  <Words>1540</Words>
  <Application>Microsoft Office PowerPoint</Application>
  <PresentationFormat>Widescreen</PresentationFormat>
  <Paragraphs>171</Paragraphs>
  <Slides>48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Calibri</vt:lpstr>
      <vt:lpstr>Wingdings</vt:lpstr>
      <vt:lpstr>Wingdings 2</vt:lpstr>
      <vt:lpstr>Wingdings 3</vt:lpstr>
      <vt:lpstr>Medical design template</vt:lpstr>
      <vt:lpstr>DIABETES Canada Guidelines UPDATE 2024</vt:lpstr>
      <vt:lpstr>DISCLOSURES</vt:lpstr>
      <vt:lpstr>PowerPoint Presentation</vt:lpstr>
      <vt:lpstr>Objectives</vt:lpstr>
      <vt:lpstr>Hyperglycemic Management</vt:lpstr>
      <vt:lpstr>Hyperglycemic Management</vt:lpstr>
      <vt:lpstr>Renal Dosing</vt:lpstr>
      <vt:lpstr>Initiation of Insulin</vt:lpstr>
      <vt:lpstr>Key Messages:</vt:lpstr>
      <vt:lpstr>Nephropathy</vt:lpstr>
      <vt:lpstr>Nephropathy</vt:lpstr>
      <vt:lpstr>Nephropathy</vt:lpstr>
      <vt:lpstr>Nephropathy</vt:lpstr>
      <vt:lpstr>Nephropathy</vt:lpstr>
      <vt:lpstr>Nephropathy</vt:lpstr>
      <vt:lpstr>Nephropathy</vt:lpstr>
      <vt:lpstr>Nephropathy</vt:lpstr>
      <vt:lpstr>Nephropathy</vt:lpstr>
      <vt:lpstr>Nephropathy</vt:lpstr>
      <vt:lpstr>Nephropathy</vt:lpstr>
      <vt:lpstr>Nephropathy</vt:lpstr>
      <vt:lpstr>Nephropathy</vt:lpstr>
      <vt:lpstr>Key Messages:</vt:lpstr>
      <vt:lpstr>Key Messages:</vt:lpstr>
      <vt:lpstr>Key Messages:</vt:lpstr>
      <vt:lpstr>Perioperative Management Update</vt:lpstr>
      <vt:lpstr>Perioperative Management Update</vt:lpstr>
      <vt:lpstr>Perioperative Management Update</vt:lpstr>
      <vt:lpstr>Perioperative Management Update</vt:lpstr>
      <vt:lpstr>Perioperative Management Update</vt:lpstr>
      <vt:lpstr>Perioperative Management Update</vt:lpstr>
      <vt:lpstr>Perioperative Management Update</vt:lpstr>
      <vt:lpstr>Perioperative Management Update</vt:lpstr>
      <vt:lpstr>Perioperative Management Update</vt:lpstr>
      <vt:lpstr>Perioperative Management Update</vt:lpstr>
      <vt:lpstr>Perioperative Management Update</vt:lpstr>
      <vt:lpstr>Perioperative Management Update</vt:lpstr>
      <vt:lpstr>Perioperative Management Update</vt:lpstr>
      <vt:lpstr>Perioperative Management Update</vt:lpstr>
      <vt:lpstr>New Statements For T1DM</vt:lpstr>
      <vt:lpstr>New Statements For T1DM</vt:lpstr>
      <vt:lpstr>New Statements For T1DM</vt:lpstr>
      <vt:lpstr>New Statements For T1DM</vt:lpstr>
      <vt:lpstr>Summary</vt:lpstr>
      <vt:lpstr>Summary</vt:lpstr>
      <vt:lpstr>Summary</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emerging concept: type 2 diabetes remission</dc:title>
  <dc:creator>Alex Meadley</dc:creator>
  <cp:lastModifiedBy>Reviewer</cp:lastModifiedBy>
  <cp:revision>6</cp:revision>
  <dcterms:created xsi:type="dcterms:W3CDTF">2023-11-08T11:30:46Z</dcterms:created>
  <dcterms:modified xsi:type="dcterms:W3CDTF">2024-12-04T03:49:12Z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Order">
    <vt:r8>74064500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