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147480566" r:id="rId4"/>
    <p:sldId id="2147480564" r:id="rId5"/>
    <p:sldId id="2147480557" r:id="rId6"/>
    <p:sldId id="2147480567" r:id="rId7"/>
    <p:sldId id="2147480555" r:id="rId8"/>
    <p:sldId id="2147480560" r:id="rId9"/>
    <p:sldId id="2147473432" r:id="rId10"/>
    <p:sldId id="2147480568" r:id="rId11"/>
    <p:sldId id="2147480453" r:id="rId12"/>
    <p:sldId id="2147480569" r:id="rId13"/>
    <p:sldId id="2147480452" r:id="rId14"/>
    <p:sldId id="2147480570" r:id="rId15"/>
    <p:sldId id="2147480454" r:id="rId16"/>
    <p:sldId id="2147480571" r:id="rId17"/>
    <p:sldId id="2147480572" r:id="rId18"/>
    <p:sldId id="2147480573" r:id="rId19"/>
    <p:sldId id="2147480585" r:id="rId20"/>
    <p:sldId id="2147473439" r:id="rId21"/>
    <p:sldId id="2147473440" r:id="rId22"/>
    <p:sldId id="2147473444" r:id="rId23"/>
    <p:sldId id="2147473443" r:id="rId24"/>
    <p:sldId id="2147480576" r:id="rId25"/>
    <p:sldId id="2147480575" r:id="rId26"/>
    <p:sldId id="2147480574" r:id="rId27"/>
    <p:sldId id="2147480577" r:id="rId28"/>
    <p:sldId id="2147480586" r:id="rId29"/>
    <p:sldId id="2147480457" r:id="rId30"/>
    <p:sldId id="2147480578" r:id="rId31"/>
    <p:sldId id="2147480579" r:id="rId32"/>
    <p:sldId id="2147480580" r:id="rId33"/>
    <p:sldId id="2147480581" r:id="rId34"/>
    <p:sldId id="2147480582" r:id="rId35"/>
    <p:sldId id="2147480583" r:id="rId36"/>
    <p:sldId id="214748058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2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D5EE2-6A58-7D04-7ADD-791C4CCD3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2443B6-049E-F459-A693-E8A2F6C74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37ADB-FC3C-FBA6-81AA-71C2BD1EA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AC60-99C0-44A3-A619-E3F0F876B8B8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18F4D-9256-172A-E4C0-A11595D85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307F0-7A1A-4BF1-2FF2-E2715BA3B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5DCC-8556-444D-80FB-46AE7BF4D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3219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E648B-B714-2879-3090-B2D66860B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89846-B880-DF33-32C8-2BF463A8D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B2FB9-CCDD-346F-F06E-E9A383A92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AC60-99C0-44A3-A619-E3F0F876B8B8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AB9BA-D7D9-07C8-1676-3491D470F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5FA5E-5F09-8B33-252B-25815B92A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5DCC-8556-444D-80FB-46AE7BF4D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2220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611196-5025-CC24-738E-C929654B4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D568E-12E4-642C-28AC-FA32C2BEC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FF5C9-EB8A-D3F9-EBF5-DC7FE2785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AC60-99C0-44A3-A619-E3F0F876B8B8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8D1C9-DF58-0A3E-9388-800AC283C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C9A64-F0EA-77DD-5AF6-86484CCD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5DCC-8556-444D-80FB-46AE7BF4D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77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94B4E-0911-E636-2BD6-E20CC970D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32749C-E536-0DD4-B0E8-01C33C360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7F0B0-08E8-D70B-B31E-F4E2CA8CA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1491-19CA-4BF8-B3AB-6E7CA22EC53E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61686-0B21-FE58-B61F-56E599035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C4F9E-DAA6-CD15-2CDB-32D48541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A44D-B770-46F0-910D-1FFF8390969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8420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D3E5D-6FE9-50B2-9FCA-7B5EBCBF9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B591A-2550-ACB6-544F-14A4CC3ED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DA9E9-FE4E-1DBD-EA88-82AC68702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1491-19CA-4BF8-B3AB-6E7CA22EC53E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DE383-87A8-681F-1010-1B492A4D9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B84EB-21B8-2A1F-F322-173B58544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A44D-B770-46F0-910D-1FFF8390969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9248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03CE-477C-FD16-0C20-25686FC52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13D05-1031-28A3-D795-DF2839113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E861B-8CB4-747E-AFEE-975047D48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1491-19CA-4BF8-B3AB-6E7CA22EC53E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02097-6184-260E-4A25-9BD6224D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BA028-B7CA-02EA-5F31-DE5303AB1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A44D-B770-46F0-910D-1FFF8390969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1834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1DF5B-05D4-F2C0-FA7C-8018461EA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C0DD5-D665-C7C8-9DFA-E7FE71A654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EA9CAA-64DC-A0A5-AE5D-CDA3E40B5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F8A266-DE0C-2FB5-8084-3A7C8A2E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1491-19CA-4BF8-B3AB-6E7CA22EC53E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2DB57-ED00-F3BA-FA85-B8271F223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33818-332D-A72D-DED1-F01358C8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A44D-B770-46F0-910D-1FFF8390969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1918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1139A-FE12-864A-911C-A1E0F47E6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5FF2E-6221-35C7-7C4C-9FF280C77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C05997-E941-D025-9DDB-EEF92E1C2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20F193-55A9-F449-48A0-62EBD5D8B5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2B8FCA-AEE2-4FF7-BAA6-1C06E48C6D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F83D95-A066-1F7A-E6DB-7263BD846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1491-19CA-4BF8-B3AB-6E7CA22EC53E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168460-C2AD-8582-9843-BC14D29F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2EB4F5-2E27-2A15-AD4A-10970B410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A44D-B770-46F0-910D-1FFF8390969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1798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19AB1-1FBB-6C97-9EEA-FC05A050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2B4980-6319-56BB-2C2C-79FFED70D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1491-19CA-4BF8-B3AB-6E7CA22EC53E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87219-078D-6038-232C-BA5C31485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12AE2-2F62-642B-A942-5247670D4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A44D-B770-46F0-910D-1FFF8390969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804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B6DF4-635A-C833-6C41-144E6750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1491-19CA-4BF8-B3AB-6E7CA22EC53E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874245-10B9-E434-3F0C-7FA5709D1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C611-5CED-3136-27EC-169AA984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A44D-B770-46F0-910D-1FFF8390969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7378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31FB2-68EC-3F58-0551-5EB4A6E1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72EC1-341C-2587-85EA-9AF855049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DBD537-3BCF-535D-5679-8BE97849A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D83E4A-951C-DFA8-8E09-2AE136E2B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1491-19CA-4BF8-B3AB-6E7CA22EC53E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B00336-2FDB-51DF-68F6-89D1ED1F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CC865E-C193-C7E2-1551-9C737ED1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A44D-B770-46F0-910D-1FFF8390969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9314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4168D-C3D9-748D-11C2-779CEA854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B3A92-48C3-BFEA-6653-2EFD9CB6F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76F59-5990-49DF-F9D4-69BE35DF7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AC60-99C0-44A3-A619-E3F0F876B8B8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8C105-540A-2578-D2F5-659B82E5D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7AD38-1F65-38C4-F270-D046A319D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5DCC-8556-444D-80FB-46AE7BF4D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8137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1BFB2-8DB0-4659-4665-855DE823C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718449-2D10-25A4-672A-3ECF275B31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27B8C5-3ED2-305C-7289-4BA180918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3D5EE6-7B6C-2F23-1F63-267AA54BF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1491-19CA-4BF8-B3AB-6E7CA22EC53E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E68EC-23E1-E9E7-238C-8AE09EED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38307-245A-18C8-E8BE-7B51974EF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A44D-B770-46F0-910D-1FFF8390969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8630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F21B3-F3A4-CF31-626C-57DCCE0A2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EE291-8AE4-2337-67CC-180C014EE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D026C-54C9-C65B-CBAD-C5C270F0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1491-19CA-4BF8-B3AB-6E7CA22EC53E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16790-6C84-8F72-3767-833B0D72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15E80-741E-FD98-AC3E-A94D88565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A44D-B770-46F0-910D-1FFF8390969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4527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0E9859-0AC6-5E9B-61CA-7402845F2D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AA1F04-88E8-44E2-DA99-143F107DF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01F05-2D31-7D6B-BB1F-27053029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1491-19CA-4BF8-B3AB-6E7CA22EC53E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14A48-E3C5-52EA-8FAD-EE013DF1E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9BC3B-903F-BD48-9A84-FE6AEA07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A44D-B770-46F0-910D-1FFF8390969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6095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78934" y="6356351"/>
            <a:ext cx="10574867" cy="365125"/>
          </a:xfrm>
        </p:spPr>
        <p:txBody>
          <a:bodyPr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marL="457269" indent="0">
              <a:buNone/>
              <a:defRPr/>
            </a:lvl2pPr>
          </a:lstStyle>
          <a:p>
            <a:pPr lvl="0"/>
            <a:r>
              <a:rPr lang="en-CA" noProof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CA814A5-5B67-49A0-A5BA-40050328EF92}" type="slidenum">
              <a:rPr lang="en-CA" noProof="0" smtClean="0"/>
              <a:pPr/>
              <a:t>‹#›</a:t>
            </a:fld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3143426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929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>
              <a:defRPr sz="22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Clr>
                <a:srgbClr val="8FC2D9"/>
              </a:buClr>
              <a:defRPr sz="1800"/>
            </a:lvl1pPr>
            <a:lvl2pPr marL="514350" indent="-171450">
              <a:buClr>
                <a:srgbClr val="8FC2D9"/>
              </a:buClr>
              <a:buFont typeface="Courier New" panose="02070309020205020404" pitchFamily="49" charset="0"/>
              <a:buChar char="o"/>
              <a:defRPr sz="1500"/>
            </a:lvl2pPr>
            <a:lvl3pPr marL="857250" indent="-171450">
              <a:buClr>
                <a:srgbClr val="8FC2D9"/>
              </a:buClr>
              <a:buFont typeface="Wingdings" panose="05000000000000000000" pitchFamily="2" charset="2"/>
              <a:buChar char="§"/>
              <a:defRPr sz="1350"/>
            </a:lvl3pPr>
            <a:lvl4pPr marL="1200150" indent="-171450">
              <a:buClr>
                <a:srgbClr val="8FC2D9"/>
              </a:buClr>
              <a:buSzPct val="50000"/>
              <a:buFont typeface="Wingdings" panose="05000000000000000000" pitchFamily="2" charset="2"/>
              <a:buChar char="q"/>
              <a:defRPr sz="1200"/>
            </a:lvl4pPr>
            <a:lvl5pPr>
              <a:buClr>
                <a:srgbClr val="8FC2D9"/>
              </a:buCl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311901"/>
            <a:ext cx="12192000" cy="546100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dirty="0" err="1"/>
              <a:t>Micetype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28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29FC8-659F-F4FD-A8F5-08E5FEF54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21FA6-B7A6-CDEB-C0E7-6C2DC8BAB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95CD6-CF71-410B-1A48-3613F5619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AC60-99C0-44A3-A619-E3F0F876B8B8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FB178-1D14-CDE4-BF81-EB98D2640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AFE6F-0622-1DE0-5C1F-821F1EC61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5DCC-8556-444D-80FB-46AE7BF4D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0722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CAE1F-5614-1AE6-BCDC-42BA409CC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14F11-5586-192E-C8CD-6190D9586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467E04-E660-57B4-EB0B-2F07CFB88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A529-B927-15E1-2CB7-F2E978066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AC60-99C0-44A3-A619-E3F0F876B8B8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DF36B-E843-04C1-E83C-517D72B0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416A0-DFBB-E9DE-0202-AD61D79C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5DCC-8556-444D-80FB-46AE7BF4D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804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8EDC5-149A-4C78-6CA1-804F251A0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772FB-94F0-F2E8-20F1-EFA570A54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7435F7-EAA7-B43C-FBC2-01C1303DB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A1B2C-6794-29D8-C1BA-B42C3273E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C08451-ABC4-175B-06A7-6EACF86D00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DA9027-6EF1-05F6-FF6F-45F1C7F16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AC60-99C0-44A3-A619-E3F0F876B8B8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E15BB7-413A-70C6-927D-79086B04B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9B65A-8B8D-9C8B-8A56-3B8A779C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5DCC-8556-444D-80FB-46AE7BF4D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6226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F99E5-52EF-6E69-BAE7-366C6CE6B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68B5CC-335E-5C88-AB1E-FF38BBC42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AC60-99C0-44A3-A619-E3F0F876B8B8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7689E4-4AA6-D31E-A975-F058A66EF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644216-39C8-111B-AE7E-C697730B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5DCC-8556-444D-80FB-46AE7BF4D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4054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956DD1-41B5-15E2-AC4B-F0375085B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AC60-99C0-44A3-A619-E3F0F876B8B8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AD3051-B2B1-7642-DC8E-14F4E682F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7087B-896E-9BA8-9B15-4633B58C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5DCC-8556-444D-80FB-46AE7BF4D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9026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55C1A-4EFE-D152-F230-A4EF7A112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01338-7BDD-E4F9-BB13-62E7B66BE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085F2-B9AD-9DE7-8368-DFC142C16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7D792E-9BF6-D26A-9132-9BBE3D3A1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AC60-99C0-44A3-A619-E3F0F876B8B8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44B1C9-3AA8-B62E-1302-0B9D18772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020A41-0620-CBF0-874D-085BDD1F7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5DCC-8556-444D-80FB-46AE7BF4D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1594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33421-1170-F9B8-ED16-9F4F0628F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918561-3F17-57ED-EAB6-152FC577AB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08A90A-AB3E-612F-EFAB-8E290B5C0D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7CEE9-E332-79BE-031D-14B6B78AE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AC60-99C0-44A3-A619-E3F0F876B8B8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46C37-C3EA-8AC7-FB0E-879282E31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9BF90-F1D3-098C-00B2-A6728D43C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5DCC-8556-444D-80FB-46AE7BF4D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1241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B30C35-360B-2CF6-BB43-14FFA3773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78771-2B8A-ACEB-8D9A-233CB07CA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6C0F7-A452-DEA6-AA11-4D12FC43D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4BAC60-99C0-44A3-A619-E3F0F876B8B8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4E020-8D5F-C87B-380B-BA0307E135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793C0-19D1-694B-0720-249690D4C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8A5DCC-8556-444D-80FB-46AE7BF4D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524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F9E62-B09D-705F-90FB-BBF295814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FAAAC-00B0-732D-F0C4-084FA1EA6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9811F-69E2-DD7C-DFC7-D29CEA760B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C31491-19CA-4BF8-B3AB-6E7CA22EC53E}" type="datetimeFigureOut">
              <a:rPr lang="en-CA" smtClean="0"/>
              <a:t>2026-03-26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7EFA9-1AB9-0DFE-03E4-E5F8B3AE2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D6BA0-0991-5008-0514-326AA97AA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5CA44D-B770-46F0-910D-1FFF8390969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081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7DBC9-9AE0-1E49-7396-0850DECC7E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err="1"/>
              <a:t>Terzepatide</a:t>
            </a:r>
            <a:r>
              <a:rPr lang="en-CA" dirty="0"/>
              <a:t> Costs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748868-69CC-26C6-A283-B93ADA1433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9301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18A74-E719-3FDD-753A-65362E457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79191E-67C2-FE0B-7680-570003F35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4196" y="1825625"/>
            <a:ext cx="616360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18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CA7AF-6D93-2FB1-7E69-83600EEE4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E1FF7-E1CF-0182-1391-8BFC85135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E8674-8B75-F5C2-6E6D-D37492689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4400" dirty="0"/>
              <a:t>The following is not a paid advertisement and does not express the views or opinions of the FOX Business Network,</a:t>
            </a:r>
          </a:p>
          <a:p>
            <a:pPr marL="0" indent="0" algn="ctr">
              <a:buNone/>
            </a:pPr>
            <a:r>
              <a:rPr lang="en-CA" sz="4400" dirty="0"/>
              <a:t>or Lily for that matter,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2835FD-7644-1366-EFF6-1912CE19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509" y="247192"/>
            <a:ext cx="1943478" cy="14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73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720F-4AC9-883F-6A71-6D58EA452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9416A-7762-B870-E19E-CE69A14F4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FC34A-D3BC-E3D1-04F9-EB930459B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243012"/>
            <a:ext cx="57150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26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D4E0F-0B6B-F4D2-390D-5D1CB29FD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D44CE-5D79-534A-CBE7-753C79E17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2FDAE-4CB9-87ED-5707-968832C91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4400" dirty="0"/>
              <a:t>The following is not a paid advertisement and does not express the views or opinions of the FOX Business Network,</a:t>
            </a:r>
          </a:p>
          <a:p>
            <a:pPr marL="0" indent="0" algn="ctr">
              <a:buNone/>
            </a:pPr>
            <a:r>
              <a:rPr lang="en-CA" sz="4400" dirty="0"/>
              <a:t>or Lily for that matter, </a:t>
            </a:r>
          </a:p>
          <a:p>
            <a:pPr marL="0" indent="0" algn="ctr">
              <a:buNone/>
            </a:pPr>
            <a:r>
              <a:rPr lang="en-CA" sz="4400" dirty="0"/>
              <a:t>or Novo Nordisk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351CDB-BB7F-00B8-6F32-BBD62B9CA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509" y="247192"/>
            <a:ext cx="1943478" cy="14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0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A1189-6EC8-6554-D586-F268B853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96B72-0676-585B-1338-F6F97EA73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1767B8-F83D-85FF-62AC-7BDF9C6B5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475" y="1704975"/>
            <a:ext cx="459105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29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466C5-15D0-AB75-1C92-E92716310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0BF50-7613-3CE0-D063-B954B0290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D7505-CB5B-E60C-F6B8-32270817B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4400" dirty="0"/>
              <a:t>The following is not a paid advertisement and does not express the views or opinions of the FOX Business Network,</a:t>
            </a:r>
          </a:p>
          <a:p>
            <a:pPr marL="0" indent="0" algn="ctr">
              <a:buNone/>
            </a:pPr>
            <a:r>
              <a:rPr lang="en-CA" sz="4400" dirty="0"/>
              <a:t>or Lily for that matter, </a:t>
            </a:r>
          </a:p>
          <a:p>
            <a:pPr marL="0" indent="0" algn="ctr">
              <a:buNone/>
            </a:pPr>
            <a:r>
              <a:rPr lang="en-CA" sz="4400" dirty="0"/>
              <a:t>or Novo Nordisk</a:t>
            </a:r>
          </a:p>
          <a:p>
            <a:pPr marL="0" indent="0" algn="ctr">
              <a:buNone/>
            </a:pPr>
            <a:r>
              <a:rPr lang="en-CA" sz="4400" dirty="0"/>
              <a:t>or Dr MacFadyen.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3494AF-7040-AC1B-03B6-9D0C1664E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509" y="247192"/>
            <a:ext cx="1943478" cy="14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35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36E4A-1951-0106-4120-66025DF71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Counting Clicks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998BF-3024-543A-612A-D28AC47FE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dirty="0"/>
              <a:t>15 mg pen =  4 x 15 mg = 0.6 ml per dose </a:t>
            </a:r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dirty="0"/>
              <a:t>Each click is 0.01 ml</a:t>
            </a:r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dirty="0"/>
              <a:t>60 clicks = 15 mg</a:t>
            </a:r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sz="3600" b="1" dirty="0"/>
              <a:t>20 clicks = 5 mg = 3 months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820885-B981-00FA-3A1C-E1116EC08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429" y="608806"/>
            <a:ext cx="42005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65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5E0AD-496E-3416-1D35-9F0A9C276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not count clicks/microdose?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62F46-EB4B-FC44-D715-FFAEB8E8C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7462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CA" dirty="0"/>
              <a:t>Shelf life</a:t>
            </a:r>
          </a:p>
          <a:p>
            <a:pPr marL="0" indent="0">
              <a:buNone/>
            </a:pPr>
            <a:r>
              <a:rPr lang="en-CA" dirty="0"/>
              <a:t> 	- expiry date – in refrigerator</a:t>
            </a:r>
          </a:p>
          <a:p>
            <a:endParaRPr lang="en-CA" dirty="0"/>
          </a:p>
          <a:p>
            <a:pPr marL="0" indent="0">
              <a:buNone/>
            </a:pPr>
            <a:r>
              <a:rPr lang="en-CA" dirty="0"/>
              <a:t>Once used – 30 days – at room temperature, or 4 doses</a:t>
            </a:r>
          </a:p>
          <a:p>
            <a:pPr lvl="1"/>
            <a:r>
              <a:rPr lang="en-CA" dirty="0"/>
              <a:t>But same expiry if in refrigerator</a:t>
            </a:r>
          </a:p>
          <a:p>
            <a:pPr lvl="1"/>
            <a:r>
              <a:rPr lang="en-CA" dirty="0"/>
              <a:t>Ozempic is 56 days at room temperature</a:t>
            </a:r>
          </a:p>
          <a:p>
            <a:endParaRPr lang="en-CA" dirty="0"/>
          </a:p>
          <a:p>
            <a:pPr marL="0" indent="0">
              <a:buNone/>
            </a:pPr>
            <a:r>
              <a:rPr lang="en-CA" dirty="0"/>
              <a:t> Potential to introduce infection</a:t>
            </a:r>
          </a:p>
          <a:p>
            <a:pPr marL="0" indent="0">
              <a:buNone/>
            </a:pPr>
            <a:r>
              <a:rPr lang="en-CA" dirty="0"/>
              <a:t>	- but has preservatives and you already puncture x 4</a:t>
            </a:r>
          </a:p>
          <a:p>
            <a:pPr marL="0" indent="0">
              <a:buNone/>
            </a:pPr>
            <a:r>
              <a:rPr lang="en-CA" dirty="0"/>
              <a:t>	- less than if already microdosing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Not on Product Monograph</a:t>
            </a:r>
          </a:p>
          <a:p>
            <a:pPr marL="0" indent="0">
              <a:buNone/>
            </a:pPr>
            <a:r>
              <a:rPr lang="en-CA" dirty="0"/>
              <a:t>	- use all the time with Ozempic (also not recommended)</a:t>
            </a:r>
          </a:p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1B00B1-2A51-E049-A0DC-6C02AD278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590" y="57750"/>
            <a:ext cx="3791530" cy="75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0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6FD26A7-2635-7317-E55B-04A94FDCC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CE2C0-048C-319E-37E5-81E3D7241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err="1"/>
              <a:t>Mounjaro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47D1C7-D671-BC34-56BD-58732D98E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0129" y="1690688"/>
            <a:ext cx="11200294" cy="31446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C241C3-70B6-6D30-23D5-39D9CF086183}"/>
              </a:ext>
            </a:extLst>
          </p:cNvPr>
          <p:cNvSpPr txBox="1"/>
          <p:nvPr/>
        </p:nvSpPr>
        <p:spPr>
          <a:xfrm>
            <a:off x="1951463" y="5430644"/>
            <a:ext cx="9902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30 days = 5 doses  (Day 0, 7, 14, 21, 28)</a:t>
            </a:r>
          </a:p>
        </p:txBody>
      </p:sp>
    </p:spTree>
    <p:extLst>
      <p:ext uri="{BB962C8B-B14F-4D97-AF65-F5344CB8AC3E}">
        <p14:creationId xmlns:p14="http://schemas.microsoft.com/office/powerpoint/2010/main" val="1728772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A283449-F144-0B72-37BC-E496B56C9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5D0E6-328A-CA34-326B-3B2BCD1B3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Ozempic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2D4567-EF02-8BC2-7488-A64F58036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6887" y="2924969"/>
            <a:ext cx="865822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42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3A4AA-E532-204E-4D62-893CAD70A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70A9B6-7618-8B8A-D7E7-340E7A355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F75D4E-D417-C122-7A96-2D79BC43EE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47365"/>
          <a:stretch>
            <a:fillRect/>
          </a:stretch>
        </p:blipFill>
        <p:spPr>
          <a:xfrm>
            <a:off x="1109431" y="2318969"/>
            <a:ext cx="4864047" cy="369153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4B1273-5DBA-D2A3-704A-CD9E0361C6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31918" y="2196306"/>
            <a:ext cx="4505325" cy="3609975"/>
          </a:xfrm>
          <a:prstGeom prst="rect">
            <a:avLst/>
          </a:prstGeom>
        </p:spPr>
      </p:pic>
      <p:pic>
        <p:nvPicPr>
          <p:cNvPr id="8" name="Content Placeholder 1">
            <a:extLst>
              <a:ext uri="{FF2B5EF4-FFF2-40B4-BE49-F238E27FC236}">
                <a16:creationId xmlns:a16="http://schemas.microsoft.com/office/drawing/2014/main" id="{DFD3088C-A41C-08A1-4A81-4F742A50E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295249" y="57702"/>
            <a:ext cx="2896751" cy="194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33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00943-3446-E052-57E6-D2951EC78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510F5-8EAF-858D-7DC2-612634318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693A6-DC7D-2092-3106-257E9FAEE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BDAED-73F5-9790-7EF7-0FC8E8AFE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037"/>
            <a:ext cx="12192000" cy="663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98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F5539-C743-E060-D60E-91395FA31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3152F-7050-39D4-AFC0-5841A3392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Ozempic  Clicks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E655830-D9E8-99A0-3C2B-658D68DE5BE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563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89173030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24919942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73883985"/>
                    </a:ext>
                  </a:extLst>
                </a:gridCol>
              </a:tblGrid>
              <a:tr h="712791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To deliver a dose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0.5 mg 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1.0 mg pen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2593"/>
                  </a:ext>
                </a:extLst>
              </a:tr>
              <a:tr h="712791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0.25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50087"/>
                  </a:ext>
                </a:extLst>
              </a:tr>
              <a:tr h="712791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0.5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116511"/>
                  </a:ext>
                </a:extLst>
              </a:tr>
              <a:tr h="712791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0.75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561438"/>
                  </a:ext>
                </a:extLst>
              </a:tr>
              <a:tr h="712791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1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556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1685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7A2DA5A-CD63-0889-887E-58A54775C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76A09-CA1C-85F5-8C96-D11D622DB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8E3CCC-E28A-39FC-A14F-E97B74B90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4399" y="1825625"/>
            <a:ext cx="63032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DAD22-B1BD-5B44-247F-A3E8A2109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38C93-1BCB-C3F9-6B90-D2BB36FF8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094F36-2181-CD1D-CC55-C1C576749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0573" y="365125"/>
            <a:ext cx="9710854" cy="6187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E75A29-B1C8-B1CB-699F-76EF1CECA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071" y="669073"/>
            <a:ext cx="3952356" cy="40032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B28DA8-6467-297E-4371-6EE0B41BCD02}"/>
              </a:ext>
            </a:extLst>
          </p:cNvPr>
          <p:cNvSpPr txBox="1"/>
          <p:nvPr/>
        </p:nvSpPr>
        <p:spPr>
          <a:xfrm>
            <a:off x="3416969" y="3954759"/>
            <a:ext cx="3179729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DJ Trump</a:t>
            </a:r>
            <a:endParaRPr lang="en-CA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328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7EE69-9050-645B-BB6D-AD912DDE8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15B96D-C64C-0CF0-812B-6197FDF3A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0573" y="365125"/>
            <a:ext cx="9710854" cy="618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07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6BC7E-4E39-85D7-A0CF-6523AE52E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87E6D-D55F-F50B-70BD-DA84A018D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4400" dirty="0"/>
              <a:t>You said the pen has 4 x 0.6 ml doses</a:t>
            </a:r>
          </a:p>
          <a:p>
            <a:pPr marL="0" indent="0" algn="ctr">
              <a:buNone/>
            </a:pPr>
            <a:r>
              <a:rPr lang="en-CA" sz="4400" dirty="0"/>
              <a:t> but the pen says 3 ml</a:t>
            </a:r>
          </a:p>
          <a:p>
            <a:pPr algn="ctr"/>
            <a:endParaRPr lang="en-CA" sz="4400" dirty="0"/>
          </a:p>
          <a:p>
            <a:pPr algn="ctr"/>
            <a:endParaRPr lang="en-CA" sz="4400" dirty="0"/>
          </a:p>
          <a:p>
            <a:pPr marL="0" indent="0" algn="ctr">
              <a:buNone/>
            </a:pPr>
            <a:r>
              <a:rPr lang="en-CA" sz="4400" dirty="0"/>
              <a:t>What happened to the left over 0.6 ml?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B9DE63-217D-A328-54E6-57F443069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590" y="57750"/>
            <a:ext cx="3791530" cy="75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08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0DF01-715A-F8E7-4C22-7FC7BBA78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The Golden Dose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79D3D9-238F-EE93-DDCB-ECCA99852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6646" y="2667793"/>
            <a:ext cx="8053096" cy="215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7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61B9A-90C5-72BB-B9F8-BD6B8A550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080570-149F-B2F5-7C5A-3CFC07DF5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8551" y="2031247"/>
            <a:ext cx="12449101" cy="228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62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EDCE9-4D77-9033-CF9A-66F00D26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D1F788-66E2-3F43-1907-F877DCC40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638" y="1825625"/>
            <a:ext cx="777272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71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16A0F-983C-4F42-94BF-71AB9F083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B1D8B-26FA-F25D-3682-B9E9AFCA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Content Placeholder 4" descr="A pen on a white surface&#10;&#10;AI-generated content may be incorrect.">
            <a:extLst>
              <a:ext uri="{FF2B5EF4-FFF2-40B4-BE49-F238E27FC236}">
                <a16:creationId xmlns:a16="http://schemas.microsoft.com/office/drawing/2014/main" id="{6C669311-96E2-24C0-DB58-86FB3AA80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00" y="1583112"/>
            <a:ext cx="6798666" cy="509899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D963E7-A006-2BA7-BB4A-B8673BC40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509" y="247192"/>
            <a:ext cx="1943478" cy="14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57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DCF7B-A8C7-BB43-7EE8-08C12A64E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3BEE4-ECD4-A504-2F22-643AE0A7C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But isn’t </a:t>
            </a:r>
            <a:r>
              <a:rPr lang="en-CA" dirty="0" err="1"/>
              <a:t>Mounjaro</a:t>
            </a:r>
            <a:r>
              <a:rPr lang="en-CA" dirty="0"/>
              <a:t> very expensive?</a:t>
            </a:r>
          </a:p>
        </p:txBody>
      </p:sp>
      <p:pic>
        <p:nvPicPr>
          <p:cNvPr id="5" name="Content Placeholder 4" descr="A pile of money on a white background&#10;&#10;AI-generated content may be incorrect.">
            <a:extLst>
              <a:ext uri="{FF2B5EF4-FFF2-40B4-BE49-F238E27FC236}">
                <a16:creationId xmlns:a16="http://schemas.microsoft.com/office/drawing/2014/main" id="{5E6BEAB7-2EC2-DA36-98BE-FF7F15D69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775" y="2219750"/>
            <a:ext cx="5904687" cy="3680033"/>
          </a:xfrm>
        </p:spPr>
      </p:pic>
    </p:spTree>
    <p:extLst>
      <p:ext uri="{BB962C8B-B14F-4D97-AF65-F5344CB8AC3E}">
        <p14:creationId xmlns:p14="http://schemas.microsoft.com/office/powerpoint/2010/main" val="1817670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1D588-EDF3-254C-8741-8830D14C9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7AC88-2723-F0BD-614F-E160AB44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Content Placeholder 4" descr="A close up of a pen&#10;&#10;AI-generated content may be incorrect.">
            <a:extLst>
              <a:ext uri="{FF2B5EF4-FFF2-40B4-BE49-F238E27FC236}">
                <a16:creationId xmlns:a16="http://schemas.microsoft.com/office/drawing/2014/main" id="{EB8577A6-DEE1-F401-82EF-1403C3F98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352" y="1690688"/>
            <a:ext cx="6841696" cy="5131271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76E4F4-9F6C-12A8-4CF5-1E1E4A5DD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509" y="247192"/>
            <a:ext cx="1943478" cy="14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02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C441B-318D-B981-868D-1465AB29A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BD992-C75A-87E8-82BB-4524EADCF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Content Placeholder 4" descr="A syringe and a needle&#10;&#10;AI-generated content may be incorrect.">
            <a:extLst>
              <a:ext uri="{FF2B5EF4-FFF2-40B4-BE49-F238E27FC236}">
                <a16:creationId xmlns:a16="http://schemas.microsoft.com/office/drawing/2014/main" id="{CD18FEFB-A35C-D6DB-6FD4-DAD49D564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20" y="1611201"/>
            <a:ext cx="6766560" cy="5074919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5E500A-EF49-D55C-8A83-8F40B7096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509" y="247192"/>
            <a:ext cx="1943478" cy="14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46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0F443-D5F1-80D4-F8CC-480715959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A8103-9E98-B01A-16DB-49335C0EC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Content Placeholder 4" descr="A syringe with a needle&#10;&#10;AI-generated content may be incorrect.">
            <a:extLst>
              <a:ext uri="{FF2B5EF4-FFF2-40B4-BE49-F238E27FC236}">
                <a16:creationId xmlns:a16="http://schemas.microsoft.com/office/drawing/2014/main" id="{06E07F90-627C-1168-4431-706EA8769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405" y="1690688"/>
            <a:ext cx="6552677" cy="491450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D1C690-628A-6343-2820-CC9118844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509" y="247192"/>
            <a:ext cx="1943478" cy="14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67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C003D-EF15-4E13-7CB1-6FCC31013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B16C7-C9BF-D21A-D947-3AD0DC4AC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0.6 ml = 60 units</a:t>
            </a:r>
          </a:p>
        </p:txBody>
      </p:sp>
      <p:pic>
        <p:nvPicPr>
          <p:cNvPr id="5" name="Content Placeholder 4" descr="A syringe and a needle&#10;&#10;AI-generated content may be incorrect.">
            <a:extLst>
              <a:ext uri="{FF2B5EF4-FFF2-40B4-BE49-F238E27FC236}">
                <a16:creationId xmlns:a16="http://schemas.microsoft.com/office/drawing/2014/main" id="{BED1D7A6-5466-D2C6-E43A-2E99FF0E6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4751" y="2130813"/>
            <a:ext cx="5182496" cy="3886871"/>
          </a:xfrm>
        </p:spPr>
      </p:pic>
    </p:spTree>
    <p:extLst>
      <p:ext uri="{BB962C8B-B14F-4D97-AF65-F5344CB8AC3E}">
        <p14:creationId xmlns:p14="http://schemas.microsoft.com/office/powerpoint/2010/main" val="1311522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835A4-238D-A58D-9A17-91D492395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07A70-44D0-99D9-DBAD-3CD76CCDE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not count clicks/microdose?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DC6B5-61BF-714B-B92E-BAB8CAE0D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526" y="1467853"/>
            <a:ext cx="10198768" cy="516154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CA" sz="1900" dirty="0"/>
              <a:t>Shelf life</a:t>
            </a:r>
          </a:p>
          <a:p>
            <a:pPr marL="0" indent="0">
              <a:buNone/>
            </a:pPr>
            <a:r>
              <a:rPr lang="en-CA" sz="1900" dirty="0"/>
              <a:t> 	- expiry date – in refrigerator</a:t>
            </a:r>
          </a:p>
          <a:p>
            <a:endParaRPr lang="en-CA" sz="1900" dirty="0"/>
          </a:p>
          <a:p>
            <a:pPr marL="0" indent="0">
              <a:buNone/>
            </a:pPr>
            <a:r>
              <a:rPr lang="en-CA" sz="1900" dirty="0"/>
              <a:t>Once used – 30 days – at room temperature, or 4 doses</a:t>
            </a:r>
          </a:p>
          <a:p>
            <a:pPr lvl="1"/>
            <a:r>
              <a:rPr lang="en-CA" sz="1700" dirty="0"/>
              <a:t>But same expiry if in refrigerator</a:t>
            </a:r>
          </a:p>
          <a:p>
            <a:pPr lvl="1"/>
            <a:r>
              <a:rPr lang="en-CA" sz="1700" dirty="0"/>
              <a:t>Ozempic is 56 days at room temperature</a:t>
            </a:r>
          </a:p>
          <a:p>
            <a:endParaRPr lang="en-CA" sz="1900" dirty="0"/>
          </a:p>
          <a:p>
            <a:pPr marL="0" indent="0">
              <a:buNone/>
            </a:pPr>
            <a:r>
              <a:rPr lang="en-CA" sz="1900" dirty="0"/>
              <a:t> Potential to introduce infection</a:t>
            </a:r>
          </a:p>
          <a:p>
            <a:pPr marL="0" indent="0">
              <a:buNone/>
            </a:pPr>
            <a:r>
              <a:rPr lang="en-CA" sz="1900" dirty="0"/>
              <a:t>	- but has preservatives and you already puncture x 4</a:t>
            </a:r>
          </a:p>
          <a:p>
            <a:pPr marL="0" indent="0">
              <a:buNone/>
            </a:pPr>
            <a:r>
              <a:rPr lang="en-CA" sz="1900" dirty="0"/>
              <a:t>	- less than if already microdosing</a:t>
            </a:r>
          </a:p>
          <a:p>
            <a:pPr marL="0" indent="0">
              <a:buNone/>
            </a:pPr>
            <a:endParaRPr lang="en-CA" sz="1900" dirty="0"/>
          </a:p>
          <a:p>
            <a:pPr marL="0" indent="0">
              <a:buNone/>
            </a:pPr>
            <a:r>
              <a:rPr lang="en-CA" sz="1900" dirty="0"/>
              <a:t>Not on Product Monograph</a:t>
            </a:r>
          </a:p>
          <a:p>
            <a:pPr marL="0" indent="0">
              <a:buNone/>
            </a:pPr>
            <a:r>
              <a:rPr lang="en-CA" sz="1900" dirty="0"/>
              <a:t>	- use all the time with Ozempic (also not recommended)</a:t>
            </a:r>
          </a:p>
          <a:p>
            <a:pPr marL="0" indent="0">
              <a:buNone/>
            </a:pPr>
            <a:endParaRPr lang="en-CA" sz="1900" dirty="0"/>
          </a:p>
          <a:p>
            <a:pPr marL="0" indent="0">
              <a:buNone/>
            </a:pPr>
            <a:r>
              <a:rPr lang="en-CA" dirty="0"/>
              <a:t>But the dose may be higher or lower , Not Accurate/Worse side effects</a:t>
            </a:r>
          </a:p>
          <a:p>
            <a:pPr marL="0" indent="0">
              <a:buNone/>
            </a:pPr>
            <a:r>
              <a:rPr lang="en-CA" dirty="0"/>
              <a:t>Priming dose</a:t>
            </a:r>
          </a:p>
          <a:p>
            <a:pPr marL="0" indent="0">
              <a:buNone/>
            </a:pPr>
            <a:r>
              <a:rPr lang="en-CA" dirty="0"/>
              <a:t>Golden dose – will no longer exist – Eli Lilly</a:t>
            </a:r>
          </a:p>
          <a:p>
            <a:pPr marL="0" indent="0">
              <a:buNone/>
            </a:pPr>
            <a:endParaRPr lang="en-CA" sz="1900" dirty="0"/>
          </a:p>
          <a:p>
            <a:pPr marL="0" indent="0">
              <a:buNone/>
            </a:pPr>
            <a:endParaRPr lang="en-CA" sz="1900" dirty="0"/>
          </a:p>
          <a:p>
            <a:pPr marL="0" indent="0">
              <a:buNone/>
            </a:pPr>
            <a:endParaRPr lang="en-CA" sz="1900" dirty="0"/>
          </a:p>
          <a:p>
            <a:pPr marL="0" indent="0">
              <a:buNone/>
            </a:pPr>
            <a:endParaRPr lang="en-CA" sz="1900" dirty="0"/>
          </a:p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3AB609-7939-95AA-758B-341E2FA4F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590" y="57750"/>
            <a:ext cx="3791530" cy="75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59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AAB51-4231-9250-CC26-C23E4A821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D2B-BB1F-64A3-9214-FE5409E95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CB27AB-A257-3B22-7115-B0C67FA95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65906"/>
            <a:ext cx="12147974" cy="2700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04FBD8-E3A4-B296-2F00-200D88889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906" y="4730750"/>
            <a:ext cx="418147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99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ACAE5-6CDD-5272-623B-DB8155127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But isn’t </a:t>
            </a:r>
            <a:r>
              <a:rPr lang="en-CA" dirty="0" err="1"/>
              <a:t>Mounjaro</a:t>
            </a:r>
            <a:r>
              <a:rPr lang="en-CA" dirty="0"/>
              <a:t> very expensive?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B916E8C-CF73-3F0A-146C-34339468B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541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dirty="0"/>
              <a:t>2.5 – 5 mg pen - $471.60</a:t>
            </a:r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dirty="0"/>
              <a:t>7.5-10 mg pen - $655.05</a:t>
            </a:r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dirty="0"/>
              <a:t>12.5 – 15 mg pen - $930.21</a:t>
            </a:r>
          </a:p>
        </p:txBody>
      </p:sp>
      <p:pic>
        <p:nvPicPr>
          <p:cNvPr id="8" name="Content Placeholder 4" descr="A pile of money on a white background&#10;&#10;AI-generated content may be incorrect.">
            <a:extLst>
              <a:ext uri="{FF2B5EF4-FFF2-40B4-BE49-F238E27FC236}">
                <a16:creationId xmlns:a16="http://schemas.microsoft.com/office/drawing/2014/main" id="{5A328A8F-9DC2-FDE5-C8B7-94D4EB6B4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661" y="71997"/>
            <a:ext cx="2705478" cy="1686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FE34A7-49B5-6807-6352-3380D734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891" y="1322386"/>
            <a:ext cx="4235906" cy="28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22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3AC37-4BAB-4BCF-8450-4A3A2A34C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Mymounjaro.ca</a:t>
            </a:r>
          </a:p>
        </p:txBody>
      </p:sp>
      <p:pic>
        <p:nvPicPr>
          <p:cNvPr id="5" name="Content Placeholder 4" descr="A white and purple sticker on a black surface&#10;&#10;AI-generated content may be incorrect.">
            <a:extLst>
              <a:ext uri="{FF2B5EF4-FFF2-40B4-BE49-F238E27FC236}">
                <a16:creationId xmlns:a16="http://schemas.microsoft.com/office/drawing/2014/main" id="{50B544C6-226C-8498-627F-90CABC26B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0" t="1" r="34137" b="-375"/>
          <a:stretch>
            <a:fillRect/>
          </a:stretch>
        </p:blipFill>
        <p:spPr>
          <a:xfrm rot="5400000">
            <a:off x="4099689" y="276584"/>
            <a:ext cx="4250452" cy="7616141"/>
          </a:xfrm>
        </p:spPr>
      </p:pic>
    </p:spTree>
    <p:extLst>
      <p:ext uri="{BB962C8B-B14F-4D97-AF65-F5344CB8AC3E}">
        <p14:creationId xmlns:p14="http://schemas.microsoft.com/office/powerpoint/2010/main" val="3945804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98E34C-E334-982E-E842-E6CE0D975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653" y="268873"/>
            <a:ext cx="10515600" cy="1325563"/>
          </a:xfrm>
        </p:spPr>
        <p:txBody>
          <a:bodyPr/>
          <a:lstStyle/>
          <a:p>
            <a:r>
              <a:rPr lang="en-CA" dirty="0"/>
              <a:t>But isn’t </a:t>
            </a:r>
            <a:r>
              <a:rPr lang="en-CA" dirty="0" err="1"/>
              <a:t>Mounjaro</a:t>
            </a:r>
            <a:r>
              <a:rPr lang="en-CA" dirty="0"/>
              <a:t> very expensive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FA1B26D-7AC7-15EB-A506-9AA5EAE31C8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412875"/>
          <a:ext cx="10515600" cy="5581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353633942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10502677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1698090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88082190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93011516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708373522"/>
                    </a:ext>
                  </a:extLst>
                </a:gridCol>
              </a:tblGrid>
              <a:tr h="777875">
                <a:tc>
                  <a:txBody>
                    <a:bodyPr/>
                    <a:lstStyle/>
                    <a:p>
                      <a:r>
                        <a:rPr lang="en-CA" dirty="0"/>
                        <a:t>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err="1"/>
                        <a:t>RetailCost</a:t>
                      </a:r>
                      <a:r>
                        <a:rPr lang="en-CA" dirty="0"/>
                        <a:t> per pen</a:t>
                      </a:r>
                    </a:p>
                    <a:p>
                      <a:r>
                        <a:rPr lang="en-CA" dirty="0"/>
                        <a:t>(month)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err="1"/>
                        <a:t>MyMounjaro</a:t>
                      </a:r>
                      <a:endParaRPr lang="en-CA" dirty="0"/>
                    </a:p>
                    <a:p>
                      <a:r>
                        <a:rPr lang="en-CA" dirty="0"/>
                        <a:t>Per 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Cost per dose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Cost per 5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Cost per 2.5 mg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705074"/>
                  </a:ext>
                </a:extLst>
              </a:tr>
              <a:tr h="777875">
                <a:tc>
                  <a:txBody>
                    <a:bodyPr/>
                    <a:lstStyle/>
                    <a:p>
                      <a:r>
                        <a:rPr lang="en-CA" dirty="0"/>
                        <a:t>2.5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$471.60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881383"/>
                  </a:ext>
                </a:extLst>
              </a:tr>
              <a:tr h="777875">
                <a:tc>
                  <a:txBody>
                    <a:bodyPr/>
                    <a:lstStyle/>
                    <a:p>
                      <a:r>
                        <a:rPr lang="en-CA" dirty="0"/>
                        <a:t>5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$471.60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$37.50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760243"/>
                  </a:ext>
                </a:extLst>
              </a:tr>
              <a:tr h="777875">
                <a:tc>
                  <a:txBody>
                    <a:bodyPr/>
                    <a:lstStyle/>
                    <a:p>
                      <a:r>
                        <a:rPr lang="en-CA" dirty="0"/>
                        <a:t>7.5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$655.05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$375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$93.75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$62.50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$31.25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331022"/>
                  </a:ext>
                </a:extLst>
              </a:tr>
              <a:tr h="777875">
                <a:tc>
                  <a:txBody>
                    <a:bodyPr/>
                    <a:lstStyle/>
                    <a:p>
                      <a:r>
                        <a:rPr lang="en-CA" dirty="0"/>
                        <a:t>10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$655.05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$375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$93.75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$48.88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$24.44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088683"/>
                  </a:ext>
                </a:extLst>
              </a:tr>
              <a:tr h="777875">
                <a:tc>
                  <a:txBody>
                    <a:bodyPr/>
                    <a:lstStyle/>
                    <a:p>
                      <a:r>
                        <a:rPr lang="en-CA" dirty="0"/>
                        <a:t>12.5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$930.21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$112.50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$45.00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$22.50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021886"/>
                  </a:ext>
                </a:extLst>
              </a:tr>
              <a:tr h="777875">
                <a:tc>
                  <a:txBody>
                    <a:bodyPr/>
                    <a:lstStyle/>
                    <a:p>
                      <a:r>
                        <a:rPr lang="en-CA" dirty="0"/>
                        <a:t>15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$930.21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$112.50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$37.50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$18.75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17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3161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02772-52DB-8A3E-EDBB-8DE53FBCC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A7A66FB-585F-EB37-C5FA-9F7D3E8DA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about </a:t>
            </a:r>
            <a:r>
              <a:rPr lang="en-CA" dirty="0" err="1"/>
              <a:t>Mounjaro</a:t>
            </a:r>
            <a:r>
              <a:rPr lang="en-CA" dirty="0"/>
              <a:t>/</a:t>
            </a:r>
            <a:r>
              <a:rPr lang="en-CA" dirty="0" err="1"/>
              <a:t>Terzepatide</a:t>
            </a:r>
            <a:r>
              <a:rPr lang="en-CA" dirty="0"/>
              <a:t>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8E643F4-F44A-477C-5CD2-773F968BF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86024" cy="4351338"/>
          </a:xfrm>
        </p:spPr>
        <p:txBody>
          <a:bodyPr>
            <a:normAutofit/>
          </a:bodyPr>
          <a:lstStyle/>
          <a:p>
            <a:endParaRPr lang="en-CA" sz="3600" dirty="0"/>
          </a:p>
          <a:p>
            <a:pPr marL="0" indent="0">
              <a:buNone/>
            </a:pPr>
            <a:r>
              <a:rPr lang="en-CA" sz="3600" dirty="0"/>
              <a:t>But shouldn’t I be on the maximal dose of 15 mg?</a:t>
            </a:r>
          </a:p>
        </p:txBody>
      </p:sp>
    </p:spTree>
    <p:extLst>
      <p:ext uri="{BB962C8B-B14F-4D97-AF65-F5344CB8AC3E}">
        <p14:creationId xmlns:p14="http://schemas.microsoft.com/office/powerpoint/2010/main" val="1959890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5FC6E-2A23-3FAE-9483-23FE9B8A8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? </a:t>
            </a:r>
            <a:r>
              <a:rPr lang="en-CA" dirty="0" err="1"/>
              <a:t>Mounjaro</a:t>
            </a:r>
            <a:r>
              <a:rPr lang="en-CA" dirty="0"/>
              <a:t> 2.5 mg ow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667CDF-B9F6-8583-DED5-A9745AB73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713" y="1288628"/>
            <a:ext cx="10824573" cy="556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52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6E3A-E9B1-0296-364D-9A7E38903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D633D-76C8-4EB1-DA26-351523BEC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4400" dirty="0"/>
              <a:t>The following is not a paid advertisement and does not express the views or opinions of the FOX Business Network,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157B9-D6C3-96FB-642A-A1FDE1CC6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509" y="247192"/>
            <a:ext cx="1943478" cy="14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57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581</Words>
  <Application>Microsoft Office PowerPoint</Application>
  <PresentationFormat>Widescreen</PresentationFormat>
  <Paragraphs>140</Paragraphs>
  <Slides>35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Aptos</vt:lpstr>
      <vt:lpstr>Aptos Display</vt:lpstr>
      <vt:lpstr>Arial</vt:lpstr>
      <vt:lpstr>Courier New</vt:lpstr>
      <vt:lpstr>Wingdings</vt:lpstr>
      <vt:lpstr>Office Theme</vt:lpstr>
      <vt:lpstr>1_Office Theme</vt:lpstr>
      <vt:lpstr>Terzepatide Costs</vt:lpstr>
      <vt:lpstr>PowerPoint Presentation</vt:lpstr>
      <vt:lpstr>But isn’t Mounjaro very expensive?</vt:lpstr>
      <vt:lpstr>But isn’t Mounjaro very expensive?</vt:lpstr>
      <vt:lpstr>Mymounjaro.ca</vt:lpstr>
      <vt:lpstr>But isn’t Mounjaro very expensive</vt:lpstr>
      <vt:lpstr>What about Mounjaro/Terzepatide?</vt:lpstr>
      <vt:lpstr>? Mounjaro 2.5 mg 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Counting Clicks</vt:lpstr>
      <vt:lpstr>Why not count clicks/microdose?</vt:lpstr>
      <vt:lpstr>Mounjaro</vt:lpstr>
      <vt:lpstr>Ozempic</vt:lpstr>
      <vt:lpstr>PowerPoint Presentation</vt:lpstr>
      <vt:lpstr>Ozempic  Clicks </vt:lpstr>
      <vt:lpstr>PowerPoint Presentation</vt:lpstr>
      <vt:lpstr>PowerPoint Presentation</vt:lpstr>
      <vt:lpstr>PowerPoint Presentation</vt:lpstr>
      <vt:lpstr>PowerPoint Presentation</vt:lpstr>
      <vt:lpstr>The Golden Dose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0.6 ml = 60 units</vt:lpstr>
      <vt:lpstr>Why not count clicks/microdose?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Reviewer</dc:creator>
  <cp:lastModifiedBy>Reviewer</cp:lastModifiedBy>
  <cp:revision>2</cp:revision>
  <dcterms:created xsi:type="dcterms:W3CDTF">2026-03-03T01:21:03Z</dcterms:created>
  <dcterms:modified xsi:type="dcterms:W3CDTF">2026-03-26T12:38:14Z</dcterms:modified>
</cp:coreProperties>
</file>