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7" r:id="rId3"/>
    <p:sldMasterId id="2147483689" r:id="rId4"/>
    <p:sldMasterId id="2147483712" r:id="rId5"/>
  </p:sldMasterIdLst>
  <p:notesMasterIdLst>
    <p:notesMasterId r:id="rId63"/>
  </p:notesMasterIdLst>
  <p:sldIdLst>
    <p:sldId id="356" r:id="rId6"/>
    <p:sldId id="281" r:id="rId7"/>
    <p:sldId id="258" r:id="rId8"/>
    <p:sldId id="259" r:id="rId9"/>
    <p:sldId id="260" r:id="rId10"/>
    <p:sldId id="262" r:id="rId11"/>
    <p:sldId id="263" r:id="rId12"/>
    <p:sldId id="266" r:id="rId13"/>
    <p:sldId id="268" r:id="rId14"/>
    <p:sldId id="269" r:id="rId15"/>
    <p:sldId id="270" r:id="rId16"/>
    <p:sldId id="271" r:id="rId17"/>
    <p:sldId id="327" r:id="rId18"/>
    <p:sldId id="319" r:id="rId19"/>
    <p:sldId id="333" r:id="rId20"/>
    <p:sldId id="332" r:id="rId21"/>
    <p:sldId id="314" r:id="rId22"/>
    <p:sldId id="317" r:id="rId23"/>
    <p:sldId id="336" r:id="rId24"/>
    <p:sldId id="335" r:id="rId25"/>
    <p:sldId id="334" r:id="rId26"/>
    <p:sldId id="318" r:id="rId27"/>
    <p:sldId id="338" r:id="rId28"/>
    <p:sldId id="337" r:id="rId29"/>
    <p:sldId id="265" r:id="rId30"/>
    <p:sldId id="272" r:id="rId31"/>
    <p:sldId id="312" r:id="rId32"/>
    <p:sldId id="2147473789" r:id="rId33"/>
    <p:sldId id="264" r:id="rId34"/>
    <p:sldId id="257" r:id="rId35"/>
    <p:sldId id="261" r:id="rId36"/>
    <p:sldId id="4163" r:id="rId37"/>
    <p:sldId id="290" r:id="rId38"/>
    <p:sldId id="554" r:id="rId39"/>
    <p:sldId id="732" r:id="rId40"/>
    <p:sldId id="2147473797" r:id="rId41"/>
    <p:sldId id="4168" r:id="rId42"/>
    <p:sldId id="2147471628" r:id="rId43"/>
    <p:sldId id="2147471629" r:id="rId44"/>
    <p:sldId id="2147471630" r:id="rId45"/>
    <p:sldId id="2147471631" r:id="rId46"/>
    <p:sldId id="2147470880" r:id="rId47"/>
    <p:sldId id="2147480450" r:id="rId48"/>
    <p:sldId id="256" r:id="rId49"/>
    <p:sldId id="2147480451" r:id="rId50"/>
    <p:sldId id="2147480452" r:id="rId51"/>
    <p:sldId id="2147480455" r:id="rId52"/>
    <p:sldId id="2147480453" r:id="rId53"/>
    <p:sldId id="2147480454" r:id="rId54"/>
    <p:sldId id="2147470713" r:id="rId55"/>
    <p:sldId id="2147470862" r:id="rId56"/>
    <p:sldId id="339" r:id="rId57"/>
    <p:sldId id="340" r:id="rId58"/>
    <p:sldId id="341" r:id="rId59"/>
    <p:sldId id="342" r:id="rId60"/>
    <p:sldId id="343" r:id="rId61"/>
    <p:sldId id="214747488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Meadley" initials="A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0E0E0"/>
    <a:srgbClr val="B82D2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B460F-A733-4522-A621-E3010EEECD14}" v="33" dt="2025-06-24T00:47:58.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5" d="100"/>
          <a:sy n="75" d="100"/>
        </p:scale>
        <p:origin x="974" y="28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acFadyen" userId="6199100c7c05f63e" providerId="LiveId" clId="{30285512-D2EA-44C8-A1F3-850ABF855206}"/>
    <pc:docChg chg="delSld">
      <pc:chgData name="John MacFadyen" userId="6199100c7c05f63e" providerId="LiveId" clId="{30285512-D2EA-44C8-A1F3-850ABF855206}" dt="2025-06-24T01:04:30.328" v="7" actId="47"/>
      <pc:docMkLst>
        <pc:docMk/>
      </pc:docMkLst>
      <pc:sldChg chg="del">
        <pc:chgData name="John MacFadyen" userId="6199100c7c05f63e" providerId="LiveId" clId="{30285512-D2EA-44C8-A1F3-850ABF855206}" dt="2025-06-24T01:03:52.873" v="0" actId="47"/>
        <pc:sldMkLst>
          <pc:docMk/>
          <pc:sldMk cId="4003323345" sldId="2142534076"/>
        </pc:sldMkLst>
      </pc:sldChg>
      <pc:sldChg chg="del">
        <pc:chgData name="John MacFadyen" userId="6199100c7c05f63e" providerId="LiveId" clId="{30285512-D2EA-44C8-A1F3-850ABF855206}" dt="2025-06-24T01:04:22.191" v="4" actId="47"/>
        <pc:sldMkLst>
          <pc:docMk/>
          <pc:sldMk cId="41922400" sldId="2147470899"/>
        </pc:sldMkLst>
      </pc:sldChg>
      <pc:sldChg chg="del">
        <pc:chgData name="John MacFadyen" userId="6199100c7c05f63e" providerId="LiveId" clId="{30285512-D2EA-44C8-A1F3-850ABF855206}" dt="2025-06-24T01:04:27.416" v="6" actId="47"/>
        <pc:sldMkLst>
          <pc:docMk/>
          <pc:sldMk cId="682256277" sldId="2147470981"/>
        </pc:sldMkLst>
      </pc:sldChg>
      <pc:sldChg chg="del">
        <pc:chgData name="John MacFadyen" userId="6199100c7c05f63e" providerId="LiveId" clId="{30285512-D2EA-44C8-A1F3-850ABF855206}" dt="2025-06-24T01:03:54.419" v="1" actId="47"/>
        <pc:sldMkLst>
          <pc:docMk/>
          <pc:sldMk cId="1787248762" sldId="2147471640"/>
        </pc:sldMkLst>
      </pc:sldChg>
      <pc:sldChg chg="del">
        <pc:chgData name="John MacFadyen" userId="6199100c7c05f63e" providerId="LiveId" clId="{30285512-D2EA-44C8-A1F3-850ABF855206}" dt="2025-06-24T01:04:14.542" v="2" actId="47"/>
        <pc:sldMkLst>
          <pc:docMk/>
          <pc:sldMk cId="367568998" sldId="2147474014"/>
        </pc:sldMkLst>
      </pc:sldChg>
      <pc:sldChg chg="del">
        <pc:chgData name="John MacFadyen" userId="6199100c7c05f63e" providerId="LiveId" clId="{30285512-D2EA-44C8-A1F3-850ABF855206}" dt="2025-06-24T01:04:16.971" v="3" actId="47"/>
        <pc:sldMkLst>
          <pc:docMk/>
          <pc:sldMk cId="1076100983" sldId="2147480449"/>
        </pc:sldMkLst>
      </pc:sldChg>
      <pc:sldChg chg="del">
        <pc:chgData name="John MacFadyen" userId="6199100c7c05f63e" providerId="LiveId" clId="{30285512-D2EA-44C8-A1F3-850ABF855206}" dt="2025-06-24T01:04:26.540" v="5" actId="47"/>
        <pc:sldMkLst>
          <pc:docMk/>
          <pc:sldMk cId="2679021860" sldId="2147480520"/>
        </pc:sldMkLst>
      </pc:sldChg>
      <pc:sldChg chg="del">
        <pc:chgData name="John MacFadyen" userId="6199100c7c05f63e" providerId="LiveId" clId="{30285512-D2EA-44C8-A1F3-850ABF855206}" dt="2025-06-24T01:04:30.328" v="7" actId="47"/>
        <pc:sldMkLst>
          <pc:docMk/>
          <pc:sldMk cId="221655244" sldId="2147483646"/>
        </pc:sldMkLst>
      </pc:sldChg>
      <pc:sldMasterChg chg="delSldLayout">
        <pc:chgData name="John MacFadyen" userId="6199100c7c05f63e" providerId="LiveId" clId="{30285512-D2EA-44C8-A1F3-850ABF855206}" dt="2025-06-24T01:04:14.542" v="2" actId="47"/>
        <pc:sldMasterMkLst>
          <pc:docMk/>
          <pc:sldMasterMk cId="0" sldId="2147483648"/>
        </pc:sldMasterMkLst>
        <pc:sldLayoutChg chg="del">
          <pc:chgData name="John MacFadyen" userId="6199100c7c05f63e" providerId="LiveId" clId="{30285512-D2EA-44C8-A1F3-850ABF855206}" dt="2025-06-24T01:04:14.542" v="2" actId="47"/>
          <pc:sldLayoutMkLst>
            <pc:docMk/>
            <pc:sldMasterMk cId="0" sldId="2147483648"/>
            <pc:sldLayoutMk cId="4206040658" sldId="2147483701"/>
          </pc:sldLayoutMkLst>
        </pc:sldLayoutChg>
      </pc:sldMasterChg>
      <pc:sldMasterChg chg="delSldLayout">
        <pc:chgData name="John MacFadyen" userId="6199100c7c05f63e" providerId="LiveId" clId="{30285512-D2EA-44C8-A1F3-850ABF855206}" dt="2025-06-24T01:04:26.540" v="5" actId="47"/>
        <pc:sldMasterMkLst>
          <pc:docMk/>
          <pc:sldMasterMk cId="3816231512" sldId="2147483660"/>
        </pc:sldMasterMkLst>
        <pc:sldLayoutChg chg="del">
          <pc:chgData name="John MacFadyen" userId="6199100c7c05f63e" providerId="LiveId" clId="{30285512-D2EA-44C8-A1F3-850ABF855206}" dt="2025-06-24T01:04:26.540" v="5" actId="47"/>
          <pc:sldLayoutMkLst>
            <pc:docMk/>
            <pc:sldMasterMk cId="3816231512" sldId="2147483660"/>
            <pc:sldLayoutMk cId="3932085316" sldId="2147483672"/>
          </pc:sldLayoutMkLst>
        </pc:sldLayoutChg>
      </pc:sldMasterChg>
      <pc:sldMasterChg chg="delSldLayout">
        <pc:chgData name="John MacFadyen" userId="6199100c7c05f63e" providerId="LiveId" clId="{30285512-D2EA-44C8-A1F3-850ABF855206}" dt="2025-06-24T01:03:54.419" v="1" actId="47"/>
        <pc:sldMasterMkLst>
          <pc:docMk/>
          <pc:sldMasterMk cId="1927287806" sldId="2147483712"/>
        </pc:sldMasterMkLst>
        <pc:sldLayoutChg chg="del">
          <pc:chgData name="John MacFadyen" userId="6199100c7c05f63e" providerId="LiveId" clId="{30285512-D2EA-44C8-A1F3-850ABF855206}" dt="2025-06-24T01:03:54.419" v="1" actId="47"/>
          <pc:sldLayoutMkLst>
            <pc:docMk/>
            <pc:sldMasterMk cId="1927287806" sldId="2147483712"/>
            <pc:sldLayoutMk cId="1919258177" sldId="214748373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046F4-CEA5-4EAA-87BE-4473242ADBB7}"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F7303A-F1EB-4624-A660-CE83E8B98A5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ptodate.com/contents/nesiritide-drug-information?source=see_lin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32175" rtl="0" eaLnBrk="1" fontAlgn="auto" latinLnBrk="0" hangingPunct="1">
              <a:lnSpc>
                <a:spcPct val="100000"/>
              </a:lnSpc>
              <a:spcBef>
                <a:spcPts val="0"/>
              </a:spcBef>
              <a:spcAft>
                <a:spcPts val="0"/>
              </a:spcAft>
              <a:buClrTx/>
              <a:buSzTx/>
              <a:buFontTx/>
              <a:buNone/>
              <a:tabLst/>
              <a:defRPr/>
            </a:pPr>
            <a:fld id="{B55C3B0F-A501-5E4E-973D-2DB6DAF00711}" type="slidenum">
              <a:rPr kumimoji="0" lang="en-US"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32175"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849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CA"/>
              <a:t>Speak to slide</a:t>
            </a:r>
          </a:p>
          <a:p>
            <a:endParaRPr lang="en-US"/>
          </a:p>
        </p:txBody>
      </p:sp>
      <p:sp>
        <p:nvSpPr>
          <p:cNvPr id="4" name="Slide Number Placeholder 3"/>
          <p:cNvSpPr>
            <a:spLocks noGrp="1"/>
          </p:cNvSpPr>
          <p:nvPr>
            <p:ph type="sldNum" sz="quarter" idx="5"/>
          </p:nvPr>
        </p:nvSpPr>
        <p:spPr/>
        <p:txBody>
          <a:bodyPr/>
          <a:lstStyle/>
          <a:p>
            <a:fld id="{00AC2BFD-7DF5-43F3-B370-424F643A0134}" type="slidenum">
              <a:rPr lang="en-CA" smtClean="0"/>
              <a:t>37</a:t>
            </a:fld>
            <a:endParaRPr lang="en-CA"/>
          </a:p>
        </p:txBody>
      </p:sp>
    </p:spTree>
    <p:extLst>
      <p:ext uri="{BB962C8B-B14F-4D97-AF65-F5344CB8AC3E}">
        <p14:creationId xmlns:p14="http://schemas.microsoft.com/office/powerpoint/2010/main" val="306589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233400"/>
          </a:xfrm>
          <a:prstGeom prst="rect">
            <a:avLst/>
          </a:prstGeom>
        </p:spPr>
        <p:txBody>
          <a:bodyPr lIns="0" tIns="0" rIns="0" bIns="0"/>
          <a:lstStyle/>
          <a:p>
            <a:r>
              <a:rPr lang="en-US" sz="2000" b="0" strike="noStrike" spc="-1">
                <a:latin typeface="Arial"/>
              </a:rPr>
              <a:t>NT‐proBNP for diagnosis of heart failure in the emergency department. AF, atrial fibrillation/flutter; BMI, body mass index; CXR, chest x‐ray; ECG electrocardiogram; LVEF, left ventricular ejection fraction; NT‐proBNP, N‐terminal pro‐B‐type natriuretic peptide.</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292533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233400"/>
          </a:xfrm>
          <a:prstGeom prst="rect">
            <a:avLst/>
          </a:prstGeom>
        </p:spPr>
        <p:txBody>
          <a:bodyPr lIns="0" tIns="0" rIns="0" bIns="0"/>
          <a:lstStyle/>
          <a:p>
            <a:r>
              <a:rPr lang="en-US" sz="2000" b="0" strike="noStrike" spc="-1">
                <a:latin typeface="Arial"/>
              </a:rPr>
              <a:t>NT‐proBNP for diagnosis of de novo heart failure in the outpatient setting. ECG electrocardiogram; MRA, mineralocorticoid receptor antagonist; NT‐proBNP, N‐terminal pro‐B‐type natriuretic peptide; RASi, renin–angiotensin system inhibitor.</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extLst>
      <p:ext uri="{BB962C8B-B14F-4D97-AF65-F5344CB8AC3E}">
        <p14:creationId xmlns:p14="http://schemas.microsoft.com/office/powerpoint/2010/main" val="170329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5CA90-A301-D98A-2EC4-3F46F0050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951B0-DFB3-61C5-5DD4-03AD123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F8C29-FD42-F73C-51ED-A62F6F0BFC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E3AD47-4ADB-1A38-CFBE-4892EC2E80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0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4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0723662-1281-A2BA-A175-50A19A07FC98}"/>
            </a:ext>
          </a:extLst>
        </p:cNvPr>
        <p:cNvGrpSpPr/>
        <p:nvPr/>
      </p:nvGrpSpPr>
      <p:grpSpPr>
        <a:xfrm>
          <a:off x="0" y="0"/>
          <a:ext cx="0" cy="0"/>
          <a:chOff x="0" y="0"/>
          <a:chExt cx="0" cy="0"/>
        </a:xfrm>
      </p:grpSpPr>
      <p:sp>
        <p:nvSpPr>
          <p:cNvPr id="11265" name="Rectangle 1">
            <a:extLst>
              <a:ext uri="{FF2B5EF4-FFF2-40B4-BE49-F238E27FC236}">
                <a16:creationId xmlns:a16="http://schemas.microsoft.com/office/drawing/2014/main" id="{DC4E2FB1-ECA8-62AF-0BFE-0B27863F6AC2}"/>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1266" name="Rectangle 2">
            <a:extLst>
              <a:ext uri="{FF2B5EF4-FFF2-40B4-BE49-F238E27FC236}">
                <a16:creationId xmlns:a16="http://schemas.microsoft.com/office/drawing/2014/main" id="{E4E4586E-E322-290E-0B8F-F75CF0A70FA7}"/>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308201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CBD287C-CBEC-C465-CE8C-E981B1647E37}"/>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E8DFAF11-8992-C586-BBC2-8BA1917FC6C6}"/>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67EE5E49-ED42-DDC4-B009-6E917BC04C92}"/>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Primary Outcome and Its Components. Panel A shows the cumulative-incidence plot for the composite of total worsening heart failure events and death from cardiovascular causes (the primary outcome). Panel B shows the cumulative-incidence plot for total worsening heart failure events. Panel C shows the Kaplan–Meier plot for death from cardiovascular causes. The inset shows the same data on an enlarged y axis. Panel D shows the Kaplan–Meier plot for the composite of the first worsening heart failure event or death from cardiovascular causes.</a:t>
            </a:r>
            <a:endParaRPr lang="en-GB" dirty="0">
              <a:latin typeface="Arial" charset="0"/>
              <a:ea typeface="Gothic" charset="0"/>
              <a:cs typeface="Gothic" charset="0"/>
            </a:endParaRPr>
          </a:p>
        </p:txBody>
      </p:sp>
    </p:spTree>
    <p:extLst>
      <p:ext uri="{BB962C8B-B14F-4D97-AF65-F5344CB8AC3E}">
        <p14:creationId xmlns:p14="http://schemas.microsoft.com/office/powerpoint/2010/main" val="212737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BA2E439-0D53-5A50-B9F7-22BAED6FC6EA}"/>
            </a:ext>
          </a:extLst>
        </p:cNvPr>
        <p:cNvGrpSpPr/>
        <p:nvPr/>
      </p:nvGrpSpPr>
      <p:grpSpPr>
        <a:xfrm>
          <a:off x="0" y="0"/>
          <a:ext cx="0" cy="0"/>
          <a:chOff x="0" y="0"/>
          <a:chExt cx="0" cy="0"/>
        </a:xfrm>
      </p:grpSpPr>
      <p:sp>
        <p:nvSpPr>
          <p:cNvPr id="11265" name="Rectangle 1">
            <a:extLst>
              <a:ext uri="{FF2B5EF4-FFF2-40B4-BE49-F238E27FC236}">
                <a16:creationId xmlns:a16="http://schemas.microsoft.com/office/drawing/2014/main" id="{7BE97C73-3026-7040-AC03-67278C05E43F}"/>
              </a:ext>
            </a:extLst>
          </p:cNvPr>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1266" name="Rectangle 2">
            <a:extLst>
              <a:ext uri="{FF2B5EF4-FFF2-40B4-BE49-F238E27FC236}">
                <a16:creationId xmlns:a16="http://schemas.microsoft.com/office/drawing/2014/main" id="{A88D99D9-684F-4A2B-9468-1B32BB18BA70}"/>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180187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469F70F-9E20-B056-05C3-BB0762DC2CE6}"/>
            </a:ext>
          </a:extLst>
        </p:cNvPr>
        <p:cNvGrpSpPr/>
        <p:nvPr/>
      </p:nvGrpSpPr>
      <p:grpSpPr>
        <a:xfrm>
          <a:off x="0" y="0"/>
          <a:ext cx="0" cy="0"/>
          <a:chOff x="0" y="0"/>
          <a:chExt cx="0" cy="0"/>
        </a:xfrm>
      </p:grpSpPr>
      <p:sp>
        <p:nvSpPr>
          <p:cNvPr id="13313" name="Rectangle 1">
            <a:extLst>
              <a:ext uri="{FF2B5EF4-FFF2-40B4-BE49-F238E27FC236}">
                <a16:creationId xmlns:a16="http://schemas.microsoft.com/office/drawing/2014/main" id="{56C258FC-C2F6-2097-626A-43EEE6D33C10}"/>
              </a:ext>
            </a:extLst>
          </p:cNvPr>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a:extLst>
              <a:ext uri="{FF2B5EF4-FFF2-40B4-BE49-F238E27FC236}">
                <a16:creationId xmlns:a16="http://schemas.microsoft.com/office/drawing/2014/main" id="{62AF3604-E866-0DF8-0561-68A3D6CE72CB}"/>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Composite of Death from Cardiovascular Causes or a Worsening Heart-Failure Event. Shown is the cumulative incidence of death from cardiovascular causes or a worsening heart-failure event (the composite primary end point), assessed in a time-to-first-event analysis, among 364 patients who received tirzepatide and 367 patients who received placebo. The inset shows the same data on an expanded y axis.</a:t>
            </a:r>
            <a:endParaRPr lang="en-GB" dirty="0">
              <a:latin typeface="Arial" charset="0"/>
              <a:ea typeface="Gothic" charset="0"/>
              <a:cs typeface="Gothic" charset="0"/>
            </a:endParaRPr>
          </a:p>
        </p:txBody>
      </p:sp>
    </p:spTree>
    <p:extLst>
      <p:ext uri="{BB962C8B-B14F-4D97-AF65-F5344CB8AC3E}">
        <p14:creationId xmlns:p14="http://schemas.microsoft.com/office/powerpoint/2010/main" val="105542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E3588D6-F645-D9E7-4CE7-B8C4FEC18B60}"/>
            </a:ext>
          </a:extLst>
        </p:cNvPr>
        <p:cNvGrpSpPr/>
        <p:nvPr/>
      </p:nvGrpSpPr>
      <p:grpSpPr>
        <a:xfrm>
          <a:off x="0" y="0"/>
          <a:ext cx="0" cy="0"/>
          <a:chOff x="0" y="0"/>
          <a:chExt cx="0" cy="0"/>
        </a:xfrm>
      </p:grpSpPr>
      <p:sp>
        <p:nvSpPr>
          <p:cNvPr id="11265" name="Rectangle 1">
            <a:extLst>
              <a:ext uri="{FF2B5EF4-FFF2-40B4-BE49-F238E27FC236}">
                <a16:creationId xmlns:a16="http://schemas.microsoft.com/office/drawing/2014/main" id="{ED1C54A4-1CDD-75C1-3DD8-9260B343F2B3}"/>
              </a:ext>
            </a:extLst>
          </p:cNvPr>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1266" name="Rectangle 2">
            <a:extLst>
              <a:ext uri="{FF2B5EF4-FFF2-40B4-BE49-F238E27FC236}">
                <a16:creationId xmlns:a16="http://schemas.microsoft.com/office/drawing/2014/main" id="{74328D83-AF3C-2A1B-429E-9C81706406CD}"/>
              </a:ext>
            </a:extLst>
          </p:cNvPr>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43063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more objective evidence you have that supports the HFpEF diagnosis, the greater the likelihood of the patient having HFpEF. Individually, these are not definitive, but the sum of patient history, physical exam, and investigations allows clinicians to make a definitive diagnosis. </a:t>
            </a:r>
          </a:p>
          <a:p>
            <a:endParaRPr lang="en-CA"/>
          </a:p>
          <a:p>
            <a:endParaRPr lang="en-CA"/>
          </a:p>
        </p:txBody>
      </p:sp>
      <p:sp>
        <p:nvSpPr>
          <p:cNvPr id="4" name="Slide Number Placeholder 3"/>
          <p:cNvSpPr>
            <a:spLocks noGrp="1"/>
          </p:cNvSpPr>
          <p:nvPr>
            <p:ph type="sldNum" sz="quarter" idx="5"/>
          </p:nvPr>
        </p:nvSpPr>
        <p:spPr/>
        <p:txBody>
          <a:bodyPr/>
          <a:lstStyle/>
          <a:p>
            <a:fld id="{00AC2BFD-7DF5-43F3-B370-424F643A0134}" type="slidenum">
              <a:rPr lang="en-CA" smtClean="0"/>
              <a:t>32</a:t>
            </a:fld>
            <a:endParaRPr lang="en-CA"/>
          </a:p>
        </p:txBody>
      </p:sp>
    </p:spTree>
    <p:extLst>
      <p:ext uri="{BB962C8B-B14F-4D97-AF65-F5344CB8AC3E}">
        <p14:creationId xmlns:p14="http://schemas.microsoft.com/office/powerpoint/2010/main" val="229802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BNP reduces SVR and induces natriuresis and diuresis</a:t>
            </a:r>
          </a:p>
          <a:p>
            <a:endParaRPr lang="en-US"/>
          </a:p>
          <a:p>
            <a:r>
              <a:rPr lang="en-US" err="1"/>
              <a:t>Nesiritide</a:t>
            </a:r>
            <a:r>
              <a:rPr lang="en-US"/>
              <a:t>:</a:t>
            </a:r>
          </a:p>
          <a:p>
            <a:r>
              <a:rPr lang="en-US">
                <a:effectLst/>
              </a:rPr>
              <a:t>In patients with acute heart failure (HF), </a:t>
            </a:r>
            <a:r>
              <a:rPr lang="en-US" err="1">
                <a:effectLst/>
                <a:hlinkClick r:id="rId3"/>
              </a:rPr>
              <a:t>nesiritide</a:t>
            </a:r>
            <a:r>
              <a:rPr lang="en-US">
                <a:effectLst/>
              </a:rPr>
              <a:t> increases rates of hypotension, does not alter rates of death or rehospitalization at 30 days, and shows a borderline significant trend toward reducing dyspnea.</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7303A-F1EB-4624-A660-CE83E8B98A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80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Heart failure with reduced or preserved ejection fraction</a:t>
            </a:r>
          </a:p>
          <a:p>
            <a:r>
              <a:rPr lang="en-US"/>
              <a:t>◾Right ventricular failure  (PE, </a:t>
            </a:r>
            <a:r>
              <a:rPr lang="en-US" err="1"/>
              <a:t>pulm</a:t>
            </a:r>
            <a:r>
              <a:rPr lang="en-US"/>
              <a:t> HTN)</a:t>
            </a:r>
          </a:p>
          <a:p>
            <a:r>
              <a:rPr lang="en-US"/>
              <a:t>◾Coronary artery disease </a:t>
            </a:r>
          </a:p>
          <a:p>
            <a:r>
              <a:rPr lang="en-US"/>
              <a:t>◾Myocardial trauma (contusion, cardiac surgery, cardioversion) </a:t>
            </a:r>
          </a:p>
          <a:p>
            <a:pPr marL="0" marR="0" indent="0" algn="l" defTabSz="914400" rtl="0" eaLnBrk="1" fontAlgn="auto" latinLnBrk="0" hangingPunct="1">
              <a:lnSpc>
                <a:spcPct val="100000"/>
              </a:lnSpc>
              <a:spcBef>
                <a:spcPts val="0"/>
              </a:spcBef>
              <a:spcAft>
                <a:spcPts val="0"/>
              </a:spcAft>
              <a:buClrTx/>
              <a:buSzTx/>
              <a:buFontTx/>
              <a:buNone/>
              <a:tabLst/>
              <a:defRPr/>
            </a:pPr>
            <a:r>
              <a:rPr lang="en-US"/>
              <a:t> ◾Cancer chemotherapy </a:t>
            </a:r>
          </a:p>
          <a:p>
            <a:endParaRPr lang="en-US"/>
          </a:p>
          <a:p>
            <a:r>
              <a:rPr lang="en-US"/>
              <a:t>Critical illness/Sepsis </a:t>
            </a:r>
          </a:p>
          <a:p>
            <a:r>
              <a:rPr lang="en-US"/>
              <a:t>Renal insufficiency </a:t>
            </a:r>
          </a:p>
          <a:p>
            <a:r>
              <a:rPr lang="en-US"/>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33EE7-980D-432A-8A1B-7750B2C06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332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5188688" y="-1"/>
            <a:ext cx="7000137" cy="6858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6/23/2025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6/23/2025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A72FE-7E88-4A3A-8557-617D3A29B3D0}"/>
              </a:ext>
            </a:extLst>
          </p:cNvPr>
          <p:cNvPicPr>
            <a:picLocks noChangeAspect="1"/>
          </p:cNvPicPr>
          <p:nvPr userDrawn="1"/>
        </p:nvPicPr>
        <p:blipFill rotWithShape="1">
          <a:blip r:embed="rId2"/>
          <a:srcRect l="233" t="502" r="1009" b="1404"/>
          <a:stretch/>
        </p:blipFill>
        <p:spPr>
          <a:xfrm>
            <a:off x="14977" y="6876"/>
            <a:ext cx="12163273" cy="6886136"/>
          </a:xfrm>
          <a:prstGeom prst="rect">
            <a:avLst/>
          </a:prstGeom>
        </p:spPr>
      </p:pic>
      <p:sp>
        <p:nvSpPr>
          <p:cNvPr id="4" name="Title 1">
            <a:extLst>
              <a:ext uri="{FF2B5EF4-FFF2-40B4-BE49-F238E27FC236}">
                <a16:creationId xmlns:a16="http://schemas.microsoft.com/office/drawing/2014/main" id="{DA722A21-B015-4C50-BCF4-FC1237DED6BF}"/>
              </a:ext>
            </a:extLst>
          </p:cNvPr>
          <p:cNvSpPr>
            <a:spLocks noGrp="1"/>
          </p:cNvSpPr>
          <p:nvPr>
            <p:ph type="title"/>
          </p:nvPr>
        </p:nvSpPr>
        <p:spPr>
          <a:xfrm>
            <a:off x="1021080" y="201353"/>
            <a:ext cx="10332720" cy="863174"/>
          </a:xfrm>
        </p:spPr>
        <p:txBody>
          <a:bodyPr anchor="b">
            <a:noAutofit/>
          </a:bodyPr>
          <a:lstStyle>
            <a:lvl1pPr>
              <a:defRPr sz="3200" b="1">
                <a:solidFill>
                  <a:srgbClr val="387F83"/>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3F10019C-5A58-4A0D-B550-6898A02706B3}"/>
              </a:ext>
            </a:extLst>
          </p:cNvPr>
          <p:cNvSpPr>
            <a:spLocks noGrp="1"/>
          </p:cNvSpPr>
          <p:nvPr>
            <p:ph idx="1"/>
          </p:nvPr>
        </p:nvSpPr>
        <p:spPr>
          <a:xfrm>
            <a:off x="1021080" y="1185863"/>
            <a:ext cx="10332720" cy="4991100"/>
          </a:xfrm>
        </p:spPr>
        <p:txBody>
          <a:bodyPr>
            <a:normAutofit/>
          </a:bodyPr>
          <a:lstStyle>
            <a:lvl1pPr>
              <a:buClr>
                <a:srgbClr val="6CCACF"/>
              </a:buClr>
              <a:defRPr sz="2000">
                <a:solidFill>
                  <a:srgbClr val="444545"/>
                </a:solidFill>
              </a:defRPr>
            </a:lvl1pPr>
            <a:lvl2pPr marL="685800" indent="-228600">
              <a:buClr>
                <a:srgbClr val="D85588"/>
              </a:buClr>
              <a:buFont typeface="Wingdings" panose="05000000000000000000" pitchFamily="2" charset="2"/>
              <a:buChar char="§"/>
              <a:defRPr sz="1800">
                <a:solidFill>
                  <a:srgbClr val="444545"/>
                </a:solidFill>
              </a:defRPr>
            </a:lvl2pPr>
            <a:lvl3pPr marL="1143000" indent="-228600">
              <a:buClr>
                <a:srgbClr val="945593"/>
              </a:buClr>
              <a:buSzPct val="80000"/>
              <a:buFont typeface="Verdana" panose="020B0604030504040204" pitchFamily="34" charset="0"/>
              <a:buChar char="◊"/>
              <a:defRPr sz="1600">
                <a:solidFill>
                  <a:srgbClr val="444545"/>
                </a:solidFill>
              </a:defRPr>
            </a:lvl3pPr>
            <a:lvl4pPr marL="1600200" indent="-228600">
              <a:buClr>
                <a:srgbClr val="F79C79"/>
              </a:buClr>
              <a:buFont typeface="Arial" panose="020B0604020202020204" pitchFamily="34" charset="0"/>
              <a:buChar char="•"/>
              <a:defRPr sz="1400">
                <a:solidFill>
                  <a:srgbClr val="444545"/>
                </a:solidFill>
              </a:defRPr>
            </a:lvl4pPr>
            <a:lvl5pPr>
              <a:defRPr>
                <a:solidFill>
                  <a:srgbClr val="444545"/>
                </a:solidFill>
              </a:defRPr>
            </a:lvl5pPr>
          </a:lstStyle>
          <a:p>
            <a:pPr lvl="0"/>
            <a:r>
              <a:rPr lang="en-US"/>
              <a:t>Edit Master text styles</a:t>
            </a:r>
          </a:p>
          <a:p>
            <a:pPr lvl="1"/>
            <a:r>
              <a:rPr lang="en-US"/>
              <a:t>Second level</a:t>
            </a:r>
          </a:p>
          <a:p>
            <a:pPr lvl="2"/>
            <a:r>
              <a:rPr lang="en-US"/>
              <a:t>Third level</a:t>
            </a:r>
          </a:p>
          <a:p>
            <a:pPr lvl="3"/>
            <a:r>
              <a:rPr lang="en-US"/>
              <a:t>Fourth bullet</a:t>
            </a:r>
          </a:p>
        </p:txBody>
      </p:sp>
      <p:sp>
        <p:nvSpPr>
          <p:cNvPr id="2" name="Footer Placeholder 1">
            <a:extLst>
              <a:ext uri="{FF2B5EF4-FFF2-40B4-BE49-F238E27FC236}">
                <a16:creationId xmlns:a16="http://schemas.microsoft.com/office/drawing/2014/main" id="{6661A432-39F9-4A77-A116-A390BB6CB166}"/>
              </a:ext>
            </a:extLst>
          </p:cNvPr>
          <p:cNvSpPr>
            <a:spLocks noGrp="1"/>
          </p:cNvSpPr>
          <p:nvPr>
            <p:ph type="ftr" sz="quarter" idx="10"/>
          </p:nvPr>
        </p:nvSpPr>
        <p:spPr>
          <a:xfrm>
            <a:off x="448574" y="6356350"/>
            <a:ext cx="10351698" cy="365125"/>
          </a:xfrm>
        </p:spPr>
        <p:txBody>
          <a:bodyPr/>
          <a:lstStyle/>
          <a:p>
            <a:endParaRPr lang="en-US"/>
          </a:p>
        </p:txBody>
      </p:sp>
    </p:spTree>
    <p:extLst>
      <p:ext uri="{BB962C8B-B14F-4D97-AF65-F5344CB8AC3E}">
        <p14:creationId xmlns:p14="http://schemas.microsoft.com/office/powerpoint/2010/main" val="404739563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321468" y="6356351"/>
            <a:ext cx="11260933"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38517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17324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C890-1073-41D0-99E6-A110B3AC08D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dirty="0"/>
              <a:t>Click to edit Master text styles</a:t>
            </a:r>
            <a:endParaRPr lang="en-CA" dirty="0"/>
          </a:p>
        </p:txBody>
      </p:sp>
    </p:spTree>
    <p:extLst>
      <p:ext uri="{BB962C8B-B14F-4D97-AF65-F5344CB8AC3E}">
        <p14:creationId xmlns:p14="http://schemas.microsoft.com/office/powerpoint/2010/main" val="289374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464756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030383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14B3-DF05-CB26-C904-A689A3D144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7835061-00AD-5190-3C79-59EA0D77F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CE62BB-ECD8-CCEB-3531-E59BB6C87D60}"/>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5" name="Footer Placeholder 4">
            <a:extLst>
              <a:ext uri="{FF2B5EF4-FFF2-40B4-BE49-F238E27FC236}">
                <a16:creationId xmlns:a16="http://schemas.microsoft.com/office/drawing/2014/main" id="{CA179739-BD7F-B144-A695-A54F6023E6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0E5126-6A10-0D38-941E-D26049DF0C26}"/>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1565765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BC66-4C9A-8791-851B-F8C5D13FC41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A705499-D2D1-A721-0DC0-581B74A7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A716D9E-DA0F-6290-469A-B079D602D298}"/>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5" name="Footer Placeholder 4">
            <a:extLst>
              <a:ext uri="{FF2B5EF4-FFF2-40B4-BE49-F238E27FC236}">
                <a16:creationId xmlns:a16="http://schemas.microsoft.com/office/drawing/2014/main" id="{4754357C-659F-6042-2ADF-D684EB3BDA0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DD7BA2-F1F5-A0C4-6911-E1903F6023CC}"/>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187635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6/23/2025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ADA2-4166-EA59-7B0E-A52C2893B5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B5A0FFC-F02E-3D62-F99F-572E57205E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2D39D-6387-DECC-B227-D654DE57407A}"/>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5" name="Footer Placeholder 4">
            <a:extLst>
              <a:ext uri="{FF2B5EF4-FFF2-40B4-BE49-F238E27FC236}">
                <a16:creationId xmlns:a16="http://schemas.microsoft.com/office/drawing/2014/main" id="{E1813683-8264-1F8A-8D60-400FC93FF2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4154E4-925F-2615-B001-2BC4FA0AF2EB}"/>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866613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4CED-8091-7274-4C1B-B36104B922E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332FBA-DD53-C41B-B149-77FE897F8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FFC5845-AEA2-C1DB-7CED-D7C53D4E7C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8023D69-5A4D-A595-2D75-CBCDDAE7F1BE}"/>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6" name="Footer Placeholder 5">
            <a:extLst>
              <a:ext uri="{FF2B5EF4-FFF2-40B4-BE49-F238E27FC236}">
                <a16:creationId xmlns:a16="http://schemas.microsoft.com/office/drawing/2014/main" id="{A0517DA1-9F62-95F9-7FE4-9EB7694A7AB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5F4FCB7-6966-6AF8-8B93-EC3E58AC41A0}"/>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3730570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F6E38-DBB7-0D04-9A7C-6348529D413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56E4479-8788-ECBD-7FB2-0DF66ADF5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7A1C7-ECA4-5EFF-4205-AD5E3C0E0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B6CA0C9-A38C-C0D0-A6F7-4C0051659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0E63CC-A405-3EA1-8821-AA4ADF3674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608D6F7-B7C0-8666-3309-EBC51206B11D}"/>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8" name="Footer Placeholder 7">
            <a:extLst>
              <a:ext uri="{FF2B5EF4-FFF2-40B4-BE49-F238E27FC236}">
                <a16:creationId xmlns:a16="http://schemas.microsoft.com/office/drawing/2014/main" id="{2288E34C-D62A-AF31-3C1F-34CCC15AD47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EAC579E-9200-A663-9B3C-9A3A0C3D9DB9}"/>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78710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6FE8-6515-A2B1-2D45-C9845EB4B59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46128FF-C43E-D57B-2F50-CE36FE52B040}"/>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4" name="Footer Placeholder 3">
            <a:extLst>
              <a:ext uri="{FF2B5EF4-FFF2-40B4-BE49-F238E27FC236}">
                <a16:creationId xmlns:a16="http://schemas.microsoft.com/office/drawing/2014/main" id="{28149A3C-A218-4A18-0716-14E83BD6F14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716B9DAB-9601-F55D-0216-BFD7A64D0204}"/>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2440019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EE98B-7844-5BDF-0DC3-222BF4F35425}"/>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3" name="Footer Placeholder 2">
            <a:extLst>
              <a:ext uri="{FF2B5EF4-FFF2-40B4-BE49-F238E27FC236}">
                <a16:creationId xmlns:a16="http://schemas.microsoft.com/office/drawing/2014/main" id="{0D914875-A67C-3E6B-7812-29C5FA09FA1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BC2D610-DF27-88D6-601E-F92F271B1A4A}"/>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912931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0002-946D-0BAD-5F20-784ECF21E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2EBAD12-4815-F9EA-DF72-CB58B5763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7462B8C-EDFE-3591-9829-E59CACF74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75AB4-2A18-68BB-76B9-3D9616384C77}"/>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6" name="Footer Placeholder 5">
            <a:extLst>
              <a:ext uri="{FF2B5EF4-FFF2-40B4-BE49-F238E27FC236}">
                <a16:creationId xmlns:a16="http://schemas.microsoft.com/office/drawing/2014/main" id="{E0781148-BE73-EE52-F689-5E36E959112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3D9BFC-DF09-3E94-9ECF-BF5647A9A5FC}"/>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692426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CDAD9-73D2-ABF4-F946-C2CE806B6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6BC7C13-88EE-5EAC-7A65-C9C8A1C0B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6E4D43B-49BF-660F-F2BA-288055A00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1CC84-4DE0-0B24-0FE6-C6992113D31D}"/>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6" name="Footer Placeholder 5">
            <a:extLst>
              <a:ext uri="{FF2B5EF4-FFF2-40B4-BE49-F238E27FC236}">
                <a16:creationId xmlns:a16="http://schemas.microsoft.com/office/drawing/2014/main" id="{7EB2CF88-398A-CFA2-3C70-9E97B2D0654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F5D4C46-DB02-3FAC-C8DC-116E94206C58}"/>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281555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B1F2-6B13-2687-CC41-46C3F3033C5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EF9D613-3EB3-AF83-CBCF-DE6566BAFB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CCD1B6-0C69-5F43-4104-D4C47C6BD9F8}"/>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5" name="Footer Placeholder 4">
            <a:extLst>
              <a:ext uri="{FF2B5EF4-FFF2-40B4-BE49-F238E27FC236}">
                <a16:creationId xmlns:a16="http://schemas.microsoft.com/office/drawing/2014/main" id="{9A510BFF-3571-CE57-2FCC-80183D91ED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168E9A4-39EF-DAD4-2DAD-8608B2CC437A}"/>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3411729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744251-8AF8-82D4-D2D4-2ECA92D429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A38BD3-DA85-8320-5A05-02E3BBB473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CEBA2DF-3AC5-E98C-664A-4EAB2C9AA3BC}"/>
              </a:ext>
            </a:extLst>
          </p:cNvPr>
          <p:cNvSpPr>
            <a:spLocks noGrp="1"/>
          </p:cNvSpPr>
          <p:nvPr>
            <p:ph type="dt" sz="half" idx="10"/>
          </p:nvPr>
        </p:nvSpPr>
        <p:spPr/>
        <p:txBody>
          <a:bodyPr/>
          <a:lstStyle/>
          <a:p>
            <a:fld id="{B12EF875-2779-4198-AEAF-4FCA4B65DB71}" type="datetimeFigureOut">
              <a:rPr lang="en-CA" smtClean="0"/>
              <a:t>2025-06-23</a:t>
            </a:fld>
            <a:endParaRPr lang="en-CA"/>
          </a:p>
        </p:txBody>
      </p:sp>
      <p:sp>
        <p:nvSpPr>
          <p:cNvPr id="5" name="Footer Placeholder 4">
            <a:extLst>
              <a:ext uri="{FF2B5EF4-FFF2-40B4-BE49-F238E27FC236}">
                <a16:creationId xmlns:a16="http://schemas.microsoft.com/office/drawing/2014/main" id="{4194AC6B-D7A7-B4AF-C5AA-EB50AD91D38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46576C4-69D1-5A84-984C-EDDAF69610AF}"/>
              </a:ext>
            </a:extLst>
          </p:cNvPr>
          <p:cNvSpPr>
            <a:spLocks noGrp="1"/>
          </p:cNvSpPr>
          <p:nvPr>
            <p:ph type="sldNum" sz="quarter" idx="12"/>
          </p:nvPr>
        </p:nvSpPr>
        <p:spPr/>
        <p:txBody>
          <a:bodyPr/>
          <a:lstStyle/>
          <a:p>
            <a:fld id="{DA260BA6-3E37-4ED2-A498-545F9BA51115}" type="slidenum">
              <a:rPr lang="en-CA" smtClean="0"/>
              <a:t>‹#›</a:t>
            </a:fld>
            <a:endParaRPr lang="en-CA"/>
          </a:p>
        </p:txBody>
      </p:sp>
    </p:spTree>
    <p:extLst>
      <p:ext uri="{BB962C8B-B14F-4D97-AF65-F5344CB8AC3E}">
        <p14:creationId xmlns:p14="http://schemas.microsoft.com/office/powerpoint/2010/main" val="2548775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6"/>
          <p:cNvSpPr>
            <a:spLocks noGrp="1"/>
          </p:cNvSpPr>
          <p:nvPr>
            <p:ph type="body" sz="quarter" idx="13" hasCustomPrompt="1"/>
          </p:nvPr>
        </p:nvSpPr>
        <p:spPr>
          <a:xfrm>
            <a:off x="702130" y="6356351"/>
            <a:ext cx="10842368"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4" name="Text Placeholder 5">
            <a:extLst>
              <a:ext uri="{FF2B5EF4-FFF2-40B4-BE49-F238E27FC236}">
                <a16:creationId xmlns:a16="http://schemas.microsoft.com/office/drawing/2014/main" id="{CDF4F562-19E2-BE8C-09DE-24CA98C82D05}"/>
              </a:ext>
            </a:extLst>
          </p:cNvPr>
          <p:cNvSpPr>
            <a:spLocks noGrp="1"/>
          </p:cNvSpPr>
          <p:nvPr>
            <p:ph type="body" sz="quarter" idx="16" hasCustomPrompt="1"/>
          </p:nvPr>
        </p:nvSpPr>
        <p:spPr>
          <a:xfrm>
            <a:off x="11163300" y="-342901"/>
            <a:ext cx="1028700" cy="258087"/>
          </a:xfrm>
        </p:spPr>
        <p:txBody>
          <a:bodyPr wrap="square" lIns="91440" tIns="0" rIns="91440" bIns="0">
            <a:noAutofit/>
          </a:bodyPr>
          <a:lstStyle>
            <a:lvl1pPr marL="0" indent="0" algn="ctr">
              <a:buNone/>
              <a:defRPr sz="1400">
                <a:solidFill>
                  <a:schemeClr val="tx1"/>
                </a:solidFill>
              </a:defRPr>
            </a:lvl1pPr>
          </a:lstStyle>
          <a:p>
            <a:pPr lvl="0"/>
            <a:r>
              <a:rPr lang="en-US"/>
              <a:t>#</a:t>
            </a:r>
            <a:endParaRPr lang="en-US" dirty="0"/>
          </a:p>
        </p:txBody>
      </p:sp>
      <p:sp>
        <p:nvSpPr>
          <p:cNvPr id="5" name="TextBox 4">
            <a:extLst>
              <a:ext uri="{FF2B5EF4-FFF2-40B4-BE49-F238E27FC236}">
                <a16:creationId xmlns:a16="http://schemas.microsoft.com/office/drawing/2014/main" id="{CF312485-3F71-F1EC-CC30-732631241795}"/>
              </a:ext>
            </a:extLst>
          </p:cNvPr>
          <p:cNvSpPr txBox="1"/>
          <p:nvPr userDrawn="1"/>
        </p:nvSpPr>
        <p:spPr>
          <a:xfrm>
            <a:off x="9490824" y="-342904"/>
            <a:ext cx="1697901" cy="258087"/>
          </a:xfrm>
          <a:prstGeom prst="rect">
            <a:avLst/>
          </a:prstGeom>
          <a:noFill/>
        </p:spPr>
        <p:txBody>
          <a:bodyPr wrap="square" lIns="91440" tIns="0" rIns="91440" bIns="0" rtlCol="0">
            <a:noAutofit/>
          </a:bodyPr>
          <a:lstStyle/>
          <a:p>
            <a:r>
              <a:rPr lang="en-US" sz="1400" dirty="0"/>
              <a:t>Slide duplicated at:</a:t>
            </a:r>
          </a:p>
        </p:txBody>
      </p:sp>
      <p:sp>
        <p:nvSpPr>
          <p:cNvPr id="8" name="Slide Number Placeholder 7">
            <a:extLst>
              <a:ext uri="{FF2B5EF4-FFF2-40B4-BE49-F238E27FC236}">
                <a16:creationId xmlns:a16="http://schemas.microsoft.com/office/drawing/2014/main" id="{C5663E14-3C1A-F25B-F766-D45136257B6F}"/>
              </a:ext>
            </a:extLst>
          </p:cNvPr>
          <p:cNvSpPr>
            <a:spLocks noGrp="1"/>
          </p:cNvSpPr>
          <p:nvPr>
            <p:ph type="sldNum" sz="quarter" idx="17"/>
          </p:nvPr>
        </p:nvSpPr>
        <p:spPr/>
        <p:txBody>
          <a:bodyPr/>
          <a:lstStyle/>
          <a:p>
            <a:fld id="{2CA814A5-5B67-49A0-A5BA-40050328EF92}" type="slidenum">
              <a:rPr lang="en-US" noProof="0" smtClean="0"/>
              <a:pPr/>
              <a:t>‹#›</a:t>
            </a:fld>
            <a:endParaRPr lang="en-US" sz="1050" noProof="0" dirty="0"/>
          </a:p>
        </p:txBody>
      </p:sp>
      <p:sp>
        <p:nvSpPr>
          <p:cNvPr id="6" name="Ellipse 5">
            <a:extLst>
              <a:ext uri="{FF2B5EF4-FFF2-40B4-BE49-F238E27FC236}">
                <a16:creationId xmlns:a16="http://schemas.microsoft.com/office/drawing/2014/main" id="{C352DE2A-21F5-CE54-A1AD-870577BAB9AF}"/>
              </a:ext>
            </a:extLst>
          </p:cNvPr>
          <p:cNvSpPr/>
          <p:nvPr userDrawn="1"/>
        </p:nvSpPr>
        <p:spPr>
          <a:xfrm>
            <a:off x="182035" y="228100"/>
            <a:ext cx="780462" cy="7804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474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9291" cy="6858000"/>
          </a:xfrm>
          <a:prstGeom prst="rect">
            <a:avLst/>
          </a:prstGeom>
        </p:spPr>
      </p:pic>
      <p:sp>
        <p:nvSpPr>
          <p:cNvPr id="2" name="Title 1"/>
          <p:cNvSpPr>
            <a:spLocks noGrp="1"/>
          </p:cNvSpPr>
          <p:nvPr>
            <p:ph type="title"/>
          </p:nvPr>
        </p:nvSpPr>
        <p:spPr/>
        <p:txBody>
          <a:bodyPr anchor="t">
            <a:normAutofit/>
          </a:bodyPr>
          <a:lstStyle>
            <a:lvl1pPr>
              <a:defRPr sz="2250" b="1">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buClr>
                <a:srgbClr val="8FC2D9"/>
              </a:buClr>
              <a:defRPr sz="1800"/>
            </a:lvl1pPr>
            <a:lvl2pPr marL="514350" indent="-171450">
              <a:buClr>
                <a:srgbClr val="8FC2D9"/>
              </a:buClr>
              <a:buFont typeface="Courier New" panose="02070309020205020404" pitchFamily="49" charset="0"/>
              <a:buChar char="o"/>
              <a:defRPr sz="1500"/>
            </a:lvl2pPr>
            <a:lvl3pPr marL="857250" indent="-171450">
              <a:buClr>
                <a:srgbClr val="8FC2D9"/>
              </a:buClr>
              <a:buFont typeface="Wingdings" panose="05000000000000000000" pitchFamily="2" charset="2"/>
              <a:buChar char="§"/>
              <a:defRPr sz="1350"/>
            </a:lvl3pPr>
            <a:lvl4pPr marL="1200150" indent="-171450">
              <a:buClr>
                <a:srgbClr val="8FC2D9"/>
              </a:buClr>
              <a:buSzPct val="50000"/>
              <a:buFont typeface="Wingdings" panose="05000000000000000000" pitchFamily="2" charset="2"/>
              <a:buChar char="q"/>
              <a:defRPr sz="1200"/>
            </a:lvl4pPr>
            <a:lvl5pPr>
              <a:buClr>
                <a:srgbClr val="8FC2D9"/>
              </a:buCl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p:cNvSpPr>
            <a:spLocks noGrp="1"/>
          </p:cNvSpPr>
          <p:nvPr>
            <p:ph type="body" sz="quarter" idx="10" hasCustomPrompt="1"/>
          </p:nvPr>
        </p:nvSpPr>
        <p:spPr>
          <a:xfrm>
            <a:off x="0" y="6311901"/>
            <a:ext cx="12192000" cy="546100"/>
          </a:xfrm>
        </p:spPr>
        <p:txBody>
          <a:bodyPr anchor="b">
            <a:normAutofit/>
          </a:bodyPr>
          <a:lstStyle>
            <a:lvl1pPr marL="0" indent="0">
              <a:lnSpc>
                <a:spcPct val="100000"/>
              </a:lnSpc>
              <a:spcBef>
                <a:spcPts val="0"/>
              </a:spcBef>
              <a:buNone/>
              <a:defRPr sz="600"/>
            </a:lvl1pPr>
          </a:lstStyle>
          <a:p>
            <a:pPr lvl="0"/>
            <a:r>
              <a:rPr lang="en-US" dirty="0" err="1"/>
              <a:t>Micetype</a:t>
            </a:r>
            <a:endParaRPr lang="en-US" dirty="0"/>
          </a:p>
        </p:txBody>
      </p:sp>
    </p:spTree>
    <p:extLst>
      <p:ext uri="{BB962C8B-B14F-4D97-AF65-F5344CB8AC3E}">
        <p14:creationId xmlns:p14="http://schemas.microsoft.com/office/powerpoint/2010/main" val="3272134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254654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dirty="0"/>
              <a:t>Click to edit Master text styles</a:t>
            </a:r>
          </a:p>
        </p:txBody>
      </p:sp>
      <p:sp>
        <p:nvSpPr>
          <p:cNvPr id="7" name="Slide Number Placeholder 5"/>
          <p:cNvSpPr>
            <a:spLocks noGrp="1"/>
          </p:cNvSpPr>
          <p:nvPr>
            <p:ph type="sldNum" sz="quarter" idx="4"/>
          </p:nvPr>
        </p:nvSpPr>
        <p:spPr>
          <a:xfrm>
            <a:off x="11294808" y="6277695"/>
            <a:ext cx="838200" cy="365125"/>
          </a:xfrm>
          <a:prstGeom prst="rect">
            <a:avLst/>
          </a:prstGeom>
        </p:spPr>
        <p:txBody>
          <a:bodyPr vert="horz" lIns="91440" tIns="45720" rIns="91440" bIns="45720" rtlCol="0" anchor="ctr"/>
          <a:lstStyle>
            <a:lvl1pPr algn="ctr">
              <a:defRPr sz="1200">
                <a:solidFill>
                  <a:schemeClr val="tx1"/>
                </a:solidFill>
              </a:defRPr>
            </a:lvl1pPr>
          </a:lstStyle>
          <a:p>
            <a:fld id="{A89DC890-1073-41D0-99E6-A110B3AC08D6}" type="slidenum">
              <a:rPr lang="en-CA" smtClean="0"/>
              <a:pPr/>
              <a:t>‹#›</a:t>
            </a:fld>
            <a:endParaRPr lang="en-CA" dirty="0"/>
          </a:p>
        </p:txBody>
      </p:sp>
    </p:spTree>
    <p:extLst>
      <p:ext uri="{BB962C8B-B14F-4D97-AF65-F5344CB8AC3E}">
        <p14:creationId xmlns:p14="http://schemas.microsoft.com/office/powerpoint/2010/main" val="487923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399"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a:t>Click to edit Master subtitle style</a:t>
            </a:r>
          </a:p>
        </p:txBody>
      </p:sp>
    </p:spTree>
    <p:extLst>
      <p:ext uri="{BB962C8B-B14F-4D97-AF65-F5344CB8AC3E}">
        <p14:creationId xmlns:p14="http://schemas.microsoft.com/office/powerpoint/2010/main" val="4092258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207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3"/>
            <a:ext cx="10362241" cy="1362383"/>
          </a:xfrm>
        </p:spPr>
        <p:txBody>
          <a:bodyPr anchor="t"/>
          <a:lstStyle>
            <a:lvl1pPr algn="l">
              <a:defRPr sz="3629" b="1" cap="all"/>
            </a:lvl1pPr>
          </a:lstStyle>
          <a:p>
            <a:r>
              <a:rPr lang="en-US"/>
              <a:t>Click to edit Master title style</a:t>
            </a:r>
          </a:p>
        </p:txBody>
      </p:sp>
      <p:sp>
        <p:nvSpPr>
          <p:cNvPr id="3" name="Text Placeholder 2"/>
          <p:cNvSpPr>
            <a:spLocks noGrp="1"/>
          </p:cNvSpPr>
          <p:nvPr>
            <p:ph type="body" idx="1"/>
          </p:nvPr>
        </p:nvSpPr>
        <p:spPr>
          <a:xfrm>
            <a:off x="963840" y="2906225"/>
            <a:ext cx="10362241"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a:t>Click to edit Master text styles</a:t>
            </a:r>
          </a:p>
        </p:txBody>
      </p:sp>
    </p:spTree>
    <p:extLst>
      <p:ext uri="{BB962C8B-B14F-4D97-AF65-F5344CB8AC3E}">
        <p14:creationId xmlns:p14="http://schemas.microsoft.com/office/powerpoint/2010/main" val="2076729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61"/>
            <a:ext cx="511104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0" y="1906761"/>
            <a:ext cx="5112961"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322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5070"/>
            <a:ext cx="10972801"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60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830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36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6/23/2025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1"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993146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541697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289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024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F114-CBB1-6D98-2BB5-095B592C0228}"/>
              </a:ext>
            </a:extLst>
          </p:cNvPr>
          <p:cNvSpPr>
            <a:spLocks noGrp="1"/>
          </p:cNvSpPr>
          <p:nvPr>
            <p:ph type="ctrTitle"/>
          </p:nvPr>
        </p:nvSpPr>
        <p:spPr>
          <a:xfrm>
            <a:off x="1524001" y="1122363"/>
            <a:ext cx="9144000" cy="2387600"/>
          </a:xfrm>
        </p:spPr>
        <p:txBody>
          <a:bodyPr anchor="b"/>
          <a:lstStyle>
            <a:lvl1pPr algn="ctr">
              <a:defRPr sz="4501"/>
            </a:lvl1pPr>
          </a:lstStyle>
          <a:p>
            <a:r>
              <a:rPr lang="en-US"/>
              <a:t>Click to edit Master title style</a:t>
            </a:r>
            <a:endParaRPr lang="en-CA"/>
          </a:p>
        </p:txBody>
      </p:sp>
      <p:sp>
        <p:nvSpPr>
          <p:cNvPr id="3" name="Subtitle 2">
            <a:extLst>
              <a:ext uri="{FF2B5EF4-FFF2-40B4-BE49-F238E27FC236}">
                <a16:creationId xmlns:a16="http://schemas.microsoft.com/office/drawing/2014/main" id="{9F14403A-541F-06B3-764F-A59900A61F0E}"/>
              </a:ext>
            </a:extLst>
          </p:cNvPr>
          <p:cNvSpPr>
            <a:spLocks noGrp="1"/>
          </p:cNvSpPr>
          <p:nvPr>
            <p:ph type="subTitle" idx="1"/>
          </p:nvPr>
        </p:nvSpPr>
        <p:spPr>
          <a:xfrm>
            <a:off x="1524001" y="3602039"/>
            <a:ext cx="9144000" cy="1655762"/>
          </a:xfrm>
        </p:spPr>
        <p:txBody>
          <a:bodyPr/>
          <a:lstStyle>
            <a:lvl1pPr marL="0" indent="0" algn="ctr">
              <a:buNone/>
              <a:defRPr sz="1800"/>
            </a:lvl1pPr>
            <a:lvl2pPr marL="342933" indent="0" algn="ctr">
              <a:buNone/>
              <a:defRPr sz="1501"/>
            </a:lvl2pPr>
            <a:lvl3pPr marL="685867" indent="0" algn="ctr">
              <a:buNone/>
              <a:defRPr sz="1350"/>
            </a:lvl3pPr>
            <a:lvl4pPr marL="1028800" indent="0" algn="ctr">
              <a:buNone/>
              <a:defRPr sz="1200"/>
            </a:lvl4pPr>
            <a:lvl5pPr marL="1371734" indent="0" algn="ctr">
              <a:buNone/>
              <a:defRPr sz="1200"/>
            </a:lvl5pPr>
            <a:lvl6pPr marL="1714667" indent="0" algn="ctr">
              <a:buNone/>
              <a:defRPr sz="1200"/>
            </a:lvl6pPr>
            <a:lvl7pPr marL="2057600" indent="0" algn="ctr">
              <a:buNone/>
              <a:defRPr sz="1200"/>
            </a:lvl7pPr>
            <a:lvl8pPr marL="2400534" indent="0" algn="ctr">
              <a:buNone/>
              <a:defRPr sz="1200"/>
            </a:lvl8pPr>
            <a:lvl9pPr marL="2743467"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4C61A14-865E-1E5C-4CD4-D1AAD8AD2890}"/>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5" name="Footer Placeholder 4">
            <a:extLst>
              <a:ext uri="{FF2B5EF4-FFF2-40B4-BE49-F238E27FC236}">
                <a16:creationId xmlns:a16="http://schemas.microsoft.com/office/drawing/2014/main" id="{48693967-A344-87E7-4B97-02C3A32F6D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296E0C-559C-8ECB-F0F4-823A24C129D7}"/>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392037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1E38-82CE-DEEF-F4C8-9A2B29C4E4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071A44B-CE9E-BD70-FDCC-759901EDFF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1DDA97-0E84-79A6-4109-03E150155226}"/>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5" name="Footer Placeholder 4">
            <a:extLst>
              <a:ext uri="{FF2B5EF4-FFF2-40B4-BE49-F238E27FC236}">
                <a16:creationId xmlns:a16="http://schemas.microsoft.com/office/drawing/2014/main" id="{F45D9AC0-9F5C-D03E-C415-E662B99653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098215-C716-65C0-4265-1A5F5D2803BC}"/>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1823186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2D23-F25F-99C1-1AC7-8A4FADAFB716}"/>
              </a:ext>
            </a:extLst>
          </p:cNvPr>
          <p:cNvSpPr>
            <a:spLocks noGrp="1"/>
          </p:cNvSpPr>
          <p:nvPr>
            <p:ph type="title"/>
          </p:nvPr>
        </p:nvSpPr>
        <p:spPr>
          <a:xfrm>
            <a:off x="831851" y="1709738"/>
            <a:ext cx="10515600" cy="2852737"/>
          </a:xfrm>
        </p:spPr>
        <p:txBody>
          <a:bodyPr anchor="b"/>
          <a:lstStyle>
            <a:lvl1pPr>
              <a:defRPr sz="4501"/>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20314EE-913C-D723-9227-7C3B78061160}"/>
              </a:ext>
            </a:extLst>
          </p:cNvPr>
          <p:cNvSpPr>
            <a:spLocks noGrp="1"/>
          </p:cNvSpPr>
          <p:nvPr>
            <p:ph type="body" idx="1"/>
          </p:nvPr>
        </p:nvSpPr>
        <p:spPr>
          <a:xfrm>
            <a:off x="831851" y="4589464"/>
            <a:ext cx="10515600" cy="1500187"/>
          </a:xfrm>
        </p:spPr>
        <p:txBody>
          <a:bodyPr/>
          <a:lstStyle>
            <a:lvl1pPr marL="0" indent="0">
              <a:buNone/>
              <a:defRPr sz="1800">
                <a:solidFill>
                  <a:schemeClr val="tx1">
                    <a:tint val="82000"/>
                  </a:schemeClr>
                </a:solidFill>
              </a:defRPr>
            </a:lvl1pPr>
            <a:lvl2pPr marL="342933" indent="0">
              <a:buNone/>
              <a:defRPr sz="1501">
                <a:solidFill>
                  <a:schemeClr val="tx1">
                    <a:tint val="82000"/>
                  </a:schemeClr>
                </a:solidFill>
              </a:defRPr>
            </a:lvl2pPr>
            <a:lvl3pPr marL="685867" indent="0">
              <a:buNone/>
              <a:defRPr sz="1350">
                <a:solidFill>
                  <a:schemeClr val="tx1">
                    <a:tint val="82000"/>
                  </a:schemeClr>
                </a:solidFill>
              </a:defRPr>
            </a:lvl3pPr>
            <a:lvl4pPr marL="1028800" indent="0">
              <a:buNone/>
              <a:defRPr sz="1200">
                <a:solidFill>
                  <a:schemeClr val="tx1">
                    <a:tint val="82000"/>
                  </a:schemeClr>
                </a:solidFill>
              </a:defRPr>
            </a:lvl4pPr>
            <a:lvl5pPr marL="1371734" indent="0">
              <a:buNone/>
              <a:defRPr sz="1200">
                <a:solidFill>
                  <a:schemeClr val="tx1">
                    <a:tint val="82000"/>
                  </a:schemeClr>
                </a:solidFill>
              </a:defRPr>
            </a:lvl5pPr>
            <a:lvl6pPr marL="1714667" indent="0">
              <a:buNone/>
              <a:defRPr sz="1200">
                <a:solidFill>
                  <a:schemeClr val="tx1">
                    <a:tint val="82000"/>
                  </a:schemeClr>
                </a:solidFill>
              </a:defRPr>
            </a:lvl6pPr>
            <a:lvl7pPr marL="2057600" indent="0">
              <a:buNone/>
              <a:defRPr sz="1200">
                <a:solidFill>
                  <a:schemeClr val="tx1">
                    <a:tint val="82000"/>
                  </a:schemeClr>
                </a:solidFill>
              </a:defRPr>
            </a:lvl7pPr>
            <a:lvl8pPr marL="2400534" indent="0">
              <a:buNone/>
              <a:defRPr sz="1200">
                <a:solidFill>
                  <a:schemeClr val="tx1">
                    <a:tint val="82000"/>
                  </a:schemeClr>
                </a:solidFill>
              </a:defRPr>
            </a:lvl8pPr>
            <a:lvl9pPr marL="2743467"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0A1D09-35BB-E596-483B-330E1BB8B340}"/>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5" name="Footer Placeholder 4">
            <a:extLst>
              <a:ext uri="{FF2B5EF4-FFF2-40B4-BE49-F238E27FC236}">
                <a16:creationId xmlns:a16="http://schemas.microsoft.com/office/drawing/2014/main" id="{0E9DC39B-ABE3-910A-3990-73FFD620447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4FE40F-0D84-1B8C-5AC8-65E9393E19BC}"/>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2558941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95CF-7880-D1E7-8544-D4BC38A05BE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92052A3-0B42-2FC9-AA1C-6820DF16EA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5D9C970-5C18-CCDC-78EA-A6E3125D6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34DE4FC-7E1C-B1C3-6EFE-93BDA8922476}"/>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6" name="Footer Placeholder 5">
            <a:extLst>
              <a:ext uri="{FF2B5EF4-FFF2-40B4-BE49-F238E27FC236}">
                <a16:creationId xmlns:a16="http://schemas.microsoft.com/office/drawing/2014/main" id="{74676CDB-BC22-6D8B-961D-E4F7E9E2EBA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B16C7D1-3487-972B-4BE3-B34F524A58CF}"/>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1696339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EC11-94A1-A1AA-115E-432EF4ECEA24}"/>
              </a:ext>
            </a:extLst>
          </p:cNvPr>
          <p:cNvSpPr>
            <a:spLocks noGrp="1"/>
          </p:cNvSpPr>
          <p:nvPr>
            <p:ph type="title"/>
          </p:nvPr>
        </p:nvSpPr>
        <p:spPr>
          <a:xfrm>
            <a:off x="839789"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0D454CA-41EB-9E96-6C07-57B981789378}"/>
              </a:ext>
            </a:extLst>
          </p:cNvPr>
          <p:cNvSpPr>
            <a:spLocks noGrp="1"/>
          </p:cNvSpPr>
          <p:nvPr>
            <p:ph type="body" idx="1"/>
          </p:nvPr>
        </p:nvSpPr>
        <p:spPr>
          <a:xfrm>
            <a:off x="839789" y="1681163"/>
            <a:ext cx="5157786" cy="823912"/>
          </a:xfrm>
        </p:spPr>
        <p:txBody>
          <a:bodyPr anchor="b"/>
          <a:lstStyle>
            <a:lvl1pPr marL="0" indent="0">
              <a:buNone/>
              <a:defRPr sz="1800" b="1"/>
            </a:lvl1pPr>
            <a:lvl2pPr marL="342933" indent="0">
              <a:buNone/>
              <a:defRPr sz="1501" b="1"/>
            </a:lvl2pPr>
            <a:lvl3pPr marL="685867" indent="0">
              <a:buNone/>
              <a:defRPr sz="1350" b="1"/>
            </a:lvl3pPr>
            <a:lvl4pPr marL="1028800" indent="0">
              <a:buNone/>
              <a:defRPr sz="1200" b="1"/>
            </a:lvl4pPr>
            <a:lvl5pPr marL="1371734" indent="0">
              <a:buNone/>
              <a:defRPr sz="1200" b="1"/>
            </a:lvl5pPr>
            <a:lvl6pPr marL="1714667" indent="0">
              <a:buNone/>
              <a:defRPr sz="1200" b="1"/>
            </a:lvl6pPr>
            <a:lvl7pPr marL="2057600" indent="0">
              <a:buNone/>
              <a:defRPr sz="1200" b="1"/>
            </a:lvl7pPr>
            <a:lvl8pPr marL="2400534" indent="0">
              <a:buNone/>
              <a:defRPr sz="1200" b="1"/>
            </a:lvl8pPr>
            <a:lvl9pPr marL="274346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CEFF2-3233-201C-200A-80652A129A8A}"/>
              </a:ext>
            </a:extLst>
          </p:cNvPr>
          <p:cNvSpPr>
            <a:spLocks noGrp="1"/>
          </p:cNvSpPr>
          <p:nvPr>
            <p:ph sz="half" idx="2"/>
          </p:nvPr>
        </p:nvSpPr>
        <p:spPr>
          <a:xfrm>
            <a:off x="839789"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F60ADD0-5E45-1F6C-4398-CCADEC1CD255}"/>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933" indent="0">
              <a:buNone/>
              <a:defRPr sz="1501" b="1"/>
            </a:lvl2pPr>
            <a:lvl3pPr marL="685867" indent="0">
              <a:buNone/>
              <a:defRPr sz="1350" b="1"/>
            </a:lvl3pPr>
            <a:lvl4pPr marL="1028800" indent="0">
              <a:buNone/>
              <a:defRPr sz="1200" b="1"/>
            </a:lvl4pPr>
            <a:lvl5pPr marL="1371734" indent="0">
              <a:buNone/>
              <a:defRPr sz="1200" b="1"/>
            </a:lvl5pPr>
            <a:lvl6pPr marL="1714667" indent="0">
              <a:buNone/>
              <a:defRPr sz="1200" b="1"/>
            </a:lvl6pPr>
            <a:lvl7pPr marL="2057600" indent="0">
              <a:buNone/>
              <a:defRPr sz="1200" b="1"/>
            </a:lvl7pPr>
            <a:lvl8pPr marL="2400534" indent="0">
              <a:buNone/>
              <a:defRPr sz="1200" b="1"/>
            </a:lvl8pPr>
            <a:lvl9pPr marL="274346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A509C-B8F9-6211-1EFC-8F0A4F1B78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74BE741-16A9-203E-C3AA-53A23DF3DD52}"/>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8" name="Footer Placeholder 7">
            <a:extLst>
              <a:ext uri="{FF2B5EF4-FFF2-40B4-BE49-F238E27FC236}">
                <a16:creationId xmlns:a16="http://schemas.microsoft.com/office/drawing/2014/main" id="{3F34FFC0-C974-55DE-3C2F-527F481821D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A57A95D-8733-BDD5-21AA-0EF3A55A7970}"/>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1207618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476E-9F7C-7C07-E09C-00DCDDAC11A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3FBA247-74AB-1C7B-388F-877A75BC1DE4}"/>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4" name="Footer Placeholder 3">
            <a:extLst>
              <a:ext uri="{FF2B5EF4-FFF2-40B4-BE49-F238E27FC236}">
                <a16:creationId xmlns:a16="http://schemas.microsoft.com/office/drawing/2014/main" id="{5B08F9DA-3690-7ECD-C211-6118F6DD526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CB5DC0F-9850-A7D7-CD48-6575FF4B06D0}"/>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212515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6/23/2025</a:t>
            </a:fld>
            <a:endParaRPr lang="en-US"/>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176AAE-D075-60F0-AEC2-5AC23DA465CF}"/>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3" name="Footer Placeholder 2">
            <a:extLst>
              <a:ext uri="{FF2B5EF4-FFF2-40B4-BE49-F238E27FC236}">
                <a16:creationId xmlns:a16="http://schemas.microsoft.com/office/drawing/2014/main" id="{00F99B82-CB64-D471-44E4-064337BD42A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0E98A2A-2D13-5EAB-F06F-2BCCF35A074A}"/>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830066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60A7-A23E-CB86-2E0A-47CE6FE66CC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1658FA6-5185-9631-0684-2995B3B35939}"/>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1"/>
            </a:lvl4pPr>
            <a:lvl5pPr>
              <a:defRPr sz="1501"/>
            </a:lvl5pPr>
            <a:lvl6pPr>
              <a:defRPr sz="1501"/>
            </a:lvl6pPr>
            <a:lvl7pPr>
              <a:defRPr sz="1501"/>
            </a:lvl7pPr>
            <a:lvl8pPr>
              <a:defRPr sz="1501"/>
            </a:lvl8pPr>
            <a:lvl9pPr>
              <a:defRPr sz="15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192A8E2-CAAF-2331-995F-6433D242B334}"/>
              </a:ext>
            </a:extLst>
          </p:cNvPr>
          <p:cNvSpPr>
            <a:spLocks noGrp="1"/>
          </p:cNvSpPr>
          <p:nvPr>
            <p:ph type="body" sz="half" idx="2"/>
          </p:nvPr>
        </p:nvSpPr>
        <p:spPr>
          <a:xfrm>
            <a:off x="839788" y="2057400"/>
            <a:ext cx="3932237" cy="3811588"/>
          </a:xfrm>
        </p:spPr>
        <p:txBody>
          <a:bodyPr/>
          <a:lstStyle>
            <a:lvl1pPr marL="0" indent="0">
              <a:buNone/>
              <a:defRPr sz="1200"/>
            </a:lvl1pPr>
            <a:lvl2pPr marL="342933" indent="0">
              <a:buNone/>
              <a:defRPr sz="1051"/>
            </a:lvl2pPr>
            <a:lvl3pPr marL="685867" indent="0">
              <a:buNone/>
              <a:defRPr sz="900"/>
            </a:lvl3pPr>
            <a:lvl4pPr marL="1028800" indent="0">
              <a:buNone/>
              <a:defRPr sz="750"/>
            </a:lvl4pPr>
            <a:lvl5pPr marL="1371734" indent="0">
              <a:buNone/>
              <a:defRPr sz="750"/>
            </a:lvl5pPr>
            <a:lvl6pPr marL="1714667" indent="0">
              <a:buNone/>
              <a:defRPr sz="750"/>
            </a:lvl6pPr>
            <a:lvl7pPr marL="2057600" indent="0">
              <a:buNone/>
              <a:defRPr sz="750"/>
            </a:lvl7pPr>
            <a:lvl8pPr marL="2400534" indent="0">
              <a:buNone/>
              <a:defRPr sz="750"/>
            </a:lvl8pPr>
            <a:lvl9pPr marL="274346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171327-E054-BBBF-87DA-606EB362F188}"/>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6" name="Footer Placeholder 5">
            <a:extLst>
              <a:ext uri="{FF2B5EF4-FFF2-40B4-BE49-F238E27FC236}">
                <a16:creationId xmlns:a16="http://schemas.microsoft.com/office/drawing/2014/main" id="{369A1800-FB63-987B-2254-9D07B9BA9F7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736A8B-8671-7A19-00B4-6FC0AFDE4BF7}"/>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3519468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F3DF6-BCD9-EC35-E392-4DFA6F85222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226B3D1-2C6A-4D2A-527F-091A20E2CC3A}"/>
              </a:ext>
            </a:extLst>
          </p:cNvPr>
          <p:cNvSpPr>
            <a:spLocks noGrp="1"/>
          </p:cNvSpPr>
          <p:nvPr>
            <p:ph type="pic" idx="1"/>
          </p:nvPr>
        </p:nvSpPr>
        <p:spPr>
          <a:xfrm>
            <a:off x="5183188" y="987426"/>
            <a:ext cx="6172200" cy="4873625"/>
          </a:xfrm>
        </p:spPr>
        <p:txBody>
          <a:bodyPr/>
          <a:lstStyle>
            <a:lvl1pPr marL="0" indent="0">
              <a:buNone/>
              <a:defRPr sz="2400"/>
            </a:lvl1pPr>
            <a:lvl2pPr marL="342933" indent="0">
              <a:buNone/>
              <a:defRPr sz="2100"/>
            </a:lvl2pPr>
            <a:lvl3pPr marL="685867" indent="0">
              <a:buNone/>
              <a:defRPr sz="1800"/>
            </a:lvl3pPr>
            <a:lvl4pPr marL="1028800" indent="0">
              <a:buNone/>
              <a:defRPr sz="1501"/>
            </a:lvl4pPr>
            <a:lvl5pPr marL="1371734" indent="0">
              <a:buNone/>
              <a:defRPr sz="1501"/>
            </a:lvl5pPr>
            <a:lvl6pPr marL="1714667" indent="0">
              <a:buNone/>
              <a:defRPr sz="1501"/>
            </a:lvl6pPr>
            <a:lvl7pPr marL="2057600" indent="0">
              <a:buNone/>
              <a:defRPr sz="1501"/>
            </a:lvl7pPr>
            <a:lvl8pPr marL="2400534" indent="0">
              <a:buNone/>
              <a:defRPr sz="1501"/>
            </a:lvl8pPr>
            <a:lvl9pPr marL="2743467" indent="0">
              <a:buNone/>
              <a:defRPr sz="1501"/>
            </a:lvl9pPr>
          </a:lstStyle>
          <a:p>
            <a:endParaRPr lang="en-CA"/>
          </a:p>
        </p:txBody>
      </p:sp>
      <p:sp>
        <p:nvSpPr>
          <p:cNvPr id="4" name="Text Placeholder 3">
            <a:extLst>
              <a:ext uri="{FF2B5EF4-FFF2-40B4-BE49-F238E27FC236}">
                <a16:creationId xmlns:a16="http://schemas.microsoft.com/office/drawing/2014/main" id="{52AE81D8-B2E0-7E15-549C-F92DDF98C130}"/>
              </a:ext>
            </a:extLst>
          </p:cNvPr>
          <p:cNvSpPr>
            <a:spLocks noGrp="1"/>
          </p:cNvSpPr>
          <p:nvPr>
            <p:ph type="body" sz="half" idx="2"/>
          </p:nvPr>
        </p:nvSpPr>
        <p:spPr>
          <a:xfrm>
            <a:off x="839788" y="2057400"/>
            <a:ext cx="3932237" cy="3811588"/>
          </a:xfrm>
        </p:spPr>
        <p:txBody>
          <a:bodyPr/>
          <a:lstStyle>
            <a:lvl1pPr marL="0" indent="0">
              <a:buNone/>
              <a:defRPr sz="1200"/>
            </a:lvl1pPr>
            <a:lvl2pPr marL="342933" indent="0">
              <a:buNone/>
              <a:defRPr sz="1051"/>
            </a:lvl2pPr>
            <a:lvl3pPr marL="685867" indent="0">
              <a:buNone/>
              <a:defRPr sz="900"/>
            </a:lvl3pPr>
            <a:lvl4pPr marL="1028800" indent="0">
              <a:buNone/>
              <a:defRPr sz="750"/>
            </a:lvl4pPr>
            <a:lvl5pPr marL="1371734" indent="0">
              <a:buNone/>
              <a:defRPr sz="750"/>
            </a:lvl5pPr>
            <a:lvl6pPr marL="1714667" indent="0">
              <a:buNone/>
              <a:defRPr sz="750"/>
            </a:lvl6pPr>
            <a:lvl7pPr marL="2057600" indent="0">
              <a:buNone/>
              <a:defRPr sz="750"/>
            </a:lvl7pPr>
            <a:lvl8pPr marL="2400534" indent="0">
              <a:buNone/>
              <a:defRPr sz="750"/>
            </a:lvl8pPr>
            <a:lvl9pPr marL="274346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F7513EC-77B9-44D0-149C-025689EEF6B8}"/>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6" name="Footer Placeholder 5">
            <a:extLst>
              <a:ext uri="{FF2B5EF4-FFF2-40B4-BE49-F238E27FC236}">
                <a16:creationId xmlns:a16="http://schemas.microsoft.com/office/drawing/2014/main" id="{AAA2F683-D883-714D-51FF-0BE06247A1D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EA67536-9FE1-55EE-010F-3827436D6E3C}"/>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187021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4AD7-7CC2-C4A8-B6E6-2E3D33E73B4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7141E30-AF51-1AFC-8B6F-57CF3B544B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296367D-6053-0627-2085-20EA19F7FB15}"/>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5" name="Footer Placeholder 4">
            <a:extLst>
              <a:ext uri="{FF2B5EF4-FFF2-40B4-BE49-F238E27FC236}">
                <a16:creationId xmlns:a16="http://schemas.microsoft.com/office/drawing/2014/main" id="{ED72D93D-E33E-A33D-7AB5-6BBD7A9B1A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528497-7E27-BA38-198F-2AE51E7B9B3B}"/>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915284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DC9DC-64D5-3CFB-E2A5-6956FA71807D}"/>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6B1EF85-B45A-AA5A-5986-2BEF8F729E30}"/>
              </a:ext>
            </a:extLst>
          </p:cNvPr>
          <p:cNvSpPr>
            <a:spLocks noGrp="1"/>
          </p:cNvSpPr>
          <p:nvPr>
            <p:ph type="body" orient="vert" idx="1"/>
          </p:nvPr>
        </p:nvSpPr>
        <p:spPr>
          <a:xfrm>
            <a:off x="838200" y="365126"/>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1901C5F-2251-311B-0165-E5F580355084}"/>
              </a:ext>
            </a:extLst>
          </p:cNvPr>
          <p:cNvSpPr>
            <a:spLocks noGrp="1"/>
          </p:cNvSpPr>
          <p:nvPr>
            <p:ph type="dt" sz="half" idx="10"/>
          </p:nvPr>
        </p:nvSpPr>
        <p:spPr/>
        <p:txBody>
          <a:bodyPr/>
          <a:lstStyle/>
          <a:p>
            <a:fld id="{6C79EE7A-5FD7-4907-B776-4922496AE476}" type="datetimeFigureOut">
              <a:rPr lang="en-CA" smtClean="0"/>
              <a:t>2025-06-23</a:t>
            </a:fld>
            <a:endParaRPr lang="en-CA"/>
          </a:p>
        </p:txBody>
      </p:sp>
      <p:sp>
        <p:nvSpPr>
          <p:cNvPr id="5" name="Footer Placeholder 4">
            <a:extLst>
              <a:ext uri="{FF2B5EF4-FFF2-40B4-BE49-F238E27FC236}">
                <a16:creationId xmlns:a16="http://schemas.microsoft.com/office/drawing/2014/main" id="{96E28864-F6B2-69E4-FD55-304F1132C7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DE7311B-78EE-56E0-7297-7859D446C30B}"/>
              </a:ext>
            </a:extLst>
          </p:cNvPr>
          <p:cNvSpPr>
            <a:spLocks noGrp="1"/>
          </p:cNvSpPr>
          <p:nvPr>
            <p:ph type="sldNum" sz="quarter" idx="12"/>
          </p:nvPr>
        </p:nvSpPr>
        <p:spPr/>
        <p:txBody>
          <a:bodyPr/>
          <a:lstStyle/>
          <a:p>
            <a:fld id="{8F5DC241-9417-4498-B899-63F32E4D1807}" type="slidenum">
              <a:rPr lang="en-CA" smtClean="0"/>
              <a:t>‹#›</a:t>
            </a:fld>
            <a:endParaRPr lang="en-CA"/>
          </a:p>
        </p:txBody>
      </p:sp>
    </p:spTree>
    <p:extLst>
      <p:ext uri="{BB962C8B-B14F-4D97-AF65-F5344CB8AC3E}">
        <p14:creationId xmlns:p14="http://schemas.microsoft.com/office/powerpoint/2010/main" val="3186194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81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55900" y="4813300"/>
            <a:ext cx="9144000" cy="1124744"/>
          </a:xfrm>
        </p:spPr>
        <p:txBody>
          <a:bodyPr anchor="b"/>
          <a:lstStyle>
            <a:lvl1pPr algn="l">
              <a:defRPr sz="3600">
                <a:solidFill>
                  <a:schemeClr val="tx1"/>
                </a:solidFill>
              </a:defRPr>
            </a:lvl1pPr>
          </a:lstStyle>
          <a:p>
            <a:r>
              <a:rPr lang="en-US"/>
              <a:t>Click to edit Master title style</a:t>
            </a:r>
            <a:endParaRPr lang="en-CA"/>
          </a:p>
        </p:txBody>
      </p:sp>
      <p:sp>
        <p:nvSpPr>
          <p:cNvPr id="3" name="Subtitle 2"/>
          <p:cNvSpPr>
            <a:spLocks noGrp="1"/>
          </p:cNvSpPr>
          <p:nvPr>
            <p:ph type="subTitle" idx="1"/>
          </p:nvPr>
        </p:nvSpPr>
        <p:spPr>
          <a:xfrm>
            <a:off x="2755900" y="6030119"/>
            <a:ext cx="9144000" cy="827881"/>
          </a:xfrm>
        </p:spPr>
        <p:txBody>
          <a:bodyPr/>
          <a:lstStyle>
            <a:lvl1pPr marL="0" indent="0" algn="l">
              <a:buNone/>
              <a:defRPr sz="2400">
                <a:solidFill>
                  <a:schemeClr val="tx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US"/>
              <a:t>Click to edit Master subtitle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522059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940277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LLING 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119323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250" y="846141"/>
            <a:ext cx="9277350" cy="2852737"/>
          </a:xfrm>
        </p:spPr>
        <p:txBody>
          <a:bodyPr anchor="b"/>
          <a:lstStyle>
            <a:lvl1pPr>
              <a:defRPr sz="4800">
                <a:solidFill>
                  <a:schemeClr val="tx1"/>
                </a:solidFill>
              </a:defRPr>
            </a:lvl1pPr>
          </a:lstStyle>
          <a:p>
            <a:r>
              <a:rPr lang="en-US"/>
              <a:t>Click to edit Master title style</a:t>
            </a:r>
            <a:endParaRPr lang="en-CA"/>
          </a:p>
        </p:txBody>
      </p:sp>
      <p:sp>
        <p:nvSpPr>
          <p:cNvPr id="3" name="Text Placeholder 2"/>
          <p:cNvSpPr>
            <a:spLocks noGrp="1"/>
          </p:cNvSpPr>
          <p:nvPr>
            <p:ph type="body" idx="1"/>
          </p:nvPr>
        </p:nvSpPr>
        <p:spPr>
          <a:xfrm>
            <a:off x="984250" y="3725866"/>
            <a:ext cx="9277350" cy="1500187"/>
          </a:xfrm>
        </p:spPr>
        <p:txBody>
          <a:bodyPr/>
          <a:lstStyle>
            <a:lvl1pPr marL="0" indent="0">
              <a:buNone/>
              <a:defRPr sz="2400">
                <a:solidFill>
                  <a:schemeClr val="bg1"/>
                </a:solidFill>
              </a:defRPr>
            </a:lvl1pPr>
            <a:lvl2pPr marL="457269" indent="0">
              <a:buNone/>
              <a:defRPr sz="2000">
                <a:solidFill>
                  <a:schemeClr val="tx1">
                    <a:tint val="75000"/>
                  </a:schemeClr>
                </a:solidFill>
              </a:defRPr>
            </a:lvl2pPr>
            <a:lvl3pPr marL="914538" indent="0">
              <a:buNone/>
              <a:defRPr sz="1800">
                <a:solidFill>
                  <a:schemeClr val="tx1">
                    <a:tint val="75000"/>
                  </a:schemeClr>
                </a:solidFill>
              </a:defRPr>
            </a:lvl3pPr>
            <a:lvl4pPr marL="1371807" indent="0">
              <a:buNone/>
              <a:defRPr sz="1600">
                <a:solidFill>
                  <a:schemeClr val="tx1">
                    <a:tint val="75000"/>
                  </a:schemeClr>
                </a:solidFill>
              </a:defRPr>
            </a:lvl4pPr>
            <a:lvl5pPr marL="1829075" indent="0">
              <a:buNone/>
              <a:defRPr sz="1600">
                <a:solidFill>
                  <a:schemeClr val="tx1">
                    <a:tint val="75000"/>
                  </a:schemeClr>
                </a:solidFill>
              </a:defRPr>
            </a:lvl5pPr>
            <a:lvl6pPr marL="2286342" indent="0">
              <a:buNone/>
              <a:defRPr sz="1600">
                <a:solidFill>
                  <a:schemeClr val="tx1">
                    <a:tint val="75000"/>
                  </a:schemeClr>
                </a:solidFill>
              </a:defRPr>
            </a:lvl6pPr>
            <a:lvl7pPr marL="2743613" indent="0">
              <a:buNone/>
              <a:defRPr sz="1600">
                <a:solidFill>
                  <a:schemeClr val="tx1">
                    <a:tint val="75000"/>
                  </a:schemeClr>
                </a:solidFill>
              </a:defRPr>
            </a:lvl7pPr>
            <a:lvl8pPr marL="3200880" indent="0">
              <a:buNone/>
              <a:defRPr sz="1600">
                <a:solidFill>
                  <a:schemeClr val="tx1">
                    <a:tint val="75000"/>
                  </a:schemeClr>
                </a:solidFill>
              </a:defRPr>
            </a:lvl8pPr>
            <a:lvl9pPr marL="3658149" indent="0">
              <a:buNone/>
              <a:defRPr sz="16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78357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6/23/2025</a:t>
            </a:fld>
            <a:endParaRPr lang="en-US"/>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4250" y="846141"/>
            <a:ext cx="9277350" cy="4691059"/>
          </a:xfrm>
        </p:spPr>
        <p:txBody>
          <a:bodyPr anchor="ctr"/>
          <a:lstStyle>
            <a:lvl1pPr>
              <a:defRPr sz="5400">
                <a:solidFill>
                  <a:schemeClr val="tx1"/>
                </a:solidFill>
              </a:defRPr>
            </a:lvl1pPr>
          </a:lstStyle>
          <a:p>
            <a:r>
              <a:rPr lang="en-US"/>
              <a:t>Click to edit Master title style</a:t>
            </a:r>
            <a:endParaRPr lang="en-CA"/>
          </a:p>
        </p:txBody>
      </p:sp>
      <p:sp>
        <p:nvSpPr>
          <p:cNvPr id="4" name="Slide Number Placeholder 3"/>
          <p:cNvSpPr>
            <a:spLocks noGrp="1"/>
          </p:cNvSpPr>
          <p:nvPr>
            <p:ph type="sldNum" sz="quarter" idx="10"/>
          </p:nvPr>
        </p:nvSpPr>
        <p:spPr/>
        <p:txBody>
          <a:bodyPr/>
          <a:lstStyle/>
          <a:p>
            <a:fld id="{2CA814A5-5B67-49A0-A5BA-40050328EF92}" type="slidenum">
              <a:rPr lang="en-CA" smtClean="0"/>
              <a:pPr/>
              <a:t>‹#›</a:t>
            </a:fld>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18285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3"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438901" y="1576832"/>
            <a:ext cx="4914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104367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4" y="1576830"/>
            <a:ext cx="3232355"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911369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Content Placeholder 3"/>
          <p:cNvSpPr>
            <a:spLocks noGrp="1"/>
          </p:cNvSpPr>
          <p:nvPr>
            <p:ph sz="half" idx="2"/>
          </p:nvPr>
        </p:nvSpPr>
        <p:spPr>
          <a:xfrm>
            <a:off x="9065343" y="1576832"/>
            <a:ext cx="2878393" cy="4351338"/>
          </a:xfrm>
        </p:spPr>
        <p:txBody>
          <a:bodyPr>
            <a:normAutofit/>
          </a:bodyPr>
          <a:lstStyle>
            <a:lvl1pPr>
              <a:defRPr sz="20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8"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4246639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4" name="Content Placeholder 3"/>
          <p:cNvSpPr>
            <a:spLocks noGrp="1"/>
          </p:cNvSpPr>
          <p:nvPr>
            <p:ph sz="half" idx="2"/>
          </p:nvPr>
        </p:nvSpPr>
        <p:spPr>
          <a:xfrm>
            <a:off x="778934" y="2480355"/>
            <a:ext cx="495400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5401" y="2480355"/>
            <a:ext cx="4978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724544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8934" y="1503807"/>
            <a:ext cx="4954003"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375401" y="1503807"/>
            <a:ext cx="4978400" cy="823912"/>
          </a:xfrm>
        </p:spPr>
        <p:txBody>
          <a:bodyPr anchor="b"/>
          <a:lstStyle>
            <a:lvl1pPr marL="0" indent="0">
              <a:buNone/>
              <a:defRPr sz="2400" b="1"/>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2769118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953212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41532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0</a:t>
            </a:r>
          </a:p>
          <a:p>
            <a:pPr algn="ctr"/>
            <a:r>
              <a:rPr lang="en-US" sz="1200"/>
              <a:t>0</a:t>
            </a:r>
          </a:p>
          <a:p>
            <a:pPr algn="ctr"/>
            <a:r>
              <a:rPr lang="en-US" sz="120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255</a:t>
            </a:r>
          </a:p>
          <a:p>
            <a:pPr algn="ctr"/>
            <a:r>
              <a:rPr lang="en-US" sz="1200">
                <a:solidFill>
                  <a:schemeClr val="tx1"/>
                </a:solidFill>
              </a:rPr>
              <a:t>255</a:t>
            </a:r>
          </a:p>
          <a:p>
            <a:pPr algn="ctr"/>
            <a:r>
              <a:rPr lang="en-US" sz="1200">
                <a:solidFill>
                  <a:schemeClr val="tx1"/>
                </a:solidFill>
              </a:rPr>
              <a:t>255</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127</a:t>
            </a:r>
          </a:p>
          <a:p>
            <a:pPr algn="ctr"/>
            <a:r>
              <a:rPr lang="en-US" sz="1200"/>
              <a:t>0</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146</a:t>
            </a:r>
          </a:p>
          <a:p>
            <a:pPr algn="ctr"/>
            <a:r>
              <a:rPr lang="en-US" sz="1200"/>
              <a:t>123</a:t>
            </a:r>
          </a:p>
          <a:p>
            <a:pPr algn="ctr"/>
            <a:r>
              <a:rPr lang="en-US" sz="1200"/>
              <a:t>196</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255</a:t>
            </a:r>
          </a:p>
          <a:p>
            <a:pPr algn="ctr"/>
            <a:r>
              <a:rPr lang="en-US" sz="1200"/>
              <a:t>192</a:t>
            </a:r>
          </a:p>
          <a:p>
            <a:pPr algn="ctr"/>
            <a:r>
              <a:rPr lang="en-US" sz="1200"/>
              <a:t>0</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127</a:t>
            </a:r>
          </a:p>
          <a:p>
            <a:pPr algn="ctr"/>
            <a:r>
              <a:rPr lang="en-US" sz="1200"/>
              <a:t>164</a:t>
            </a:r>
          </a:p>
          <a:p>
            <a:pPr algn="ctr"/>
            <a:r>
              <a:rPr lang="en-US" sz="1200"/>
              <a:t>196</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112</a:t>
            </a:r>
          </a:p>
          <a:p>
            <a:pPr algn="ctr"/>
            <a:r>
              <a:rPr lang="en-US" sz="1200"/>
              <a:t>173</a:t>
            </a:r>
          </a:p>
          <a:p>
            <a:pPr algn="ctr"/>
            <a:r>
              <a:rPr lang="en-US" sz="1200"/>
              <a:t>71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149</a:t>
            </a:r>
          </a:p>
          <a:p>
            <a:pPr algn="ctr"/>
            <a:r>
              <a:rPr lang="en-US" sz="1200"/>
              <a:t>79</a:t>
            </a:r>
          </a:p>
          <a:p>
            <a:pPr algn="ctr"/>
            <a:r>
              <a:rPr lang="en-US" sz="1200"/>
              <a:t>114</a:t>
            </a:r>
          </a:p>
        </p:txBody>
      </p:sp>
    </p:spTree>
    <p:extLst>
      <p:ext uri="{BB962C8B-B14F-4D97-AF65-F5344CB8AC3E}">
        <p14:creationId xmlns:p14="http://schemas.microsoft.com/office/powerpoint/2010/main" val="3340717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a:t>Click to edit Master text styles</a:t>
            </a:r>
          </a:p>
        </p:txBody>
      </p:sp>
      <p:sp>
        <p:nvSpPr>
          <p:cNvPr id="7" name="Slide Number Placeholder 5"/>
          <p:cNvSpPr>
            <a:spLocks noGrp="1"/>
          </p:cNvSpPr>
          <p:nvPr>
            <p:ph type="sldNum" sz="quarter" idx="4"/>
          </p:nvPr>
        </p:nvSpPr>
        <p:spPr>
          <a:xfrm>
            <a:off x="11294808" y="6277695"/>
            <a:ext cx="838200" cy="365125"/>
          </a:xfrm>
          <a:prstGeom prst="rect">
            <a:avLst/>
          </a:prstGeom>
        </p:spPr>
        <p:txBody>
          <a:bodyPr vert="horz" lIns="91440" tIns="45720" rIns="91440" bIns="45720" rtlCol="0" anchor="ctr"/>
          <a:lstStyle>
            <a:lvl1pPr algn="ctr">
              <a:defRPr sz="1200">
                <a:solidFill>
                  <a:schemeClr val="tx1"/>
                </a:solidFill>
              </a:defRPr>
            </a:lvl1pPr>
          </a:lstStyle>
          <a:p>
            <a:fld id="{A89DC890-1073-41D0-99E6-A110B3AC08D6}" type="slidenum">
              <a:rPr lang="en-CA" smtClean="0"/>
              <a:pPr/>
              <a:t>‹#›</a:t>
            </a:fld>
            <a:endParaRPr lang="en-CA"/>
          </a:p>
        </p:txBody>
      </p:sp>
    </p:spTree>
    <p:extLst>
      <p:ext uri="{BB962C8B-B14F-4D97-AF65-F5344CB8AC3E}">
        <p14:creationId xmlns:p14="http://schemas.microsoft.com/office/powerpoint/2010/main" val="181367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6/23/2025</a:t>
            </a:fld>
            <a:endParaRPr lang="en-US"/>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EAA1-E8A4-88D8-E72B-F2A6C3BBF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E8D7-CD5B-830F-342A-5555E2565D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2C1D9-683A-B985-E841-3E82EBC4A08A}"/>
              </a:ext>
            </a:extLst>
          </p:cNvPr>
          <p:cNvSpPr>
            <a:spLocks noGrp="1"/>
          </p:cNvSpPr>
          <p:nvPr>
            <p:ph type="dt" sz="half" idx="10"/>
          </p:nvPr>
        </p:nvSpPr>
        <p:spPr/>
        <p:txBody>
          <a:bodyPr/>
          <a:lstStyle/>
          <a:p>
            <a:fld id="{CBD49CD3-81EC-C149-8C86-AC062EA02224}" type="datetimeFigureOut">
              <a:rPr lang="en-US" smtClean="0"/>
              <a:t>6/23/2025</a:t>
            </a:fld>
            <a:endParaRPr lang="en-US"/>
          </a:p>
        </p:txBody>
      </p:sp>
      <p:sp>
        <p:nvSpPr>
          <p:cNvPr id="5" name="Footer Placeholder 4">
            <a:extLst>
              <a:ext uri="{FF2B5EF4-FFF2-40B4-BE49-F238E27FC236}">
                <a16:creationId xmlns:a16="http://schemas.microsoft.com/office/drawing/2014/main" id="{8C274C75-07B0-ADE8-3441-250B04C69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1617A-343C-7893-1F94-C98828EB3385}"/>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922870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0F990-CCD5-8C3C-EE24-1218CA4749E5}"/>
              </a:ext>
            </a:extLst>
          </p:cNvPr>
          <p:cNvSpPr>
            <a:spLocks noGrp="1"/>
          </p:cNvSpPr>
          <p:nvPr>
            <p:ph type="dt" sz="half" idx="10"/>
          </p:nvPr>
        </p:nvSpPr>
        <p:spPr/>
        <p:txBody>
          <a:bodyPr/>
          <a:lstStyle/>
          <a:p>
            <a:fld id="{CBD49CD3-81EC-C149-8C86-AC062EA02224}" type="datetimeFigureOut">
              <a:rPr lang="en-US" smtClean="0"/>
              <a:t>6/23/2025</a:t>
            </a:fld>
            <a:endParaRPr lang="en-US"/>
          </a:p>
        </p:txBody>
      </p:sp>
      <p:sp>
        <p:nvSpPr>
          <p:cNvPr id="3" name="Footer Placeholder 2">
            <a:extLst>
              <a:ext uri="{FF2B5EF4-FFF2-40B4-BE49-F238E27FC236}">
                <a16:creationId xmlns:a16="http://schemas.microsoft.com/office/drawing/2014/main" id="{8CE4C149-17B0-E98A-E60C-9D3407FA8F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1636F-F4AF-FEF4-4155-26F49FD0114A}"/>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3294359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786178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6/23/2025</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818897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p:cNvSpPr>
            <a:spLocks noGrp="1"/>
          </p:cNvSpPr>
          <p:nvPr>
            <p:ph type="sldNum" sz="quarter" idx="10"/>
          </p:nvPr>
        </p:nvSpPr>
        <p:spPr/>
        <p:txBody>
          <a:bodyPr/>
          <a:lstStyle>
            <a:lvl1pPr defTabSz="914446" eaLnBrk="0" hangingPunct="0">
              <a:defRPr>
                <a:latin typeface="Verdana" charset="0"/>
              </a:defRPr>
            </a:lvl1pPr>
          </a:lstStyle>
          <a:p>
            <a:fld id="{0FEB33B9-6A8C-D545-90B5-FFE3B073B1EB}" type="slidenum">
              <a:rPr lang="en-GB"/>
              <a:pPr/>
              <a:t>‹#›</a:t>
            </a:fld>
            <a:endParaRPr lang="en-GB"/>
          </a:p>
        </p:txBody>
      </p:sp>
      <p:sp>
        <p:nvSpPr>
          <p:cNvPr id="5" name="Footer Placeholder 3"/>
          <p:cNvSpPr>
            <a:spLocks noGrp="1"/>
          </p:cNvSpPr>
          <p:nvPr>
            <p:ph type="ftr" sz="quarter" idx="11"/>
          </p:nvPr>
        </p:nvSpPr>
        <p:spPr/>
        <p:txBody>
          <a:bodyPr/>
          <a:lstStyle>
            <a:lvl1pPr defTabSz="914446" eaLnBrk="0" hangingPunct="0">
              <a:defRPr>
                <a:latin typeface="Verdana" charset="0"/>
              </a:defRPr>
            </a:lvl1pPr>
          </a:lstStyle>
          <a:p>
            <a:endParaRPr lang="en-GB"/>
          </a:p>
        </p:txBody>
      </p:sp>
    </p:spTree>
    <p:extLst>
      <p:ext uri="{BB962C8B-B14F-4D97-AF65-F5344CB8AC3E}">
        <p14:creationId xmlns:p14="http://schemas.microsoft.com/office/powerpoint/2010/main" val="249136396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5200" y="1461600"/>
            <a:ext cx="5002924"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5186" y="1461600"/>
            <a:ext cx="5140052" cy="472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D8A8C7A-35F1-F442-806A-13DC001CF5B9}" type="slidenum">
              <a:rPr lang="en-US" smtClean="0"/>
              <a:t>‹#›</a:t>
            </a:fld>
            <a:endParaRPr lang="en-US"/>
          </a:p>
        </p:txBody>
      </p:sp>
    </p:spTree>
    <p:extLst>
      <p:ext uri="{BB962C8B-B14F-4D97-AF65-F5344CB8AC3E}">
        <p14:creationId xmlns:p14="http://schemas.microsoft.com/office/powerpoint/2010/main" val="1112559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89DC890-1073-41D0-99E6-A110B3AC08D6}" type="slidenum">
              <a:rPr lang="en-CA" smtClean="0"/>
              <a:pPr/>
              <a:t>‹#›</a:t>
            </a:fld>
            <a:endParaRPr lang="en-CA"/>
          </a:p>
        </p:txBody>
      </p:sp>
      <p:sp>
        <p:nvSpPr>
          <p:cNvPr id="6"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a:t>Click to edit Master text styles</a:t>
            </a:r>
            <a:endParaRPr lang="en-CA"/>
          </a:p>
        </p:txBody>
      </p:sp>
    </p:spTree>
    <p:extLst>
      <p:ext uri="{BB962C8B-B14F-4D97-AF65-F5344CB8AC3E}">
        <p14:creationId xmlns:p14="http://schemas.microsoft.com/office/powerpoint/2010/main" val="5335677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97"/>
            <a:ext cx="10515600" cy="1500187"/>
          </a:xfrm>
        </p:spPr>
        <p:txBody>
          <a:bodyPr/>
          <a:lstStyle>
            <a:lvl1pPr marL="0" indent="0">
              <a:buNone/>
              <a:defRPr sz="2400">
                <a:solidFill>
                  <a:schemeClr val="tx1">
                    <a:tint val="75000"/>
                  </a:schemeClr>
                </a:solidFill>
              </a:defRPr>
            </a:lvl1pPr>
            <a:lvl2pPr marL="456867" indent="0">
              <a:buNone/>
              <a:defRPr sz="2000">
                <a:solidFill>
                  <a:schemeClr val="tx1">
                    <a:tint val="75000"/>
                  </a:schemeClr>
                </a:solidFill>
              </a:defRPr>
            </a:lvl2pPr>
            <a:lvl3pPr marL="913737" indent="0">
              <a:buNone/>
              <a:defRPr sz="1800">
                <a:solidFill>
                  <a:schemeClr val="tx1">
                    <a:tint val="75000"/>
                  </a:schemeClr>
                </a:solidFill>
              </a:defRPr>
            </a:lvl3pPr>
            <a:lvl4pPr marL="1370606" indent="0">
              <a:buNone/>
              <a:defRPr sz="1600">
                <a:solidFill>
                  <a:schemeClr val="tx1">
                    <a:tint val="75000"/>
                  </a:schemeClr>
                </a:solidFill>
              </a:defRPr>
            </a:lvl4pPr>
            <a:lvl5pPr marL="1827473" indent="0">
              <a:buNone/>
              <a:defRPr sz="1600">
                <a:solidFill>
                  <a:schemeClr val="tx1">
                    <a:tint val="75000"/>
                  </a:schemeClr>
                </a:solidFill>
              </a:defRPr>
            </a:lvl5pPr>
            <a:lvl6pPr marL="2284342" indent="0">
              <a:buNone/>
              <a:defRPr sz="1600">
                <a:solidFill>
                  <a:schemeClr val="tx1">
                    <a:tint val="75000"/>
                  </a:schemeClr>
                </a:solidFill>
              </a:defRPr>
            </a:lvl6pPr>
            <a:lvl7pPr marL="2741210" indent="0">
              <a:buNone/>
              <a:defRPr sz="1600">
                <a:solidFill>
                  <a:schemeClr val="tx1">
                    <a:tint val="75000"/>
                  </a:schemeClr>
                </a:solidFill>
              </a:defRPr>
            </a:lvl7pPr>
            <a:lvl8pPr marL="3198076" indent="0">
              <a:buNone/>
              <a:defRPr sz="1600">
                <a:solidFill>
                  <a:schemeClr val="tx1">
                    <a:tint val="75000"/>
                  </a:schemeClr>
                </a:solidFill>
              </a:defRPr>
            </a:lvl8pPr>
            <a:lvl9pPr marL="36549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E81F5-92F7-4109-AEBE-7532B7FF98D0}" type="datetimeFigureOut">
              <a:rPr lang="en-CA" smtClean="0">
                <a:solidFill>
                  <a:prstClr val="black">
                    <a:tint val="75000"/>
                  </a:prstClr>
                </a:solidFill>
                <a:latin typeface="Calibri"/>
              </a:rPr>
              <a:pPr/>
              <a:t>2025-06-23</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92173D-CF81-49B6-8D86-765888986653}"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589992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image" Target="../media/image5.jpe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t>6/23/2025</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6" r:id="rId12"/>
    <p:sldLayoutId id="2147483707" r:id="rId13"/>
    <p:sldLayoutId id="2147483708" r:id="rId14"/>
    <p:sldLayoutId id="2147483709" r:id="rId15"/>
    <p:sldLayoutId id="2147483710" r:id="rId16"/>
    <p:sldLayoutId id="214748371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anose="020B0604020202020204"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3pPr>
      <a:lvl4pPr marL="868680" indent="-182880" algn="l" defTabSz="914400" rtl="0" eaLnBrk="1" latinLnBrk="0" hangingPunct="1">
        <a:lnSpc>
          <a:spcPct val="90000"/>
        </a:lnSpc>
        <a:spcBef>
          <a:spcPts val="600"/>
        </a:spcBef>
        <a:buSzPct val="100000"/>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anose="020B0604020202020204"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anose="020B0604020202020204"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anose="020B0604020202020204"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anose="020B0604020202020204"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DFD15-CEF1-E32E-7CFE-5A463B65B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B5AA004-84E4-06C5-6B94-44000533A6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B0B998-E9B2-4855-DD8E-6311DDA08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2EF875-2779-4198-AEAF-4FCA4B65DB71}" type="datetimeFigureOut">
              <a:rPr lang="en-CA" smtClean="0"/>
              <a:t>2025-06-23</a:t>
            </a:fld>
            <a:endParaRPr lang="en-CA"/>
          </a:p>
        </p:txBody>
      </p:sp>
      <p:sp>
        <p:nvSpPr>
          <p:cNvPr id="5" name="Footer Placeholder 4">
            <a:extLst>
              <a:ext uri="{FF2B5EF4-FFF2-40B4-BE49-F238E27FC236}">
                <a16:creationId xmlns:a16="http://schemas.microsoft.com/office/drawing/2014/main" id="{82DF8F74-F961-B6CD-9505-B7E46392E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806E9431-D93B-0657-7617-BA6B834AA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260BA6-3E37-4ED2-A498-545F9BA51115}" type="slidenum">
              <a:rPr lang="en-CA" smtClean="0"/>
              <a:t>‹#›</a:t>
            </a:fld>
            <a:endParaRPr lang="en-CA"/>
          </a:p>
        </p:txBody>
      </p:sp>
    </p:spTree>
    <p:extLst>
      <p:ext uri="{BB962C8B-B14F-4D97-AF65-F5344CB8AC3E}">
        <p14:creationId xmlns:p14="http://schemas.microsoft.com/office/powerpoint/2010/main" val="3816231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1" cy="114348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4720" y="1906761"/>
            <a:ext cx="10408321" cy="431901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6248428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14772" rtl="0" fontAlgn="base" hangingPunct="0">
        <a:lnSpc>
          <a:spcPct val="97000"/>
        </a:lnSpc>
        <a:spcBef>
          <a:spcPct val="0"/>
        </a:spcBef>
        <a:spcAft>
          <a:spcPct val="0"/>
        </a:spcAft>
        <a:buClr>
          <a:srgbClr val="FFFFFF"/>
        </a:buClr>
        <a:buSzPct val="45000"/>
        <a:buFont typeface="StarSymbol" charset="0"/>
        <a:defRPr sz="2540" b="1">
          <a:solidFill>
            <a:srgbClr val="FFFFFF"/>
          </a:solidFill>
          <a:latin typeface="+mj-lt"/>
          <a:ea typeface="+mj-ea"/>
          <a:cs typeface="+mj-cs"/>
        </a:defRPr>
      </a:lvl1pPr>
      <a:lvl2pPr marL="391729"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2pPr>
      <a:lvl3pPr marL="587593"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3pPr>
      <a:lvl4pPr marL="78345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4pPr>
      <a:lvl5pPr marL="979322"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5pPr>
      <a:lvl6pPr marL="1394094"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6pPr>
      <a:lvl7pPr marL="1808866"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7pPr>
      <a:lvl8pPr marL="222363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8pPr>
      <a:lvl9pPr marL="2638410"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9pPr>
    </p:titleStyle>
    <p:bodyStyle>
      <a:lvl1pPr marL="391729" indent="-293797" algn="l" defTabSz="414772" rtl="0" fontAlgn="base" hangingPunct="0">
        <a:lnSpc>
          <a:spcPct val="97000"/>
        </a:lnSpc>
        <a:spcBef>
          <a:spcPct val="0"/>
        </a:spcBef>
        <a:spcAft>
          <a:spcPts val="806"/>
        </a:spcAft>
        <a:buClr>
          <a:srgbClr val="FFFFFF"/>
        </a:buClr>
        <a:buSzPct val="100000"/>
        <a:buFont typeface="Arial" charset="0"/>
        <a:buChar char="•"/>
        <a:defRPr sz="1814">
          <a:solidFill>
            <a:srgbClr val="FFFFFF"/>
          </a:solidFill>
          <a:latin typeface="+mn-lt"/>
          <a:ea typeface="+mn-ea"/>
          <a:cs typeface="+mn-cs"/>
        </a:defRPr>
      </a:lvl1pPr>
      <a:lvl2pPr marL="783458" indent="-260673" algn="l" defTabSz="414772" rtl="0" fontAlgn="base" hangingPunct="0">
        <a:lnSpc>
          <a:spcPct val="97000"/>
        </a:lnSpc>
        <a:spcBef>
          <a:spcPct val="0"/>
        </a:spcBef>
        <a:spcAft>
          <a:spcPts val="1032"/>
        </a:spcAft>
        <a:buClr>
          <a:srgbClr val="FFFFFF"/>
        </a:buClr>
        <a:buSzPct val="75000"/>
        <a:buFont typeface="StarSymbol" charset="0"/>
        <a:buChar char="–"/>
        <a:defRPr sz="2359">
          <a:solidFill>
            <a:srgbClr val="FFFFFF"/>
          </a:solidFill>
          <a:latin typeface="+mn-lt"/>
          <a:ea typeface="+mn-ea"/>
          <a:cs typeface="+mn-cs"/>
        </a:defRPr>
      </a:lvl2pPr>
      <a:lvl3pPr marL="1175187" indent="-195864" algn="l" defTabSz="414772" rtl="0" fontAlgn="base" hangingPunct="0">
        <a:lnSpc>
          <a:spcPct val="97000"/>
        </a:lnSpc>
        <a:spcBef>
          <a:spcPct val="0"/>
        </a:spcBef>
        <a:spcAft>
          <a:spcPts val="771"/>
        </a:spcAft>
        <a:buClr>
          <a:srgbClr val="FFFFFF"/>
        </a:buClr>
        <a:buSzPct val="45000"/>
        <a:buFont typeface="StarSymbol" charset="0"/>
        <a:buChar char="●"/>
        <a:defRPr sz="2177">
          <a:solidFill>
            <a:srgbClr val="FFFFFF"/>
          </a:solidFill>
          <a:latin typeface="+mn-lt"/>
          <a:ea typeface="+mn-ea"/>
          <a:cs typeface="+mn-cs"/>
        </a:defRPr>
      </a:lvl3pPr>
      <a:lvl4pPr marL="1566916" indent="-195864" algn="l" defTabSz="414772" rtl="0" fontAlgn="base" hangingPunct="0">
        <a:lnSpc>
          <a:spcPct val="97000"/>
        </a:lnSpc>
        <a:spcBef>
          <a:spcPct val="0"/>
        </a:spcBef>
        <a:spcAft>
          <a:spcPts val="522"/>
        </a:spcAft>
        <a:buClr>
          <a:srgbClr val="FFFFFF"/>
        </a:buClr>
        <a:buSzPct val="75000"/>
        <a:buFont typeface="StarSymbol" charset="0"/>
        <a:buChar char="–"/>
        <a:defRPr sz="1814">
          <a:solidFill>
            <a:srgbClr val="FFFFFF"/>
          </a:solidFill>
          <a:latin typeface="+mn-lt"/>
          <a:ea typeface="+mn-ea"/>
          <a:cs typeface="+mn-cs"/>
        </a:defRPr>
      </a:lvl4pPr>
      <a:lvl5pPr marL="1958645"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5pPr>
      <a:lvl6pPr marL="2373417"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6pPr>
      <a:lvl7pPr marL="2788188"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7pPr>
      <a:lvl8pPr marL="3202960"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8pPr>
      <a:lvl9pPr marL="3617732"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439D2-12A4-D804-459C-8233FB2A2503}"/>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5CA7C4E-AB02-657F-E15D-D6645FFD223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E2B3B4D-4E50-A66B-6793-E145E3EA7F4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C79EE7A-5FD7-4907-B776-4922496AE476}" type="datetimeFigureOut">
              <a:rPr lang="en-CA" smtClean="0"/>
              <a:t>2025-06-23</a:t>
            </a:fld>
            <a:endParaRPr lang="en-CA"/>
          </a:p>
        </p:txBody>
      </p:sp>
      <p:sp>
        <p:nvSpPr>
          <p:cNvPr id="5" name="Footer Placeholder 4">
            <a:extLst>
              <a:ext uri="{FF2B5EF4-FFF2-40B4-BE49-F238E27FC236}">
                <a16:creationId xmlns:a16="http://schemas.microsoft.com/office/drawing/2014/main" id="{2B416E0F-2B4A-439D-CF89-5BB216BDD6BF}"/>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83902422-5171-DB5A-87AF-4294D6B0F02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F5DC241-9417-4498-B899-63F32E4D1807}" type="slidenum">
              <a:rPr lang="en-CA" smtClean="0"/>
              <a:t>‹#›</a:t>
            </a:fld>
            <a:endParaRPr lang="en-CA"/>
          </a:p>
        </p:txBody>
      </p:sp>
    </p:spTree>
    <p:extLst>
      <p:ext uri="{BB962C8B-B14F-4D97-AF65-F5344CB8AC3E}">
        <p14:creationId xmlns:p14="http://schemas.microsoft.com/office/powerpoint/2010/main" val="221030050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66" indent="-171466" algn="l" defTabSz="68586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00" indent="-171466" algn="l" defTabSz="68586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33" indent="-171466" algn="l" defTabSz="685867" rtl="0" eaLnBrk="1" latinLnBrk="0" hangingPunct="1">
        <a:lnSpc>
          <a:spcPct val="90000"/>
        </a:lnSpc>
        <a:spcBef>
          <a:spcPts val="375"/>
        </a:spcBef>
        <a:buFont typeface="Arial" panose="020B0604020202020204" pitchFamily="34" charset="0"/>
        <a:buChar char="•"/>
        <a:defRPr sz="1501" kern="1200">
          <a:solidFill>
            <a:schemeClr val="tx1"/>
          </a:solidFill>
          <a:latin typeface="+mn-lt"/>
          <a:ea typeface="+mn-ea"/>
          <a:cs typeface="+mn-cs"/>
        </a:defRPr>
      </a:lvl3pPr>
      <a:lvl4pPr marL="1200266"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00"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33"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67"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00"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33"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7" rtl="0" eaLnBrk="1" latinLnBrk="0" hangingPunct="1">
        <a:defRPr sz="1350" kern="1200">
          <a:solidFill>
            <a:schemeClr val="tx1"/>
          </a:solidFill>
          <a:latin typeface="+mn-lt"/>
          <a:ea typeface="+mn-ea"/>
          <a:cs typeface="+mn-cs"/>
        </a:defRPr>
      </a:lvl1pPr>
      <a:lvl2pPr marL="342933" algn="l" defTabSz="685867" rtl="0" eaLnBrk="1" latinLnBrk="0" hangingPunct="1">
        <a:defRPr sz="1350" kern="1200">
          <a:solidFill>
            <a:schemeClr val="tx1"/>
          </a:solidFill>
          <a:latin typeface="+mn-lt"/>
          <a:ea typeface="+mn-ea"/>
          <a:cs typeface="+mn-cs"/>
        </a:defRPr>
      </a:lvl2pPr>
      <a:lvl3pPr marL="685867" algn="l" defTabSz="685867" rtl="0" eaLnBrk="1" latinLnBrk="0" hangingPunct="1">
        <a:defRPr sz="1350" kern="1200">
          <a:solidFill>
            <a:schemeClr val="tx1"/>
          </a:solidFill>
          <a:latin typeface="+mn-lt"/>
          <a:ea typeface="+mn-ea"/>
          <a:cs typeface="+mn-cs"/>
        </a:defRPr>
      </a:lvl3pPr>
      <a:lvl4pPr marL="1028800" algn="l" defTabSz="685867" rtl="0" eaLnBrk="1" latinLnBrk="0" hangingPunct="1">
        <a:defRPr sz="1350" kern="1200">
          <a:solidFill>
            <a:schemeClr val="tx1"/>
          </a:solidFill>
          <a:latin typeface="+mn-lt"/>
          <a:ea typeface="+mn-ea"/>
          <a:cs typeface="+mn-cs"/>
        </a:defRPr>
      </a:lvl4pPr>
      <a:lvl5pPr marL="1371734" algn="l" defTabSz="685867" rtl="0" eaLnBrk="1" latinLnBrk="0" hangingPunct="1">
        <a:defRPr sz="1350" kern="1200">
          <a:solidFill>
            <a:schemeClr val="tx1"/>
          </a:solidFill>
          <a:latin typeface="+mn-lt"/>
          <a:ea typeface="+mn-ea"/>
          <a:cs typeface="+mn-cs"/>
        </a:defRPr>
      </a:lvl5pPr>
      <a:lvl6pPr marL="1714667" algn="l" defTabSz="685867" rtl="0" eaLnBrk="1" latinLnBrk="0" hangingPunct="1">
        <a:defRPr sz="1350" kern="1200">
          <a:solidFill>
            <a:schemeClr val="tx1"/>
          </a:solidFill>
          <a:latin typeface="+mn-lt"/>
          <a:ea typeface="+mn-ea"/>
          <a:cs typeface="+mn-cs"/>
        </a:defRPr>
      </a:lvl6pPr>
      <a:lvl7pPr marL="2057600" algn="l" defTabSz="685867" rtl="0" eaLnBrk="1" latinLnBrk="0" hangingPunct="1">
        <a:defRPr sz="1350" kern="1200">
          <a:solidFill>
            <a:schemeClr val="tx1"/>
          </a:solidFill>
          <a:latin typeface="+mn-lt"/>
          <a:ea typeface="+mn-ea"/>
          <a:cs typeface="+mn-cs"/>
        </a:defRPr>
      </a:lvl7pPr>
      <a:lvl8pPr marL="2400534" algn="l" defTabSz="685867" rtl="0" eaLnBrk="1" latinLnBrk="0" hangingPunct="1">
        <a:defRPr sz="1350" kern="1200">
          <a:solidFill>
            <a:schemeClr val="tx1"/>
          </a:solidFill>
          <a:latin typeface="+mn-lt"/>
          <a:ea typeface="+mn-ea"/>
          <a:cs typeface="+mn-cs"/>
        </a:defRPr>
      </a:lvl8pPr>
      <a:lvl9pPr marL="2743467" algn="l" defTabSz="685867"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7" y="259900"/>
            <a:ext cx="9520764" cy="970189"/>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778936" y="1500190"/>
            <a:ext cx="10574867" cy="48561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93135" y="6356353"/>
            <a:ext cx="685800" cy="365125"/>
          </a:xfrm>
          <a:prstGeom prst="rect">
            <a:avLst/>
          </a:prstGeom>
        </p:spPr>
        <p:txBody>
          <a:bodyPr vert="horz" lIns="91440" tIns="45720" rIns="91440" bIns="0" rtlCol="0" anchor="b"/>
          <a:lstStyle>
            <a:lvl1pPr algn="r">
              <a:defRPr sz="1050">
                <a:solidFill>
                  <a:schemeClr val="accent1"/>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192728780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4" r:id="rId21"/>
    <p:sldLayoutId id="2147483735" r:id="rId22"/>
    <p:sldLayoutId id="2147483736" r:id="rId23"/>
  </p:sldLayoutIdLst>
  <p:hf hdr="0" ftr="0" dt="0"/>
  <p:txStyles>
    <p:titleStyle>
      <a:lvl1pPr algn="l" defTabSz="914538"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2.tiff"/></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267200" y="5103813"/>
            <a:ext cx="6400800" cy="1752600"/>
          </a:xfrm>
          <a:prstGeom prst="rect">
            <a:avLst/>
          </a:prstGeom>
          <a:noFill/>
          <a:ln w="9525">
            <a:noFill/>
            <a:miter lim="800000"/>
            <a:headEnd/>
            <a:tailEnd/>
          </a:ln>
        </p:spPr>
        <p:txBody>
          <a:bodyPr lIns="92075" tIns="46038" rIns="92075" bIns="46038"/>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itchFamily="18" charset="0"/>
                <a:ea typeface="+mn-ea"/>
                <a:cs typeface="+mn-cs"/>
              </a:rPr>
              <a:t>J.C. MacFadyen</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Times New Roman" pitchFamily="18" charset="0"/>
                <a:ea typeface="+mn-ea"/>
                <a:cs typeface="+mn-cs"/>
              </a:rPr>
              <a:t>MD, FRCPC, MHPE</a:t>
            </a:r>
          </a:p>
        </p:txBody>
      </p:sp>
      <p:pic>
        <p:nvPicPr>
          <p:cNvPr id="16691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74"/>
            <a:ext cx="12192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GB" sz="66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3" name="Title 2"/>
          <p:cNvSpPr>
            <a:spLocks noGrp="1"/>
          </p:cNvSpPr>
          <p:nvPr>
            <p:ph type="ctrTitle"/>
          </p:nvPr>
        </p:nvSpPr>
        <p:spPr>
          <a:xfrm>
            <a:off x="477794" y="2927293"/>
            <a:ext cx="11084011" cy="1470025"/>
          </a:xfrm>
        </p:spPr>
        <p:txBody>
          <a:bodyPr>
            <a:noAutofit/>
          </a:bodyPr>
          <a:lstStyle/>
          <a:p>
            <a:r>
              <a:rPr lang="en-CA" sz="7200" b="1" dirty="0">
                <a:solidFill>
                  <a:schemeClr val="bg1"/>
                </a:solidFill>
              </a:rPr>
              <a:t>CHF Update 2025</a:t>
            </a:r>
            <a:endParaRPr lang="en-US" sz="6600" b="1" dirty="0">
              <a:solidFill>
                <a:srgbClr val="FFFF00"/>
              </a:solidFill>
            </a:endParaRPr>
          </a:p>
        </p:txBody>
      </p:sp>
      <p:sp>
        <p:nvSpPr>
          <p:cNvPr id="4" name="Subtitle 3"/>
          <p:cNvSpPr>
            <a:spLocks noGrp="1"/>
          </p:cNvSpPr>
          <p:nvPr>
            <p:ph type="subTitle" idx="1"/>
          </p:nvPr>
        </p:nvSpPr>
        <p:spPr>
          <a:xfrm>
            <a:off x="2418080" y="5181600"/>
            <a:ext cx="6878320" cy="2117172"/>
          </a:xfrm>
        </p:spPr>
        <p:txBody>
          <a:bodyPr>
            <a:normAutofit/>
          </a:bodyPr>
          <a:lstStyle/>
          <a:p>
            <a:r>
              <a:rPr lang="en-US" sz="4000" dirty="0">
                <a:solidFill>
                  <a:srgbClr val="FFFF00"/>
                </a:solidFill>
              </a:rPr>
              <a:t>JC MacFadyen</a:t>
            </a:r>
          </a:p>
          <a:p>
            <a:r>
              <a:rPr lang="en-US" sz="4000" dirty="0">
                <a:solidFill>
                  <a:srgbClr val="FFFF00"/>
                </a:solidFill>
              </a:rPr>
              <a:t>Heart Function Program CFHT</a:t>
            </a:r>
          </a:p>
        </p:txBody>
      </p:sp>
      <p:sp>
        <p:nvSpPr>
          <p:cNvPr id="5" name="Footer Placeholder 4">
            <a:extLst>
              <a:ext uri="{FF2B5EF4-FFF2-40B4-BE49-F238E27FC236}">
                <a16:creationId xmlns:a16="http://schemas.microsoft.com/office/drawing/2014/main" id="{12CD5E7C-62D1-00E9-8469-A7111C84D7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38125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5020-9DDC-BCB5-C2DB-A98F305EA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91046-F99B-2C7A-4C54-7102848EE0B4}"/>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B336D917-D425-E661-F9A2-DA9951FA7321}"/>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97F98831-21AA-05E4-F77A-C24EB7F7D42F}"/>
              </a:ext>
            </a:extLst>
          </p:cNvPr>
          <p:cNvPicPr>
            <a:picLocks noChangeAspect="1"/>
          </p:cNvPicPr>
          <p:nvPr/>
        </p:nvPicPr>
        <p:blipFill>
          <a:blip r:embed="rId2"/>
          <a:stretch>
            <a:fillRect/>
          </a:stretch>
        </p:blipFill>
        <p:spPr>
          <a:xfrm>
            <a:off x="1909481" y="491092"/>
            <a:ext cx="8373039" cy="5875817"/>
          </a:xfrm>
          <a:prstGeom prst="rect">
            <a:avLst/>
          </a:prstGeom>
        </p:spPr>
      </p:pic>
    </p:spTree>
    <p:extLst>
      <p:ext uri="{BB962C8B-B14F-4D97-AF65-F5344CB8AC3E}">
        <p14:creationId xmlns:p14="http://schemas.microsoft.com/office/powerpoint/2010/main" val="2005122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69EDE-6827-832A-9963-1786E2F1EC01}"/>
            </a:ext>
          </a:extLst>
        </p:cNvPr>
        <p:cNvGrpSpPr/>
        <p:nvPr/>
      </p:nvGrpSpPr>
      <p:grpSpPr>
        <a:xfrm>
          <a:off x="0" y="0"/>
          <a:ext cx="0" cy="0"/>
          <a:chOff x="0" y="0"/>
          <a:chExt cx="0" cy="0"/>
        </a:xfrm>
      </p:grpSpPr>
      <p:sp>
        <p:nvSpPr>
          <p:cNvPr id="3073" name="Text Box 1">
            <a:extLst>
              <a:ext uri="{FF2B5EF4-FFF2-40B4-BE49-F238E27FC236}">
                <a16:creationId xmlns:a16="http://schemas.microsoft.com/office/drawing/2014/main" id="{2BA09E27-4E0A-A29D-DE67-B2CA686F75AF}"/>
              </a:ext>
            </a:extLst>
          </p:cNvPr>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marL="0" marR="0" lvl="0" indent="0" algn="ctr" defTabSz="829544"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1" i="0" u="none" strike="noStrike" kern="1200" cap="none" spc="0" normalizeH="0" baseline="0" noProof="0" dirty="0">
                <a:ln>
                  <a:noFill/>
                </a:ln>
                <a:solidFill>
                  <a:prstClr val="black"/>
                </a:solidFill>
                <a:effectLst/>
                <a:uLnTx/>
                <a:uFillTx/>
                <a:latin typeface="Arial" charset="0"/>
                <a:ea typeface="+mn-ea"/>
                <a:cs typeface="+mn-cs"/>
              </a:rPr>
              <a:t>Original Article</a:t>
            </a:r>
            <a:r>
              <a:rPr kumimoji="0" lang="en-GB" sz="2540" b="1" i="0" u="none" strike="noStrike" kern="1200" cap="none" spc="0" normalizeH="0" baseline="0" noProof="0" dirty="0">
                <a:ln>
                  <a:noFill/>
                </a:ln>
                <a:solidFill>
                  <a:prstClr val="black"/>
                </a:solidFill>
                <a:effectLst/>
                <a:uLnTx/>
                <a:uFillTx/>
                <a:latin typeface="Arial" charset="0"/>
                <a:ea typeface="+mn-ea"/>
                <a:cs typeface="+mn-cs"/>
              </a:rPr>
              <a:t> </a:t>
            </a:r>
            <a:br>
              <a:rPr kumimoji="0" lang="en-GB" sz="2540" b="1" i="0" u="none" strike="noStrike" kern="1200" cap="none" spc="0" normalizeH="0" baseline="0" noProof="0" dirty="0">
                <a:ln>
                  <a:noFill/>
                </a:ln>
                <a:solidFill>
                  <a:prstClr val="black"/>
                </a:solidFill>
                <a:effectLst/>
                <a:uLnTx/>
                <a:uFillTx/>
                <a:latin typeface="Arial" charset="0"/>
                <a:ea typeface="+mn-ea"/>
                <a:cs typeface="+mn-cs"/>
              </a:rPr>
            </a:br>
            <a:r>
              <a:rPr kumimoji="0" lang="en-GB" sz="2540" b="1" i="0" u="none" strike="noStrike" kern="1200" cap="none" spc="0" normalizeH="0" baseline="0" noProof="0" dirty="0">
                <a:ln>
                  <a:noFill/>
                </a:ln>
                <a:solidFill>
                  <a:prstClr val="black"/>
                </a:solidFill>
                <a:effectLst/>
                <a:uLnTx/>
                <a:uFillTx/>
                <a:latin typeface="Arial" charset="0"/>
                <a:ea typeface="+mn-ea"/>
                <a:cs typeface="+mn-cs"/>
              </a:rPr>
              <a:t>Semaglutide in Patients with Heart Failure with Preserved Ejection Fraction and Obesity</a:t>
            </a:r>
          </a:p>
        </p:txBody>
      </p:sp>
      <p:sp>
        <p:nvSpPr>
          <p:cNvPr id="3074" name="Text Box 2">
            <a:extLst>
              <a:ext uri="{FF2B5EF4-FFF2-40B4-BE49-F238E27FC236}">
                <a16:creationId xmlns:a16="http://schemas.microsoft.com/office/drawing/2014/main" id="{C517D3C8-D35E-D90D-460A-2208B784417F}"/>
              </a:ext>
            </a:extLst>
          </p:cNvPr>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marL="0" marR="0" lvl="0" indent="0" algn="ctr" defTabSz="829544"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err="1">
                <a:ln>
                  <a:noFill/>
                </a:ln>
                <a:solidFill>
                  <a:prstClr val="black"/>
                </a:solidFill>
                <a:effectLst/>
                <a:uLnTx/>
                <a:uFillTx/>
                <a:latin typeface="Arial" charset="0"/>
                <a:ea typeface="+mn-ea"/>
                <a:cs typeface="+mn-cs"/>
              </a:rPr>
              <a:t>Mikhail N. Kosiborod, M.D., Steen Z. Abildstrøm, Ph.D., Barry A. Borlaug, M.D., Javed Butler, M.D., Søren Rasmussen, Ph.D., Melanie Davies, M.D., G. Kees Hovingh, M.D., Ph.D., Dalane W. Kitzman, M.D., Marie L. Lindegaard, M.D., D.M.Sc., Daniél V. Møller, M.D., Ph.D., Sanjiv J. Shah, M.D., Marianne B. Treppendahl, M.D., Ph.D., Subodh Verma, M.D., Ph.D., Walter Abhayaratna, M.D., Ph.D., Fozia Z. Ahmed, M.D., Vijay Chopra, M.D., Justin Ezekowitz, M.Sc., Michael Fu, M.D., Ph.D., Hiroshi Ito, M.D., Małgorzata Lelonek, M.D., Ph.D., Vojtech Melenovsky, M.D., Ph.D., Bela Merkely, Ph.D., D.Sc., Julio Núñez, M.D., Ph.D., Eduardo Perna, M.D., Morten Schou, M.D., Ph.D., Michele Senni, M.D., Kavita Sharma, M.D., Peter Van der Meer, M.D., Ph.D., Dirk von Lewinski, M.D., Dennis Wolf, M.D., Mark C Petrie, M.D., for the STEP-HFpEF Trial Committees and Investigators </a:t>
            </a:r>
            <a:endParaRPr kumimoji="0" lang="en-GB" sz="1633"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075" name="Text Box 3">
            <a:extLst>
              <a:ext uri="{FF2B5EF4-FFF2-40B4-BE49-F238E27FC236}">
                <a16:creationId xmlns:a16="http://schemas.microsoft.com/office/drawing/2014/main" id="{37E94167-3DB4-30AD-4BFE-CC5E3FDA3774}"/>
              </a:ext>
            </a:extLst>
          </p:cNvPr>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marL="0" marR="0" lvl="0" indent="0" algn="ctr" defTabSz="829544"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ea typeface="+mn-ea"/>
                <a:cs typeface="+mn-cs"/>
              </a:rPr>
              <a:t>N Engl J Med</a:t>
            </a:r>
          </a:p>
          <a:p>
            <a:pPr marL="0" marR="0" lvl="0" indent="0" algn="ctr" defTabSz="829544"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ea typeface="+mn-ea"/>
                <a:cs typeface="+mn-cs"/>
              </a:rPr>
              <a:t>Volume 389(12):1069-1084</a:t>
            </a:r>
          </a:p>
          <a:p>
            <a:pPr marL="0" marR="0" lvl="0" indent="0" algn="ctr" defTabSz="829544"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ea typeface="+mn-ea"/>
                <a:cs typeface="+mn-cs"/>
              </a:rPr>
              <a:t>September 21, 2023</a:t>
            </a:r>
          </a:p>
        </p:txBody>
      </p:sp>
      <p:pic>
        <p:nvPicPr>
          <p:cNvPr id="3076" name="Picture 4">
            <a:extLst>
              <a:ext uri="{FF2B5EF4-FFF2-40B4-BE49-F238E27FC236}">
                <a16:creationId xmlns:a16="http://schemas.microsoft.com/office/drawing/2014/main" id="{92ED0850-E5F7-1F18-B01D-B2619C6237CE}"/>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255139197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FCA9-F26F-2DC8-9650-FE5082A9F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0E126-564C-A3BD-869D-51F8F9E21DB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17A0680-86FF-A9DB-6E1B-42B22852CEFF}"/>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FAF2AA20-E422-3EFB-1EFF-88115DE1F15E}"/>
              </a:ext>
            </a:extLst>
          </p:cNvPr>
          <p:cNvPicPr>
            <a:picLocks noChangeAspect="1"/>
          </p:cNvPicPr>
          <p:nvPr/>
        </p:nvPicPr>
        <p:blipFill>
          <a:blip r:embed="rId2"/>
          <a:stretch>
            <a:fillRect/>
          </a:stretch>
        </p:blipFill>
        <p:spPr>
          <a:xfrm>
            <a:off x="1883558" y="279390"/>
            <a:ext cx="8424885" cy="6299221"/>
          </a:xfrm>
          <a:prstGeom prst="rect">
            <a:avLst/>
          </a:prstGeom>
        </p:spPr>
      </p:pic>
    </p:spTree>
    <p:extLst>
      <p:ext uri="{BB962C8B-B14F-4D97-AF65-F5344CB8AC3E}">
        <p14:creationId xmlns:p14="http://schemas.microsoft.com/office/powerpoint/2010/main" val="2316464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PATIENT CASE</a:t>
            </a:r>
          </a:p>
        </p:txBody>
      </p:sp>
      <p:sp>
        <p:nvSpPr>
          <p:cNvPr id="3" name="Content Placeholder 2"/>
          <p:cNvSpPr>
            <a:spLocks noGrp="1"/>
          </p:cNvSpPr>
          <p:nvPr>
            <p:ph sz="half" idx="1"/>
          </p:nvPr>
        </p:nvSpPr>
        <p:spPr/>
        <p:txBody>
          <a:bodyPr>
            <a:normAutofit fontScale="85000" lnSpcReduction="20000"/>
          </a:bodyPr>
          <a:lstStyle/>
          <a:p>
            <a:r>
              <a:rPr lang="en-US" dirty="0"/>
              <a:t>65M new CHF</a:t>
            </a:r>
          </a:p>
          <a:p>
            <a:r>
              <a:rPr lang="en-US" dirty="0"/>
              <a:t>orthopnea, edema resolve with diuresis</a:t>
            </a:r>
          </a:p>
          <a:p>
            <a:r>
              <a:rPr lang="en-US" dirty="0"/>
              <a:t>NYHA II</a:t>
            </a:r>
          </a:p>
          <a:p>
            <a:r>
              <a:rPr lang="en-US" dirty="0"/>
              <a:t>PMHX</a:t>
            </a:r>
          </a:p>
          <a:p>
            <a:pPr lvl="1"/>
            <a:r>
              <a:rPr lang="en-US" dirty="0" err="1"/>
              <a:t>Afib</a:t>
            </a:r>
            <a:r>
              <a:rPr lang="en-US" dirty="0"/>
              <a:t>/Flutter, HT</a:t>
            </a:r>
          </a:p>
          <a:p>
            <a:r>
              <a:rPr lang="en-US" dirty="0"/>
              <a:t>Meds:</a:t>
            </a:r>
          </a:p>
          <a:p>
            <a:pPr lvl="1"/>
            <a:r>
              <a:rPr lang="en-US" dirty="0"/>
              <a:t>Bisoprolol</a:t>
            </a:r>
          </a:p>
          <a:p>
            <a:pPr lvl="1"/>
            <a:r>
              <a:rPr lang="en-US" dirty="0"/>
              <a:t>Apixaban</a:t>
            </a:r>
          </a:p>
          <a:p>
            <a:pPr lvl="1"/>
            <a:r>
              <a:rPr lang="en-US" dirty="0"/>
              <a:t>Amiodarone 200mg daily</a:t>
            </a:r>
          </a:p>
          <a:p>
            <a:pPr lvl="1"/>
            <a:r>
              <a:rPr lang="en-US" dirty="0"/>
              <a:t>Lasix 40mg daily PRN</a:t>
            </a:r>
          </a:p>
        </p:txBody>
      </p:sp>
      <p:sp>
        <p:nvSpPr>
          <p:cNvPr id="4" name="Content Placeholder 3"/>
          <p:cNvSpPr>
            <a:spLocks noGrp="1"/>
          </p:cNvSpPr>
          <p:nvPr>
            <p:ph sz="half" idx="2"/>
          </p:nvPr>
        </p:nvSpPr>
        <p:spPr/>
        <p:txBody>
          <a:bodyPr>
            <a:normAutofit fontScale="85000" lnSpcReduction="20000"/>
          </a:bodyPr>
          <a:lstStyle/>
          <a:p>
            <a:r>
              <a:rPr lang="en-US" dirty="0"/>
              <a:t>Exam: BP 105/70, HR 65 reg</a:t>
            </a:r>
          </a:p>
          <a:p>
            <a:pPr lvl="1"/>
            <a:r>
              <a:rPr lang="en-US" dirty="0"/>
              <a:t>JVD distended</a:t>
            </a:r>
          </a:p>
          <a:p>
            <a:pPr lvl="1"/>
            <a:r>
              <a:rPr lang="en-US" dirty="0"/>
              <a:t>Bilat crackles</a:t>
            </a:r>
          </a:p>
          <a:p>
            <a:pPr lvl="1"/>
            <a:endParaRPr lang="en-US" dirty="0"/>
          </a:p>
          <a:p>
            <a:r>
              <a:rPr lang="en-US" dirty="0"/>
              <a:t>Investigations:</a:t>
            </a:r>
          </a:p>
          <a:p>
            <a:pPr lvl="1"/>
            <a:r>
              <a:rPr lang="en-US" dirty="0" err="1"/>
              <a:t>Creat</a:t>
            </a:r>
            <a:r>
              <a:rPr lang="en-US" dirty="0"/>
              <a:t> 70, K 4.8</a:t>
            </a:r>
          </a:p>
          <a:p>
            <a:pPr lvl="1"/>
            <a:endParaRPr lang="en-US" dirty="0"/>
          </a:p>
          <a:p>
            <a:pPr lvl="1"/>
            <a:r>
              <a:rPr lang="en-US" dirty="0"/>
              <a:t>2D echo  </a:t>
            </a:r>
          </a:p>
          <a:p>
            <a:pPr lvl="2"/>
            <a:r>
              <a:rPr lang="en-US" dirty="0"/>
              <a:t>LVEF 55 %</a:t>
            </a:r>
          </a:p>
          <a:p>
            <a:pPr lvl="2"/>
            <a:r>
              <a:rPr lang="en-US" dirty="0"/>
              <a:t>No valvular disease</a:t>
            </a:r>
          </a:p>
          <a:p>
            <a:pPr marL="228600" lvl="1" indent="0">
              <a:buNone/>
            </a:pPr>
            <a:endParaRPr lang="en-US" dirty="0"/>
          </a:p>
          <a:p>
            <a:r>
              <a:rPr lang="en-US" dirty="0"/>
              <a:t>Questions:</a:t>
            </a:r>
          </a:p>
          <a:p>
            <a:pPr lvl="1"/>
            <a:r>
              <a:rPr lang="en-US" dirty="0"/>
              <a:t>How do you categorize his CHF?</a:t>
            </a:r>
          </a:p>
          <a:p>
            <a:pPr lvl="1"/>
            <a:endParaRPr lang="en-US" dirty="0"/>
          </a:p>
          <a:p>
            <a:pPr lvl="1"/>
            <a:r>
              <a:rPr lang="en-US" dirty="0"/>
              <a:t>Management?</a:t>
            </a:r>
          </a:p>
          <a:p>
            <a:pPr lvl="1"/>
            <a:endParaRPr lang="en-US" dirty="0"/>
          </a:p>
          <a:p>
            <a:pPr marL="228600" lvl="1"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CHF Jargon</a:t>
            </a:r>
          </a:p>
        </p:txBody>
      </p:sp>
      <p:sp>
        <p:nvSpPr>
          <p:cNvPr id="3" name="Content Placeholder 2"/>
          <p:cNvSpPr>
            <a:spLocks noGrp="1"/>
          </p:cNvSpPr>
          <p:nvPr>
            <p:ph idx="1"/>
          </p:nvPr>
        </p:nvSpPr>
        <p:spPr/>
        <p:txBody>
          <a:bodyPr/>
          <a:lstStyle/>
          <a:p>
            <a:r>
              <a:rPr lang="en-US" dirty="0" err="1"/>
              <a:t>HFrEF</a:t>
            </a:r>
            <a:endParaRPr lang="en-US" dirty="0"/>
          </a:p>
          <a:p>
            <a:pPr lvl="1"/>
            <a:r>
              <a:rPr lang="en-US" dirty="0"/>
              <a:t>Reduced ejection fraction defined as LVEF &lt;40%</a:t>
            </a:r>
          </a:p>
          <a:p>
            <a:pPr lvl="2"/>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CHF Jargon</a:t>
            </a:r>
          </a:p>
        </p:txBody>
      </p:sp>
      <p:sp>
        <p:nvSpPr>
          <p:cNvPr id="3" name="Content Placeholder 2"/>
          <p:cNvSpPr>
            <a:spLocks noGrp="1"/>
          </p:cNvSpPr>
          <p:nvPr>
            <p:ph idx="1"/>
          </p:nvPr>
        </p:nvSpPr>
        <p:spPr/>
        <p:txBody>
          <a:bodyPr/>
          <a:lstStyle/>
          <a:p>
            <a:r>
              <a:rPr lang="en-US" dirty="0" err="1"/>
              <a:t>HFrEF</a:t>
            </a:r>
            <a:endParaRPr lang="en-US" dirty="0"/>
          </a:p>
          <a:p>
            <a:pPr lvl="1"/>
            <a:r>
              <a:rPr lang="en-US" dirty="0"/>
              <a:t>Reduced ejection fraction defined as LVEF &lt;40%</a:t>
            </a:r>
          </a:p>
          <a:p>
            <a:r>
              <a:rPr lang="en-US" dirty="0" err="1"/>
              <a:t>HFnrEF</a:t>
            </a:r>
            <a:endParaRPr lang="en-US" dirty="0"/>
          </a:p>
          <a:p>
            <a:pPr lvl="1"/>
            <a:r>
              <a:rPr lang="en-US" dirty="0"/>
              <a:t>Non-reduced ejection fraction defined as any CHF &gt;40%</a:t>
            </a:r>
          </a:p>
          <a:p>
            <a:pPr lvl="1"/>
            <a:r>
              <a:rPr lang="en-US" dirty="0" err="1"/>
              <a:t>HFpEF</a:t>
            </a:r>
            <a:r>
              <a:rPr lang="en-US" dirty="0"/>
              <a:t> was previously used for &gt;55%</a:t>
            </a:r>
          </a:p>
          <a:p>
            <a:pPr lvl="1"/>
            <a:r>
              <a:rPr lang="en-US" dirty="0" err="1"/>
              <a:t>HFmrEF</a:t>
            </a:r>
            <a:r>
              <a:rPr lang="en-US" dirty="0"/>
              <a:t> previously used to describe 40-55%</a:t>
            </a:r>
          </a:p>
          <a:p>
            <a:pPr lvl="2"/>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CHF Jargon</a:t>
            </a:r>
          </a:p>
        </p:txBody>
      </p:sp>
      <p:sp>
        <p:nvSpPr>
          <p:cNvPr id="3" name="Content Placeholder 2"/>
          <p:cNvSpPr>
            <a:spLocks noGrp="1"/>
          </p:cNvSpPr>
          <p:nvPr>
            <p:ph idx="1"/>
          </p:nvPr>
        </p:nvSpPr>
        <p:spPr/>
        <p:txBody>
          <a:bodyPr/>
          <a:lstStyle/>
          <a:p>
            <a:r>
              <a:rPr lang="en-US" dirty="0" err="1"/>
              <a:t>HFrEF</a:t>
            </a:r>
            <a:endParaRPr lang="en-US" dirty="0"/>
          </a:p>
          <a:p>
            <a:pPr lvl="1"/>
            <a:r>
              <a:rPr lang="en-US" dirty="0"/>
              <a:t>Reduced ejection fraction defined as LVEF &lt;40%</a:t>
            </a:r>
          </a:p>
          <a:p>
            <a:r>
              <a:rPr lang="en-US" dirty="0" err="1"/>
              <a:t>HFnrEF</a:t>
            </a:r>
            <a:endParaRPr lang="en-US" dirty="0"/>
          </a:p>
          <a:p>
            <a:pPr lvl="1"/>
            <a:r>
              <a:rPr lang="en-US" dirty="0"/>
              <a:t>Non-reduced ejection fraction defined as any CHF &gt;40%</a:t>
            </a:r>
          </a:p>
          <a:p>
            <a:pPr lvl="1"/>
            <a:r>
              <a:rPr lang="en-US" dirty="0" err="1"/>
              <a:t>HFpEF</a:t>
            </a:r>
            <a:r>
              <a:rPr lang="en-US" dirty="0"/>
              <a:t> was previously used for &gt;55%</a:t>
            </a:r>
          </a:p>
          <a:p>
            <a:pPr lvl="1"/>
            <a:r>
              <a:rPr lang="en-US" dirty="0" err="1"/>
              <a:t>HFmrEF</a:t>
            </a:r>
            <a:r>
              <a:rPr lang="en-US" dirty="0"/>
              <a:t> previously used to describe 40-55%</a:t>
            </a:r>
          </a:p>
          <a:p>
            <a:r>
              <a:rPr lang="en-US" dirty="0" err="1"/>
              <a:t>HFimpEF</a:t>
            </a:r>
            <a:endParaRPr lang="en-US" dirty="0"/>
          </a:p>
          <a:p>
            <a:pPr lvl="1"/>
            <a:r>
              <a:rPr lang="en-US" dirty="0" err="1"/>
              <a:t>HFrEF</a:t>
            </a:r>
            <a:r>
              <a:rPr lang="en-US" dirty="0"/>
              <a:t> improved to &gt;40%, with at least 10% increase from baseline LVEF</a:t>
            </a:r>
          </a:p>
          <a:p>
            <a:pPr lvl="2"/>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pic>
        <p:nvPicPr>
          <p:cNvPr id="4" name="Content Placeholder 3"/>
          <p:cNvPicPr>
            <a:picLocks noGrp="1" noChangeAspect="1"/>
          </p:cNvPicPr>
          <p:nvPr>
            <p:ph idx="1"/>
          </p:nvPr>
        </p:nvPicPr>
        <p:blipFill>
          <a:blip r:embed="rId2"/>
          <a:srcRect l="9211" t="11042" r="18432" b="13541"/>
          <a:stretch>
            <a:fillRect/>
          </a:stretch>
        </p:blipFill>
        <p:spPr>
          <a:xfrm>
            <a:off x="3048000" y="1838325"/>
            <a:ext cx="6096000" cy="47662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lstStyle/>
          <a:p>
            <a:r>
              <a:rPr lang="en-US" dirty="0"/>
              <a:t>Treat comorbidities</a:t>
            </a:r>
          </a:p>
          <a:p>
            <a:pPr lvl="1"/>
            <a:r>
              <a:rPr lang="en-US" dirty="0"/>
              <a:t>AF, HTN, CKD, VHD</a:t>
            </a:r>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lstStyle/>
          <a:p>
            <a:r>
              <a:rPr lang="en-US" dirty="0"/>
              <a:t>Treat comorbidities</a:t>
            </a:r>
          </a:p>
          <a:p>
            <a:pPr lvl="1"/>
            <a:r>
              <a:rPr lang="en-US" dirty="0"/>
              <a:t>AF, HTN, CKD, VHD</a:t>
            </a:r>
          </a:p>
          <a:p>
            <a:r>
              <a:rPr lang="en-US" dirty="0"/>
              <a:t>Loop diuretics to maintain euvolemia</a:t>
            </a:r>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77246"/>
            <a:ext cx="10058400" cy="1325563"/>
          </a:xfrm>
        </p:spPr>
        <p:txBody>
          <a:bodyPr>
            <a:normAutofit/>
          </a:bodyPr>
          <a:lstStyle/>
          <a:p>
            <a:pPr algn="ctr"/>
            <a:r>
              <a:rPr lang="en-US" dirty="0"/>
              <a:t>What’s new in heart failure?</a:t>
            </a:r>
            <a:br>
              <a:rPr lang="en-US" dirty="0"/>
            </a:br>
            <a:r>
              <a:rPr lang="en-US" dirty="0"/>
              <a:t>Objectives</a:t>
            </a:r>
          </a:p>
        </p:txBody>
      </p:sp>
      <p:sp>
        <p:nvSpPr>
          <p:cNvPr id="3" name="Content Placeholder 2"/>
          <p:cNvSpPr>
            <a:spLocks noGrp="1"/>
          </p:cNvSpPr>
          <p:nvPr>
            <p:ph idx="1"/>
          </p:nvPr>
        </p:nvSpPr>
        <p:spPr>
          <a:xfrm>
            <a:off x="2508308" y="1549865"/>
            <a:ext cx="7175383" cy="3758269"/>
          </a:xfrm>
        </p:spPr>
        <p:txBody>
          <a:bodyPr>
            <a:normAutofit fontScale="85000" lnSpcReduction="20000"/>
          </a:bodyPr>
          <a:lstStyle/>
          <a:p>
            <a:pPr marL="228600" lvl="1" indent="0">
              <a:buNone/>
            </a:pPr>
            <a:r>
              <a:rPr lang="en-US" dirty="0"/>
              <a:t> </a:t>
            </a:r>
          </a:p>
          <a:p>
            <a:pPr marL="228600" lvl="1" indent="0">
              <a:buNone/>
            </a:pPr>
            <a:endParaRPr lang="en-US" dirty="0"/>
          </a:p>
          <a:p>
            <a:pPr marL="228600" lvl="1" indent="0">
              <a:buNone/>
            </a:pPr>
            <a:endParaRPr lang="en-US" dirty="0"/>
          </a:p>
          <a:p>
            <a:pPr lvl="1"/>
            <a:r>
              <a:rPr lang="en-US" sz="3500" dirty="0"/>
              <a:t>CHF Clinical Trials</a:t>
            </a:r>
          </a:p>
          <a:p>
            <a:pPr lvl="1"/>
            <a:endParaRPr lang="en-US" sz="3500" dirty="0"/>
          </a:p>
          <a:p>
            <a:pPr lvl="1"/>
            <a:r>
              <a:rPr lang="en-US" sz="3500" dirty="0"/>
              <a:t>Management guidelines</a:t>
            </a:r>
          </a:p>
          <a:p>
            <a:pPr marL="228600" lvl="1" indent="0">
              <a:buNone/>
            </a:pPr>
            <a:endParaRPr lang="en-US" sz="3900" dirty="0"/>
          </a:p>
          <a:p>
            <a:pPr lvl="1"/>
            <a:r>
              <a:rPr lang="en-US" sz="3900" dirty="0"/>
              <a:t>Interpretation of NT Pro NP</a:t>
            </a:r>
          </a:p>
          <a:p>
            <a:pPr lvl="1"/>
            <a:endParaRPr lang="en-US" sz="3900" dirty="0"/>
          </a:p>
          <a:p>
            <a:pPr lvl="1"/>
            <a:r>
              <a:rPr lang="en-US" sz="3900" dirty="0"/>
              <a:t>Management of side effects</a:t>
            </a:r>
          </a:p>
          <a:p>
            <a:pPr lvl="1"/>
            <a:endParaRPr lang="en-US" sz="3900" dirty="0"/>
          </a:p>
          <a:p>
            <a:pPr lvl="1"/>
            <a:endParaRPr lang="en-US"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lstStyle/>
          <a:p>
            <a:r>
              <a:rPr lang="en-US" dirty="0"/>
              <a:t>Treat comorbidities</a:t>
            </a:r>
          </a:p>
          <a:p>
            <a:pPr lvl="1"/>
            <a:r>
              <a:rPr lang="en-US" dirty="0"/>
              <a:t>AF, HTN, CKD, VHD</a:t>
            </a:r>
          </a:p>
          <a:p>
            <a:r>
              <a:rPr lang="en-US" dirty="0"/>
              <a:t>Loop diuretics to maintain euvolemia</a:t>
            </a:r>
          </a:p>
          <a:p>
            <a:r>
              <a:rPr lang="en-US" dirty="0"/>
              <a:t>Non-pharmacologic interventions</a:t>
            </a:r>
          </a:p>
          <a:p>
            <a:pPr lvl="1"/>
            <a:r>
              <a:rPr lang="en-US" dirty="0"/>
              <a:t>Self management</a:t>
            </a:r>
          </a:p>
          <a:p>
            <a:pPr lvl="1"/>
            <a:r>
              <a:rPr lang="en-US" dirty="0"/>
              <a:t>Exercise</a:t>
            </a:r>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lstStyle/>
          <a:p>
            <a:r>
              <a:rPr lang="en-US" dirty="0"/>
              <a:t>Treat comorbidities</a:t>
            </a:r>
          </a:p>
          <a:p>
            <a:pPr lvl="1"/>
            <a:r>
              <a:rPr lang="en-US" dirty="0"/>
              <a:t>AF, HTN, CKD, VHD</a:t>
            </a:r>
          </a:p>
          <a:p>
            <a:r>
              <a:rPr lang="en-US" dirty="0"/>
              <a:t>Loop diuretics to maintain euvolemia</a:t>
            </a:r>
          </a:p>
          <a:p>
            <a:r>
              <a:rPr lang="en-US" dirty="0"/>
              <a:t>Non-pharmacologic interventions</a:t>
            </a:r>
          </a:p>
          <a:p>
            <a:pPr lvl="1"/>
            <a:r>
              <a:rPr lang="en-US" dirty="0"/>
              <a:t>Self management</a:t>
            </a:r>
          </a:p>
          <a:p>
            <a:pPr lvl="1"/>
            <a:r>
              <a:rPr lang="en-US" dirty="0"/>
              <a:t>Exercise</a:t>
            </a:r>
          </a:p>
          <a:p>
            <a:r>
              <a:rPr lang="en-US" dirty="0"/>
              <a:t>Advanced care planning</a:t>
            </a:r>
          </a:p>
          <a:p>
            <a:pPr lvl="1"/>
            <a:r>
              <a:rPr lang="en-US" dirty="0"/>
              <a:t>Document goals of care</a:t>
            </a:r>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normAutofit/>
          </a:bodyPr>
          <a:lstStyle/>
          <a:p>
            <a:r>
              <a:rPr lang="en-US" dirty="0" err="1"/>
              <a:t>HFnrEF</a:t>
            </a:r>
            <a:r>
              <a:rPr lang="en-US" dirty="0"/>
              <a:t>: LVEF &gt;40% </a:t>
            </a:r>
            <a:r>
              <a:rPr lang="en-US" u="sng" dirty="0"/>
              <a:t>and symptoms</a:t>
            </a:r>
          </a:p>
          <a:p>
            <a:pPr lvl="1"/>
            <a:r>
              <a:rPr lang="en-US" dirty="0"/>
              <a:t>SGLT2i</a:t>
            </a:r>
          </a:p>
          <a:p>
            <a:pPr lvl="1"/>
            <a:r>
              <a:rPr lang="en-US" dirty="0"/>
              <a:t>MRA</a:t>
            </a:r>
          </a:p>
          <a:p>
            <a:endParaRPr lang="en-US" dirty="0"/>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normAutofit/>
          </a:bodyPr>
          <a:lstStyle/>
          <a:p>
            <a:r>
              <a:rPr lang="en-US" dirty="0" err="1"/>
              <a:t>HFnrEF</a:t>
            </a:r>
            <a:r>
              <a:rPr lang="en-US" dirty="0"/>
              <a:t>: LVEF &gt;40% </a:t>
            </a:r>
            <a:r>
              <a:rPr lang="en-US" u="sng" dirty="0"/>
              <a:t>and symptoms</a:t>
            </a:r>
          </a:p>
          <a:p>
            <a:pPr lvl="1"/>
            <a:r>
              <a:rPr lang="en-US" dirty="0"/>
              <a:t>SGLT2i</a:t>
            </a:r>
          </a:p>
          <a:p>
            <a:pPr lvl="1"/>
            <a:r>
              <a:rPr lang="en-US" dirty="0"/>
              <a:t>MRA</a:t>
            </a:r>
          </a:p>
          <a:p>
            <a:r>
              <a:rPr lang="en-US" dirty="0"/>
              <a:t>LVEF &gt;45% and BMI &gt;30</a:t>
            </a:r>
          </a:p>
          <a:p>
            <a:pPr lvl="1"/>
            <a:r>
              <a:rPr lang="en-US" dirty="0"/>
              <a:t>Evidenced based GLP1a </a:t>
            </a:r>
          </a:p>
          <a:p>
            <a:pPr lvl="2"/>
            <a:r>
              <a:rPr lang="en-US" dirty="0"/>
              <a:t>Weak recommendation, moderate evidence</a:t>
            </a:r>
          </a:p>
          <a:p>
            <a:pPr marL="0" indent="0">
              <a:buNone/>
            </a:pPr>
            <a:r>
              <a:rPr lang="en-US" dirty="0"/>
              <a:t> </a:t>
            </a:r>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HFnrEF</a:t>
            </a:r>
            <a:r>
              <a:rPr lang="en-US" dirty="0"/>
              <a:t> Management</a:t>
            </a:r>
          </a:p>
        </p:txBody>
      </p:sp>
      <p:sp>
        <p:nvSpPr>
          <p:cNvPr id="5" name="Content Placeholder 4"/>
          <p:cNvSpPr>
            <a:spLocks noGrp="1"/>
          </p:cNvSpPr>
          <p:nvPr>
            <p:ph idx="1"/>
          </p:nvPr>
        </p:nvSpPr>
        <p:spPr/>
        <p:txBody>
          <a:bodyPr>
            <a:normAutofit/>
          </a:bodyPr>
          <a:lstStyle/>
          <a:p>
            <a:r>
              <a:rPr lang="en-US" dirty="0" err="1"/>
              <a:t>HFnrEF</a:t>
            </a:r>
            <a:r>
              <a:rPr lang="en-US" dirty="0"/>
              <a:t>: LVEF &gt;40% </a:t>
            </a:r>
            <a:r>
              <a:rPr lang="en-US" u="sng" dirty="0"/>
              <a:t>and symptoms</a:t>
            </a:r>
          </a:p>
          <a:p>
            <a:pPr lvl="1"/>
            <a:r>
              <a:rPr lang="en-US" dirty="0"/>
              <a:t>SGLT2i</a:t>
            </a:r>
          </a:p>
          <a:p>
            <a:pPr lvl="1"/>
            <a:r>
              <a:rPr lang="en-US" dirty="0"/>
              <a:t>MRA</a:t>
            </a:r>
          </a:p>
          <a:p>
            <a:r>
              <a:rPr lang="en-US" dirty="0"/>
              <a:t>LVEF &gt;45% and BMI &gt;30</a:t>
            </a:r>
          </a:p>
          <a:p>
            <a:pPr lvl="1"/>
            <a:r>
              <a:rPr lang="en-US" dirty="0"/>
              <a:t>Evidenced based GLP1a </a:t>
            </a:r>
          </a:p>
          <a:p>
            <a:pPr lvl="2"/>
            <a:r>
              <a:rPr lang="en-US" dirty="0"/>
              <a:t>Weak recommendation, moderate evidence</a:t>
            </a:r>
          </a:p>
          <a:p>
            <a:r>
              <a:rPr lang="en-US" dirty="0"/>
              <a:t>LVEF &gt;40% with sufficient BP</a:t>
            </a:r>
          </a:p>
          <a:p>
            <a:pPr lvl="1"/>
            <a:r>
              <a:rPr lang="en-US" dirty="0"/>
              <a:t>ARNI (candesartan if not tolerable)</a:t>
            </a:r>
          </a:p>
          <a:p>
            <a:pPr lvl="2"/>
            <a:r>
              <a:rPr lang="en-US" dirty="0"/>
              <a:t>Weak recommendation, moderate evidence</a:t>
            </a:r>
          </a:p>
          <a:p>
            <a:endParaRPr lang="en-US" dirty="0"/>
          </a:p>
        </p:txBody>
      </p:sp>
      <p:pic>
        <p:nvPicPr>
          <p:cNvPr id="6" name="Picture 5"/>
          <p:cNvPicPr>
            <a:picLocks noChangeAspect="1"/>
          </p:cNvPicPr>
          <p:nvPr/>
        </p:nvPicPr>
        <p:blipFill>
          <a:blip r:embed="rId2"/>
          <a:stretch>
            <a:fillRect/>
          </a:stretch>
        </p:blipFill>
        <p:spPr>
          <a:xfrm>
            <a:off x="7372467" y="2253283"/>
            <a:ext cx="4057533" cy="316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6CE5-2BAC-FCBA-F86D-5D7B1F557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11631-5191-A6AF-E40E-C89CAFBCB0CC}"/>
              </a:ext>
            </a:extLst>
          </p:cNvPr>
          <p:cNvSpPr>
            <a:spLocks noGrp="1"/>
          </p:cNvSpPr>
          <p:nvPr>
            <p:ph type="title"/>
          </p:nvPr>
        </p:nvSpPr>
        <p:spPr/>
        <p:txBody>
          <a:bodyPr/>
          <a:lstStyle/>
          <a:p>
            <a:pPr algn="ctr"/>
            <a:r>
              <a:rPr lang="en-US" dirty="0"/>
              <a:t>PATIENT CASE</a:t>
            </a:r>
          </a:p>
        </p:txBody>
      </p:sp>
      <p:sp>
        <p:nvSpPr>
          <p:cNvPr id="3" name="Content Placeholder 2">
            <a:extLst>
              <a:ext uri="{FF2B5EF4-FFF2-40B4-BE49-F238E27FC236}">
                <a16:creationId xmlns:a16="http://schemas.microsoft.com/office/drawing/2014/main" id="{DA900C58-B6E8-5E6E-07A7-C5F690F24197}"/>
              </a:ext>
            </a:extLst>
          </p:cNvPr>
          <p:cNvSpPr>
            <a:spLocks noGrp="1"/>
          </p:cNvSpPr>
          <p:nvPr>
            <p:ph sz="half" idx="1"/>
          </p:nvPr>
        </p:nvSpPr>
        <p:spPr/>
        <p:txBody>
          <a:bodyPr>
            <a:normAutofit fontScale="85000" lnSpcReduction="20000"/>
          </a:bodyPr>
          <a:lstStyle/>
          <a:p>
            <a:r>
              <a:rPr lang="en-US" dirty="0"/>
              <a:t>65M new CHF</a:t>
            </a:r>
          </a:p>
          <a:p>
            <a:r>
              <a:rPr lang="en-US" dirty="0"/>
              <a:t>orthopnea, edema resolve with diuresis</a:t>
            </a:r>
          </a:p>
          <a:p>
            <a:r>
              <a:rPr lang="en-US" dirty="0"/>
              <a:t>NYHA II</a:t>
            </a:r>
          </a:p>
          <a:p>
            <a:r>
              <a:rPr lang="en-US" dirty="0"/>
              <a:t>PMHX</a:t>
            </a:r>
          </a:p>
          <a:p>
            <a:pPr lvl="1"/>
            <a:r>
              <a:rPr lang="en-US" dirty="0" err="1"/>
              <a:t>Afib</a:t>
            </a:r>
            <a:r>
              <a:rPr lang="en-US" dirty="0"/>
              <a:t>/Flutter, HT</a:t>
            </a:r>
          </a:p>
          <a:p>
            <a:r>
              <a:rPr lang="en-US" dirty="0"/>
              <a:t>Meds:</a:t>
            </a:r>
          </a:p>
          <a:p>
            <a:pPr lvl="1"/>
            <a:r>
              <a:rPr lang="en-US" dirty="0"/>
              <a:t>Bisoprolol</a:t>
            </a:r>
          </a:p>
          <a:p>
            <a:pPr lvl="1"/>
            <a:r>
              <a:rPr lang="en-US" dirty="0"/>
              <a:t>Apixaban</a:t>
            </a:r>
          </a:p>
          <a:p>
            <a:pPr lvl="1"/>
            <a:r>
              <a:rPr lang="en-US" dirty="0"/>
              <a:t>Amiodarone 200mg daily</a:t>
            </a:r>
          </a:p>
          <a:p>
            <a:pPr lvl="1"/>
            <a:r>
              <a:rPr lang="en-US" dirty="0"/>
              <a:t>Lasix 40mg daily PRN</a:t>
            </a:r>
          </a:p>
        </p:txBody>
      </p:sp>
      <p:sp>
        <p:nvSpPr>
          <p:cNvPr id="4" name="Content Placeholder 3">
            <a:extLst>
              <a:ext uri="{FF2B5EF4-FFF2-40B4-BE49-F238E27FC236}">
                <a16:creationId xmlns:a16="http://schemas.microsoft.com/office/drawing/2014/main" id="{E5694EEB-5050-A606-BF3F-7DA99C180719}"/>
              </a:ext>
            </a:extLst>
          </p:cNvPr>
          <p:cNvSpPr>
            <a:spLocks noGrp="1"/>
          </p:cNvSpPr>
          <p:nvPr>
            <p:ph sz="half" idx="2"/>
          </p:nvPr>
        </p:nvSpPr>
        <p:spPr/>
        <p:txBody>
          <a:bodyPr>
            <a:normAutofit fontScale="85000" lnSpcReduction="20000"/>
          </a:bodyPr>
          <a:lstStyle/>
          <a:p>
            <a:r>
              <a:rPr lang="en-US" dirty="0"/>
              <a:t>Exam: BP 105/70, HR 65 reg</a:t>
            </a:r>
          </a:p>
          <a:p>
            <a:pPr lvl="1"/>
            <a:r>
              <a:rPr lang="en-US" dirty="0"/>
              <a:t>JVD distended</a:t>
            </a:r>
          </a:p>
          <a:p>
            <a:pPr lvl="1"/>
            <a:r>
              <a:rPr lang="en-US" dirty="0"/>
              <a:t>Bilat crackles</a:t>
            </a:r>
          </a:p>
          <a:p>
            <a:pPr lvl="1"/>
            <a:endParaRPr lang="en-US" dirty="0"/>
          </a:p>
          <a:p>
            <a:r>
              <a:rPr lang="en-US" dirty="0"/>
              <a:t>Investigations:</a:t>
            </a:r>
          </a:p>
          <a:p>
            <a:pPr lvl="1"/>
            <a:r>
              <a:rPr lang="en-US" dirty="0" err="1"/>
              <a:t>Creat</a:t>
            </a:r>
            <a:r>
              <a:rPr lang="en-US" dirty="0"/>
              <a:t> 70, K 4.8</a:t>
            </a:r>
          </a:p>
          <a:p>
            <a:pPr lvl="1"/>
            <a:endParaRPr lang="en-US" dirty="0"/>
          </a:p>
          <a:p>
            <a:pPr lvl="1"/>
            <a:r>
              <a:rPr lang="en-US" dirty="0"/>
              <a:t>2D echo  </a:t>
            </a:r>
          </a:p>
          <a:p>
            <a:pPr lvl="2"/>
            <a:r>
              <a:rPr lang="en-US" dirty="0"/>
              <a:t>LVEF 55 %</a:t>
            </a:r>
          </a:p>
          <a:p>
            <a:pPr lvl="2"/>
            <a:r>
              <a:rPr lang="en-US" dirty="0"/>
              <a:t>No valvular disease</a:t>
            </a:r>
          </a:p>
          <a:p>
            <a:pPr marL="228600" lvl="1" indent="0">
              <a:buNone/>
            </a:pPr>
            <a:endParaRPr lang="en-US" dirty="0"/>
          </a:p>
          <a:p>
            <a:r>
              <a:rPr lang="en-US" dirty="0"/>
              <a:t>Questions:</a:t>
            </a:r>
          </a:p>
          <a:p>
            <a:pPr lvl="1"/>
            <a:r>
              <a:rPr lang="en-US" dirty="0"/>
              <a:t>How do you categorize his CHF?</a:t>
            </a:r>
          </a:p>
          <a:p>
            <a:pPr lvl="1"/>
            <a:endParaRPr lang="en-US" dirty="0"/>
          </a:p>
          <a:p>
            <a:pPr lvl="1"/>
            <a:r>
              <a:rPr lang="en-US" dirty="0"/>
              <a:t>Management?</a:t>
            </a:r>
          </a:p>
          <a:p>
            <a:pPr lvl="1"/>
            <a:endParaRPr lang="en-US" dirty="0"/>
          </a:p>
          <a:p>
            <a:pPr marL="228600" lvl="1" indent="0">
              <a:buNone/>
            </a:pPr>
            <a:endParaRPr lang="en-US" dirty="0"/>
          </a:p>
        </p:txBody>
      </p:sp>
    </p:spTree>
    <p:extLst>
      <p:ext uri="{BB962C8B-B14F-4D97-AF65-F5344CB8AC3E}">
        <p14:creationId xmlns:p14="http://schemas.microsoft.com/office/powerpoint/2010/main" val="44549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40C19-9177-A750-144B-D1EA7CBAD1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69B944-289C-1967-82F3-B705A596D756}"/>
              </a:ext>
            </a:extLst>
          </p:cNvPr>
          <p:cNvSpPr txBox="1"/>
          <p:nvPr/>
        </p:nvSpPr>
        <p:spPr>
          <a:xfrm>
            <a:off x="5496560" y="631434"/>
            <a:ext cx="2519680" cy="584775"/>
          </a:xfrm>
          <a:prstGeom prst="rect">
            <a:avLst/>
          </a:prstGeom>
          <a:noFill/>
        </p:spPr>
        <p:txBody>
          <a:bodyPr wrap="square" rtlCol="0">
            <a:spAutoFit/>
          </a:bodyPr>
          <a:lstStyle/>
          <a:p>
            <a:r>
              <a:rPr lang="en-CA" sz="3200" dirty="0" err="1">
                <a:solidFill>
                  <a:srgbClr val="000000"/>
                </a:solidFill>
                <a:effectLst/>
                <a:latin typeface="Franklin Gothic Medium" panose="020B0603020102020204" pitchFamily="34" charset="0"/>
              </a:rPr>
              <a:t>HFpEF</a:t>
            </a:r>
            <a:endParaRPr lang="en-CA" sz="3200" dirty="0"/>
          </a:p>
        </p:txBody>
      </p:sp>
      <p:sp>
        <p:nvSpPr>
          <p:cNvPr id="6" name="Title 5">
            <a:extLst>
              <a:ext uri="{FF2B5EF4-FFF2-40B4-BE49-F238E27FC236}">
                <a16:creationId xmlns:a16="http://schemas.microsoft.com/office/drawing/2014/main" id="{75EAF9D8-7046-05A0-1C86-C88E804BEBEF}"/>
              </a:ext>
            </a:extLst>
          </p:cNvPr>
          <p:cNvSpPr>
            <a:spLocks noGrp="1"/>
          </p:cNvSpPr>
          <p:nvPr>
            <p:ph type="title"/>
          </p:nvPr>
        </p:nvSpPr>
        <p:spPr/>
        <p:txBody>
          <a:bodyPr/>
          <a:lstStyle/>
          <a:p>
            <a:endParaRPr lang="en-CA"/>
          </a:p>
        </p:txBody>
      </p:sp>
      <p:pic>
        <p:nvPicPr>
          <p:cNvPr id="10" name="Content Placeholder 9" descr="A diagram of a heart failure&#10;&#10;Description automatically generated">
            <a:extLst>
              <a:ext uri="{FF2B5EF4-FFF2-40B4-BE49-F238E27FC236}">
                <a16:creationId xmlns:a16="http://schemas.microsoft.com/office/drawing/2014/main" id="{05FAE009-51A5-40EB-AB98-E1673904C2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357"/>
          <a:stretch>
            <a:fillRect/>
          </a:stretch>
        </p:blipFill>
        <p:spPr>
          <a:xfrm>
            <a:off x="1875678" y="1878990"/>
            <a:ext cx="7817403" cy="4389853"/>
          </a:xfrm>
        </p:spPr>
      </p:pic>
      <p:sp>
        <p:nvSpPr>
          <p:cNvPr id="8" name="Text Placeholder 7">
            <a:extLst>
              <a:ext uri="{FF2B5EF4-FFF2-40B4-BE49-F238E27FC236}">
                <a16:creationId xmlns:a16="http://schemas.microsoft.com/office/drawing/2014/main" id="{7EAE2C96-5119-1204-680D-7B97563CE823}"/>
              </a:ext>
            </a:extLst>
          </p:cNvPr>
          <p:cNvSpPr>
            <a:spLocks noGrp="1"/>
          </p:cNvSpPr>
          <p:nvPr>
            <p:ph type="body" sz="quarter" idx="13"/>
          </p:nvPr>
        </p:nvSpPr>
        <p:spPr/>
        <p:txBody>
          <a:bodyPr/>
          <a:lstStyle/>
          <a:p>
            <a:endParaRPr lang="en-CA"/>
          </a:p>
        </p:txBody>
      </p:sp>
      <p:sp>
        <p:nvSpPr>
          <p:cNvPr id="3" name="Slide Number Placeholder 2">
            <a:extLst>
              <a:ext uri="{FF2B5EF4-FFF2-40B4-BE49-F238E27FC236}">
                <a16:creationId xmlns:a16="http://schemas.microsoft.com/office/drawing/2014/main" id="{14BB8135-FB34-503D-433E-F3BCF51C77CA}"/>
              </a:ext>
            </a:extLst>
          </p:cNvPr>
          <p:cNvSpPr>
            <a:spLocks noGrp="1"/>
          </p:cNvSpPr>
          <p:nvPr>
            <p:ph type="sldNum" sz="quarter" idx="14"/>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00" b="0" i="0" u="none" strike="noStrike" kern="1200" cap="none" spc="0" normalizeH="0" baseline="0" noProof="0" smtClean="0">
                <a:ln>
                  <a:noFill/>
                </a:ln>
                <a:solidFill>
                  <a:prstClr val="black">
                    <a:lumMod val="50000"/>
                    <a:lumOff val="50000"/>
                  </a:prst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26</a:t>
            </a:fld>
            <a:endParaRPr kumimoji="0" lang="en-CA" sz="1000" b="0"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1CFD86F-9B84-7AAF-4605-8D303AAE0AD3}"/>
              </a:ext>
            </a:extLst>
          </p:cNvPr>
          <p:cNvSpPr/>
          <p:nvPr/>
        </p:nvSpPr>
        <p:spPr>
          <a:xfrm>
            <a:off x="5283200" y="2234145"/>
            <a:ext cx="2418080" cy="355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sz="3600" b="1" dirty="0" err="1">
                <a:solidFill>
                  <a:schemeClr val="tx2">
                    <a:lumMod val="75000"/>
                  </a:schemeClr>
                </a:solidFill>
              </a:rPr>
              <a:t>HFp</a:t>
            </a:r>
            <a:r>
              <a:rPr lang="en-CA" sz="3600" b="1" dirty="0">
                <a:solidFill>
                  <a:schemeClr val="tx2">
                    <a:lumMod val="75000"/>
                  </a:schemeClr>
                </a:solidFill>
              </a:rPr>
              <a:t>-EF</a:t>
            </a:r>
          </a:p>
        </p:txBody>
      </p:sp>
      <p:sp>
        <p:nvSpPr>
          <p:cNvPr id="5" name="Rectangle 4">
            <a:extLst>
              <a:ext uri="{FF2B5EF4-FFF2-40B4-BE49-F238E27FC236}">
                <a16:creationId xmlns:a16="http://schemas.microsoft.com/office/drawing/2014/main" id="{6BEDA33E-35C8-7249-7690-518BB093E730}"/>
              </a:ext>
            </a:extLst>
          </p:cNvPr>
          <p:cNvSpPr/>
          <p:nvPr/>
        </p:nvSpPr>
        <p:spPr>
          <a:xfrm>
            <a:off x="2062480" y="3287035"/>
            <a:ext cx="153416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CA" sz="2400" dirty="0">
                <a:solidFill>
                  <a:schemeClr val="bg1"/>
                </a:solidFill>
              </a:rPr>
              <a:t>GLP-1 Agonist</a:t>
            </a:r>
          </a:p>
        </p:txBody>
      </p:sp>
      <p:sp>
        <p:nvSpPr>
          <p:cNvPr id="7" name="TextBox 6">
            <a:extLst>
              <a:ext uri="{FF2B5EF4-FFF2-40B4-BE49-F238E27FC236}">
                <a16:creationId xmlns:a16="http://schemas.microsoft.com/office/drawing/2014/main" id="{D2368446-74C9-140D-5990-1517F4924BA0}"/>
              </a:ext>
            </a:extLst>
          </p:cNvPr>
          <p:cNvSpPr txBox="1"/>
          <p:nvPr/>
        </p:nvSpPr>
        <p:spPr>
          <a:xfrm>
            <a:off x="4537598" y="2994647"/>
            <a:ext cx="1032838" cy="584775"/>
          </a:xfrm>
          <a:prstGeom prst="rect">
            <a:avLst/>
          </a:prstGeom>
          <a:noFill/>
        </p:spPr>
        <p:txBody>
          <a:bodyPr wrap="square" rtlCol="0">
            <a:spAutoFit/>
          </a:bodyPr>
          <a:lstStyle/>
          <a:p>
            <a:r>
              <a:rPr lang="en-CA" sz="3200" dirty="0">
                <a:solidFill>
                  <a:schemeClr val="bg1"/>
                </a:solidFill>
              </a:rPr>
              <a:t>?</a:t>
            </a:r>
          </a:p>
        </p:txBody>
      </p:sp>
    </p:spTree>
    <p:extLst>
      <p:ext uri="{BB962C8B-B14F-4D97-AF65-F5344CB8AC3E}">
        <p14:creationId xmlns:p14="http://schemas.microsoft.com/office/powerpoint/2010/main" val="1161682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HFrEF</a:t>
            </a:r>
            <a:r>
              <a:rPr lang="en-US" dirty="0"/>
              <a:t> Background: CCS Guidelines</a:t>
            </a:r>
          </a:p>
        </p:txBody>
      </p:sp>
      <p:pic>
        <p:nvPicPr>
          <p:cNvPr id="3" name="Picture 2"/>
          <p:cNvPicPr>
            <a:picLocks noChangeAspect="1"/>
          </p:cNvPicPr>
          <p:nvPr/>
        </p:nvPicPr>
        <p:blipFill>
          <a:blip r:embed="rId2"/>
          <a:srcRect b="24167"/>
          <a:stretch>
            <a:fillRect/>
          </a:stretch>
        </p:blipFill>
        <p:spPr>
          <a:xfrm>
            <a:off x="2628644" y="1558130"/>
            <a:ext cx="6934711" cy="5200650"/>
          </a:xfrm>
          <a:prstGeom prst="rect">
            <a:avLst/>
          </a:prstGeom>
        </p:spPr>
      </p:pic>
      <p:sp>
        <p:nvSpPr>
          <p:cNvPr id="6" name="TextBox 5"/>
          <p:cNvSpPr txBox="1"/>
          <p:nvPr/>
        </p:nvSpPr>
        <p:spPr>
          <a:xfrm>
            <a:off x="9563355" y="6050894"/>
            <a:ext cx="2852928" cy="707886"/>
          </a:xfrm>
          <a:prstGeom prst="rect">
            <a:avLst/>
          </a:prstGeom>
          <a:noFill/>
        </p:spPr>
        <p:txBody>
          <a:bodyPr wrap="square">
            <a:spAutoFit/>
          </a:bodyPr>
          <a:lstStyle/>
          <a:p>
            <a:r>
              <a:rPr lang="en-US" sz="800" b="0" i="0" dirty="0">
                <a:solidFill>
                  <a:srgbClr val="272727"/>
                </a:solidFill>
                <a:effectLst/>
                <a:latin typeface="Montserrat" panose="00000500000000000000" pitchFamily="2" charset="0"/>
              </a:rPr>
              <a:t>Michael McDonald, Sean Virani, Michael Chan, et al. </a:t>
            </a:r>
            <a:r>
              <a:rPr lang="en-US" sz="800" b="0" i="1" dirty="0">
                <a:solidFill>
                  <a:srgbClr val="272727"/>
                </a:solidFill>
                <a:effectLst/>
                <a:latin typeface="Montserrat" panose="00000500000000000000" pitchFamily="2" charset="0"/>
              </a:rPr>
              <a:t>CCS/CHFS Heart Failure Guidelines Update: Defining a New Pharmacologic Standard of Care for Heart Failure With Reduced Ejection Fraction.</a:t>
            </a:r>
            <a:r>
              <a:rPr lang="en-US" sz="800" b="0" i="0" dirty="0">
                <a:solidFill>
                  <a:srgbClr val="272727"/>
                </a:solidFill>
                <a:effectLst/>
                <a:latin typeface="Montserrat" panose="00000500000000000000" pitchFamily="2" charset="0"/>
              </a:rPr>
              <a:t> Can J </a:t>
            </a:r>
            <a:r>
              <a:rPr lang="en-US" sz="800" b="0" i="0" dirty="0" err="1">
                <a:solidFill>
                  <a:srgbClr val="272727"/>
                </a:solidFill>
                <a:effectLst/>
                <a:latin typeface="Montserrat" panose="00000500000000000000" pitchFamily="2" charset="0"/>
              </a:rPr>
              <a:t>Cardiol</a:t>
            </a:r>
            <a:r>
              <a:rPr lang="en-US" sz="800" b="0" i="0" dirty="0">
                <a:solidFill>
                  <a:srgbClr val="272727"/>
                </a:solidFill>
                <a:effectLst/>
                <a:latin typeface="Montserrat" panose="00000500000000000000" pitchFamily="2" charset="0"/>
              </a:rPr>
              <a:t>. 2021 Apr;37(4):531-546</a:t>
            </a:r>
            <a:endParaRPr lang="en-US" sz="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14D8-6004-CE53-079B-E3700CC4CC22}"/>
              </a:ext>
            </a:extLst>
          </p:cNvPr>
          <p:cNvSpPr>
            <a:spLocks noGrp="1"/>
          </p:cNvSpPr>
          <p:nvPr>
            <p:ph type="title"/>
          </p:nvPr>
        </p:nvSpPr>
        <p:spPr/>
        <p:txBody>
          <a:bodyPr/>
          <a:lstStyle/>
          <a:p>
            <a:endParaRPr lang="en-CA"/>
          </a:p>
        </p:txBody>
      </p:sp>
      <p:pic>
        <p:nvPicPr>
          <p:cNvPr id="10" name="Content Placeholder 9" descr="A diagram of a heart failure&#10;&#10;Description automatically generated">
            <a:extLst>
              <a:ext uri="{FF2B5EF4-FFF2-40B4-BE49-F238E27FC236}">
                <a16:creationId xmlns:a16="http://schemas.microsoft.com/office/drawing/2014/main" id="{54888547-03F2-1600-2A7A-F7C2C5DD55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232" y="333262"/>
            <a:ext cx="7817403" cy="5803377"/>
          </a:xfrm>
        </p:spPr>
      </p:pic>
      <p:sp>
        <p:nvSpPr>
          <p:cNvPr id="8" name="Text Placeholder 7">
            <a:extLst>
              <a:ext uri="{FF2B5EF4-FFF2-40B4-BE49-F238E27FC236}">
                <a16:creationId xmlns:a16="http://schemas.microsoft.com/office/drawing/2014/main" id="{BDAD095C-52C3-58E8-195B-CE15D112D91C}"/>
              </a:ext>
            </a:extLst>
          </p:cNvPr>
          <p:cNvSpPr>
            <a:spLocks noGrp="1"/>
          </p:cNvSpPr>
          <p:nvPr>
            <p:ph type="body" sz="quarter" idx="13"/>
          </p:nvPr>
        </p:nvSpPr>
        <p:spPr/>
        <p:txBody>
          <a:bodyPr/>
          <a:lstStyle/>
          <a:p>
            <a:endParaRPr lang="en-CA"/>
          </a:p>
        </p:txBody>
      </p:sp>
      <p:sp>
        <p:nvSpPr>
          <p:cNvPr id="3" name="Slide Number Placeholder 2">
            <a:extLst>
              <a:ext uri="{FF2B5EF4-FFF2-40B4-BE49-F238E27FC236}">
                <a16:creationId xmlns:a16="http://schemas.microsoft.com/office/drawing/2014/main" id="{090ED1EA-607D-9A82-BC7E-5EFE63264F22}"/>
              </a:ext>
            </a:extLst>
          </p:cNvPr>
          <p:cNvSpPr>
            <a:spLocks noGrp="1"/>
          </p:cNvSpPr>
          <p:nvPr>
            <p:ph type="sldNum" sz="quarter" idx="14"/>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00" b="0" i="0" u="none" strike="noStrike" kern="1200" cap="none" spc="0" normalizeH="0" baseline="0" noProof="0" smtClean="0">
                <a:ln>
                  <a:noFill/>
                </a:ln>
                <a:solidFill>
                  <a:prstClr val="black">
                    <a:lumMod val="50000"/>
                    <a:lumOff val="50000"/>
                  </a:prst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28</a:t>
            </a:fld>
            <a:endParaRPr kumimoji="0" lang="en-CA" sz="1000" b="0"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C8FBEC70-46C1-F83C-E7A3-8EF965991A38}"/>
              </a:ext>
            </a:extLst>
          </p:cNvPr>
          <p:cNvSpPr/>
          <p:nvPr/>
        </p:nvSpPr>
        <p:spPr>
          <a:xfrm>
            <a:off x="1686560" y="-29464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3D78F78A-4E38-6DD6-BA91-5BF6CD1E9EF4}"/>
              </a:ext>
            </a:extLst>
          </p:cNvPr>
          <p:cNvSpPr txBox="1"/>
          <p:nvPr/>
        </p:nvSpPr>
        <p:spPr>
          <a:xfrm>
            <a:off x="5476240" y="762001"/>
            <a:ext cx="1205779" cy="584775"/>
          </a:xfrm>
          <a:prstGeom prst="rect">
            <a:avLst/>
          </a:prstGeom>
          <a:noFill/>
        </p:spPr>
        <p:txBody>
          <a:bodyPr wrap="none" rtlCol="0">
            <a:spAutoFit/>
          </a:bodyPr>
          <a:lstStyle/>
          <a:p>
            <a:r>
              <a:rPr lang="en-CA" sz="3200" b="1" dirty="0" err="1">
                <a:solidFill>
                  <a:schemeClr val="accent3">
                    <a:lumMod val="75000"/>
                  </a:schemeClr>
                </a:solidFill>
              </a:rPr>
              <a:t>HFrEF</a:t>
            </a:r>
            <a:endParaRPr lang="en-CA" sz="3200" b="1" dirty="0">
              <a:solidFill>
                <a:schemeClr val="accent3">
                  <a:lumMod val="75000"/>
                </a:schemeClr>
              </a:solidFill>
            </a:endParaRPr>
          </a:p>
        </p:txBody>
      </p:sp>
      <p:sp>
        <p:nvSpPr>
          <p:cNvPr id="5" name="Rectangle 4">
            <a:extLst>
              <a:ext uri="{FF2B5EF4-FFF2-40B4-BE49-F238E27FC236}">
                <a16:creationId xmlns:a16="http://schemas.microsoft.com/office/drawing/2014/main" id="{2AABA873-9C05-2156-3D30-1215EFC75705}"/>
              </a:ext>
            </a:extLst>
          </p:cNvPr>
          <p:cNvSpPr/>
          <p:nvPr/>
        </p:nvSpPr>
        <p:spPr>
          <a:xfrm>
            <a:off x="5303520" y="333262"/>
            <a:ext cx="255016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sz="4000" b="1" dirty="0" err="1">
                <a:solidFill>
                  <a:schemeClr val="accent3">
                    <a:lumMod val="75000"/>
                  </a:schemeClr>
                </a:solidFill>
              </a:rPr>
              <a:t>HFrEF</a:t>
            </a:r>
            <a:endParaRPr lang="en-CA" sz="4000" b="1" dirty="0">
              <a:solidFill>
                <a:schemeClr val="accent3">
                  <a:lumMod val="75000"/>
                </a:schemeClr>
              </a:solidFill>
            </a:endParaRPr>
          </a:p>
        </p:txBody>
      </p:sp>
    </p:spTree>
    <p:extLst>
      <p:ext uri="{BB962C8B-B14F-4D97-AF65-F5344CB8AC3E}">
        <p14:creationId xmlns:p14="http://schemas.microsoft.com/office/powerpoint/2010/main" val="423616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F79A4-0952-DB0C-9CF8-749D7EE48673}"/>
              </a:ext>
            </a:extLst>
          </p:cNvPr>
          <p:cNvSpPr>
            <a:spLocks noGrp="1"/>
          </p:cNvSpPr>
          <p:nvPr>
            <p:ph type="title"/>
          </p:nvPr>
        </p:nvSpPr>
        <p:spPr/>
        <p:txBody>
          <a:bodyPr/>
          <a:lstStyle/>
          <a:p>
            <a:r>
              <a:rPr lang="en-CA" dirty="0"/>
              <a:t>Patients have multiple co morbidities - </a:t>
            </a:r>
            <a:r>
              <a:rPr lang="en-CA" dirty="0" err="1"/>
              <a:t>HFrEF</a:t>
            </a:r>
            <a:endParaRPr lang="en-CA" dirty="0"/>
          </a:p>
        </p:txBody>
      </p:sp>
      <p:sp>
        <p:nvSpPr>
          <p:cNvPr id="3" name="Content Placeholder 2">
            <a:extLst>
              <a:ext uri="{FF2B5EF4-FFF2-40B4-BE49-F238E27FC236}">
                <a16:creationId xmlns:a16="http://schemas.microsoft.com/office/drawing/2014/main" id="{BB077670-667C-595F-F2A9-90D662FE2608}"/>
              </a:ext>
            </a:extLst>
          </p:cNvPr>
          <p:cNvSpPr>
            <a:spLocks noGrp="1"/>
          </p:cNvSpPr>
          <p:nvPr>
            <p:ph idx="1"/>
          </p:nvPr>
        </p:nvSpPr>
        <p:spPr/>
        <p:txBody>
          <a:bodyPr/>
          <a:lstStyle/>
          <a:p>
            <a:r>
              <a:rPr lang="en-CA" dirty="0"/>
              <a:t>Diabetes</a:t>
            </a:r>
          </a:p>
          <a:p>
            <a:r>
              <a:rPr lang="en-CA" dirty="0"/>
              <a:t>CAD</a:t>
            </a:r>
          </a:p>
          <a:p>
            <a:r>
              <a:rPr lang="en-CA" dirty="0"/>
              <a:t>Nephropathy</a:t>
            </a:r>
          </a:p>
          <a:p>
            <a:r>
              <a:rPr lang="en-CA" dirty="0"/>
              <a:t>EtOH use disorder</a:t>
            </a:r>
          </a:p>
          <a:p>
            <a:endParaRPr lang="en-CA" dirty="0"/>
          </a:p>
          <a:p>
            <a:pPr marL="0" indent="0">
              <a:buNone/>
            </a:pPr>
            <a:r>
              <a:rPr lang="en-CA" dirty="0"/>
              <a:t>As we are looking to change multiple endpoints</a:t>
            </a:r>
          </a:p>
          <a:p>
            <a:pPr marL="0" indent="0">
              <a:buNone/>
            </a:pPr>
            <a:r>
              <a:rPr lang="en-CA" dirty="0"/>
              <a:t>	GLP-1 agonists may be also indicated</a:t>
            </a:r>
          </a:p>
        </p:txBody>
      </p:sp>
    </p:spTree>
    <p:extLst>
      <p:ext uri="{BB962C8B-B14F-4D97-AF65-F5344CB8AC3E}">
        <p14:creationId xmlns:p14="http://schemas.microsoft.com/office/powerpoint/2010/main" val="20021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BEDE-67B1-170A-72E4-9BBD390DF437}"/>
            </a:ext>
          </a:extLst>
        </p:cNvPr>
        <p:cNvGrpSpPr/>
        <p:nvPr/>
      </p:nvGrpSpPr>
      <p:grpSpPr>
        <a:xfrm>
          <a:off x="0" y="0"/>
          <a:ext cx="0" cy="0"/>
          <a:chOff x="0" y="0"/>
          <a:chExt cx="0" cy="0"/>
        </a:xfrm>
      </p:grpSpPr>
      <p:sp>
        <p:nvSpPr>
          <p:cNvPr id="3073" name="Text Box 1">
            <a:extLst>
              <a:ext uri="{FF2B5EF4-FFF2-40B4-BE49-F238E27FC236}">
                <a16:creationId xmlns:a16="http://schemas.microsoft.com/office/drawing/2014/main" id="{BCDE37D8-B02D-A6D1-9C49-1988EF679C6E}"/>
              </a:ext>
            </a:extLst>
          </p:cNvPr>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1" i="0" u="none" strike="noStrike" kern="1200" cap="none" spc="0" normalizeH="0" baseline="0" noProof="0" dirty="0">
                <a:ln>
                  <a:noFill/>
                </a:ln>
                <a:solidFill>
                  <a:srgbClr val="FF0000"/>
                </a:solidFill>
                <a:effectLst/>
                <a:uLnTx/>
                <a:uFillTx/>
                <a:latin typeface="Arial" charset="0"/>
              </a:rPr>
              <a:t>Original Article</a:t>
            </a:r>
            <a:r>
              <a:rPr kumimoji="0" lang="en-GB" sz="2540" b="1" i="0" u="none" strike="noStrike" kern="1200" cap="none" spc="0" normalizeH="0" baseline="0" noProof="0" dirty="0">
                <a:ln>
                  <a:noFill/>
                </a:ln>
                <a:solidFill>
                  <a:srgbClr val="FFFFFF"/>
                </a:solidFill>
                <a:effectLst/>
                <a:uLnTx/>
                <a:uFillTx/>
                <a:latin typeface="Arial" charset="0"/>
              </a:rPr>
              <a:t> </a:t>
            </a:r>
            <a:br>
              <a:rPr kumimoji="0" lang="en-GB" sz="2540" b="1" i="0" u="none" strike="noStrike" kern="1200" cap="none" spc="0" normalizeH="0" baseline="0" noProof="0" dirty="0">
                <a:ln>
                  <a:noFill/>
                </a:ln>
                <a:solidFill>
                  <a:srgbClr val="FFFFFF"/>
                </a:solidFill>
                <a:effectLst/>
                <a:uLnTx/>
                <a:uFillTx/>
                <a:latin typeface="Arial" charset="0"/>
              </a:rPr>
            </a:br>
            <a:r>
              <a:rPr kumimoji="0" lang="en-GB" sz="2540" b="1" i="0" u="none" strike="noStrike" kern="1200" cap="none" spc="0" normalizeH="0" baseline="0" noProof="0" dirty="0">
                <a:ln>
                  <a:noFill/>
                </a:ln>
                <a:solidFill>
                  <a:srgbClr val="FFFFFF"/>
                </a:solidFill>
                <a:effectLst/>
                <a:uLnTx/>
                <a:uFillTx/>
                <a:latin typeface="Arial" charset="0"/>
              </a:rPr>
              <a:t>Finerenone in Heart Failure with Mildly Reduced or Preserved Ejection Fraction</a:t>
            </a:r>
          </a:p>
        </p:txBody>
      </p:sp>
      <p:sp>
        <p:nvSpPr>
          <p:cNvPr id="3074" name="Text Box 2">
            <a:extLst>
              <a:ext uri="{FF2B5EF4-FFF2-40B4-BE49-F238E27FC236}">
                <a16:creationId xmlns:a16="http://schemas.microsoft.com/office/drawing/2014/main" id="{BE76870E-D78C-8272-335A-E6966F63B1A4}"/>
              </a:ext>
            </a:extLst>
          </p:cNvPr>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err="1">
                <a:ln>
                  <a:noFill/>
                </a:ln>
                <a:solidFill>
                  <a:srgbClr val="FFFFFF"/>
                </a:solidFill>
                <a:effectLst/>
                <a:uLnTx/>
                <a:uFillTx/>
                <a:latin typeface="Arial" charset="0"/>
              </a:rPr>
              <a:t>Scott D. Solomon, M.D., John J.V. McMurray, M.D., Muthiah Vaduganathan, M.D., M.P.H., Brian Claggett, Ph.D., Pardeep S. Jhund, M.B., Ch.B., Ph.D., Akshay S. Desai, M.D., M.P.H., Alasdair D. Henderson, Ph.D., Carolyn S.P. Lam, M.B., B.S., Ph.D., Bertram Pitt, M.D., Michele Senni, M.D., Sanjiv J. Shah, M.D., Adriaan A. Voors, M.D., Ph.D., Faiez Zannad, M.D., Ph.D., Imran Zainal Abidin, M.D., Marco Antonio Alcocer-Gamba, M.D., Ph.D., John J. Atherton, M.B., B.S., Ph.D., Johann Bauersachs, M.D., Ma Chang-Sheng, M.D., Chern-En Chiang, M.D., Ph.D., Ovidiu Chioncel, M.D., Vijay Chopra, M.B., B.S., M.D., Josep Comin-Colet, M.D., Ph.D., Gerasimos Filippatos, M.D., Cândida Fonseca, M.D., Ph.D., Grzegorz Gajos, M.D., Ph.D., Sorel Goland, M.D., Eva Goncalvesova, M.D., Seokmin Kang, M.D., Ph.D., Tzvetana Katova, M.D., Ph.D., Mikhail N. Kosiborod, M.D., Gustavs Latkovskis, M.D., Ph.D., Alex Pui-Wai Lee, M.D., Gerard C.M. Linssen, M.D., Ph.D., Guillermo Llamas-Esperón, M.D., Vyacheslav Mareev, M.D., Felipe A. Martinez, M.D., Vojtěch Melenovský, M.D., Béla Merkely, M.D., Ph.D., Savina Nodari, M.D., Mark C. Petrie, M.B., Ch.B., Clara Inés Saldarriaga, M.D., Jose Francisco Kerr Saraiva, M.D., Ph.D., Naoki Sato, M.D., Ph.D., Morten Schou, M.D., Ph.D., Kavita Sharma, M.D., Richard Troughton, M.B., Ch.B., Ph.D., Jacob A. Udell, M.D., M.P.H., Heikki Ukkonen, M.D., Ph.D., Orly Vardeny, Pharm.D., Subodh Verma, M.D., Ph.D., Dirk von Lewinski, M.D., Leonid Voronkov, M.D., Mehmet Birhan Yilmaz, M.D., Shelley Zieroth, M.D., James Lay-Flurrie, M.Sc., Ilse van Gameren, B.Sc., Flaviana Amarante, M.D., Peter Kolkhof, Ph.D., Prabhakar Viswanathan, M.B., B.S., Ph.D., for the FINEARTS-HF Committees and Investigators </a:t>
            </a:r>
            <a:endParaRPr kumimoji="0" lang="en-GB" sz="1633" b="0" i="0" u="none" strike="noStrike" kern="1200" cap="none" spc="0" normalizeH="0" baseline="0" noProof="0" dirty="0">
              <a:ln>
                <a:noFill/>
              </a:ln>
              <a:solidFill>
                <a:srgbClr val="FFFFFF"/>
              </a:solidFill>
              <a:effectLst/>
              <a:uLnTx/>
              <a:uFillTx/>
              <a:latin typeface="Arial" charset="0"/>
            </a:endParaRPr>
          </a:p>
        </p:txBody>
      </p:sp>
      <p:sp>
        <p:nvSpPr>
          <p:cNvPr id="3075" name="Text Box 3">
            <a:extLst>
              <a:ext uri="{FF2B5EF4-FFF2-40B4-BE49-F238E27FC236}">
                <a16:creationId xmlns:a16="http://schemas.microsoft.com/office/drawing/2014/main" id="{E6B8C1E3-3AB2-B5F0-DE34-9C5B4053F242}"/>
              </a:ext>
            </a:extLst>
          </p:cNvPr>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rPr>
              <a:t>N Engl J Med</a:t>
            </a: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rPr>
              <a:t>Volume 391(16):1475-1485</a:t>
            </a: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rPr>
              <a:t>October 24, 2024</a:t>
            </a:r>
          </a:p>
        </p:txBody>
      </p:sp>
      <p:pic>
        <p:nvPicPr>
          <p:cNvPr id="3076" name="Picture 4">
            <a:extLst>
              <a:ext uri="{FF2B5EF4-FFF2-40B4-BE49-F238E27FC236}">
                <a16:creationId xmlns:a16="http://schemas.microsoft.com/office/drawing/2014/main" id="{FD941227-287D-F2C9-0C0C-114B3267A20F}"/>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316407954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9CFB-D1F4-636D-137D-C095D6241001}"/>
              </a:ext>
            </a:extLst>
          </p:cNvPr>
          <p:cNvSpPr>
            <a:spLocks noGrp="1"/>
          </p:cNvSpPr>
          <p:nvPr>
            <p:ph type="title"/>
          </p:nvPr>
        </p:nvSpPr>
        <p:spPr/>
        <p:txBody>
          <a:bodyPr/>
          <a:lstStyle/>
          <a:p>
            <a:r>
              <a:rPr lang="en-CA" dirty="0"/>
              <a:t>Interpretation of NT Pro BNP</a:t>
            </a:r>
          </a:p>
        </p:txBody>
      </p:sp>
      <p:sp>
        <p:nvSpPr>
          <p:cNvPr id="3" name="Content Placeholder 2">
            <a:extLst>
              <a:ext uri="{FF2B5EF4-FFF2-40B4-BE49-F238E27FC236}">
                <a16:creationId xmlns:a16="http://schemas.microsoft.com/office/drawing/2014/main" id="{E50279D3-3274-13BC-40D2-D3334298DAF7}"/>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131728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03E1-B0E9-7860-F201-9FBC79D1EDDF}"/>
              </a:ext>
            </a:extLst>
          </p:cNvPr>
          <p:cNvSpPr>
            <a:spLocks noGrp="1"/>
          </p:cNvSpPr>
          <p:nvPr>
            <p:ph type="title"/>
          </p:nvPr>
        </p:nvSpPr>
        <p:spPr/>
        <p:txBody>
          <a:bodyPr/>
          <a:lstStyle/>
          <a:p>
            <a:r>
              <a:rPr lang="en-CA" dirty="0"/>
              <a:t>Doris</a:t>
            </a:r>
          </a:p>
        </p:txBody>
      </p:sp>
      <p:sp>
        <p:nvSpPr>
          <p:cNvPr id="4" name="Content Placeholder 3">
            <a:extLst>
              <a:ext uri="{FF2B5EF4-FFF2-40B4-BE49-F238E27FC236}">
                <a16:creationId xmlns:a16="http://schemas.microsoft.com/office/drawing/2014/main" id="{44EE7472-50B4-2CBD-CE3E-3208BE31A71C}"/>
              </a:ext>
            </a:extLst>
          </p:cNvPr>
          <p:cNvSpPr>
            <a:spLocks noGrp="1"/>
          </p:cNvSpPr>
          <p:nvPr>
            <p:ph sz="half" idx="1"/>
          </p:nvPr>
        </p:nvSpPr>
        <p:spPr/>
        <p:txBody>
          <a:bodyPr>
            <a:normAutofit lnSpcReduction="10000"/>
          </a:bodyPr>
          <a:lstStyle/>
          <a:p>
            <a:r>
              <a:rPr lang="en-CA" dirty="0"/>
              <a:t>83 </a:t>
            </a:r>
            <a:r>
              <a:rPr lang="en-CA" dirty="0" err="1"/>
              <a:t>yo</a:t>
            </a:r>
            <a:r>
              <a:rPr lang="en-CA" dirty="0"/>
              <a:t> female</a:t>
            </a:r>
          </a:p>
          <a:p>
            <a:r>
              <a:rPr lang="en-CA" dirty="0" err="1"/>
              <a:t>Hx</a:t>
            </a:r>
            <a:r>
              <a:rPr lang="en-CA" dirty="0"/>
              <a:t> HT/DM/a fib</a:t>
            </a:r>
          </a:p>
          <a:p>
            <a:r>
              <a:rPr lang="en-CA" dirty="0"/>
              <a:t>No known CAD</a:t>
            </a:r>
          </a:p>
          <a:p>
            <a:endParaRPr lang="en-CA" dirty="0"/>
          </a:p>
          <a:p>
            <a:r>
              <a:rPr lang="en-CA" dirty="0"/>
              <a:t>SOBOE 2 blocks with ankle swelling – stable</a:t>
            </a:r>
          </a:p>
          <a:p>
            <a:r>
              <a:rPr lang="en-CA" dirty="0"/>
              <a:t>No ER visits</a:t>
            </a:r>
          </a:p>
          <a:p>
            <a:endParaRPr lang="en-CA" dirty="0"/>
          </a:p>
          <a:p>
            <a:r>
              <a:rPr lang="en-CA" dirty="0"/>
              <a:t>Echo – EF 51%</a:t>
            </a:r>
          </a:p>
        </p:txBody>
      </p:sp>
      <p:sp>
        <p:nvSpPr>
          <p:cNvPr id="5" name="Content Placeholder 4">
            <a:extLst>
              <a:ext uri="{FF2B5EF4-FFF2-40B4-BE49-F238E27FC236}">
                <a16:creationId xmlns:a16="http://schemas.microsoft.com/office/drawing/2014/main" id="{D5786FCF-653B-E06C-8B7D-A4D91168AC1A}"/>
              </a:ext>
            </a:extLst>
          </p:cNvPr>
          <p:cNvSpPr>
            <a:spLocks noGrp="1"/>
          </p:cNvSpPr>
          <p:nvPr>
            <p:ph sz="half" idx="2"/>
          </p:nvPr>
        </p:nvSpPr>
        <p:spPr/>
        <p:txBody>
          <a:bodyPr>
            <a:normAutofit lnSpcReduction="10000"/>
          </a:bodyPr>
          <a:lstStyle/>
          <a:p>
            <a:r>
              <a:rPr lang="en-CA" dirty="0"/>
              <a:t>Meds</a:t>
            </a:r>
          </a:p>
          <a:p>
            <a:pPr lvl="1"/>
            <a:r>
              <a:rPr lang="en-CA" dirty="0"/>
              <a:t>Metformin 250 mg bid</a:t>
            </a:r>
          </a:p>
          <a:p>
            <a:pPr lvl="1"/>
            <a:r>
              <a:rPr lang="en-CA" dirty="0"/>
              <a:t>Empagliflozin 10 mg od</a:t>
            </a:r>
          </a:p>
          <a:p>
            <a:pPr lvl="1"/>
            <a:r>
              <a:rPr lang="en-CA" dirty="0"/>
              <a:t>Ramipril 10 mg od</a:t>
            </a:r>
          </a:p>
          <a:p>
            <a:pPr lvl="1"/>
            <a:r>
              <a:rPr lang="en-CA" dirty="0"/>
              <a:t>Lasix prn</a:t>
            </a:r>
          </a:p>
          <a:p>
            <a:pPr lvl="1"/>
            <a:r>
              <a:rPr lang="en-CA" dirty="0"/>
              <a:t>Apixaban 2.5 mg bid</a:t>
            </a:r>
          </a:p>
          <a:p>
            <a:pPr lvl="1"/>
            <a:endParaRPr lang="en-CA" dirty="0"/>
          </a:p>
          <a:p>
            <a:r>
              <a:rPr lang="en-CA" dirty="0"/>
              <a:t>O/E BP – 134/80</a:t>
            </a:r>
          </a:p>
          <a:p>
            <a:pPr lvl="1"/>
            <a:r>
              <a:rPr lang="en-CA" dirty="0" err="1"/>
              <a:t>Wt</a:t>
            </a:r>
            <a:r>
              <a:rPr lang="en-CA" dirty="0"/>
              <a:t> 57 kg – HR 73 </a:t>
            </a:r>
            <a:r>
              <a:rPr lang="en-CA" dirty="0" err="1"/>
              <a:t>irreg</a:t>
            </a:r>
            <a:endParaRPr lang="en-CA" dirty="0"/>
          </a:p>
          <a:p>
            <a:pPr lvl="1"/>
            <a:r>
              <a:rPr lang="en-CA" dirty="0"/>
              <a:t>Mild </a:t>
            </a:r>
            <a:r>
              <a:rPr lang="en-CA" dirty="0" err="1"/>
              <a:t>periph</a:t>
            </a:r>
            <a:r>
              <a:rPr lang="en-CA" dirty="0"/>
              <a:t>. edema, ? JVP</a:t>
            </a:r>
          </a:p>
          <a:p>
            <a:pPr lvl="1"/>
            <a:endParaRPr lang="en-CA" dirty="0"/>
          </a:p>
          <a:p>
            <a:pPr lvl="1"/>
            <a:r>
              <a:rPr lang="en-CA" dirty="0"/>
              <a:t>eGFR 35</a:t>
            </a:r>
          </a:p>
          <a:p>
            <a:pPr lvl="1"/>
            <a:r>
              <a:rPr lang="en-CA" dirty="0"/>
              <a:t>NT Pro BNP 456</a:t>
            </a:r>
          </a:p>
        </p:txBody>
      </p:sp>
    </p:spTree>
    <p:extLst>
      <p:ext uri="{BB962C8B-B14F-4D97-AF65-F5344CB8AC3E}">
        <p14:creationId xmlns:p14="http://schemas.microsoft.com/office/powerpoint/2010/main" val="66949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08E7-842A-4286-9583-9F0B9F5ABFD5}"/>
              </a:ext>
            </a:extLst>
          </p:cNvPr>
          <p:cNvSpPr>
            <a:spLocks noGrp="1"/>
          </p:cNvSpPr>
          <p:nvPr>
            <p:ph type="title"/>
          </p:nvPr>
        </p:nvSpPr>
        <p:spPr/>
        <p:txBody>
          <a:bodyPr/>
          <a:lstStyle/>
          <a:p>
            <a:r>
              <a:rPr lang="en-CA"/>
              <a:t>Two Key Diagnostic Tests: BNP and Echo</a:t>
            </a:r>
          </a:p>
        </p:txBody>
      </p:sp>
      <p:sp>
        <p:nvSpPr>
          <p:cNvPr id="19" name="Espace réservé du texte 18">
            <a:extLst>
              <a:ext uri="{FF2B5EF4-FFF2-40B4-BE49-F238E27FC236}">
                <a16:creationId xmlns:a16="http://schemas.microsoft.com/office/drawing/2014/main" id="{C81F492A-AB13-F24E-ACE1-7567C4E41A58}"/>
              </a:ext>
            </a:extLst>
          </p:cNvPr>
          <p:cNvSpPr>
            <a:spLocks noGrp="1"/>
          </p:cNvSpPr>
          <p:nvPr>
            <p:ph type="body" sz="quarter" idx="13"/>
          </p:nvPr>
        </p:nvSpPr>
        <p:spPr/>
        <p:txBody>
          <a:bodyPr/>
          <a:lstStyle/>
          <a:p>
            <a:r>
              <a:rPr lang="en-CA"/>
              <a:t>*</a:t>
            </a:r>
            <a:r>
              <a:rPr lang="en-US"/>
              <a:t>Natriuretic peptides are not available in all jurisdictions in Canada.</a:t>
            </a:r>
          </a:p>
          <a:p>
            <a:r>
              <a:rPr lang="en-US"/>
              <a:t>BNP: B-type natriuretic peptide; HF: heart failure; HFpEF: heart failure with preserved ejection fraction; NT-proBNP: N-terminal </a:t>
            </a:r>
            <a:r>
              <a:rPr lang="en-CA"/>
              <a:t>pro-B-type natriuretic peptide.</a:t>
            </a:r>
            <a:endParaRPr lang="en-US"/>
          </a:p>
          <a:p>
            <a:r>
              <a:rPr lang="en-US"/>
              <a:t>Adapted from Ezekowitz JA, et al. Can J Cardiol. 2017;33(11):1342-433</a:t>
            </a:r>
            <a:endParaRPr lang="en-CA"/>
          </a:p>
        </p:txBody>
      </p:sp>
      <p:grpSp>
        <p:nvGrpSpPr>
          <p:cNvPr id="44" name="Group 27">
            <a:extLst>
              <a:ext uri="{FF2B5EF4-FFF2-40B4-BE49-F238E27FC236}">
                <a16:creationId xmlns:a16="http://schemas.microsoft.com/office/drawing/2014/main" id="{326FBE8A-9D1A-1347-BF91-ECB506CED650}"/>
              </a:ext>
            </a:extLst>
          </p:cNvPr>
          <p:cNvGrpSpPr/>
          <p:nvPr/>
        </p:nvGrpSpPr>
        <p:grpSpPr>
          <a:xfrm>
            <a:off x="936171" y="1939936"/>
            <a:ext cx="4289383" cy="2473036"/>
            <a:chOff x="2039016" y="3450194"/>
            <a:chExt cx="6847131" cy="3947702"/>
          </a:xfrm>
        </p:grpSpPr>
        <p:sp>
          <p:nvSpPr>
            <p:cNvPr id="45" name="Rectangle: Rounded Corners 13">
              <a:extLst>
                <a:ext uri="{FF2B5EF4-FFF2-40B4-BE49-F238E27FC236}">
                  <a16:creationId xmlns:a16="http://schemas.microsoft.com/office/drawing/2014/main" id="{9C14CAA7-B511-4D41-A20B-7B53972C9336}"/>
                </a:ext>
              </a:extLst>
            </p:cNvPr>
            <p:cNvSpPr/>
            <p:nvPr/>
          </p:nvSpPr>
          <p:spPr>
            <a:xfrm>
              <a:off x="2066250" y="3450194"/>
              <a:ext cx="6819897" cy="269341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400" b="1">
                  <a:solidFill>
                    <a:schemeClr val="tx1"/>
                  </a:solidFill>
                  <a:latin typeface="+mj-lt"/>
                </a:rPr>
                <a:t>NT-proBNP </a:t>
              </a:r>
              <a:br>
                <a:rPr lang="en-CA" sz="3400" b="1">
                  <a:solidFill>
                    <a:schemeClr val="tx1"/>
                  </a:solidFill>
                  <a:latin typeface="+mj-lt"/>
                </a:rPr>
              </a:br>
              <a:r>
                <a:rPr lang="en-CA" sz="3400" b="1">
                  <a:solidFill>
                    <a:schemeClr val="tx1"/>
                  </a:solidFill>
                  <a:latin typeface="+mj-lt"/>
                </a:rPr>
                <a:t>or BNP</a:t>
              </a:r>
              <a:br>
                <a:rPr lang="en-CA" sz="4000" b="1">
                  <a:solidFill>
                    <a:schemeClr val="tx1"/>
                  </a:solidFill>
                  <a:latin typeface="+mj-lt"/>
                </a:rPr>
              </a:br>
              <a:r>
                <a:rPr lang="en-CA" sz="2400">
                  <a:solidFill>
                    <a:schemeClr val="tx1"/>
                  </a:solidFill>
                </a:rPr>
                <a:t>(if available*)</a:t>
              </a:r>
            </a:p>
          </p:txBody>
        </p:sp>
        <p:sp>
          <p:nvSpPr>
            <p:cNvPr id="46" name="TextBox 1">
              <a:extLst>
                <a:ext uri="{FF2B5EF4-FFF2-40B4-BE49-F238E27FC236}">
                  <a16:creationId xmlns:a16="http://schemas.microsoft.com/office/drawing/2014/main" id="{A138AB09-83EA-FC42-9195-656183A44A8D}"/>
                </a:ext>
              </a:extLst>
            </p:cNvPr>
            <p:cNvSpPr txBox="1"/>
            <p:nvPr/>
          </p:nvSpPr>
          <p:spPr>
            <a:xfrm>
              <a:off x="2039016" y="6366159"/>
              <a:ext cx="6819900" cy="1031737"/>
            </a:xfrm>
            <a:prstGeom prst="rect">
              <a:avLst/>
            </a:prstGeom>
            <a:noFill/>
          </p:spPr>
          <p:txBody>
            <a:bodyPr wrap="square" rtlCol="0">
              <a:spAutoFit/>
            </a:bodyPr>
            <a:lstStyle/>
            <a:p>
              <a:pPr algn="ctr"/>
              <a:r>
                <a:rPr lang="en-CA"/>
                <a:t>To look for borderline-high</a:t>
              </a:r>
              <a:br>
                <a:rPr lang="en-CA"/>
              </a:br>
              <a:r>
                <a:rPr lang="en-CA"/>
                <a:t>to high natriuretic peptides</a:t>
              </a:r>
            </a:p>
          </p:txBody>
        </p:sp>
      </p:grpSp>
      <p:sp>
        <p:nvSpPr>
          <p:cNvPr id="48" name="TextBox 36">
            <a:extLst>
              <a:ext uri="{FF2B5EF4-FFF2-40B4-BE49-F238E27FC236}">
                <a16:creationId xmlns:a16="http://schemas.microsoft.com/office/drawing/2014/main" id="{E276BC7E-98E1-334B-A204-0025D0858ABC}"/>
              </a:ext>
            </a:extLst>
          </p:cNvPr>
          <p:cNvSpPr txBox="1"/>
          <p:nvPr/>
        </p:nvSpPr>
        <p:spPr>
          <a:xfrm>
            <a:off x="5575379" y="2464970"/>
            <a:ext cx="1058302" cy="461665"/>
          </a:xfrm>
          <a:prstGeom prst="rect">
            <a:avLst/>
          </a:prstGeom>
          <a:noFill/>
        </p:spPr>
        <p:txBody>
          <a:bodyPr wrap="none" rtlCol="0">
            <a:spAutoFit/>
          </a:bodyPr>
          <a:lstStyle/>
          <a:p>
            <a:pPr algn="ctr"/>
            <a:r>
              <a:rPr lang="en-CA" sz="2400"/>
              <a:t>and/or</a:t>
            </a:r>
          </a:p>
        </p:txBody>
      </p:sp>
      <p:grpSp>
        <p:nvGrpSpPr>
          <p:cNvPr id="53" name="Group 27">
            <a:extLst>
              <a:ext uri="{FF2B5EF4-FFF2-40B4-BE49-F238E27FC236}">
                <a16:creationId xmlns:a16="http://schemas.microsoft.com/office/drawing/2014/main" id="{24BBBCE0-4691-B44B-A6D2-F2EBF9614B4D}"/>
              </a:ext>
            </a:extLst>
          </p:cNvPr>
          <p:cNvGrpSpPr/>
          <p:nvPr/>
        </p:nvGrpSpPr>
        <p:grpSpPr>
          <a:xfrm>
            <a:off x="6983506" y="1939936"/>
            <a:ext cx="4272323" cy="2473036"/>
            <a:chOff x="2066248" y="3450194"/>
            <a:chExt cx="6819899" cy="3947702"/>
          </a:xfrm>
        </p:grpSpPr>
        <p:sp>
          <p:nvSpPr>
            <p:cNvPr id="54" name="Rectangle: Rounded Corners 13">
              <a:extLst>
                <a:ext uri="{FF2B5EF4-FFF2-40B4-BE49-F238E27FC236}">
                  <a16:creationId xmlns:a16="http://schemas.microsoft.com/office/drawing/2014/main" id="{02D9DDDC-F1A9-EA4A-BA67-1921B0583D0B}"/>
                </a:ext>
              </a:extLst>
            </p:cNvPr>
            <p:cNvSpPr/>
            <p:nvPr/>
          </p:nvSpPr>
          <p:spPr>
            <a:xfrm>
              <a:off x="2066250" y="3450194"/>
              <a:ext cx="6819897" cy="269341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400" b="1">
                  <a:solidFill>
                    <a:schemeClr val="tx1"/>
                  </a:solidFill>
                </a:rPr>
                <a:t>Echocardiography</a:t>
              </a:r>
              <a:endParaRPr lang="en-CA" sz="3400">
                <a:solidFill>
                  <a:schemeClr val="tx1"/>
                </a:solidFill>
              </a:endParaRPr>
            </a:p>
          </p:txBody>
        </p:sp>
        <p:sp>
          <p:nvSpPr>
            <p:cNvPr id="55" name="TextBox 1">
              <a:extLst>
                <a:ext uri="{FF2B5EF4-FFF2-40B4-BE49-F238E27FC236}">
                  <a16:creationId xmlns:a16="http://schemas.microsoft.com/office/drawing/2014/main" id="{7CCAA06B-57A0-E349-B71F-974A602E8D51}"/>
                </a:ext>
              </a:extLst>
            </p:cNvPr>
            <p:cNvSpPr txBox="1"/>
            <p:nvPr/>
          </p:nvSpPr>
          <p:spPr>
            <a:xfrm>
              <a:off x="2066248" y="6366159"/>
              <a:ext cx="6819899" cy="1031737"/>
            </a:xfrm>
            <a:prstGeom prst="rect">
              <a:avLst/>
            </a:prstGeom>
            <a:noFill/>
          </p:spPr>
          <p:txBody>
            <a:bodyPr wrap="square" rtlCol="0">
              <a:spAutoFit/>
            </a:bodyPr>
            <a:lstStyle/>
            <a:p>
              <a:pPr algn="ctr"/>
              <a:r>
                <a:rPr lang="en-CA"/>
                <a:t>To look for abnormal ventricular structure and function</a:t>
              </a:r>
            </a:p>
          </p:txBody>
        </p:sp>
      </p:grpSp>
      <p:sp>
        <p:nvSpPr>
          <p:cNvPr id="56" name="Rectangle: Rounded Corners 26">
            <a:extLst>
              <a:ext uri="{FF2B5EF4-FFF2-40B4-BE49-F238E27FC236}">
                <a16:creationId xmlns:a16="http://schemas.microsoft.com/office/drawing/2014/main" id="{9DBECB69-0D11-9A4B-A2CF-3E23F4891822}"/>
              </a:ext>
            </a:extLst>
          </p:cNvPr>
          <p:cNvSpPr/>
          <p:nvPr/>
        </p:nvSpPr>
        <p:spPr>
          <a:xfrm>
            <a:off x="953232" y="4837590"/>
            <a:ext cx="10302597" cy="1090133"/>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a:solidFill>
                  <a:schemeClr val="tx1"/>
                </a:solidFill>
                <a:latin typeface="+mj-lt"/>
                <a:cs typeface="Poppins Black" panose="00000A00000000000000" pitchFamily="2" charset="0"/>
              </a:rPr>
              <a:t>No abnormalities </a:t>
            </a:r>
            <a:r>
              <a:rPr lang="en-CA" sz="2400" b="1">
                <a:solidFill>
                  <a:schemeClr val="tx1"/>
                </a:solidFill>
                <a:latin typeface="+mj-lt"/>
                <a:cs typeface="Poppins Black" panose="00000A00000000000000" pitchFamily="2" charset="0"/>
                <a:sym typeface="Wingdings" panose="05000000000000000000" pitchFamily="2" charset="2"/>
              </a:rPr>
              <a:t> </a:t>
            </a:r>
            <a:r>
              <a:rPr lang="en-CA" sz="2400" b="1">
                <a:solidFill>
                  <a:schemeClr val="tx1"/>
                </a:solidFill>
                <a:latin typeface="+mj-lt"/>
                <a:cs typeface="Poppins Black" panose="00000A00000000000000" pitchFamily="2" charset="0"/>
              </a:rPr>
              <a:t>HFpEF unlikely </a:t>
            </a:r>
            <a:r>
              <a:rPr lang="en-CA" sz="2400" b="1">
                <a:solidFill>
                  <a:schemeClr val="tx1"/>
                </a:solidFill>
                <a:latin typeface="+mj-lt"/>
                <a:cs typeface="Poppins Black" panose="00000A00000000000000" pitchFamily="2" charset="0"/>
                <a:sym typeface="Wingdings" panose="05000000000000000000" pitchFamily="2" charset="2"/>
              </a:rPr>
              <a:t> work up other diagnoses</a:t>
            </a:r>
            <a:endParaRPr lang="en-CA" sz="2400" b="1">
              <a:solidFill>
                <a:schemeClr val="tx1"/>
              </a:solidFill>
              <a:latin typeface="+mj-lt"/>
              <a:cs typeface="Poppins Black" panose="00000A00000000000000" pitchFamily="2" charset="0"/>
            </a:endParaRPr>
          </a:p>
          <a:p>
            <a:pPr algn="ctr"/>
            <a:r>
              <a:rPr lang="en-CA" sz="2400" b="1">
                <a:solidFill>
                  <a:schemeClr val="tx1"/>
                </a:solidFill>
                <a:latin typeface="+mj-lt"/>
                <a:cs typeface="Poppins Black" panose="00000A00000000000000" pitchFamily="2" charset="0"/>
              </a:rPr>
              <a:t>Abnormalities </a:t>
            </a:r>
            <a:r>
              <a:rPr lang="en-CA" sz="2400" b="1">
                <a:solidFill>
                  <a:schemeClr val="tx1"/>
                </a:solidFill>
                <a:latin typeface="+mj-lt"/>
                <a:cs typeface="Poppins Black" panose="00000A00000000000000" pitchFamily="2" charset="0"/>
                <a:sym typeface="Wingdings" panose="05000000000000000000" pitchFamily="2" charset="2"/>
              </a:rPr>
              <a:t> </a:t>
            </a:r>
            <a:r>
              <a:rPr lang="en-CA" sz="2400" b="1">
                <a:solidFill>
                  <a:schemeClr val="tx1"/>
                </a:solidFill>
                <a:latin typeface="+mj-lt"/>
                <a:cs typeface="Poppins Black" panose="00000A00000000000000" pitchFamily="2" charset="0"/>
              </a:rPr>
              <a:t>HFpEF likely </a:t>
            </a:r>
            <a:r>
              <a:rPr lang="en-CA" sz="2400" b="1">
                <a:solidFill>
                  <a:schemeClr val="tx1"/>
                </a:solidFill>
                <a:latin typeface="+mj-lt"/>
                <a:cs typeface="Poppins Black" panose="00000A00000000000000" pitchFamily="2" charset="0"/>
                <a:sym typeface="Wingdings" panose="05000000000000000000" pitchFamily="2" charset="2"/>
              </a:rPr>
              <a:t></a:t>
            </a:r>
            <a:r>
              <a:rPr lang="en-CA" sz="2400" b="1">
                <a:solidFill>
                  <a:schemeClr val="tx1"/>
                </a:solidFill>
                <a:latin typeface="+mj-lt"/>
                <a:cs typeface="Poppins Black" panose="00000A00000000000000" pitchFamily="2" charset="0"/>
              </a:rPr>
              <a:t> treat accordingly</a:t>
            </a:r>
          </a:p>
        </p:txBody>
      </p:sp>
      <p:cxnSp>
        <p:nvCxnSpPr>
          <p:cNvPr id="16" name="Connecteur droit 15">
            <a:extLst>
              <a:ext uri="{FF2B5EF4-FFF2-40B4-BE49-F238E27FC236}">
                <a16:creationId xmlns:a16="http://schemas.microsoft.com/office/drawing/2014/main" id="{EB411BA2-858D-6648-BB89-A9FE7F3E934E}"/>
              </a:ext>
            </a:extLst>
          </p:cNvPr>
          <p:cNvCxnSpPr>
            <a:cxnSpLocks/>
            <a:stCxn id="46" idx="2"/>
          </p:cNvCxnSpPr>
          <p:nvPr/>
        </p:nvCxnSpPr>
        <p:spPr>
          <a:xfrm>
            <a:off x="3072333" y="4412972"/>
            <a:ext cx="0" cy="424618"/>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05A8B31-2D37-D84E-86D2-01E6EB8F2049}"/>
              </a:ext>
            </a:extLst>
          </p:cNvPr>
          <p:cNvCxnSpPr>
            <a:cxnSpLocks/>
            <a:stCxn id="55" idx="2"/>
          </p:cNvCxnSpPr>
          <p:nvPr/>
        </p:nvCxnSpPr>
        <p:spPr>
          <a:xfrm>
            <a:off x="9119668" y="4412972"/>
            <a:ext cx="0" cy="424618"/>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223C0BA-FF82-4DC2-B966-3A456E219FA3}"/>
              </a:ext>
            </a:extLst>
          </p:cNvPr>
          <p:cNvSpPr>
            <a:spLocks noGrp="1"/>
          </p:cNvSpPr>
          <p:nvPr>
            <p:ph type="sldNum" sz="quarter" idx="12"/>
          </p:nvPr>
        </p:nvSpPr>
        <p:spPr/>
        <p:txBody>
          <a:bodyPr/>
          <a:lstStyle/>
          <a:p>
            <a:fld id="{2CA814A5-5B67-49A0-A5BA-40050328EF92}" type="slidenum">
              <a:rPr lang="en-CA" smtClean="0"/>
              <a:t>32</a:t>
            </a:fld>
            <a:endParaRPr lang="en-CA"/>
          </a:p>
        </p:txBody>
      </p:sp>
    </p:spTree>
    <p:extLst>
      <p:ext uri="{BB962C8B-B14F-4D97-AF65-F5344CB8AC3E}">
        <p14:creationId xmlns:p14="http://schemas.microsoft.com/office/powerpoint/2010/main" val="109534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dissolve">
                                      <p:cBhvr>
                                        <p:cTn id="1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A46D-8A3E-4E6B-877D-4D66C8687871}"/>
              </a:ext>
            </a:extLst>
          </p:cNvPr>
          <p:cNvSpPr>
            <a:spLocks noGrp="1"/>
          </p:cNvSpPr>
          <p:nvPr>
            <p:ph type="title"/>
          </p:nvPr>
        </p:nvSpPr>
        <p:spPr/>
        <p:txBody>
          <a:bodyPr/>
          <a:lstStyle/>
          <a:p>
            <a:pPr algn="ctr"/>
            <a:r>
              <a:rPr lang="en-US"/>
              <a:t>BNP and NT-</a:t>
            </a:r>
            <a:r>
              <a:rPr lang="en-US" err="1"/>
              <a:t>proBNP</a:t>
            </a:r>
            <a:endParaRPr lang="en-US"/>
          </a:p>
        </p:txBody>
      </p:sp>
      <p:sp>
        <p:nvSpPr>
          <p:cNvPr id="3" name="Text Placeholder 2">
            <a:extLst>
              <a:ext uri="{FF2B5EF4-FFF2-40B4-BE49-F238E27FC236}">
                <a16:creationId xmlns:a16="http://schemas.microsoft.com/office/drawing/2014/main" id="{9A6B8A8A-A171-34FB-8195-1FF8F84BE3A1}"/>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37343DCB-F309-CBA0-9E68-2DA09FE2E10F}"/>
              </a:ext>
            </a:extLst>
          </p:cNvPr>
          <p:cNvSpPr>
            <a:spLocks noGrp="1"/>
          </p:cNvSpPr>
          <p:nvPr>
            <p:ph type="body" sz="quarter" idx="3"/>
          </p:nvPr>
        </p:nvSpPr>
        <p:spPr/>
        <p:txBody>
          <a:bodyPr/>
          <a:lstStyle/>
          <a:p>
            <a:endParaRPr lang="en-US"/>
          </a:p>
        </p:txBody>
      </p:sp>
      <p:pic>
        <p:nvPicPr>
          <p:cNvPr id="8" name="Content Placeholder 7">
            <a:extLst>
              <a:ext uri="{FF2B5EF4-FFF2-40B4-BE49-F238E27FC236}">
                <a16:creationId xmlns:a16="http://schemas.microsoft.com/office/drawing/2014/main" id="{7C14DE11-35C1-27CE-6F50-61DE40CD00D0}"/>
              </a:ext>
            </a:extLst>
          </p:cNvPr>
          <p:cNvPicPr>
            <a:picLocks noGrp="1" noChangeAspect="1"/>
          </p:cNvPicPr>
          <p:nvPr>
            <p:ph sz="half" idx="2"/>
          </p:nvPr>
        </p:nvPicPr>
        <p:blipFill>
          <a:blip r:embed="rId3"/>
          <a:stretch>
            <a:fillRect/>
          </a:stretch>
        </p:blipFill>
        <p:spPr>
          <a:xfrm>
            <a:off x="1148687" y="3429000"/>
            <a:ext cx="4718713" cy="2225233"/>
          </a:xfrm>
          <a:prstGeom prst="rect">
            <a:avLst/>
          </a:prstGeom>
        </p:spPr>
      </p:pic>
      <p:pic>
        <p:nvPicPr>
          <p:cNvPr id="11" name="Content Placeholder 3">
            <a:extLst>
              <a:ext uri="{FF2B5EF4-FFF2-40B4-BE49-F238E27FC236}">
                <a16:creationId xmlns:a16="http://schemas.microsoft.com/office/drawing/2014/main" id="{25E6D0F6-3A34-9497-FEAD-E11894A2E242}"/>
              </a:ext>
            </a:extLst>
          </p:cNvPr>
          <p:cNvPicPr>
            <a:picLocks noGrp="1" noChangeAspect="1"/>
          </p:cNvPicPr>
          <p:nvPr>
            <p:ph sz="quarter" idx="4"/>
          </p:nvPr>
        </p:nvPicPr>
        <p:blipFill rotWithShape="1">
          <a:blip r:embed="rId4"/>
          <a:srcRect t="7268"/>
          <a:stretch/>
        </p:blipFill>
        <p:spPr>
          <a:xfrm>
            <a:off x="6362700" y="3057721"/>
            <a:ext cx="4762500" cy="2967789"/>
          </a:xfrm>
          <a:prstGeom prst="rect">
            <a:avLst/>
          </a:prstGeom>
        </p:spPr>
      </p:pic>
    </p:spTree>
    <p:extLst>
      <p:ext uri="{BB962C8B-B14F-4D97-AF65-F5344CB8AC3E}">
        <p14:creationId xmlns:p14="http://schemas.microsoft.com/office/powerpoint/2010/main" val="145473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NT-</a:t>
            </a:r>
            <a:r>
              <a:rPr lang="en-US" err="1"/>
              <a:t>proBNP</a:t>
            </a:r>
            <a:endParaRPr lang="en-US"/>
          </a:p>
        </p:txBody>
      </p:sp>
      <p:sp>
        <p:nvSpPr>
          <p:cNvPr id="3" name="Content Placeholder 2"/>
          <p:cNvSpPr>
            <a:spLocks noGrp="1"/>
          </p:cNvSpPr>
          <p:nvPr>
            <p:ph idx="1"/>
          </p:nvPr>
        </p:nvSpPr>
        <p:spPr>
          <a:xfrm>
            <a:off x="3200400" y="1941094"/>
            <a:ext cx="5791200" cy="4572001"/>
          </a:xfrm>
        </p:spPr>
        <p:txBody>
          <a:bodyPr>
            <a:normAutofit/>
          </a:bodyPr>
          <a:lstStyle/>
          <a:p>
            <a:pPr>
              <a:spcBef>
                <a:spcPts val="600"/>
              </a:spcBef>
            </a:pPr>
            <a:r>
              <a:rPr lang="en-US">
                <a:latin typeface="Calibri" panose="020F0502020204030204" pitchFamily="34" charset="0"/>
                <a:ea typeface="Arial Unicode MS" panose="020B0604020202020204" pitchFamily="34" charset="-128"/>
                <a:cs typeface="Arial Unicode MS" panose="020B0604020202020204" pitchFamily="34" charset="-128"/>
              </a:rPr>
              <a:t>Marker of myocardial stretch</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Right ventricular failure  (PE, </a:t>
            </a:r>
            <a:r>
              <a:rPr lang="en-US" sz="2400" err="1">
                <a:latin typeface="Calibri" panose="020F0502020204030204" pitchFamily="34" charset="0"/>
                <a:ea typeface="Arial Unicode MS" panose="020B0604020202020204" pitchFamily="34" charset="-128"/>
                <a:cs typeface="Arial Unicode MS" panose="020B0604020202020204" pitchFamily="34" charset="-128"/>
              </a:rPr>
              <a:t>pulm</a:t>
            </a:r>
            <a:r>
              <a:rPr lang="en-US" sz="2400">
                <a:latin typeface="Calibri" panose="020F0502020204030204" pitchFamily="34" charset="0"/>
                <a:ea typeface="Arial Unicode MS" panose="020B0604020202020204" pitchFamily="34" charset="-128"/>
                <a:cs typeface="Arial Unicode MS" panose="020B0604020202020204" pitchFamily="34" charset="-128"/>
              </a:rPr>
              <a:t> HTN)</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Coronary artery disease </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Myocardial trauma (contusion, cardiac surgery, cardioversion) </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 Cancer chemotherapy </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Myocardial injury</a:t>
            </a:r>
          </a:p>
          <a:p>
            <a:pPr lvl="1"/>
            <a:r>
              <a:rPr lang="en-US" sz="2400">
                <a:latin typeface="Calibri" panose="020F0502020204030204" pitchFamily="34" charset="0"/>
                <a:ea typeface="Arial Unicode MS" panose="020B0604020202020204" pitchFamily="34" charset="-128"/>
                <a:cs typeface="Arial Unicode MS" panose="020B0604020202020204" pitchFamily="34" charset="-128"/>
              </a:rPr>
              <a:t>Renal insufficiency</a:t>
            </a:r>
          </a:p>
          <a:p>
            <a:pPr lvl="1"/>
            <a:r>
              <a:rPr lang="en-US">
                <a:latin typeface="Calibri" panose="020F0502020204030204" pitchFamily="34" charset="0"/>
                <a:ea typeface="Arial Unicode MS" panose="020B0604020202020204" pitchFamily="34" charset="-128"/>
                <a:cs typeface="Arial Unicode MS" panose="020B0604020202020204" pitchFamily="34" charset="-128"/>
              </a:rPr>
              <a:t>Critical illness/sepsis</a:t>
            </a:r>
          </a:p>
          <a:p>
            <a:pPr lvl="1"/>
            <a:endParaRPr lang="en-US">
              <a:latin typeface="Calibri" panose="020F0502020204030204" pitchFamily="34" charset="0"/>
              <a:ea typeface="Arial Unicode MS" panose="020B0604020202020204" pitchFamily="34" charset="-128"/>
              <a:cs typeface="Arial Unicode MS" panose="020B0604020202020204" pitchFamily="34" charset="-128"/>
            </a:endParaRPr>
          </a:p>
          <a:p>
            <a:pPr>
              <a:spcBef>
                <a:spcPts val="600"/>
              </a:spcBef>
            </a:pPr>
            <a:r>
              <a:rPr lang="en-US">
                <a:latin typeface="Calibri" panose="020F0502020204030204" pitchFamily="34" charset="0"/>
                <a:ea typeface="Arial Unicode MS" panose="020B0604020202020204" pitchFamily="34" charset="-128"/>
                <a:cs typeface="Arial Unicode MS" panose="020B0604020202020204" pitchFamily="34" charset="-128"/>
              </a:rPr>
              <a:t>Continuous vs dichotomous variable</a:t>
            </a:r>
          </a:p>
        </p:txBody>
      </p:sp>
    </p:spTree>
    <p:extLst>
      <p:ext uri="{BB962C8B-B14F-4D97-AF65-F5344CB8AC3E}">
        <p14:creationId xmlns:p14="http://schemas.microsoft.com/office/powerpoint/2010/main" val="31014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F26A-26B5-C63A-316F-C9FD5D3AA751}"/>
              </a:ext>
            </a:extLst>
          </p:cNvPr>
          <p:cNvSpPr>
            <a:spLocks noGrp="1"/>
          </p:cNvSpPr>
          <p:nvPr>
            <p:ph type="title"/>
          </p:nvPr>
        </p:nvSpPr>
        <p:spPr/>
        <p:txBody>
          <a:bodyPr/>
          <a:lstStyle/>
          <a:p>
            <a:pPr algn="ctr"/>
            <a:r>
              <a:rPr lang="en-US"/>
              <a:t>NT-</a:t>
            </a:r>
            <a:r>
              <a:rPr lang="en-US" err="1"/>
              <a:t>proBNP</a:t>
            </a:r>
            <a:endParaRPr lang="en-US"/>
          </a:p>
        </p:txBody>
      </p:sp>
      <p:sp>
        <p:nvSpPr>
          <p:cNvPr id="3" name="Content Placeholder 2">
            <a:extLst>
              <a:ext uri="{FF2B5EF4-FFF2-40B4-BE49-F238E27FC236}">
                <a16:creationId xmlns:a16="http://schemas.microsoft.com/office/drawing/2014/main" id="{511B4A9D-7CBA-29B1-725E-F357DFD676E6}"/>
              </a:ext>
            </a:extLst>
          </p:cNvPr>
          <p:cNvSpPr>
            <a:spLocks noGrp="1"/>
          </p:cNvSpPr>
          <p:nvPr>
            <p:ph idx="1"/>
          </p:nvPr>
        </p:nvSpPr>
        <p:spPr/>
        <p:txBody>
          <a:bodyPr>
            <a:normAutofit/>
          </a:bodyPr>
          <a:lstStyle/>
          <a:p>
            <a:r>
              <a:rPr lang="en-US"/>
              <a:t>Most useful with an intermediate pretest probability of HF (</a:t>
            </a:r>
            <a:r>
              <a:rPr lang="en-US" err="1"/>
              <a:t>eg</a:t>
            </a:r>
            <a:r>
              <a:rPr lang="en-US"/>
              <a:t>, symptoms of dyspnea in a patient with predisposing conditions for HF, no evidence of fluid retention).</a:t>
            </a:r>
          </a:p>
          <a:p>
            <a:r>
              <a:rPr lang="en-US"/>
              <a:t>High levels support a diagnosis of acute HF.</a:t>
            </a:r>
          </a:p>
          <a:p>
            <a:r>
              <a:rPr lang="en-US"/>
              <a:t>Intermediate NT-</a:t>
            </a:r>
            <a:r>
              <a:rPr lang="en-US" err="1"/>
              <a:t>proBNP</a:t>
            </a:r>
            <a:r>
              <a:rPr lang="en-US"/>
              <a:t> levels are neither sensitive nor specific for detecting or excluding acute HF. </a:t>
            </a:r>
          </a:p>
          <a:p>
            <a:pPr lvl="1"/>
            <a:r>
              <a:rPr lang="en-US"/>
              <a:t>Other diagnoses (pulmonary embolism, left ventricular dysfunction without exacerbation, </a:t>
            </a:r>
            <a:r>
              <a:rPr lang="en-US" err="1"/>
              <a:t>cor</a:t>
            </a:r>
            <a:r>
              <a:rPr lang="en-US"/>
              <a:t> pulmonale, </a:t>
            </a:r>
            <a:r>
              <a:rPr lang="en-US" err="1"/>
              <a:t>etc</a:t>
            </a:r>
            <a:r>
              <a:rPr lang="en-US"/>
              <a:t>) should also be considered </a:t>
            </a:r>
          </a:p>
          <a:p>
            <a:r>
              <a:rPr lang="en-US"/>
              <a:t>In general, NT-</a:t>
            </a:r>
            <a:r>
              <a:rPr lang="en-US" err="1"/>
              <a:t>proBNP</a:t>
            </a:r>
            <a:r>
              <a:rPr lang="en-US"/>
              <a:t> levels &lt;300 </a:t>
            </a:r>
            <a:r>
              <a:rPr lang="en-US" err="1"/>
              <a:t>pg</a:t>
            </a:r>
            <a:r>
              <a:rPr lang="en-US"/>
              <a:t>/mL are optimal for excluding a diagnosis of HF</a:t>
            </a:r>
          </a:p>
        </p:txBody>
      </p:sp>
    </p:spTree>
    <p:extLst>
      <p:ext uri="{BB962C8B-B14F-4D97-AF65-F5344CB8AC3E}">
        <p14:creationId xmlns:p14="http://schemas.microsoft.com/office/powerpoint/2010/main" val="37433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A0A24-8039-8E85-E48E-2F55043FBC67}"/>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2E7EFD62-96F0-34A2-AE7E-86476D1FEC64}"/>
              </a:ext>
            </a:extLst>
          </p:cNvPr>
          <p:cNvSpPr>
            <a:spLocks noGrp="1"/>
          </p:cNvSpPr>
          <p:nvPr>
            <p:ph type="body" sz="quarter" idx="13"/>
          </p:nvPr>
        </p:nvSpPr>
        <p:spPr/>
        <p:txBody>
          <a:bodyPr/>
          <a:lstStyle/>
          <a:p>
            <a:endParaRPr lang="en-CA"/>
          </a:p>
        </p:txBody>
      </p:sp>
      <p:pic>
        <p:nvPicPr>
          <p:cNvPr id="7" name="Picture 6" descr="A screenshot of a medical survey&#10;&#10;Description automatically generated">
            <a:extLst>
              <a:ext uri="{FF2B5EF4-FFF2-40B4-BE49-F238E27FC236}">
                <a16:creationId xmlns:a16="http://schemas.microsoft.com/office/drawing/2014/main" id="{92BA0FBF-877F-EF0C-AEE1-3B2DD1C25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366" y="880174"/>
            <a:ext cx="7868093" cy="5248973"/>
          </a:xfrm>
          <a:prstGeom prst="rect">
            <a:avLst/>
          </a:prstGeom>
        </p:spPr>
      </p:pic>
    </p:spTree>
    <p:extLst>
      <p:ext uri="{BB962C8B-B14F-4D97-AF65-F5344CB8AC3E}">
        <p14:creationId xmlns:p14="http://schemas.microsoft.com/office/powerpoint/2010/main" val="2120650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882D170E-3BEE-4F0A-B178-0885C20D2CCF}"/>
              </a:ext>
            </a:extLst>
          </p:cNvPr>
          <p:cNvSpPr>
            <a:spLocks noGrp="1"/>
          </p:cNvSpPr>
          <p:nvPr>
            <p:ph type="title"/>
          </p:nvPr>
        </p:nvSpPr>
        <p:spPr/>
        <p:txBody>
          <a:bodyPr/>
          <a:lstStyle/>
          <a:p>
            <a:r>
              <a:rPr lang="en-CA"/>
              <a:t>How Do We Interpret BNP or</a:t>
            </a:r>
            <a:br>
              <a:rPr lang="en-CA"/>
            </a:br>
            <a:r>
              <a:rPr lang="en-CA"/>
              <a:t>NT-proBNP assay results?</a:t>
            </a:r>
            <a:endParaRPr lang="en-CA" baseline="30000"/>
          </a:p>
        </p:txBody>
      </p:sp>
      <p:sp>
        <p:nvSpPr>
          <p:cNvPr id="12" name="Text Placeholder 11">
            <a:extLst>
              <a:ext uri="{FF2B5EF4-FFF2-40B4-BE49-F238E27FC236}">
                <a16:creationId xmlns:a16="http://schemas.microsoft.com/office/drawing/2014/main" id="{9F754AFA-A9FF-4444-96C4-FC840348C8F4}"/>
              </a:ext>
            </a:extLst>
          </p:cNvPr>
          <p:cNvSpPr>
            <a:spLocks noGrp="1"/>
          </p:cNvSpPr>
          <p:nvPr>
            <p:ph type="body" sz="quarter" idx="13"/>
          </p:nvPr>
        </p:nvSpPr>
        <p:spPr/>
        <p:txBody>
          <a:bodyPr/>
          <a:lstStyle/>
          <a:p>
            <a:r>
              <a:rPr lang="en-US"/>
              <a:t>Average NP levels are found to be 3x higher in patients with AF than in patients in SR. The Heart Failure Association of ESC recommends values in patients with AF that are three times higher than used for patients in SR.</a:t>
            </a:r>
          </a:p>
          <a:p>
            <a:r>
              <a:rPr lang="en-CA"/>
              <a:t>AF: atrial fibrillation; BNP: B-type natriuretic peptide; CV: cardiovascular; ESC: European Society of Cardiology; HF: heart failure; HFpEF: heart failure with preserved ejection fraction;</a:t>
            </a:r>
            <a:br>
              <a:rPr lang="en-CA"/>
            </a:br>
            <a:r>
              <a:rPr lang="en-CA"/>
              <a:t>NP: natriuretic peptides; NT-proBNP: N-terminal B-type pro natriuretic peptide; SR: sinus rhythm</a:t>
            </a:r>
          </a:p>
          <a:p>
            <a:r>
              <a:rPr lang="en-CA"/>
              <a:t>1. </a:t>
            </a:r>
            <a:r>
              <a:rPr lang="en-US"/>
              <a:t>Ezekowitz JA, et al. Can J Cardiol. 2017;33(11):1342-433</a:t>
            </a:r>
            <a:r>
              <a:rPr lang="en-CA"/>
              <a:t>; 2. Pieske B et al. Eur Heart J. 2019;40(40):3297–317; 3. Anker SD, et al. N Engl J Med. 2021; 385(16):1451-61.</a:t>
            </a:r>
          </a:p>
        </p:txBody>
      </p:sp>
      <p:sp>
        <p:nvSpPr>
          <p:cNvPr id="37" name="Arrow: Right 36">
            <a:extLst>
              <a:ext uri="{FF2B5EF4-FFF2-40B4-BE49-F238E27FC236}">
                <a16:creationId xmlns:a16="http://schemas.microsoft.com/office/drawing/2014/main" id="{615FE968-A309-4A1D-8205-32887903C3D0}"/>
              </a:ext>
            </a:extLst>
          </p:cNvPr>
          <p:cNvSpPr/>
          <p:nvPr/>
        </p:nvSpPr>
        <p:spPr>
          <a:xfrm>
            <a:off x="1536700" y="1526357"/>
            <a:ext cx="10022079" cy="980869"/>
          </a:xfrm>
          <a:prstGeom prst="rightArrow">
            <a:avLst>
              <a:gd name="adj1" fmla="val 59124"/>
              <a:gd name="adj2" fmla="val 50000"/>
            </a:avLst>
          </a:prstGeom>
          <a:gradFill>
            <a:gsLst>
              <a:gs pos="0">
                <a:schemeClr val="accent6"/>
              </a:gs>
              <a:gs pos="100000">
                <a:srgbClr val="FF0000"/>
              </a:gs>
              <a:gs pos="33000">
                <a:srgbClr val="C6A510"/>
              </a:gs>
              <a:gs pos="49000">
                <a:srgbClr val="FF99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100" name="TextBox 99">
            <a:extLst>
              <a:ext uri="{FF2B5EF4-FFF2-40B4-BE49-F238E27FC236}">
                <a16:creationId xmlns:a16="http://schemas.microsoft.com/office/drawing/2014/main" id="{1BC96B49-104A-41F3-9353-B5784535FD25}"/>
              </a:ext>
            </a:extLst>
          </p:cNvPr>
          <p:cNvSpPr txBox="1"/>
          <p:nvPr/>
        </p:nvSpPr>
        <p:spPr>
          <a:xfrm>
            <a:off x="1955580" y="3690987"/>
            <a:ext cx="2356757" cy="584775"/>
          </a:xfrm>
          <a:prstGeom prst="rect">
            <a:avLst/>
          </a:prstGeom>
          <a:noFill/>
        </p:spPr>
        <p:txBody>
          <a:bodyPr wrap="square">
            <a:spAutoFit/>
          </a:bodyPr>
          <a:lstStyle/>
          <a:p>
            <a:pPr algn="ctr"/>
            <a:r>
              <a:rPr lang="en-CA" sz="1600"/>
              <a:t>Diagnosis of HF unlikely</a:t>
            </a:r>
            <a:r>
              <a:rPr lang="en-CA" sz="1600" baseline="30000"/>
              <a:t>1</a:t>
            </a:r>
            <a:endParaRPr lang="en-CA" sz="1600"/>
          </a:p>
        </p:txBody>
      </p:sp>
      <p:sp>
        <p:nvSpPr>
          <p:cNvPr id="109" name="TextBox 108">
            <a:extLst>
              <a:ext uri="{FF2B5EF4-FFF2-40B4-BE49-F238E27FC236}">
                <a16:creationId xmlns:a16="http://schemas.microsoft.com/office/drawing/2014/main" id="{8E4DBF36-D2F1-4758-896C-FA05DE0DD17C}"/>
              </a:ext>
            </a:extLst>
          </p:cNvPr>
          <p:cNvSpPr txBox="1"/>
          <p:nvPr/>
        </p:nvSpPr>
        <p:spPr>
          <a:xfrm>
            <a:off x="3121061" y="1241884"/>
            <a:ext cx="6093811" cy="420564"/>
          </a:xfrm>
          <a:prstGeom prst="rect">
            <a:avLst/>
          </a:prstGeom>
          <a:noFill/>
        </p:spPr>
        <p:txBody>
          <a:bodyPr wrap="square">
            <a:spAutoFit/>
          </a:bodyPr>
          <a:lstStyle/>
          <a:p>
            <a:r>
              <a:rPr lang="en-CA" sz="2133"/>
              <a:t>Serum BNP and NT-proBNP levels (in pg/mL)</a:t>
            </a:r>
          </a:p>
        </p:txBody>
      </p:sp>
      <p:sp>
        <p:nvSpPr>
          <p:cNvPr id="115" name="TextBox 114">
            <a:extLst>
              <a:ext uri="{FF2B5EF4-FFF2-40B4-BE49-F238E27FC236}">
                <a16:creationId xmlns:a16="http://schemas.microsoft.com/office/drawing/2014/main" id="{4C361F22-D002-415C-BD25-ADFB838EB675}"/>
              </a:ext>
            </a:extLst>
          </p:cNvPr>
          <p:cNvSpPr txBox="1"/>
          <p:nvPr/>
        </p:nvSpPr>
        <p:spPr>
          <a:xfrm>
            <a:off x="7785760" y="3672774"/>
            <a:ext cx="2356757" cy="1077218"/>
          </a:xfrm>
          <a:prstGeom prst="rect">
            <a:avLst/>
          </a:prstGeom>
          <a:noFill/>
        </p:spPr>
        <p:txBody>
          <a:bodyPr wrap="square">
            <a:spAutoFit/>
          </a:bodyPr>
          <a:lstStyle>
            <a:defPPr>
              <a:defRPr lang="en-US"/>
            </a:defPPr>
            <a:lvl1pPr algn="ctr">
              <a:defRPr sz="2400"/>
            </a:lvl1pPr>
          </a:lstStyle>
          <a:p>
            <a:r>
              <a:rPr lang="en-CA" sz="1600"/>
              <a:t>Major criterion for HFpEF recommended by the Heart Failure Association of ESC</a:t>
            </a:r>
            <a:r>
              <a:rPr lang="en-CA" sz="1600" baseline="30000"/>
              <a:t>2</a:t>
            </a:r>
            <a:endParaRPr lang="en-CA" sz="1600"/>
          </a:p>
        </p:txBody>
      </p:sp>
      <p:sp>
        <p:nvSpPr>
          <p:cNvPr id="134" name="TextBox 133">
            <a:extLst>
              <a:ext uri="{FF2B5EF4-FFF2-40B4-BE49-F238E27FC236}">
                <a16:creationId xmlns:a16="http://schemas.microsoft.com/office/drawing/2014/main" id="{76933672-3D09-445C-AA5A-70654D739762}"/>
              </a:ext>
            </a:extLst>
          </p:cNvPr>
          <p:cNvSpPr txBox="1"/>
          <p:nvPr/>
        </p:nvSpPr>
        <p:spPr>
          <a:xfrm>
            <a:off x="4885872" y="3674689"/>
            <a:ext cx="2356757" cy="1077218"/>
          </a:xfrm>
          <a:prstGeom prst="rect">
            <a:avLst/>
          </a:prstGeom>
          <a:noFill/>
        </p:spPr>
        <p:txBody>
          <a:bodyPr wrap="square">
            <a:spAutoFit/>
          </a:bodyPr>
          <a:lstStyle/>
          <a:p>
            <a:pPr algn="ctr"/>
            <a:r>
              <a:rPr lang="en-US" sz="1600"/>
              <a:t>Normal NP levels do not exclude HFpEF because of possible confounding factors</a:t>
            </a:r>
            <a:r>
              <a:rPr lang="en-US" sz="1600" baseline="30000"/>
              <a:t>2</a:t>
            </a:r>
            <a:endParaRPr lang="en-US" sz="1600"/>
          </a:p>
        </p:txBody>
      </p:sp>
      <p:sp>
        <p:nvSpPr>
          <p:cNvPr id="140" name="TextBox 139">
            <a:extLst>
              <a:ext uri="{FF2B5EF4-FFF2-40B4-BE49-F238E27FC236}">
                <a16:creationId xmlns:a16="http://schemas.microsoft.com/office/drawing/2014/main" id="{97B5039A-1ACA-4AB7-9CBB-AD4FFA1A4D0A}"/>
              </a:ext>
            </a:extLst>
          </p:cNvPr>
          <p:cNvSpPr txBox="1"/>
          <p:nvPr/>
        </p:nvSpPr>
        <p:spPr>
          <a:xfrm>
            <a:off x="7999772" y="1817808"/>
            <a:ext cx="1928733" cy="369332"/>
          </a:xfrm>
          <a:prstGeom prst="rect">
            <a:avLst/>
          </a:prstGeom>
          <a:noFill/>
        </p:spPr>
        <p:txBody>
          <a:bodyPr wrap="none" rtlCol="0">
            <a:spAutoFit/>
          </a:bodyPr>
          <a:lstStyle/>
          <a:p>
            <a:r>
              <a:rPr lang="en-CA">
                <a:solidFill>
                  <a:schemeClr val="bg1"/>
                </a:solidFill>
              </a:rPr>
              <a:t>Higher specificity</a:t>
            </a:r>
          </a:p>
        </p:txBody>
      </p:sp>
      <p:sp>
        <p:nvSpPr>
          <p:cNvPr id="141" name="TextBox 140">
            <a:extLst>
              <a:ext uri="{FF2B5EF4-FFF2-40B4-BE49-F238E27FC236}">
                <a16:creationId xmlns:a16="http://schemas.microsoft.com/office/drawing/2014/main" id="{7597D93F-A732-4952-B07D-BCCC9458A8C3}"/>
              </a:ext>
            </a:extLst>
          </p:cNvPr>
          <p:cNvSpPr txBox="1"/>
          <p:nvPr/>
        </p:nvSpPr>
        <p:spPr>
          <a:xfrm>
            <a:off x="5125532" y="1830508"/>
            <a:ext cx="1877437" cy="369332"/>
          </a:xfrm>
          <a:prstGeom prst="rect">
            <a:avLst/>
          </a:prstGeom>
          <a:noFill/>
        </p:spPr>
        <p:txBody>
          <a:bodyPr wrap="none" rtlCol="0">
            <a:spAutoFit/>
          </a:bodyPr>
          <a:lstStyle/>
          <a:p>
            <a:r>
              <a:rPr lang="en-CA">
                <a:solidFill>
                  <a:schemeClr val="bg1"/>
                </a:solidFill>
              </a:rPr>
              <a:t>Lower specificity</a:t>
            </a:r>
          </a:p>
        </p:txBody>
      </p:sp>
      <p:sp>
        <p:nvSpPr>
          <p:cNvPr id="142" name="TextBox 141">
            <a:extLst>
              <a:ext uri="{FF2B5EF4-FFF2-40B4-BE49-F238E27FC236}">
                <a16:creationId xmlns:a16="http://schemas.microsoft.com/office/drawing/2014/main" id="{789B45FA-354E-441C-B10B-F5B826AAA63F}"/>
              </a:ext>
            </a:extLst>
          </p:cNvPr>
          <p:cNvSpPr txBox="1"/>
          <p:nvPr/>
        </p:nvSpPr>
        <p:spPr>
          <a:xfrm>
            <a:off x="2451720" y="1830508"/>
            <a:ext cx="1364476" cy="369332"/>
          </a:xfrm>
          <a:prstGeom prst="rect">
            <a:avLst/>
          </a:prstGeom>
          <a:noFill/>
        </p:spPr>
        <p:txBody>
          <a:bodyPr wrap="none" rtlCol="0">
            <a:spAutoFit/>
          </a:bodyPr>
          <a:lstStyle/>
          <a:p>
            <a:r>
              <a:rPr lang="en-CA">
                <a:solidFill>
                  <a:schemeClr val="bg1"/>
                </a:solidFill>
              </a:rPr>
              <a:t>Unlikely HF</a:t>
            </a:r>
          </a:p>
        </p:txBody>
      </p:sp>
      <p:graphicFrame>
        <p:nvGraphicFramePr>
          <p:cNvPr id="3" name="Table 4">
            <a:extLst>
              <a:ext uri="{FF2B5EF4-FFF2-40B4-BE49-F238E27FC236}">
                <a16:creationId xmlns:a16="http://schemas.microsoft.com/office/drawing/2014/main" id="{E1BABA5D-6385-4590-B28A-BE2B2286FC78}"/>
              </a:ext>
            </a:extLst>
          </p:cNvPr>
          <p:cNvGraphicFramePr>
            <a:graphicFrameLocks noGrp="1"/>
          </p:cNvGraphicFramePr>
          <p:nvPr/>
        </p:nvGraphicFramePr>
        <p:xfrm>
          <a:off x="194735" y="2373004"/>
          <a:ext cx="10219264" cy="1280160"/>
        </p:xfrm>
        <a:graphic>
          <a:graphicData uri="http://schemas.openxmlformats.org/drawingml/2006/table">
            <a:tbl>
              <a:tblPr firstRow="1" firstCol="1" bandRow="1">
                <a:tableStyleId>{2D5ABB26-0587-4C30-8999-92F81FD0307C}</a:tableStyleId>
              </a:tblPr>
              <a:tblGrid>
                <a:gridCol w="1654180">
                  <a:extLst>
                    <a:ext uri="{9D8B030D-6E8A-4147-A177-3AD203B41FA5}">
                      <a16:colId xmlns:a16="http://schemas.microsoft.com/office/drawing/2014/main" val="3054480111"/>
                    </a:ext>
                  </a:extLst>
                </a:gridCol>
                <a:gridCol w="1364607">
                  <a:extLst>
                    <a:ext uri="{9D8B030D-6E8A-4147-A177-3AD203B41FA5}">
                      <a16:colId xmlns:a16="http://schemas.microsoft.com/office/drawing/2014/main" val="1091890127"/>
                    </a:ext>
                  </a:extLst>
                </a:gridCol>
                <a:gridCol w="1451709">
                  <a:extLst>
                    <a:ext uri="{9D8B030D-6E8A-4147-A177-3AD203B41FA5}">
                      <a16:colId xmlns:a16="http://schemas.microsoft.com/office/drawing/2014/main" val="577182230"/>
                    </a:ext>
                  </a:extLst>
                </a:gridCol>
                <a:gridCol w="2845350">
                  <a:extLst>
                    <a:ext uri="{9D8B030D-6E8A-4147-A177-3AD203B41FA5}">
                      <a16:colId xmlns:a16="http://schemas.microsoft.com/office/drawing/2014/main" val="4002510240"/>
                    </a:ext>
                  </a:extLst>
                </a:gridCol>
                <a:gridCol w="1451709">
                  <a:extLst>
                    <a:ext uri="{9D8B030D-6E8A-4147-A177-3AD203B41FA5}">
                      <a16:colId xmlns:a16="http://schemas.microsoft.com/office/drawing/2014/main" val="2075992203"/>
                    </a:ext>
                  </a:extLst>
                </a:gridCol>
                <a:gridCol w="1451709">
                  <a:extLst>
                    <a:ext uri="{9D8B030D-6E8A-4147-A177-3AD203B41FA5}">
                      <a16:colId xmlns:a16="http://schemas.microsoft.com/office/drawing/2014/main" val="2363629942"/>
                    </a:ext>
                  </a:extLst>
                </a:gridCol>
              </a:tblGrid>
              <a:tr h="336220">
                <a:tc>
                  <a:txBody>
                    <a:bodyPr/>
                    <a:lstStyle/>
                    <a:p>
                      <a:endParaRPr lang="en-CA" sz="1200"/>
                    </a:p>
                  </a:txBody>
                  <a:tcPr marL="60960" marR="60960" marT="30480" marB="30480"/>
                </a:tc>
                <a:tc>
                  <a:txBody>
                    <a:bodyPr/>
                    <a:lstStyle/>
                    <a:p>
                      <a:pPr algn="ctr"/>
                      <a:r>
                        <a:rPr lang="en-CA" sz="1800"/>
                        <a:t>Sinus Rhythm*</a:t>
                      </a:r>
                    </a:p>
                  </a:txBody>
                  <a:tcPr marL="60960" marR="60960" marT="30480" marB="30480" anchor="ctr">
                    <a:lnB w="6350" cap="flat" cmpd="sng" algn="ctr">
                      <a:solidFill>
                        <a:schemeClr val="tx1"/>
                      </a:solidFill>
                      <a:prstDash val="solid"/>
                      <a:round/>
                      <a:headEnd type="none" w="med" len="med"/>
                      <a:tailEnd type="none" w="med" len="med"/>
                    </a:lnB>
                  </a:tcPr>
                </a:tc>
                <a:tc>
                  <a:txBody>
                    <a:bodyPr/>
                    <a:lstStyle/>
                    <a:p>
                      <a:pPr algn="ctr"/>
                      <a:r>
                        <a:rPr lang="en-CA" sz="1800"/>
                        <a:t>Atrial fibrillation*</a:t>
                      </a:r>
                    </a:p>
                  </a:txBody>
                  <a:tcPr marL="60960" marR="60960" marT="30480" marB="30480" anchor="ctr">
                    <a:lnB w="6350" cap="flat" cmpd="sng" algn="ctr">
                      <a:solidFill>
                        <a:schemeClr val="tx1"/>
                      </a:solidFill>
                      <a:prstDash val="solid"/>
                      <a:round/>
                      <a:headEnd type="none" w="med" len="med"/>
                      <a:tailEnd type="none" w="med" len="med"/>
                    </a:lnB>
                  </a:tcPr>
                </a:tc>
                <a:tc>
                  <a:txBody>
                    <a:bodyPr/>
                    <a:lstStyle/>
                    <a:p>
                      <a:pPr algn="ctr"/>
                      <a:endParaRPr lang="en-CA" sz="1800"/>
                    </a:p>
                  </a:txBody>
                  <a:tcPr marL="60960" marR="60960" marT="30480" marB="30480" anchor="ctr">
                    <a:lnB w="6350" cap="flat" cmpd="sng" algn="ctr">
                      <a:noFill/>
                      <a:prstDash val="solid"/>
                      <a:round/>
                      <a:headEnd type="none" w="med" len="med"/>
                      <a:tailEnd type="none" w="med" len="med"/>
                    </a:lnB>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CA" sz="1800"/>
                        <a:t>Sinus Rhythm*</a:t>
                      </a:r>
                    </a:p>
                  </a:txBody>
                  <a:tcPr marL="60960" marR="60960" marT="30480" marB="30480" anchor="ctr">
                    <a:lnB w="6350" cap="flat" cmpd="sng" algn="ctr">
                      <a:solidFill>
                        <a:schemeClr val="tx1"/>
                      </a:solidFill>
                      <a:prstDash val="solid"/>
                      <a:round/>
                      <a:headEnd type="none" w="med" len="med"/>
                      <a:tailEnd type="none" w="med" len="med"/>
                    </a:lnB>
                  </a:tcPr>
                </a:tc>
                <a:tc>
                  <a:txBody>
                    <a:bodyPr/>
                    <a:lstStyle/>
                    <a:p>
                      <a:pPr marL="0" marR="0" lvl="0" indent="0" algn="ctr" defTabSz="914538" rtl="0" eaLnBrk="1" fontAlgn="auto" latinLnBrk="0" hangingPunct="1">
                        <a:lnSpc>
                          <a:spcPct val="100000"/>
                        </a:lnSpc>
                        <a:spcBef>
                          <a:spcPts val="0"/>
                        </a:spcBef>
                        <a:spcAft>
                          <a:spcPts val="0"/>
                        </a:spcAft>
                        <a:buClrTx/>
                        <a:buSzTx/>
                        <a:buFontTx/>
                        <a:buNone/>
                        <a:tabLst/>
                        <a:defRPr/>
                      </a:pPr>
                      <a:r>
                        <a:rPr lang="en-CA" sz="1800"/>
                        <a:t>Atrial fibrillation*</a:t>
                      </a:r>
                    </a:p>
                  </a:txBody>
                  <a:tcPr marL="60960" marR="60960" marT="30480" marB="3048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984573"/>
                  </a:ext>
                </a:extLst>
              </a:tr>
              <a:tr h="243840">
                <a:tc>
                  <a:txBody>
                    <a:bodyPr/>
                    <a:lstStyle/>
                    <a:p>
                      <a:pPr algn="r"/>
                      <a:r>
                        <a:rPr lang="en-CA" sz="1600" b="1"/>
                        <a:t>NT-proBNP</a:t>
                      </a:r>
                    </a:p>
                  </a:txBody>
                  <a:tcPr marL="60960" marR="60960" marT="30480" marB="30480"/>
                </a:tc>
                <a:tc>
                  <a:txBody>
                    <a:bodyPr/>
                    <a:lstStyle/>
                    <a:p>
                      <a:pPr algn="ctr"/>
                      <a:r>
                        <a:rPr lang="en-CA" sz="1800"/>
                        <a:t>&lt;125</a:t>
                      </a:r>
                    </a:p>
                  </a:txBody>
                  <a:tcPr marL="60960" marR="60960" marT="30480" marB="30480" anchor="ctr">
                    <a:lnT w="6350" cap="flat" cmpd="sng" algn="ctr">
                      <a:solidFill>
                        <a:schemeClr val="tx1"/>
                      </a:solidFill>
                      <a:prstDash val="solid"/>
                      <a:round/>
                      <a:headEnd type="none" w="med" len="med"/>
                      <a:tailEnd type="none" w="med" len="med"/>
                    </a:lnT>
                  </a:tcPr>
                </a:tc>
                <a:tc>
                  <a:txBody>
                    <a:bodyPr/>
                    <a:lstStyle/>
                    <a:p>
                      <a:pPr algn="ctr"/>
                      <a:r>
                        <a:rPr lang="en-CA" sz="1800"/>
                        <a:t>&lt;375</a:t>
                      </a:r>
                    </a:p>
                  </a:txBody>
                  <a:tcPr marL="60960" marR="60960" marT="30480" marB="30480" anchor="ctr">
                    <a:lnT w="6350" cap="flat" cmpd="sng" algn="ctr">
                      <a:solidFill>
                        <a:schemeClr val="tx1"/>
                      </a:solidFill>
                      <a:prstDash val="solid"/>
                      <a:round/>
                      <a:headEnd type="none" w="med" len="med"/>
                      <a:tailEnd type="none" w="med" len="med"/>
                    </a:lnT>
                  </a:tcPr>
                </a:tc>
                <a:tc>
                  <a:txBody>
                    <a:bodyPr/>
                    <a:lstStyle/>
                    <a:p>
                      <a:pPr algn="ctr"/>
                      <a:endParaRPr lang="en-CA" sz="1800"/>
                    </a:p>
                  </a:txBody>
                  <a:tcPr marL="60960" marR="60960" marT="30480" marB="30480" anchor="ctr">
                    <a:lnT w="6350" cap="flat" cmpd="sng" algn="ctr">
                      <a:noFill/>
                      <a:prstDash val="solid"/>
                      <a:round/>
                      <a:headEnd type="none" w="med" len="med"/>
                      <a:tailEnd type="none" w="med" len="med"/>
                    </a:lnT>
                  </a:tcPr>
                </a:tc>
                <a:tc>
                  <a:txBody>
                    <a:bodyPr/>
                    <a:lstStyle/>
                    <a:p>
                      <a:pPr algn="ctr"/>
                      <a:r>
                        <a:rPr lang="en-CA" sz="1800"/>
                        <a:t>&gt;220</a:t>
                      </a:r>
                    </a:p>
                  </a:txBody>
                  <a:tcPr marL="60960" marR="60960" marT="30480" marB="30480" anchor="ctr">
                    <a:lnT w="6350" cap="flat" cmpd="sng" algn="ctr">
                      <a:solidFill>
                        <a:schemeClr val="tx1"/>
                      </a:solidFill>
                      <a:prstDash val="solid"/>
                      <a:round/>
                      <a:headEnd type="none" w="med" len="med"/>
                      <a:tailEnd type="none" w="med" len="med"/>
                    </a:lnT>
                  </a:tcPr>
                </a:tc>
                <a:tc>
                  <a:txBody>
                    <a:bodyPr/>
                    <a:lstStyle/>
                    <a:p>
                      <a:pPr algn="ctr"/>
                      <a:r>
                        <a:rPr lang="en-CA" sz="1800"/>
                        <a:t>&gt;660</a:t>
                      </a:r>
                    </a:p>
                  </a:txBody>
                  <a:tcPr marL="60960" marR="60960" marT="30480" marB="3048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29844225"/>
                  </a:ext>
                </a:extLst>
              </a:tr>
              <a:tr h="243840">
                <a:tc>
                  <a:txBody>
                    <a:bodyPr/>
                    <a:lstStyle/>
                    <a:p>
                      <a:pPr algn="r"/>
                      <a:r>
                        <a:rPr lang="en-CA" sz="1600" b="1"/>
                        <a:t>BNP</a:t>
                      </a:r>
                    </a:p>
                  </a:txBody>
                  <a:tcPr marL="60960" marR="60960" marT="30480" marB="30480"/>
                </a:tc>
                <a:tc>
                  <a:txBody>
                    <a:bodyPr/>
                    <a:lstStyle/>
                    <a:p>
                      <a:pPr algn="ctr"/>
                      <a:r>
                        <a:rPr lang="en-CA" sz="1800"/>
                        <a:t>&lt;35</a:t>
                      </a:r>
                    </a:p>
                  </a:txBody>
                  <a:tcPr marL="60960" marR="60960" marT="30480" marB="30480" anchor="ctr"/>
                </a:tc>
                <a:tc>
                  <a:txBody>
                    <a:bodyPr/>
                    <a:lstStyle/>
                    <a:p>
                      <a:pPr algn="ctr"/>
                      <a:r>
                        <a:rPr lang="en-CA" sz="1800"/>
                        <a:t>&lt;105</a:t>
                      </a:r>
                    </a:p>
                  </a:txBody>
                  <a:tcPr marL="60960" marR="60960" marT="30480" marB="30480" anchor="ctr"/>
                </a:tc>
                <a:tc>
                  <a:txBody>
                    <a:bodyPr/>
                    <a:lstStyle/>
                    <a:p>
                      <a:pPr algn="ctr"/>
                      <a:endParaRPr lang="en-CA" sz="1800"/>
                    </a:p>
                  </a:txBody>
                  <a:tcPr marL="60960" marR="60960" marT="30480" marB="30480" anchor="ctr"/>
                </a:tc>
                <a:tc>
                  <a:txBody>
                    <a:bodyPr/>
                    <a:lstStyle/>
                    <a:p>
                      <a:pPr algn="ctr"/>
                      <a:r>
                        <a:rPr lang="en-CA" sz="1800"/>
                        <a:t>&gt;80</a:t>
                      </a:r>
                    </a:p>
                  </a:txBody>
                  <a:tcPr marL="60960" marR="60960" marT="30480" marB="30480" anchor="ctr"/>
                </a:tc>
                <a:tc>
                  <a:txBody>
                    <a:bodyPr/>
                    <a:lstStyle/>
                    <a:p>
                      <a:pPr algn="ctr"/>
                      <a:r>
                        <a:rPr lang="en-CA" sz="1800"/>
                        <a:t>&gt;240</a:t>
                      </a:r>
                    </a:p>
                  </a:txBody>
                  <a:tcPr marL="60960" marR="60960" marT="30480" marB="30480" anchor="ctr"/>
                </a:tc>
                <a:extLst>
                  <a:ext uri="{0D108BD9-81ED-4DB2-BD59-A6C34878D82A}">
                    <a16:rowId xmlns:a16="http://schemas.microsoft.com/office/drawing/2014/main" val="150452001"/>
                  </a:ext>
                </a:extLst>
              </a:tr>
            </a:tbl>
          </a:graphicData>
        </a:graphic>
      </p:graphicFrame>
      <p:sp>
        <p:nvSpPr>
          <p:cNvPr id="111" name="Arrow: Bent 110">
            <a:extLst>
              <a:ext uri="{FF2B5EF4-FFF2-40B4-BE49-F238E27FC236}">
                <a16:creationId xmlns:a16="http://schemas.microsoft.com/office/drawing/2014/main" id="{0FD43BF6-A318-4CB0-8075-DD98CB7EF8F0}"/>
              </a:ext>
            </a:extLst>
          </p:cNvPr>
          <p:cNvSpPr/>
          <p:nvPr/>
        </p:nvSpPr>
        <p:spPr>
          <a:xfrm rot="10800000">
            <a:off x="4480333" y="2335258"/>
            <a:ext cx="241387" cy="1176000"/>
          </a:xfrm>
          <a:prstGeom prst="bentArrow">
            <a:avLst>
              <a:gd name="adj1" fmla="val 29692"/>
              <a:gd name="adj2" fmla="val 36027"/>
              <a:gd name="adj3" fmla="val 25000"/>
              <a:gd name="adj4" fmla="val 37107"/>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800">
              <a:solidFill>
                <a:schemeClr val="tx1"/>
              </a:solidFill>
            </a:endParaRPr>
          </a:p>
        </p:txBody>
      </p:sp>
      <p:sp>
        <p:nvSpPr>
          <p:cNvPr id="120" name="Arrow: Bent 119">
            <a:extLst>
              <a:ext uri="{FF2B5EF4-FFF2-40B4-BE49-F238E27FC236}">
                <a16:creationId xmlns:a16="http://schemas.microsoft.com/office/drawing/2014/main" id="{EACE6111-D34B-4E4A-BC56-9298FE873005}"/>
              </a:ext>
            </a:extLst>
          </p:cNvPr>
          <p:cNvSpPr/>
          <p:nvPr/>
        </p:nvSpPr>
        <p:spPr>
          <a:xfrm rot="10800000" flipH="1">
            <a:off x="7447227" y="2335258"/>
            <a:ext cx="241388" cy="1176000"/>
          </a:xfrm>
          <a:prstGeom prst="bentArrow">
            <a:avLst>
              <a:gd name="adj1" fmla="val 29692"/>
              <a:gd name="adj2" fmla="val 36027"/>
              <a:gd name="adj3" fmla="val 25000"/>
              <a:gd name="adj4" fmla="val 37107"/>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sz="800">
              <a:solidFill>
                <a:schemeClr val="tx1"/>
              </a:solidFill>
            </a:endParaRPr>
          </a:p>
        </p:txBody>
      </p:sp>
      <p:sp>
        <p:nvSpPr>
          <p:cNvPr id="117" name="TextBox 116">
            <a:extLst>
              <a:ext uri="{FF2B5EF4-FFF2-40B4-BE49-F238E27FC236}">
                <a16:creationId xmlns:a16="http://schemas.microsoft.com/office/drawing/2014/main" id="{AE5F1990-FD2B-46F4-9913-45300BF1D064}"/>
              </a:ext>
            </a:extLst>
          </p:cNvPr>
          <p:cNvSpPr txBox="1"/>
          <p:nvPr/>
        </p:nvSpPr>
        <p:spPr>
          <a:xfrm>
            <a:off x="5193791" y="2698854"/>
            <a:ext cx="1740919" cy="369332"/>
          </a:xfrm>
          <a:prstGeom prst="rect">
            <a:avLst/>
          </a:prstGeom>
          <a:solidFill>
            <a:schemeClr val="bg1">
              <a:alpha val="50000"/>
            </a:schemeClr>
          </a:solidFill>
        </p:spPr>
        <p:txBody>
          <a:bodyPr wrap="square">
            <a:spAutoFit/>
          </a:bodyPr>
          <a:lstStyle>
            <a:defPPr>
              <a:defRPr lang="en-US"/>
            </a:defPPr>
            <a:lvl1pPr>
              <a:defRPr sz="2400"/>
            </a:lvl1pPr>
          </a:lstStyle>
          <a:p>
            <a:pPr algn="ctr"/>
            <a:r>
              <a:rPr lang="en-US" sz="1800"/>
              <a:t>Normal levels </a:t>
            </a:r>
            <a:endParaRPr lang="en-CA" sz="1800"/>
          </a:p>
        </p:txBody>
      </p:sp>
      <p:cxnSp>
        <p:nvCxnSpPr>
          <p:cNvPr id="7" name="Straight Connector 6">
            <a:extLst>
              <a:ext uri="{FF2B5EF4-FFF2-40B4-BE49-F238E27FC236}">
                <a16:creationId xmlns:a16="http://schemas.microsoft.com/office/drawing/2014/main" id="{ED0B81B4-52A8-4F6F-AC55-6011ED4972A1}"/>
              </a:ext>
            </a:extLst>
          </p:cNvPr>
          <p:cNvCxnSpPr/>
          <p:nvPr/>
        </p:nvCxnSpPr>
        <p:spPr>
          <a:xfrm>
            <a:off x="4721720" y="4935793"/>
            <a:ext cx="204287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E6406F-D9EE-4B71-93CE-66AB4653803A}"/>
              </a:ext>
            </a:extLst>
          </p:cNvPr>
          <p:cNvSpPr txBox="1"/>
          <p:nvPr/>
        </p:nvSpPr>
        <p:spPr>
          <a:xfrm>
            <a:off x="6886421" y="4720439"/>
            <a:ext cx="1620958" cy="369332"/>
          </a:xfrm>
          <a:prstGeom prst="rect">
            <a:avLst/>
          </a:prstGeom>
          <a:noFill/>
        </p:spPr>
        <p:txBody>
          <a:bodyPr wrap="none" rtlCol="0">
            <a:spAutoFit/>
          </a:bodyPr>
          <a:lstStyle/>
          <a:p>
            <a:pPr algn="ctr"/>
            <a:r>
              <a:rPr lang="en-US"/>
              <a:t>Echo required</a:t>
            </a:r>
            <a:endParaRPr lang="en-CA"/>
          </a:p>
        </p:txBody>
      </p:sp>
      <p:cxnSp>
        <p:nvCxnSpPr>
          <p:cNvPr id="22" name="Straight Connector 21">
            <a:extLst>
              <a:ext uri="{FF2B5EF4-FFF2-40B4-BE49-F238E27FC236}">
                <a16:creationId xmlns:a16="http://schemas.microsoft.com/office/drawing/2014/main" id="{CD85F0F4-F197-40A5-96BB-B6FC5CF2CA49}"/>
              </a:ext>
            </a:extLst>
          </p:cNvPr>
          <p:cNvCxnSpPr/>
          <p:nvPr/>
        </p:nvCxnSpPr>
        <p:spPr>
          <a:xfrm>
            <a:off x="8630042" y="4935793"/>
            <a:ext cx="204287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EC296A7-D0CD-4183-A0F6-CF336EF1A762}"/>
              </a:ext>
            </a:extLst>
          </p:cNvPr>
          <p:cNvSpPr/>
          <p:nvPr/>
        </p:nvSpPr>
        <p:spPr>
          <a:xfrm>
            <a:off x="855406" y="5148775"/>
            <a:ext cx="11002297" cy="850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a:t>
            </a:r>
            <a:r>
              <a:rPr lang="en-US"/>
              <a:t>Definitive cut-offs to diagnose HFpEF are not well established, and trials have used different values</a:t>
            </a:r>
            <a:br>
              <a:rPr lang="en-US"/>
            </a:br>
            <a:r>
              <a:rPr lang="en-US" i="1"/>
              <a:t>e.g.</a:t>
            </a:r>
            <a:r>
              <a:rPr lang="en-US"/>
              <a:t>, EMPEROR-Preserved: &gt;300 pg/mL for sinus rhythm, &gt;900 pg/mL for atrial fibrillation</a:t>
            </a:r>
            <a:r>
              <a:rPr lang="en-US" baseline="30000"/>
              <a:t>3</a:t>
            </a:r>
            <a:endParaRPr lang="en-CA" baseline="30000"/>
          </a:p>
        </p:txBody>
      </p:sp>
      <p:sp>
        <p:nvSpPr>
          <p:cNvPr id="4" name="Slide Number Placeholder 3">
            <a:extLst>
              <a:ext uri="{FF2B5EF4-FFF2-40B4-BE49-F238E27FC236}">
                <a16:creationId xmlns:a16="http://schemas.microsoft.com/office/drawing/2014/main" id="{04BFD289-3DAE-43E5-B934-53D5BC760305}"/>
              </a:ext>
            </a:extLst>
          </p:cNvPr>
          <p:cNvSpPr>
            <a:spLocks noGrp="1"/>
          </p:cNvSpPr>
          <p:nvPr>
            <p:ph type="sldNum" sz="quarter" idx="12"/>
          </p:nvPr>
        </p:nvSpPr>
        <p:spPr/>
        <p:txBody>
          <a:bodyPr/>
          <a:lstStyle/>
          <a:p>
            <a:fld id="{2CA814A5-5B67-49A0-A5BA-40050328EF92}" type="slidenum">
              <a:rPr lang="en-CA" smtClean="0"/>
              <a:t>37</a:t>
            </a:fld>
            <a:endParaRPr lang="en-CA"/>
          </a:p>
        </p:txBody>
      </p:sp>
    </p:spTree>
    <p:extLst>
      <p:ext uri="{BB962C8B-B14F-4D97-AF65-F5344CB8AC3E}">
        <p14:creationId xmlns:p14="http://schemas.microsoft.com/office/powerpoint/2010/main" val="21466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a:solidFill>
                  <a:srgbClr val="000000"/>
                </a:solidFill>
                <a:latin typeface="Arial"/>
              </a:rPr>
              <a:t>Practical algorithms for early diagnosis of heart failure and heart stress using NT‐proBNP: A clinical consensus statement from the Heart Failure Association of the ESC</a:t>
            </a:r>
          </a:p>
        </p:txBody>
      </p:sp>
      <p:sp>
        <p:nvSpPr>
          <p:cNvPr id="45" name="TextShape 2"/>
          <p:cNvSpPr txBox="1"/>
          <p:nvPr/>
        </p:nvSpPr>
        <p:spPr>
          <a:xfrm>
            <a:off x="613341" y="6406200"/>
            <a:ext cx="8640000" cy="451800"/>
          </a:xfrm>
          <a:prstGeom prst="rect">
            <a:avLst/>
          </a:prstGeom>
          <a:noFill/>
          <a:ln>
            <a:noFill/>
          </a:ln>
        </p:spPr>
        <p:txBody>
          <a:bodyPr lIns="90000" tIns="45000" rIns="90000" bIns="45000"/>
          <a:lstStyle/>
          <a:p>
            <a:r>
              <a:rPr lang="en-US" sz="800" b="1" spc="-1">
                <a:solidFill>
                  <a:srgbClr val="0054A6"/>
                </a:solidFill>
                <a:latin typeface="Arial"/>
              </a:rPr>
              <a:t>European J of Heart Fail, Volume: 25, Issue: 11, Pages: 1891-1898, First published: 15 September 2023, DOI: (10.1002/ejhf.3036) </a:t>
            </a:r>
            <a:endParaRPr lang="en-US" sz="800" spc="-1">
              <a:solidFill>
                <a:srgbClr val="000000"/>
              </a:solidFill>
              <a:latin typeface="Arial"/>
            </a:endParaRPr>
          </a:p>
        </p:txBody>
      </p:sp>
      <p:pic>
        <p:nvPicPr>
          <p:cNvPr id="46" name="Main graphic"/>
          <p:cNvPicPr/>
          <p:nvPr/>
        </p:nvPicPr>
        <p:blipFill>
          <a:blip r:embed="rId3"/>
          <a:stretch/>
        </p:blipFill>
        <p:spPr>
          <a:xfrm>
            <a:off x="2784000" y="604080"/>
            <a:ext cx="5409974" cy="5309832"/>
          </a:xfrm>
          <a:prstGeom prst="rect">
            <a:avLst/>
          </a:prstGeom>
          <a:ln>
            <a:noFill/>
          </a:ln>
        </p:spPr>
      </p:pic>
    </p:spTree>
    <p:extLst>
      <p:ext uri="{BB962C8B-B14F-4D97-AF65-F5344CB8AC3E}">
        <p14:creationId xmlns:p14="http://schemas.microsoft.com/office/powerpoint/2010/main" val="3209571930"/>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a:solidFill>
                  <a:srgbClr val="000000"/>
                </a:solidFill>
                <a:latin typeface="Arial"/>
              </a:rPr>
              <a:t>Practical algorithms for early diagnosis of heart failure and heart stress using NT‐proBNP: A clinical consensus statement from the Heart Failure Association of the ESC</a:t>
            </a:r>
          </a:p>
        </p:txBody>
      </p:sp>
      <p:sp>
        <p:nvSpPr>
          <p:cNvPr id="45" name="TextShape 2"/>
          <p:cNvSpPr txBox="1"/>
          <p:nvPr/>
        </p:nvSpPr>
        <p:spPr>
          <a:xfrm>
            <a:off x="1884000" y="5940000"/>
            <a:ext cx="8640000" cy="451800"/>
          </a:xfrm>
          <a:prstGeom prst="rect">
            <a:avLst/>
          </a:prstGeom>
          <a:noFill/>
          <a:ln>
            <a:noFill/>
          </a:ln>
        </p:spPr>
        <p:txBody>
          <a:bodyPr lIns="90000" tIns="45000" rIns="90000" bIns="45000"/>
          <a:lstStyle/>
          <a:p>
            <a:r>
              <a:rPr lang="en-US" sz="800" b="1" spc="-1">
                <a:solidFill>
                  <a:srgbClr val="0054A6"/>
                </a:solidFill>
                <a:latin typeface="Arial"/>
              </a:rPr>
              <a:t>European J of Heart Fail, Volume: 25, Issue: 11, Pages: 1891-1898, First published: 15 September 2023, DOI: (10.1002/ejhf.3036) </a:t>
            </a:r>
            <a:endParaRPr lang="en-US" sz="800" spc="-1">
              <a:solidFill>
                <a:srgbClr val="000000"/>
              </a:solidFill>
              <a:latin typeface="Arial"/>
            </a:endParaRPr>
          </a:p>
        </p:txBody>
      </p:sp>
      <p:pic>
        <p:nvPicPr>
          <p:cNvPr id="46" name="Main graphic"/>
          <p:cNvPicPr/>
          <p:nvPr/>
        </p:nvPicPr>
        <p:blipFill>
          <a:blip r:embed="rId3"/>
          <a:stretch/>
        </p:blipFill>
        <p:spPr>
          <a:xfrm>
            <a:off x="3504234" y="670563"/>
            <a:ext cx="5759532" cy="5202954"/>
          </a:xfrm>
          <a:prstGeom prst="rect">
            <a:avLst/>
          </a:prstGeom>
          <a:ln>
            <a:noFill/>
          </a:ln>
        </p:spPr>
      </p:pic>
    </p:spTree>
    <p:extLst>
      <p:ext uri="{BB962C8B-B14F-4D97-AF65-F5344CB8AC3E}">
        <p14:creationId xmlns:p14="http://schemas.microsoft.com/office/powerpoint/2010/main" val="2420593650"/>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05CA-BBE1-57F0-1344-D030251FE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2A9E4-84EF-2779-3CD0-6184CD0EC2D0}"/>
              </a:ext>
            </a:extLst>
          </p:cNvPr>
          <p:cNvSpPr>
            <a:spLocks noGrp="1"/>
          </p:cNvSpPr>
          <p:nvPr>
            <p:ph type="title"/>
          </p:nvPr>
        </p:nvSpPr>
        <p:spPr/>
        <p:txBody>
          <a:bodyPr/>
          <a:lstStyle/>
          <a:p>
            <a:pPr algn="ctr"/>
            <a:r>
              <a:rPr lang="en-CA" dirty="0"/>
              <a:t>FINE-ARTS</a:t>
            </a:r>
          </a:p>
        </p:txBody>
      </p:sp>
      <p:sp>
        <p:nvSpPr>
          <p:cNvPr id="3" name="Content Placeholder 2">
            <a:extLst>
              <a:ext uri="{FF2B5EF4-FFF2-40B4-BE49-F238E27FC236}">
                <a16:creationId xmlns:a16="http://schemas.microsoft.com/office/drawing/2014/main" id="{4A4B010F-0B3C-F60D-3D93-46E0EBDF90DF}"/>
              </a:ext>
            </a:extLst>
          </p:cNvPr>
          <p:cNvSpPr>
            <a:spLocks noGrp="1"/>
          </p:cNvSpPr>
          <p:nvPr>
            <p:ph idx="1"/>
          </p:nvPr>
        </p:nvSpPr>
        <p:spPr/>
        <p:txBody>
          <a:bodyPr>
            <a:normAutofit/>
          </a:bodyPr>
          <a:lstStyle/>
          <a:p>
            <a:pPr marL="0" indent="0">
              <a:buNone/>
            </a:pPr>
            <a:r>
              <a:rPr lang="en-CA" sz="3600" dirty="0"/>
              <a:t>Entry Criteria </a:t>
            </a:r>
          </a:p>
          <a:p>
            <a:pPr marL="0" indent="0">
              <a:buNone/>
            </a:pPr>
            <a:r>
              <a:rPr lang="en-CA" sz="3600" dirty="0"/>
              <a:t>HF on diuretics x 30 days</a:t>
            </a:r>
          </a:p>
          <a:p>
            <a:pPr marL="0" indent="0">
              <a:buNone/>
            </a:pPr>
            <a:r>
              <a:rPr lang="en-CA" sz="3600" dirty="0"/>
              <a:t>EF&gt; 40</a:t>
            </a:r>
          </a:p>
          <a:p>
            <a:pPr marL="0" indent="0">
              <a:buNone/>
            </a:pPr>
            <a:r>
              <a:rPr lang="en-CA" sz="3600" dirty="0"/>
              <a:t>NT-</a:t>
            </a:r>
            <a:r>
              <a:rPr lang="en-CA" sz="3600" dirty="0" err="1"/>
              <a:t>proBNP</a:t>
            </a:r>
            <a:endParaRPr lang="en-CA" sz="3600" dirty="0"/>
          </a:p>
          <a:p>
            <a:pPr marL="228600" lvl="1" indent="0">
              <a:buNone/>
            </a:pPr>
            <a:r>
              <a:rPr lang="en-CA" sz="2800" dirty="0"/>
              <a:t>	</a:t>
            </a:r>
            <a:r>
              <a:rPr lang="en-CA" sz="3200" dirty="0"/>
              <a:t>NSR – NT Pro BNP ≥300 </a:t>
            </a:r>
            <a:r>
              <a:rPr lang="en-CA" sz="3200" dirty="0" err="1"/>
              <a:t>pg</a:t>
            </a:r>
            <a:r>
              <a:rPr lang="en-CA" sz="3200" dirty="0"/>
              <a:t>/mL</a:t>
            </a:r>
          </a:p>
          <a:p>
            <a:pPr marL="640080" lvl="3" indent="0">
              <a:buNone/>
            </a:pPr>
            <a:r>
              <a:rPr lang="en-CA" sz="3200" dirty="0"/>
              <a:t>	A Fib NT-</a:t>
            </a:r>
            <a:r>
              <a:rPr lang="en-CA" sz="3200" dirty="0" err="1"/>
              <a:t>proBNP</a:t>
            </a:r>
            <a:r>
              <a:rPr lang="en-CA" sz="3200" dirty="0"/>
              <a:t> ≥900 </a:t>
            </a:r>
            <a:r>
              <a:rPr lang="en-CA" sz="3200" dirty="0" err="1"/>
              <a:t>pg</a:t>
            </a:r>
            <a:r>
              <a:rPr lang="en-CA" sz="3200" dirty="0"/>
              <a:t>/ml</a:t>
            </a:r>
          </a:p>
        </p:txBody>
      </p:sp>
    </p:spTree>
    <p:extLst>
      <p:ext uri="{BB962C8B-B14F-4D97-AF65-F5344CB8AC3E}">
        <p14:creationId xmlns:p14="http://schemas.microsoft.com/office/powerpoint/2010/main" val="257695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569B-945B-0E7F-1F58-D7D623EFC990}"/>
              </a:ext>
            </a:extLst>
          </p:cNvPr>
          <p:cNvSpPr>
            <a:spLocks noGrp="1"/>
          </p:cNvSpPr>
          <p:nvPr>
            <p:ph type="title"/>
          </p:nvPr>
        </p:nvSpPr>
        <p:spPr/>
        <p:txBody>
          <a:bodyPr/>
          <a:lstStyle/>
          <a:p>
            <a:r>
              <a:rPr lang="en-US"/>
              <a:t> Modifications for Co-morbid conditions</a:t>
            </a:r>
          </a:p>
        </p:txBody>
      </p:sp>
      <p:sp>
        <p:nvSpPr>
          <p:cNvPr id="3" name="Content Placeholder 2">
            <a:extLst>
              <a:ext uri="{FF2B5EF4-FFF2-40B4-BE49-F238E27FC236}">
                <a16:creationId xmlns:a16="http://schemas.microsoft.com/office/drawing/2014/main" id="{98A5DD94-3B05-234F-5E82-FA4389FD31E9}"/>
              </a:ext>
            </a:extLst>
          </p:cNvPr>
          <p:cNvSpPr>
            <a:spLocks noGrp="1"/>
          </p:cNvSpPr>
          <p:nvPr>
            <p:ph idx="1"/>
          </p:nvPr>
        </p:nvSpPr>
        <p:spPr>
          <a:xfrm>
            <a:off x="838200" y="1825624"/>
            <a:ext cx="10515600" cy="5032375"/>
          </a:xfrm>
        </p:spPr>
        <p:txBody>
          <a:bodyPr>
            <a:normAutofit fontScale="85000" lnSpcReduction="20000"/>
          </a:bodyPr>
          <a:lstStyle/>
          <a:p>
            <a:r>
              <a:rPr lang="en-US" sz="3500"/>
              <a:t>Age</a:t>
            </a:r>
          </a:p>
          <a:p>
            <a:r>
              <a:rPr lang="en-US" sz="3500"/>
              <a:t>Atrial Fib </a:t>
            </a:r>
          </a:p>
          <a:p>
            <a:pPr lvl="1"/>
            <a:r>
              <a:rPr lang="en-US" sz="3000"/>
              <a:t>HR &lt; 90  50%</a:t>
            </a:r>
          </a:p>
          <a:p>
            <a:pPr lvl="1"/>
            <a:r>
              <a:rPr lang="en-US" sz="3000" b="0" i="0">
                <a:solidFill>
                  <a:srgbClr val="000000"/>
                </a:solidFill>
                <a:effectLst/>
                <a:highlight>
                  <a:srgbClr val="FFFFFF"/>
                </a:highlight>
                <a:latin typeface="Open Sans" panose="020B0606030504020204" pitchFamily="34" charset="0"/>
              </a:rPr>
              <a:t>HR</a:t>
            </a:r>
            <a:r>
              <a:rPr lang="en-US" sz="3000">
                <a:solidFill>
                  <a:srgbClr val="000000"/>
                </a:solidFill>
                <a:highlight>
                  <a:srgbClr val="FFFFFF"/>
                </a:highlight>
                <a:latin typeface="Open Sans" panose="020B0606030504020204" pitchFamily="34" charset="0"/>
              </a:rPr>
              <a:t> </a:t>
            </a:r>
            <a:r>
              <a:rPr lang="en-US" sz="3000" b="0" i="0">
                <a:solidFill>
                  <a:srgbClr val="000000"/>
                </a:solidFill>
                <a:effectLst/>
                <a:highlight>
                  <a:srgbClr val="FFFFFF"/>
                </a:highlight>
                <a:latin typeface="Open Sans" panose="020B0606030504020204" pitchFamily="34" charset="0"/>
              </a:rPr>
              <a:t>&gt; 90  100%</a:t>
            </a:r>
          </a:p>
          <a:p>
            <a:r>
              <a:rPr lang="en-US" sz="3500"/>
              <a:t>Obesity BMI</a:t>
            </a:r>
          </a:p>
          <a:p>
            <a:pPr lvl="1"/>
            <a:r>
              <a:rPr lang="en-US" sz="3000"/>
              <a:t> 30-35 	  25%</a:t>
            </a:r>
          </a:p>
          <a:p>
            <a:pPr lvl="1"/>
            <a:r>
              <a:rPr lang="en-US" sz="3000"/>
              <a:t>35-40 – 	30%</a:t>
            </a:r>
          </a:p>
          <a:p>
            <a:pPr lvl="1"/>
            <a:r>
              <a:rPr lang="en-US" sz="3000"/>
              <a:t>&gt; 40 -  	40%</a:t>
            </a:r>
          </a:p>
          <a:p>
            <a:r>
              <a:rPr lang="en-US" sz="3500"/>
              <a:t>CRF - 	</a:t>
            </a:r>
          </a:p>
          <a:p>
            <a:pPr lvl="1"/>
            <a:r>
              <a:rPr lang="en-US" sz="3000"/>
              <a:t>&lt;30 	35%</a:t>
            </a:r>
          </a:p>
          <a:p>
            <a:pPr lvl="1"/>
            <a:r>
              <a:rPr lang="en-US" sz="3000"/>
              <a:t>30-45	25%	</a:t>
            </a:r>
          </a:p>
          <a:p>
            <a:pPr lvl="1"/>
            <a:r>
              <a:rPr lang="en-US" sz="3000"/>
              <a:t>45-60	15%</a:t>
            </a:r>
            <a:endParaRPr lang="en-US"/>
          </a:p>
        </p:txBody>
      </p:sp>
      <p:sp>
        <p:nvSpPr>
          <p:cNvPr id="4" name="Arrow: Down 3">
            <a:extLst>
              <a:ext uri="{FF2B5EF4-FFF2-40B4-BE49-F238E27FC236}">
                <a16:creationId xmlns:a16="http://schemas.microsoft.com/office/drawing/2014/main" id="{F07A54EC-98A0-5448-BFF5-7978B9513ACA}"/>
              </a:ext>
            </a:extLst>
          </p:cNvPr>
          <p:cNvSpPr/>
          <p:nvPr/>
        </p:nvSpPr>
        <p:spPr>
          <a:xfrm>
            <a:off x="3466215" y="3429000"/>
            <a:ext cx="393404" cy="568842"/>
          </a:xfrm>
          <a:prstGeom prst="downArrow">
            <a:avLst>
              <a:gd name="adj1" fmla="val 2297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Arrow: Up 5">
            <a:extLst>
              <a:ext uri="{FF2B5EF4-FFF2-40B4-BE49-F238E27FC236}">
                <a16:creationId xmlns:a16="http://schemas.microsoft.com/office/drawing/2014/main" id="{BF71E06A-461C-68FB-CB20-A37180936CF6}"/>
              </a:ext>
            </a:extLst>
          </p:cNvPr>
          <p:cNvSpPr/>
          <p:nvPr/>
        </p:nvSpPr>
        <p:spPr>
          <a:xfrm>
            <a:off x="2052084" y="1669311"/>
            <a:ext cx="240084" cy="5741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Up 6">
            <a:extLst>
              <a:ext uri="{FF2B5EF4-FFF2-40B4-BE49-F238E27FC236}">
                <a16:creationId xmlns:a16="http://schemas.microsoft.com/office/drawing/2014/main" id="{C33E6EB7-0F25-5383-B40F-41C127039D62}"/>
              </a:ext>
            </a:extLst>
          </p:cNvPr>
          <p:cNvSpPr/>
          <p:nvPr/>
        </p:nvSpPr>
        <p:spPr>
          <a:xfrm>
            <a:off x="2292168" y="5075274"/>
            <a:ext cx="240084" cy="5741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Up 7">
            <a:extLst>
              <a:ext uri="{FF2B5EF4-FFF2-40B4-BE49-F238E27FC236}">
                <a16:creationId xmlns:a16="http://schemas.microsoft.com/office/drawing/2014/main" id="{0E1B2CD8-7191-D90D-88E8-4C699A7E5DE0}"/>
              </a:ext>
            </a:extLst>
          </p:cNvPr>
          <p:cNvSpPr/>
          <p:nvPr/>
        </p:nvSpPr>
        <p:spPr>
          <a:xfrm>
            <a:off x="2927498" y="2243471"/>
            <a:ext cx="240084" cy="5741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0123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02B0-7237-469C-4039-318F311E6ABC}"/>
              </a:ext>
            </a:extLst>
          </p:cNvPr>
          <p:cNvSpPr>
            <a:spLocks noGrp="1"/>
          </p:cNvSpPr>
          <p:nvPr>
            <p:ph type="title"/>
          </p:nvPr>
        </p:nvSpPr>
        <p:spPr/>
        <p:txBody>
          <a:bodyPr/>
          <a:lstStyle/>
          <a:p>
            <a:endParaRPr lang="en-CA"/>
          </a:p>
        </p:txBody>
      </p:sp>
      <p:pic>
        <p:nvPicPr>
          <p:cNvPr id="7" name="Content Placeholder 6" descr="A close-up of a question&#10;&#10;Description automatically generated">
            <a:extLst>
              <a:ext uri="{FF2B5EF4-FFF2-40B4-BE49-F238E27FC236}">
                <a16:creationId xmlns:a16="http://schemas.microsoft.com/office/drawing/2014/main" id="{2E0BD8FE-19F9-EC06-7D07-50665A2D68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757" y="644964"/>
            <a:ext cx="8863809" cy="5847907"/>
          </a:xfrm>
        </p:spPr>
      </p:pic>
    </p:spTree>
    <p:extLst>
      <p:ext uri="{BB962C8B-B14F-4D97-AF65-F5344CB8AC3E}">
        <p14:creationId xmlns:p14="http://schemas.microsoft.com/office/powerpoint/2010/main" val="153009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B7FB-7108-8F30-80AE-2BEE3F36692B}"/>
              </a:ext>
            </a:extLst>
          </p:cNvPr>
          <p:cNvSpPr>
            <a:spLocks noGrp="1"/>
          </p:cNvSpPr>
          <p:nvPr>
            <p:ph type="title"/>
          </p:nvPr>
        </p:nvSpPr>
        <p:spPr/>
        <p:txBody>
          <a:bodyPr/>
          <a:lstStyle/>
          <a:p>
            <a:r>
              <a:rPr lang="en-US"/>
              <a:t>CM</a:t>
            </a:r>
          </a:p>
        </p:txBody>
      </p:sp>
      <p:sp>
        <p:nvSpPr>
          <p:cNvPr id="3" name="Content Placeholder 2">
            <a:extLst>
              <a:ext uri="{FF2B5EF4-FFF2-40B4-BE49-F238E27FC236}">
                <a16:creationId xmlns:a16="http://schemas.microsoft.com/office/drawing/2014/main" id="{28D7B6E0-1A0D-9DB3-080A-2C940BAD988D}"/>
              </a:ext>
            </a:extLst>
          </p:cNvPr>
          <p:cNvSpPr>
            <a:spLocks noGrp="1"/>
          </p:cNvSpPr>
          <p:nvPr>
            <p:ph sz="half" idx="1"/>
          </p:nvPr>
        </p:nvSpPr>
        <p:spPr/>
        <p:txBody>
          <a:bodyPr>
            <a:normAutofit fontScale="77500" lnSpcReduction="20000"/>
          </a:bodyPr>
          <a:lstStyle/>
          <a:p>
            <a:r>
              <a:rPr lang="en-US" dirty="0"/>
              <a:t>63 </a:t>
            </a:r>
            <a:r>
              <a:rPr lang="en-US" dirty="0" err="1"/>
              <a:t>yo</a:t>
            </a:r>
            <a:r>
              <a:rPr lang="en-US" dirty="0"/>
              <a:t> female</a:t>
            </a:r>
          </a:p>
          <a:p>
            <a:pPr lvl="1"/>
            <a:r>
              <a:rPr lang="en-US" dirty="0"/>
              <a:t>CVA 2016</a:t>
            </a:r>
          </a:p>
          <a:p>
            <a:pPr lvl="1"/>
            <a:r>
              <a:rPr lang="en-US" dirty="0"/>
              <a:t>CAD with MI 2020 – PCI LAD</a:t>
            </a:r>
          </a:p>
          <a:p>
            <a:pPr lvl="1"/>
            <a:r>
              <a:rPr lang="en-US" dirty="0"/>
              <a:t>CHF with EF 54%, Hosp x2</a:t>
            </a:r>
          </a:p>
          <a:p>
            <a:pPr lvl="1"/>
            <a:r>
              <a:rPr lang="en-US" dirty="0"/>
              <a:t>DM </a:t>
            </a:r>
          </a:p>
          <a:p>
            <a:r>
              <a:rPr lang="en-US" dirty="0"/>
              <a:t>Meds – </a:t>
            </a:r>
          </a:p>
          <a:p>
            <a:pPr lvl="1"/>
            <a:r>
              <a:rPr lang="en-US" dirty="0"/>
              <a:t>Bisoprolol 5 mg od</a:t>
            </a:r>
          </a:p>
          <a:p>
            <a:pPr lvl="1"/>
            <a:r>
              <a:rPr lang="en-US" dirty="0" err="1"/>
              <a:t>Candasartan</a:t>
            </a:r>
            <a:r>
              <a:rPr lang="en-US" dirty="0"/>
              <a:t> 16 mg od</a:t>
            </a:r>
          </a:p>
          <a:p>
            <a:pPr lvl="1"/>
            <a:r>
              <a:rPr lang="en-US" dirty="0"/>
              <a:t>Lasix 80 mg od</a:t>
            </a:r>
          </a:p>
          <a:p>
            <a:pPr lvl="1"/>
            <a:r>
              <a:rPr lang="en-US" dirty="0"/>
              <a:t>Rosuvastatin 40 mg po od</a:t>
            </a:r>
          </a:p>
          <a:p>
            <a:pPr lvl="1"/>
            <a:r>
              <a:rPr lang="en-US" dirty="0"/>
              <a:t>ECASA</a:t>
            </a:r>
          </a:p>
          <a:p>
            <a:pPr lvl="1"/>
            <a:r>
              <a:rPr lang="en-US" dirty="0" err="1"/>
              <a:t>lnagliptin</a:t>
            </a:r>
            <a:r>
              <a:rPr lang="en-US" dirty="0"/>
              <a:t> Metformin 500 bid/</a:t>
            </a:r>
            <a:r>
              <a:rPr lang="en-US" dirty="0" err="1"/>
              <a:t>Gliclizide</a:t>
            </a:r>
            <a:endParaRPr lang="en-US" dirty="0"/>
          </a:p>
          <a:p>
            <a:pPr lvl="1"/>
            <a:endParaRPr lang="en-US" dirty="0"/>
          </a:p>
          <a:p>
            <a:pPr lvl="1"/>
            <a:endParaRPr lang="en-US" dirty="0"/>
          </a:p>
          <a:p>
            <a:pPr marL="0" indent="0" algn="ctr">
              <a:buNone/>
            </a:pPr>
            <a:r>
              <a:rPr lang="en-US" sz="3500" dirty="0"/>
              <a:t>? Recommendations</a:t>
            </a:r>
            <a:endParaRPr lang="en-US" dirty="0"/>
          </a:p>
          <a:p>
            <a:pPr lvl="1"/>
            <a:endParaRPr lang="en-US" dirty="0"/>
          </a:p>
        </p:txBody>
      </p:sp>
      <p:sp>
        <p:nvSpPr>
          <p:cNvPr id="4" name="Content Placeholder 3">
            <a:extLst>
              <a:ext uri="{FF2B5EF4-FFF2-40B4-BE49-F238E27FC236}">
                <a16:creationId xmlns:a16="http://schemas.microsoft.com/office/drawing/2014/main" id="{7F677867-0487-B544-6872-2D2FA36ADE8C}"/>
              </a:ext>
            </a:extLst>
          </p:cNvPr>
          <p:cNvSpPr>
            <a:spLocks noGrp="1"/>
          </p:cNvSpPr>
          <p:nvPr>
            <p:ph sz="half" idx="2"/>
          </p:nvPr>
        </p:nvSpPr>
        <p:spPr/>
        <p:txBody>
          <a:bodyPr>
            <a:normAutofit fontScale="77500" lnSpcReduction="20000"/>
          </a:bodyPr>
          <a:lstStyle/>
          <a:p>
            <a:r>
              <a:rPr lang="en-US" dirty="0"/>
              <a:t>Prev intolerance to </a:t>
            </a:r>
            <a:r>
              <a:rPr lang="en-US" dirty="0" err="1"/>
              <a:t>Semmaglutide</a:t>
            </a:r>
            <a:r>
              <a:rPr lang="en-US" dirty="0"/>
              <a:t> (0.25 mg x 2 weeks – ER - N&amp; V)</a:t>
            </a:r>
          </a:p>
          <a:p>
            <a:r>
              <a:rPr lang="en-US" dirty="0"/>
              <a:t>Stopped spironolactone k+ 6.0</a:t>
            </a:r>
          </a:p>
          <a:p>
            <a:r>
              <a:rPr lang="en-US" dirty="0"/>
              <a:t>Stopped Dapagliflozin 10 mg due to recurrent GM1 and polyuria</a:t>
            </a:r>
          </a:p>
          <a:p>
            <a:r>
              <a:rPr lang="en-US" dirty="0"/>
              <a:t>Postural dizziness</a:t>
            </a:r>
          </a:p>
          <a:p>
            <a:r>
              <a:rPr lang="en-US" dirty="0"/>
              <a:t>O/E</a:t>
            </a:r>
          </a:p>
          <a:p>
            <a:pPr lvl="1"/>
            <a:r>
              <a:rPr lang="en-US" dirty="0"/>
              <a:t>BMI 35</a:t>
            </a:r>
          </a:p>
          <a:p>
            <a:pPr lvl="1"/>
            <a:r>
              <a:rPr lang="en-US" dirty="0"/>
              <a:t>BP 98/54</a:t>
            </a:r>
          </a:p>
          <a:p>
            <a:r>
              <a:rPr lang="en-US" dirty="0"/>
              <a:t>Labs 	</a:t>
            </a:r>
          </a:p>
          <a:p>
            <a:pPr lvl="1"/>
            <a:r>
              <a:rPr lang="en-US" dirty="0"/>
              <a:t>eGFR 30,  K+ 5.2</a:t>
            </a:r>
          </a:p>
          <a:p>
            <a:pPr lvl="1"/>
            <a:r>
              <a:rPr lang="en-US" dirty="0" err="1"/>
              <a:t>uACR</a:t>
            </a:r>
            <a:r>
              <a:rPr lang="en-US" dirty="0"/>
              <a:t> 25</a:t>
            </a:r>
          </a:p>
          <a:p>
            <a:pPr lvl="1"/>
            <a:r>
              <a:rPr lang="en-US" dirty="0"/>
              <a:t>A1C 9.0</a:t>
            </a:r>
          </a:p>
          <a:p>
            <a:r>
              <a:rPr lang="en-US" dirty="0"/>
              <a:t>Drug Plan $2,500 per year</a:t>
            </a:r>
          </a:p>
          <a:p>
            <a:endParaRPr lang="en-CA" dirty="0"/>
          </a:p>
        </p:txBody>
      </p:sp>
    </p:spTree>
    <p:extLst>
      <p:ext uri="{BB962C8B-B14F-4D97-AF65-F5344CB8AC3E}">
        <p14:creationId xmlns:p14="http://schemas.microsoft.com/office/powerpoint/2010/main" val="140951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B11234-0497-3E88-B8D1-6638241E36D2}"/>
              </a:ext>
            </a:extLst>
          </p:cNvPr>
          <p:cNvSpPr>
            <a:spLocks noGrp="1"/>
          </p:cNvSpPr>
          <p:nvPr>
            <p:ph type="title"/>
          </p:nvPr>
        </p:nvSpPr>
        <p:spPr/>
        <p:txBody>
          <a:bodyPr>
            <a:normAutofit/>
          </a:bodyPr>
          <a:lstStyle/>
          <a:p>
            <a:r>
              <a:rPr lang="en-CA" sz="4000" dirty="0"/>
              <a:t>What medications would you like to put her on?</a:t>
            </a:r>
          </a:p>
        </p:txBody>
      </p:sp>
      <p:sp>
        <p:nvSpPr>
          <p:cNvPr id="6" name="Content Placeholder 5">
            <a:extLst>
              <a:ext uri="{FF2B5EF4-FFF2-40B4-BE49-F238E27FC236}">
                <a16:creationId xmlns:a16="http://schemas.microsoft.com/office/drawing/2014/main" id="{11A58C07-2481-5280-13D0-2718889922F7}"/>
              </a:ext>
            </a:extLst>
          </p:cNvPr>
          <p:cNvSpPr>
            <a:spLocks noGrp="1"/>
          </p:cNvSpPr>
          <p:nvPr>
            <p:ph idx="1"/>
          </p:nvPr>
        </p:nvSpPr>
        <p:spPr/>
        <p:txBody>
          <a:bodyPr/>
          <a:lstStyle/>
          <a:p>
            <a:r>
              <a:rPr lang="en-CA" dirty="0" err="1"/>
              <a:t>Finerenone</a:t>
            </a:r>
            <a:endParaRPr lang="en-CA" dirty="0"/>
          </a:p>
          <a:p>
            <a:pPr lvl="1"/>
            <a:r>
              <a:rPr lang="en-CA" dirty="0" err="1"/>
              <a:t>HFpEF</a:t>
            </a:r>
            <a:r>
              <a:rPr lang="en-CA" dirty="0"/>
              <a:t>/Diabetic Nephropathy</a:t>
            </a:r>
          </a:p>
          <a:p>
            <a:pPr lvl="1"/>
            <a:r>
              <a:rPr lang="en-CA" dirty="0"/>
              <a:t>But she has K+ 5.2, cost</a:t>
            </a:r>
          </a:p>
          <a:p>
            <a:r>
              <a:rPr lang="en-CA" dirty="0"/>
              <a:t>SGLT 2 Inh</a:t>
            </a:r>
          </a:p>
          <a:p>
            <a:pPr lvl="1"/>
            <a:r>
              <a:rPr lang="en-CA" dirty="0" err="1"/>
              <a:t>HFpEF</a:t>
            </a:r>
            <a:r>
              <a:rPr lang="en-CA" dirty="0"/>
              <a:t>/</a:t>
            </a:r>
            <a:r>
              <a:rPr lang="en-CA" dirty="0" err="1"/>
              <a:t>HFrEF</a:t>
            </a:r>
            <a:r>
              <a:rPr lang="en-CA" dirty="0"/>
              <a:t>/CV Protection post MI/Nephropathy/A1C/</a:t>
            </a:r>
            <a:r>
              <a:rPr lang="en-CA" dirty="0" err="1"/>
              <a:t>Wt</a:t>
            </a:r>
            <a:endParaRPr lang="en-CA" dirty="0"/>
          </a:p>
          <a:p>
            <a:pPr lvl="1"/>
            <a:r>
              <a:rPr lang="en-CA" dirty="0"/>
              <a:t>But she can’t tolerate with GMI/Postural dizziness/cost</a:t>
            </a:r>
          </a:p>
          <a:p>
            <a:r>
              <a:rPr lang="en-CA" dirty="0"/>
              <a:t>GLP-1</a:t>
            </a:r>
          </a:p>
          <a:p>
            <a:pPr lvl="1"/>
            <a:r>
              <a:rPr lang="en-CA" dirty="0" err="1"/>
              <a:t>HFpEF</a:t>
            </a:r>
            <a:r>
              <a:rPr lang="en-CA" dirty="0"/>
              <a:t>/Diabetic Nephropathy/CV protection post MI/A1C</a:t>
            </a:r>
          </a:p>
          <a:p>
            <a:pPr lvl="1"/>
            <a:r>
              <a:rPr lang="en-CA" dirty="0"/>
              <a:t>But </a:t>
            </a:r>
            <a:r>
              <a:rPr lang="en-CA" dirty="0" err="1"/>
              <a:t>prev</a:t>
            </a:r>
            <a:r>
              <a:rPr lang="en-CA" dirty="0"/>
              <a:t> intolerance/costs</a:t>
            </a:r>
          </a:p>
          <a:p>
            <a:pPr lvl="1"/>
            <a:endParaRPr lang="en-CA" dirty="0"/>
          </a:p>
        </p:txBody>
      </p:sp>
    </p:spTree>
    <p:extLst>
      <p:ext uri="{BB962C8B-B14F-4D97-AF65-F5344CB8AC3E}">
        <p14:creationId xmlns:p14="http://schemas.microsoft.com/office/powerpoint/2010/main" val="38173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88ABB6-E07A-8346-AE8A-8152B71A098E}"/>
              </a:ext>
            </a:extLst>
          </p:cNvPr>
          <p:cNvSpPr>
            <a:spLocks noGrp="1"/>
          </p:cNvSpPr>
          <p:nvPr>
            <p:ph type="title"/>
          </p:nvPr>
        </p:nvSpPr>
        <p:spPr/>
        <p:txBody>
          <a:bodyPr/>
          <a:lstStyle/>
          <a:p>
            <a:r>
              <a:rPr lang="en-CA" dirty="0"/>
              <a:t>Optimizing GDMT with Hyperkalemia</a:t>
            </a:r>
          </a:p>
        </p:txBody>
      </p:sp>
      <p:sp>
        <p:nvSpPr>
          <p:cNvPr id="5" name="Content Placeholder 4">
            <a:extLst>
              <a:ext uri="{FF2B5EF4-FFF2-40B4-BE49-F238E27FC236}">
                <a16:creationId xmlns:a16="http://schemas.microsoft.com/office/drawing/2014/main" id="{8CBE4D78-4189-A8B9-C575-43621794044F}"/>
              </a:ext>
            </a:extLst>
          </p:cNvPr>
          <p:cNvSpPr>
            <a:spLocks noGrp="1"/>
          </p:cNvSpPr>
          <p:nvPr>
            <p:ph idx="1"/>
          </p:nvPr>
        </p:nvSpPr>
        <p:spPr>
          <a:xfrm>
            <a:off x="838200" y="1825625"/>
            <a:ext cx="10515600" cy="4897904"/>
          </a:xfrm>
        </p:spPr>
        <p:txBody>
          <a:bodyPr>
            <a:normAutofit lnSpcReduction="10000"/>
          </a:bodyPr>
          <a:lstStyle/>
          <a:p>
            <a:r>
              <a:rPr lang="en-CA" sz="3200" dirty="0"/>
              <a:t>? </a:t>
            </a:r>
            <a:r>
              <a:rPr lang="en-CA" sz="3200" dirty="0" err="1"/>
              <a:t>Hemolysed</a:t>
            </a:r>
            <a:endParaRPr lang="en-CA" sz="3200" dirty="0"/>
          </a:p>
          <a:p>
            <a:r>
              <a:rPr lang="en-CA" sz="3200" dirty="0"/>
              <a:t>Discontinue K+ replacements</a:t>
            </a:r>
          </a:p>
          <a:p>
            <a:r>
              <a:rPr lang="en-CA" sz="3200" dirty="0"/>
              <a:t>Dietary Education</a:t>
            </a:r>
          </a:p>
          <a:p>
            <a:r>
              <a:rPr lang="en-CA" sz="3200" dirty="0"/>
              <a:t>Use HCT/Chlorthalidone 50 mg od or furosemide</a:t>
            </a:r>
          </a:p>
          <a:p>
            <a:r>
              <a:rPr lang="en-CA" sz="3200" dirty="0"/>
              <a:t>Use SGLT-2 Inh</a:t>
            </a:r>
          </a:p>
          <a:p>
            <a:r>
              <a:rPr lang="en-CA" sz="3200" dirty="0"/>
              <a:t>Switch MRA -&gt; decrease MRA -&gt; decrease ARB</a:t>
            </a:r>
          </a:p>
          <a:p>
            <a:r>
              <a:rPr lang="en-CA" sz="3200" dirty="0"/>
              <a:t>Hold MRA if K+ &gt; 5.5  -&gt; rechallenge</a:t>
            </a:r>
          </a:p>
          <a:p>
            <a:r>
              <a:rPr lang="en-CA" sz="3200" dirty="0"/>
              <a:t>Initiate K+ Binders</a:t>
            </a:r>
          </a:p>
          <a:p>
            <a:endParaRPr lang="en-CA" sz="3200" dirty="0"/>
          </a:p>
        </p:txBody>
      </p:sp>
    </p:spTree>
    <p:extLst>
      <p:ext uri="{BB962C8B-B14F-4D97-AF65-F5344CB8AC3E}">
        <p14:creationId xmlns:p14="http://schemas.microsoft.com/office/powerpoint/2010/main" val="169810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414D-1C3C-A9C2-6895-A4DD05A48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2C157-DFC2-31C0-9C9D-9026B2B037C2}"/>
              </a:ext>
            </a:extLst>
          </p:cNvPr>
          <p:cNvSpPr>
            <a:spLocks noGrp="1"/>
          </p:cNvSpPr>
          <p:nvPr>
            <p:ph type="title"/>
          </p:nvPr>
        </p:nvSpPr>
        <p:spPr/>
        <p:txBody>
          <a:bodyPr/>
          <a:lstStyle/>
          <a:p>
            <a:pPr algn="ctr"/>
            <a:r>
              <a:rPr lang="en-US"/>
              <a:t>The Motivational Speech - Polyuria</a:t>
            </a:r>
            <a:br>
              <a:rPr lang="en-US"/>
            </a:br>
            <a:endParaRPr lang="en-US"/>
          </a:p>
        </p:txBody>
      </p:sp>
      <p:sp>
        <p:nvSpPr>
          <p:cNvPr id="3" name="Content Placeholder 2">
            <a:extLst>
              <a:ext uri="{FF2B5EF4-FFF2-40B4-BE49-F238E27FC236}">
                <a16:creationId xmlns:a16="http://schemas.microsoft.com/office/drawing/2014/main" id="{EE10400C-30E1-4A15-9DDF-32E2C8090022}"/>
              </a:ext>
            </a:extLst>
          </p:cNvPr>
          <p:cNvSpPr>
            <a:spLocks noGrp="1"/>
          </p:cNvSpPr>
          <p:nvPr>
            <p:ph idx="1"/>
          </p:nvPr>
        </p:nvSpPr>
        <p:spPr/>
        <p:txBody>
          <a:bodyPr>
            <a:normAutofit/>
          </a:bodyPr>
          <a:lstStyle/>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p:txBody>
      </p:sp>
    </p:spTree>
    <p:extLst>
      <p:ext uri="{BB962C8B-B14F-4D97-AF65-F5344CB8AC3E}">
        <p14:creationId xmlns:p14="http://schemas.microsoft.com/office/powerpoint/2010/main" val="7749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EA56-A706-D205-5B3F-40CA3197F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51462-0DE7-466D-5FA7-C4116825D653}"/>
              </a:ext>
            </a:extLst>
          </p:cNvPr>
          <p:cNvSpPr>
            <a:spLocks noGrp="1"/>
          </p:cNvSpPr>
          <p:nvPr>
            <p:ph type="title"/>
          </p:nvPr>
        </p:nvSpPr>
        <p:spPr/>
        <p:txBody>
          <a:bodyPr/>
          <a:lstStyle/>
          <a:p>
            <a:pPr algn="ctr"/>
            <a:r>
              <a:rPr lang="en-US"/>
              <a:t>The Motivational Speech - Polyuria</a:t>
            </a:r>
            <a:br>
              <a:rPr lang="en-US"/>
            </a:br>
            <a:endParaRPr lang="en-US"/>
          </a:p>
        </p:txBody>
      </p:sp>
      <p:sp>
        <p:nvSpPr>
          <p:cNvPr id="3" name="Content Placeholder 2">
            <a:extLst>
              <a:ext uri="{FF2B5EF4-FFF2-40B4-BE49-F238E27FC236}">
                <a16:creationId xmlns:a16="http://schemas.microsoft.com/office/drawing/2014/main" id="{D2904A53-DFEA-83EA-255E-E0AE791551B5}"/>
              </a:ext>
            </a:extLst>
          </p:cNvPr>
          <p:cNvSpPr>
            <a:spLocks noGrp="1"/>
          </p:cNvSpPr>
          <p:nvPr>
            <p:ph idx="1"/>
          </p:nvPr>
        </p:nvSpPr>
        <p:spPr/>
        <p:txBody>
          <a:bodyPr>
            <a:normAutofit fontScale="62500" lnSpcReduction="20000"/>
          </a:bodyPr>
          <a:lstStyle/>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a:p>
            <a:pPr marL="0" indent="0" algn="ctr">
              <a:buNone/>
            </a:pPr>
            <a:r>
              <a:rPr lang="en-US" sz="6400"/>
              <a:t>“ Peeing with a Purpose”</a:t>
            </a:r>
          </a:p>
          <a:p>
            <a:pPr marL="0" indent="0" algn="ctr">
              <a:buNone/>
            </a:pPr>
            <a:r>
              <a:rPr lang="en-US" sz="6400"/>
              <a:t>“Pee with benefits”</a:t>
            </a:r>
          </a:p>
        </p:txBody>
      </p:sp>
    </p:spTree>
    <p:extLst>
      <p:ext uri="{BB962C8B-B14F-4D97-AF65-F5344CB8AC3E}">
        <p14:creationId xmlns:p14="http://schemas.microsoft.com/office/powerpoint/2010/main" val="28324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165E-D103-FAFD-6DB6-F28274E4D69D}"/>
              </a:ext>
            </a:extLst>
          </p:cNvPr>
          <p:cNvSpPr>
            <a:spLocks noGrp="1"/>
          </p:cNvSpPr>
          <p:nvPr>
            <p:ph type="title"/>
          </p:nvPr>
        </p:nvSpPr>
        <p:spPr/>
        <p:txBody>
          <a:bodyPr/>
          <a:lstStyle/>
          <a:p>
            <a:pPr algn="ctr"/>
            <a:r>
              <a:rPr lang="en-CA" dirty="0"/>
              <a:t>Postural Symptoms/Pre-Renal Failure</a:t>
            </a:r>
          </a:p>
        </p:txBody>
      </p:sp>
      <p:sp>
        <p:nvSpPr>
          <p:cNvPr id="3" name="Content Placeholder 2">
            <a:extLst>
              <a:ext uri="{FF2B5EF4-FFF2-40B4-BE49-F238E27FC236}">
                <a16:creationId xmlns:a16="http://schemas.microsoft.com/office/drawing/2014/main" id="{AFA34479-FB8B-E83E-17FC-F9409CABF3D3}"/>
              </a:ext>
            </a:extLst>
          </p:cNvPr>
          <p:cNvSpPr>
            <a:spLocks noGrp="1"/>
          </p:cNvSpPr>
          <p:nvPr>
            <p:ph idx="1"/>
          </p:nvPr>
        </p:nvSpPr>
        <p:spPr/>
        <p:txBody>
          <a:bodyPr/>
          <a:lstStyle/>
          <a:p>
            <a:r>
              <a:rPr lang="en-CA" dirty="0"/>
              <a:t>Avoid </a:t>
            </a:r>
            <a:r>
              <a:rPr lang="en-CA" dirty="0" err="1"/>
              <a:t>overdiuresis</a:t>
            </a:r>
            <a:endParaRPr lang="en-CA" dirty="0"/>
          </a:p>
          <a:p>
            <a:pPr lvl="1"/>
            <a:r>
              <a:rPr lang="en-CA" dirty="0"/>
              <a:t>Lasix to 40 + 40 </a:t>
            </a:r>
          </a:p>
          <a:p>
            <a:r>
              <a:rPr lang="en-CA" dirty="0"/>
              <a:t>Delete anti-hypertensives without CV benefit</a:t>
            </a:r>
          </a:p>
          <a:p>
            <a:pPr lvl="1"/>
            <a:r>
              <a:rPr lang="en-CA" dirty="0"/>
              <a:t>Amlodipine/ BB</a:t>
            </a:r>
          </a:p>
          <a:p>
            <a:r>
              <a:rPr lang="en-CA" dirty="0"/>
              <a:t>Reduce RAAS/ Inh</a:t>
            </a:r>
          </a:p>
          <a:p>
            <a:pPr lvl="1"/>
            <a:r>
              <a:rPr lang="en-CA" dirty="0"/>
              <a:t>. with predominantly RV Failure</a:t>
            </a:r>
          </a:p>
          <a:p>
            <a:r>
              <a:rPr lang="en-CA" dirty="0"/>
              <a:t>Low dose SGLT -2 Inh – max Empagliflozin 10 mg od</a:t>
            </a:r>
          </a:p>
          <a:p>
            <a:endParaRPr lang="en-CA" dirty="0"/>
          </a:p>
        </p:txBody>
      </p:sp>
    </p:spTree>
    <p:extLst>
      <p:ext uri="{BB962C8B-B14F-4D97-AF65-F5344CB8AC3E}">
        <p14:creationId xmlns:p14="http://schemas.microsoft.com/office/powerpoint/2010/main" val="370471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EF2F-7268-DE48-D5FD-2F777C5D6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A5869-E830-56DB-EF15-1B3BC57BF85F}"/>
              </a:ext>
            </a:extLst>
          </p:cNvPr>
          <p:cNvSpPr>
            <a:spLocks noGrp="1"/>
          </p:cNvSpPr>
          <p:nvPr>
            <p:ph type="title"/>
          </p:nvPr>
        </p:nvSpPr>
        <p:spPr>
          <a:xfrm>
            <a:off x="503434" y="365125"/>
            <a:ext cx="10850366" cy="1325563"/>
          </a:xfrm>
        </p:spPr>
        <p:txBody>
          <a:bodyPr>
            <a:normAutofit/>
          </a:bodyPr>
          <a:lstStyle/>
          <a:p>
            <a:r>
              <a:rPr lang="en-US" sz="4000" dirty="0"/>
              <a:t>Practical tips: Genital mycotic infections (GMIs)</a:t>
            </a:r>
          </a:p>
        </p:txBody>
      </p:sp>
      <p:sp>
        <p:nvSpPr>
          <p:cNvPr id="3" name="Content Placeholder 2">
            <a:extLst>
              <a:ext uri="{FF2B5EF4-FFF2-40B4-BE49-F238E27FC236}">
                <a16:creationId xmlns:a16="http://schemas.microsoft.com/office/drawing/2014/main" id="{B0D165FC-5DD2-C2E4-52A9-C334A9ED918C}"/>
              </a:ext>
            </a:extLst>
          </p:cNvPr>
          <p:cNvSpPr>
            <a:spLocks noGrp="1"/>
          </p:cNvSpPr>
          <p:nvPr>
            <p:ph idx="1"/>
          </p:nvPr>
        </p:nvSpPr>
        <p:spPr/>
        <p:txBody>
          <a:bodyPr>
            <a:normAutofit fontScale="70000" lnSpcReduction="20000"/>
          </a:bodyPr>
          <a:lstStyle/>
          <a:p>
            <a:r>
              <a:rPr lang="en-US" dirty="0"/>
              <a:t>Uncomplicated </a:t>
            </a:r>
          </a:p>
          <a:p>
            <a:pPr lvl="1"/>
            <a:r>
              <a:rPr lang="en-US" dirty="0"/>
              <a:t>(Healthy, non-pregnant, &lt;3 inf/year, mild/mod symptoms)</a:t>
            </a:r>
          </a:p>
          <a:p>
            <a:pPr lvl="1"/>
            <a:r>
              <a:rPr lang="en-US" dirty="0"/>
              <a:t>Fluconazole 150 po  single dose</a:t>
            </a:r>
          </a:p>
          <a:p>
            <a:pPr lvl="1"/>
            <a:endParaRPr lang="en-US" dirty="0"/>
          </a:p>
          <a:p>
            <a:r>
              <a:rPr lang="en-US" dirty="0"/>
              <a:t>Complicated</a:t>
            </a:r>
          </a:p>
          <a:p>
            <a:pPr lvl="1"/>
            <a:r>
              <a:rPr lang="en-US" dirty="0"/>
              <a:t>Severe signs, &gt; 3/ year, poorly controlled DM, immunocompromised</a:t>
            </a:r>
          </a:p>
          <a:p>
            <a:pPr lvl="1"/>
            <a:r>
              <a:rPr lang="en-US" dirty="0"/>
              <a:t>Fluconazole 150 mg po q 3 days , 2-3 doses</a:t>
            </a:r>
          </a:p>
          <a:p>
            <a:pPr lvl="2"/>
            <a:r>
              <a:rPr lang="en-US" dirty="0"/>
              <a:t> +/1 clotrimazole/betamethasone x 48 </a:t>
            </a:r>
            <a:r>
              <a:rPr lang="en-US" dirty="0" err="1"/>
              <a:t>hrs</a:t>
            </a:r>
            <a:endParaRPr lang="en-US" dirty="0"/>
          </a:p>
          <a:p>
            <a:pPr lvl="2"/>
            <a:r>
              <a:rPr lang="en-US" dirty="0"/>
              <a:t>Or Topicals – 7-14 days</a:t>
            </a:r>
          </a:p>
          <a:p>
            <a:pPr lvl="2"/>
            <a:endParaRPr lang="en-US" dirty="0"/>
          </a:p>
          <a:p>
            <a:r>
              <a:rPr lang="en-US" dirty="0"/>
              <a:t>Recurrent – &gt;3 year</a:t>
            </a:r>
          </a:p>
          <a:p>
            <a:pPr lvl="1"/>
            <a:r>
              <a:rPr lang="en-US" dirty="0"/>
              <a:t> Fluconazole 150 mg po q 72 </a:t>
            </a:r>
            <a:r>
              <a:rPr lang="en-US" dirty="0" err="1"/>
              <a:t>hrs</a:t>
            </a:r>
            <a:r>
              <a:rPr lang="en-US" dirty="0"/>
              <a:t> x 3,  then once weekly x 6 months</a:t>
            </a:r>
          </a:p>
          <a:p>
            <a:pPr lvl="1"/>
            <a:endParaRPr lang="en-US" dirty="0"/>
          </a:p>
          <a:p>
            <a:r>
              <a:rPr lang="en-US" dirty="0"/>
              <a:t>Balanitis – ask if </a:t>
            </a:r>
            <a:r>
              <a:rPr lang="en-US" dirty="0" err="1"/>
              <a:t>circumsized</a:t>
            </a:r>
            <a:endParaRPr lang="en-US" dirty="0"/>
          </a:p>
          <a:p>
            <a:pPr lvl="1"/>
            <a:r>
              <a:rPr lang="en-US" dirty="0"/>
              <a:t>Advise of potential SE</a:t>
            </a:r>
          </a:p>
          <a:p>
            <a:pPr lvl="1"/>
            <a:r>
              <a:rPr lang="en-US" dirty="0"/>
              <a:t>Topical cream/po fluconazole considered</a:t>
            </a:r>
          </a:p>
          <a:p>
            <a:pPr lvl="1"/>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388943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552F-8C08-909C-9D7F-EA4DAB2D5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3AFAE-76C4-3A7F-E2BF-2497D24BA1E1}"/>
              </a:ext>
            </a:extLst>
          </p:cNvPr>
          <p:cNvSpPr>
            <a:spLocks noGrp="1"/>
          </p:cNvSpPr>
          <p:nvPr>
            <p:ph type="title"/>
          </p:nvPr>
        </p:nvSpPr>
        <p:spPr/>
        <p:txBody>
          <a:bodyPr/>
          <a:lstStyle/>
          <a:p>
            <a:pPr algn="ctr"/>
            <a:r>
              <a:rPr lang="en-US"/>
              <a:t>Fluconazole</a:t>
            </a:r>
          </a:p>
        </p:txBody>
      </p:sp>
      <p:sp>
        <p:nvSpPr>
          <p:cNvPr id="3" name="Content Placeholder 2">
            <a:extLst>
              <a:ext uri="{FF2B5EF4-FFF2-40B4-BE49-F238E27FC236}">
                <a16:creationId xmlns:a16="http://schemas.microsoft.com/office/drawing/2014/main" id="{FA3E1EE5-44AE-5A38-1928-C3D7597992BF}"/>
              </a:ext>
            </a:extLst>
          </p:cNvPr>
          <p:cNvSpPr>
            <a:spLocks noGrp="1"/>
          </p:cNvSpPr>
          <p:nvPr>
            <p:ph idx="1"/>
          </p:nvPr>
        </p:nvSpPr>
        <p:spPr>
          <a:xfrm>
            <a:off x="838200" y="1825624"/>
            <a:ext cx="10515600" cy="4895215"/>
          </a:xfrm>
        </p:spPr>
        <p:txBody>
          <a:bodyPr>
            <a:normAutofit/>
          </a:bodyPr>
          <a:lstStyle/>
          <a:p>
            <a:r>
              <a:rPr lang="en-US" sz="3200" dirty="0"/>
              <a:t>Prescription -$3.94 per 150 mg tabs</a:t>
            </a:r>
          </a:p>
          <a:p>
            <a:pPr lvl="1"/>
            <a:r>
              <a:rPr lang="en-US" dirty="0"/>
              <a:t>+ dispensing fee </a:t>
            </a:r>
            <a:r>
              <a:rPr lang="en-US" dirty="0" err="1"/>
              <a:t>eg.</a:t>
            </a:r>
            <a:r>
              <a:rPr lang="en-US" dirty="0"/>
              <a:t> $12.99</a:t>
            </a:r>
          </a:p>
          <a:p>
            <a:pPr lvl="1"/>
            <a:r>
              <a:rPr lang="en-US" dirty="0"/>
              <a:t>Annual Cost – 1/ month - $60.27</a:t>
            </a:r>
            <a:endParaRPr lang="en-US" sz="3200" dirty="0"/>
          </a:p>
          <a:p>
            <a:endParaRPr lang="en-US" sz="3200" dirty="0"/>
          </a:p>
          <a:p>
            <a:r>
              <a:rPr lang="en-US" sz="3200" dirty="0"/>
              <a:t>Ontario  -LU Code 235</a:t>
            </a:r>
          </a:p>
          <a:p>
            <a:r>
              <a:rPr lang="en-US" sz="3200" dirty="0"/>
              <a:t>150 mg tab q 25 days prn for vaginal Candidiasis</a:t>
            </a:r>
          </a:p>
          <a:p>
            <a:pPr lvl="1"/>
            <a:r>
              <a:rPr lang="en-US" dirty="0"/>
              <a:t>Annual Cost – 1/month = $48		</a:t>
            </a:r>
          </a:p>
          <a:p>
            <a:pPr lvl="1"/>
            <a:r>
              <a:rPr lang="en-US" dirty="0"/>
              <a:t>Annual Cost - $4.00 + dispensing fee</a:t>
            </a:r>
          </a:p>
          <a:p>
            <a:r>
              <a:rPr lang="en-US" dirty="0"/>
              <a:t>50 mg x 3 covered</a:t>
            </a:r>
          </a:p>
          <a:p>
            <a:endParaRPr lang="en-US" sz="3200" dirty="0"/>
          </a:p>
        </p:txBody>
      </p:sp>
    </p:spTree>
    <p:extLst>
      <p:ext uri="{BB962C8B-B14F-4D97-AF65-F5344CB8AC3E}">
        <p14:creationId xmlns:p14="http://schemas.microsoft.com/office/powerpoint/2010/main" val="27210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D3AA-E673-93CA-033C-A1052B0E4B0C}"/>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01173694-4BF0-79A2-377E-35941F45CFF5}"/>
              </a:ext>
            </a:extLst>
          </p:cNvPr>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1452" b="1" i="0" u="none" strike="noStrike" kern="1200" cap="none" spc="0" normalizeH="0" baseline="0" noProof="0" dirty="0" err="1">
                <a:ln>
                  <a:noFill/>
                </a:ln>
                <a:solidFill>
                  <a:srgbClr val="FFFFFF"/>
                </a:solidFill>
                <a:effectLst/>
                <a:uLnTx/>
                <a:uFillTx/>
                <a:latin typeface="Arial" charset="0"/>
              </a:rPr>
              <a:t>Primary Outcome and Its Components.</a:t>
            </a:r>
            <a:endParaRPr kumimoji="0" lang="en-GB" sz="1452" b="1" i="0" u="none" strike="noStrike" kern="1200" cap="none" spc="0" normalizeH="0" baseline="0" noProof="0" dirty="0">
              <a:ln>
                <a:noFill/>
              </a:ln>
              <a:solidFill>
                <a:srgbClr val="FFFFFF"/>
              </a:solidFill>
              <a:effectLst/>
              <a:uLnTx/>
              <a:uFillTx/>
              <a:latin typeface="Arial" charset="0"/>
            </a:endParaRPr>
          </a:p>
        </p:txBody>
      </p:sp>
      <p:pic>
        <p:nvPicPr>
          <p:cNvPr id="5122" name="Picture 2">
            <a:extLst>
              <a:ext uri="{FF2B5EF4-FFF2-40B4-BE49-F238E27FC236}">
                <a16:creationId xmlns:a16="http://schemas.microsoft.com/office/drawing/2014/main" id="{2B6E9C40-D6BC-6FA6-02F9-FCB4DCDFFB01}"/>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a:extLst>
              <a:ext uri="{FF2B5EF4-FFF2-40B4-BE49-F238E27FC236}">
                <a16:creationId xmlns:a16="http://schemas.microsoft.com/office/drawing/2014/main" id="{013F4116-A383-50D8-2E94-6EEF988AD054}"/>
              </a:ext>
            </a:extLst>
          </p:cNvPr>
          <p:cNvSpPr txBox="1">
            <a:spLocks noChangeArrowheads="1"/>
          </p:cNvSpPr>
          <p:nvPr/>
        </p:nvSpPr>
        <p:spPr bwMode="auto">
          <a:xfrm>
            <a:off x="2715051" y="5972308"/>
            <a:ext cx="6741739" cy="162609"/>
          </a:xfrm>
          <a:prstGeom prst="rect">
            <a:avLst/>
          </a:prstGeom>
          <a:noFill/>
          <a:ln w="9525">
            <a:noFill/>
            <a:miter lim="800000"/>
            <a:headEnd/>
            <a:tailEnd/>
          </a:ln>
        </p:spPr>
        <p:txBody>
          <a:bodyPr lIns="0" tIns="0" rIns="0" bIns="0">
            <a:spAutoFit/>
          </a:bodyPr>
          <a:lstStyle/>
          <a:p>
            <a:pPr marL="0" marR="0" lvl="0" indent="0" algn="l"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Lst>
              <a:defRPr/>
            </a:pPr>
            <a:r>
              <a:rPr kumimoji="0" lang="en-GB" sz="1089" b="1" i="0" u="none" strike="noStrike" kern="1200" cap="none" spc="0" normalizeH="0" baseline="0" noProof="0">
                <a:ln>
                  <a:noFill/>
                </a:ln>
                <a:solidFill>
                  <a:srgbClr val="FFFFFF"/>
                </a:solidFill>
                <a:effectLst/>
                <a:uLnTx/>
                <a:uFillTx/>
                <a:latin typeface="Arial" charset="0"/>
              </a:rPr>
              <a:t>Solomon SD et al. N Engl J Med2024;391:1475-1485</a:t>
            </a:r>
            <a:endParaRPr kumimoji="0" lang="en-GB" sz="1089" b="1" i="0" u="none" strike="noStrike" kern="1200" cap="none" spc="0" normalizeH="0" baseline="0" noProof="0" dirty="0">
              <a:ln>
                <a:noFill/>
              </a:ln>
              <a:solidFill>
                <a:srgbClr val="FFFFFF"/>
              </a:solidFill>
              <a:effectLst/>
              <a:uLnTx/>
              <a:uFillTx/>
              <a:latin typeface="Arial" charset="0"/>
            </a:endParaRPr>
          </a:p>
        </p:txBody>
      </p:sp>
      <p:pic>
        <p:nvPicPr>
          <p:cNvPr id="6" name="Picture 5" descr="Image">
            <a:extLst>
              <a:ext uri="{FF2B5EF4-FFF2-40B4-BE49-F238E27FC236}">
                <a16:creationId xmlns:a16="http://schemas.microsoft.com/office/drawing/2014/main" id="{A55E1490-5820-E3D3-3C92-B1928774C5CB}"/>
              </a:ext>
            </a:extLst>
          </p:cNvPr>
          <p:cNvPicPr>
            <a:picLocks noChangeAspect="1"/>
          </p:cNvPicPr>
          <p:nvPr/>
        </p:nvPicPr>
        <p:blipFill>
          <a:blip r:embed="rId4" cstate="print"/>
          <a:srcRect r="49746" b="50341"/>
          <a:stretch>
            <a:fillRect/>
          </a:stretch>
        </p:blipFill>
        <p:spPr>
          <a:xfrm>
            <a:off x="2715051" y="645079"/>
            <a:ext cx="7302325" cy="5327229"/>
          </a:xfrm>
          <a:prstGeom prst="rect">
            <a:avLst/>
          </a:prstGeom>
        </p:spPr>
      </p:pic>
    </p:spTree>
    <p:extLst>
      <p:ext uri="{BB962C8B-B14F-4D97-AF65-F5344CB8AC3E}">
        <p14:creationId xmlns:p14="http://schemas.microsoft.com/office/powerpoint/2010/main" val="204858016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7BDB30-1527-428B-B953-435F9676B1A5}"/>
              </a:ext>
            </a:extLst>
          </p:cNvPr>
          <p:cNvPicPr>
            <a:picLocks noChangeAspect="1"/>
          </p:cNvPicPr>
          <p:nvPr/>
        </p:nvPicPr>
        <p:blipFill>
          <a:blip r:embed="rId3"/>
          <a:stretch>
            <a:fillRect/>
          </a:stretch>
        </p:blipFill>
        <p:spPr>
          <a:xfrm>
            <a:off x="2103976" y="1012029"/>
            <a:ext cx="2080282" cy="2683616"/>
          </a:xfrm>
          <a:prstGeom prst="rect">
            <a:avLst/>
          </a:prstGeom>
        </p:spPr>
      </p:pic>
      <p:pic>
        <p:nvPicPr>
          <p:cNvPr id="18" name="Picture 17">
            <a:extLst>
              <a:ext uri="{FF2B5EF4-FFF2-40B4-BE49-F238E27FC236}">
                <a16:creationId xmlns:a16="http://schemas.microsoft.com/office/drawing/2014/main" id="{3ACF8B2B-448C-468E-8B3F-36259E9EF6E3}"/>
              </a:ext>
            </a:extLst>
          </p:cNvPr>
          <p:cNvPicPr>
            <a:picLocks noChangeAspect="1"/>
          </p:cNvPicPr>
          <p:nvPr/>
        </p:nvPicPr>
        <p:blipFill>
          <a:blip r:embed="rId4"/>
          <a:stretch>
            <a:fillRect/>
          </a:stretch>
        </p:blipFill>
        <p:spPr>
          <a:xfrm>
            <a:off x="2374168" y="4603425"/>
            <a:ext cx="1797537" cy="2317072"/>
          </a:xfrm>
          <a:prstGeom prst="rect">
            <a:avLst/>
          </a:prstGeom>
        </p:spPr>
      </p:pic>
      <p:sp>
        <p:nvSpPr>
          <p:cNvPr id="3" name="Title 2"/>
          <p:cNvSpPr>
            <a:spLocks noGrp="1"/>
          </p:cNvSpPr>
          <p:nvPr>
            <p:ph type="title"/>
          </p:nvPr>
        </p:nvSpPr>
        <p:spPr/>
        <p:txBody>
          <a:bodyPr/>
          <a:lstStyle/>
          <a:p>
            <a:r>
              <a:rPr lang="en-US"/>
              <a:t>Simple strategies to help patients manage </a:t>
            </a:r>
            <a:br>
              <a:rPr lang="en-US"/>
            </a:br>
            <a:r>
              <a:rPr lang="en-US"/>
              <a:t>GLP-1 RA-related GI side effects</a:t>
            </a:r>
          </a:p>
        </p:txBody>
      </p:sp>
      <p:sp>
        <p:nvSpPr>
          <p:cNvPr id="21" name="Footer Placeholder 20">
            <a:extLst>
              <a:ext uri="{FF2B5EF4-FFF2-40B4-BE49-F238E27FC236}">
                <a16:creationId xmlns:a16="http://schemas.microsoft.com/office/drawing/2014/main" id="{05198EB6-5A1F-46ED-905E-A59A05DA69EB}"/>
              </a:ext>
            </a:extLst>
          </p:cNvPr>
          <p:cNvSpPr>
            <a:spLocks noGrp="1"/>
          </p:cNvSpPr>
          <p:nvPr>
            <p:ph type="ftr" sz="quarter" idx="10"/>
          </p:nvPr>
        </p:nvSpPr>
        <p:spPr>
          <a:xfrm>
            <a:off x="448574" y="6356350"/>
            <a:ext cx="1035169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Romera</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I, et al. Diabetes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Ther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2018;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Shaefer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CF, Jr., et al. Postgrad Med. 2015;127(8):818-826</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remaining content based on clinician experience.</a:t>
            </a:r>
            <a:endPar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12">
            <a:extLst>
              <a:ext uri="{FF2B5EF4-FFF2-40B4-BE49-F238E27FC236}">
                <a16:creationId xmlns:a16="http://schemas.microsoft.com/office/drawing/2014/main" id="{4549ACED-4C90-441E-A340-9F2DA3CA9F59}"/>
              </a:ext>
            </a:extLst>
          </p:cNvPr>
          <p:cNvSpPr>
            <a:spLocks noGrp="1"/>
          </p:cNvSpPr>
          <p:nvPr>
            <p:ph sz="quarter" idx="1"/>
          </p:nvPr>
        </p:nvSpPr>
        <p:spPr>
          <a:xfrm>
            <a:off x="3960378" y="1185863"/>
            <a:ext cx="7393421" cy="4991100"/>
          </a:xfrm>
        </p:spPr>
        <p:txBody>
          <a:bodyPr anchor="ctr">
            <a:normAutofit/>
          </a:bodyPr>
          <a:lstStyle/>
          <a:p>
            <a:pPr fontAlgn="ctr">
              <a:lnSpc>
                <a:spcPct val="200000"/>
              </a:lnSpc>
            </a:pPr>
            <a:r>
              <a:rPr lang="en-US" sz="2800"/>
              <a:t>Eat </a:t>
            </a:r>
            <a:r>
              <a:rPr lang="en-US" sz="2800" b="1">
                <a:solidFill>
                  <a:srgbClr val="B32A63"/>
                </a:solidFill>
              </a:rPr>
              <a:t>smaller</a:t>
            </a:r>
            <a:r>
              <a:rPr lang="en-US" sz="2800"/>
              <a:t> </a:t>
            </a:r>
            <a:r>
              <a:rPr lang="en-US" sz="2800" b="1">
                <a:solidFill>
                  <a:srgbClr val="B32A63"/>
                </a:solidFill>
              </a:rPr>
              <a:t>meals</a:t>
            </a:r>
            <a:endParaRPr lang="en-US" sz="2800"/>
          </a:p>
          <a:p>
            <a:pPr fontAlgn="ctr">
              <a:lnSpc>
                <a:spcPct val="200000"/>
              </a:lnSpc>
            </a:pPr>
            <a:r>
              <a:rPr lang="en-US" sz="2800" b="1">
                <a:solidFill>
                  <a:srgbClr val="B32A63"/>
                </a:solidFill>
              </a:rPr>
              <a:t>Avoid</a:t>
            </a:r>
            <a:r>
              <a:rPr lang="en-US" sz="2800"/>
              <a:t> fatty and spicy foods</a:t>
            </a:r>
          </a:p>
          <a:p>
            <a:pPr marL="0" indent="0" fontAlgn="ctr">
              <a:lnSpc>
                <a:spcPct val="200000"/>
              </a:lnSpc>
              <a:buNone/>
            </a:pPr>
            <a:endParaRPr lang="en-US" sz="1000"/>
          </a:p>
          <a:p>
            <a:pPr fontAlgn="ctr">
              <a:lnSpc>
                <a:spcPct val="100000"/>
              </a:lnSpc>
            </a:pPr>
            <a:r>
              <a:rPr lang="en-US" sz="2800"/>
              <a:t>Take on an </a:t>
            </a:r>
            <a:r>
              <a:rPr lang="en-US" sz="2800" b="1">
                <a:solidFill>
                  <a:srgbClr val="B32A63"/>
                </a:solidFill>
              </a:rPr>
              <a:t>empty stomach</a:t>
            </a:r>
            <a:r>
              <a:rPr lang="en-US" sz="2800">
                <a:solidFill>
                  <a:schemeClr val="tx1"/>
                </a:solidFill>
              </a:rPr>
              <a:t> or </a:t>
            </a:r>
            <a:r>
              <a:rPr lang="en-US" sz="2800" b="1">
                <a:solidFill>
                  <a:srgbClr val="B32A63"/>
                </a:solidFill>
              </a:rPr>
              <a:t>before bed time</a:t>
            </a:r>
          </a:p>
          <a:p>
            <a:pPr marL="0" indent="0" fontAlgn="ctr">
              <a:lnSpc>
                <a:spcPct val="100000"/>
              </a:lnSpc>
              <a:buNone/>
            </a:pPr>
            <a:endParaRPr lang="en-US" sz="2800"/>
          </a:p>
          <a:p>
            <a:pPr fontAlgn="ctr">
              <a:lnSpc>
                <a:spcPct val="100000"/>
              </a:lnSpc>
            </a:pPr>
            <a:r>
              <a:rPr lang="en-US" sz="2800"/>
              <a:t>Stay </a:t>
            </a:r>
            <a:r>
              <a:rPr lang="en-US" sz="2800" b="1">
                <a:solidFill>
                  <a:srgbClr val="A63060"/>
                </a:solidFill>
              </a:rPr>
              <a:t>hydrated</a:t>
            </a:r>
            <a:endParaRPr lang="en-CA" sz="2800" b="1">
              <a:solidFill>
                <a:srgbClr val="A63060"/>
              </a:solidFill>
            </a:endParaRPr>
          </a:p>
        </p:txBody>
      </p:sp>
      <p:pic>
        <p:nvPicPr>
          <p:cNvPr id="17" name="Picture 16">
            <a:extLst>
              <a:ext uri="{FF2B5EF4-FFF2-40B4-BE49-F238E27FC236}">
                <a16:creationId xmlns:a16="http://schemas.microsoft.com/office/drawing/2014/main" id="{0B734455-F498-4543-8244-AAF3149B51AC}"/>
              </a:ext>
            </a:extLst>
          </p:cNvPr>
          <p:cNvPicPr>
            <a:picLocks noChangeAspect="1"/>
          </p:cNvPicPr>
          <p:nvPr/>
        </p:nvPicPr>
        <p:blipFill>
          <a:blip r:embed="rId5"/>
          <a:stretch>
            <a:fillRect/>
          </a:stretch>
        </p:blipFill>
        <p:spPr>
          <a:xfrm>
            <a:off x="2305953" y="1938403"/>
            <a:ext cx="1933969" cy="2494431"/>
          </a:xfrm>
          <a:prstGeom prst="rect">
            <a:avLst/>
          </a:prstGeom>
        </p:spPr>
      </p:pic>
      <p:pic>
        <p:nvPicPr>
          <p:cNvPr id="20" name="Picture 19">
            <a:extLst>
              <a:ext uri="{FF2B5EF4-FFF2-40B4-BE49-F238E27FC236}">
                <a16:creationId xmlns:a16="http://schemas.microsoft.com/office/drawing/2014/main" id="{561FBF55-E900-4855-8B10-F46963368AB4}"/>
              </a:ext>
            </a:extLst>
          </p:cNvPr>
          <p:cNvPicPr>
            <a:picLocks noChangeAspect="1"/>
          </p:cNvPicPr>
          <p:nvPr/>
        </p:nvPicPr>
        <p:blipFill>
          <a:blip r:embed="rId6"/>
          <a:stretch>
            <a:fillRect/>
          </a:stretch>
        </p:blipFill>
        <p:spPr>
          <a:xfrm>
            <a:off x="2356678" y="3306688"/>
            <a:ext cx="1686208" cy="2173199"/>
          </a:xfrm>
          <a:prstGeom prst="rect">
            <a:avLst/>
          </a:prstGeom>
        </p:spPr>
      </p:pic>
      <p:sp>
        <p:nvSpPr>
          <p:cNvPr id="2" name="Rectangle: Rounded Corners 1" hidden="1"/>
          <p:cNvSpPr/>
          <p:nvPr/>
        </p:nvSpPr>
        <p:spPr>
          <a:xfrm>
            <a:off x="1706837" y="2691757"/>
            <a:ext cx="9147211" cy="1823416"/>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What tips or recommendations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for managing side effects have your patients found useful?</a:t>
            </a:r>
          </a:p>
        </p:txBody>
      </p:sp>
      <p:sp>
        <p:nvSpPr>
          <p:cNvPr id="4" name="Oval 3" hidden="1"/>
          <p:cNvSpPr/>
          <p:nvPr/>
        </p:nvSpPr>
        <p:spPr>
          <a:xfrm>
            <a:off x="10036987" y="2259503"/>
            <a:ext cx="944088" cy="91520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Verdana"/>
                <a:ea typeface="+mn-ea"/>
                <a:cs typeface="+mn-cs"/>
              </a:rPr>
              <a:t>?</a:t>
            </a:r>
          </a:p>
        </p:txBody>
      </p:sp>
    </p:spTree>
    <p:extLst>
      <p:ext uri="{BB962C8B-B14F-4D97-AF65-F5344CB8AC3E}">
        <p14:creationId xmlns:p14="http://schemas.microsoft.com/office/powerpoint/2010/main" val="35518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fade">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lstStyle/>
          <a:p>
            <a:pPr algn="ctr"/>
            <a:r>
              <a:rPr lang="en-US"/>
              <a:t>Ozempic Micro-Dosing</a:t>
            </a:r>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18 “clicks” between 0 and 0.25mg and 18 “clicks” between 0.25mg and 0.5mg.  On the 1mg pen there are 74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CA" altLang="en-US" sz="1800" b="0" i="0" u="none" strike="noStrike" cap="none" normalizeH="0" baseline="0">
              <a:ln>
                <a:noFill/>
              </a:ln>
              <a:solidFill>
                <a:schemeClr val="tx1"/>
              </a:solidFill>
              <a:effectLst/>
            </a:endParaRPr>
          </a:p>
          <a:p>
            <a:endParaRPr lang="en-US"/>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9636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GB"/>
              <a:t>Summary</a:t>
            </a:r>
          </a:p>
        </p:txBody>
      </p:sp>
      <p:sp>
        <p:nvSpPr>
          <p:cNvPr id="4" name="Content Placeholder 3"/>
          <p:cNvSpPr>
            <a:spLocks noGrp="1"/>
          </p:cNvSpPr>
          <p:nvPr>
            <p:ph sz="half" idx="1"/>
          </p:nvPr>
        </p:nvSpPr>
        <p:spPr/>
        <p:txBody>
          <a:bodyPr/>
          <a:lstStyle/>
          <a:p>
            <a:r>
              <a:rPr lang="en-US" altLang="en-GB"/>
              <a:t>CHF is a complex syndrome</a:t>
            </a:r>
          </a:p>
          <a:p>
            <a:r>
              <a:rPr lang="en-US" altLang="en-GB"/>
              <a:t>Clinical diagnosis</a:t>
            </a:r>
          </a:p>
          <a:p>
            <a:endParaRPr lang="en-US" altLang="en-GB"/>
          </a:p>
        </p:txBody>
      </p:sp>
      <p:sp>
        <p:nvSpPr>
          <p:cNvPr id="5" name="Content Placeholder 4"/>
          <p:cNvSpPr>
            <a:spLocks noGrp="1"/>
          </p:cNvSpPr>
          <p:nvPr>
            <p:ph sz="half" idx="2"/>
          </p:nvPr>
        </p:nvSpPr>
        <p:spPr/>
        <p:txBody>
          <a:bodyPr/>
          <a:lstStyle/>
          <a:p>
            <a:endParaRPr lang="en-US" alt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GB"/>
              <a:t>Summary</a:t>
            </a:r>
          </a:p>
        </p:txBody>
      </p:sp>
      <p:sp>
        <p:nvSpPr>
          <p:cNvPr id="4" name="Content Placeholder 3"/>
          <p:cNvSpPr>
            <a:spLocks noGrp="1"/>
          </p:cNvSpPr>
          <p:nvPr>
            <p:ph sz="half" idx="1"/>
          </p:nvPr>
        </p:nvSpPr>
        <p:spPr/>
        <p:txBody>
          <a:bodyPr/>
          <a:lstStyle/>
          <a:p>
            <a:r>
              <a:rPr lang="en-US" altLang="en-GB"/>
              <a:t>CHF is a complex syndrome</a:t>
            </a:r>
          </a:p>
          <a:p>
            <a:r>
              <a:rPr lang="en-US" altLang="en-GB"/>
              <a:t>Clinical diagnosis</a:t>
            </a:r>
          </a:p>
          <a:p>
            <a:r>
              <a:rPr lang="en-US" altLang="en-GB"/>
              <a:t>Often unclear categorization upon presentation (i.e. unknown LVEF)</a:t>
            </a:r>
          </a:p>
          <a:p>
            <a:endParaRPr lang="en-US" altLang="en-GB"/>
          </a:p>
        </p:txBody>
      </p:sp>
      <p:sp>
        <p:nvSpPr>
          <p:cNvPr id="5" name="Content Placeholder 4"/>
          <p:cNvSpPr>
            <a:spLocks noGrp="1"/>
          </p:cNvSpPr>
          <p:nvPr>
            <p:ph sz="half" idx="2"/>
          </p:nvPr>
        </p:nvSpPr>
        <p:spPr/>
        <p:txBody>
          <a:bodyPr/>
          <a:lstStyle/>
          <a:p>
            <a:endParaRPr lang="en-US" alt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GB"/>
              <a:t>Summary</a:t>
            </a:r>
          </a:p>
        </p:txBody>
      </p:sp>
      <p:sp>
        <p:nvSpPr>
          <p:cNvPr id="4" name="Content Placeholder 3"/>
          <p:cNvSpPr>
            <a:spLocks noGrp="1"/>
          </p:cNvSpPr>
          <p:nvPr>
            <p:ph sz="half" idx="1"/>
          </p:nvPr>
        </p:nvSpPr>
        <p:spPr/>
        <p:txBody>
          <a:bodyPr/>
          <a:lstStyle/>
          <a:p>
            <a:r>
              <a:rPr lang="en-US" altLang="en-GB"/>
              <a:t>CHF is a complex syndrome</a:t>
            </a:r>
          </a:p>
          <a:p>
            <a:r>
              <a:rPr lang="en-US" altLang="en-GB"/>
              <a:t>Clinical diagnosis</a:t>
            </a:r>
          </a:p>
          <a:p>
            <a:r>
              <a:rPr lang="en-US" altLang="en-GB"/>
              <a:t>Often unclear categorization upon presentation (i.e. unknown LVEF)</a:t>
            </a:r>
          </a:p>
          <a:p>
            <a:r>
              <a:rPr lang="en-US" altLang="en-GB"/>
              <a:t>Substantial overlap of initial management regardless of LVEF </a:t>
            </a:r>
          </a:p>
          <a:p>
            <a:pPr lvl="1"/>
            <a:r>
              <a:rPr lang="en-US" altLang="en-GB"/>
              <a:t>non-pharmacological management</a:t>
            </a:r>
          </a:p>
          <a:p>
            <a:pPr lvl="1"/>
            <a:r>
              <a:rPr lang="en-US" altLang="en-GB"/>
              <a:t>Loop diuretics</a:t>
            </a:r>
          </a:p>
          <a:p>
            <a:pPr lvl="1"/>
            <a:r>
              <a:rPr lang="en-US" altLang="en-GB"/>
              <a:t>SGLT2i</a:t>
            </a:r>
          </a:p>
          <a:p>
            <a:pPr lvl="1"/>
            <a:r>
              <a:rPr lang="en-US" altLang="en-GB"/>
              <a:t>MRA</a:t>
            </a:r>
          </a:p>
        </p:txBody>
      </p:sp>
      <p:sp>
        <p:nvSpPr>
          <p:cNvPr id="5" name="Content Placeholder 4"/>
          <p:cNvSpPr>
            <a:spLocks noGrp="1"/>
          </p:cNvSpPr>
          <p:nvPr>
            <p:ph sz="half" idx="2"/>
          </p:nvPr>
        </p:nvSpPr>
        <p:spPr/>
        <p:txBody>
          <a:bodyPr/>
          <a:lstStyle/>
          <a:p>
            <a:endParaRPr lang="en-US" alt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GB"/>
              <a:t>Summary</a:t>
            </a:r>
          </a:p>
        </p:txBody>
      </p:sp>
      <p:sp>
        <p:nvSpPr>
          <p:cNvPr id="4" name="Content Placeholder 3"/>
          <p:cNvSpPr>
            <a:spLocks noGrp="1"/>
          </p:cNvSpPr>
          <p:nvPr>
            <p:ph sz="half" idx="1"/>
          </p:nvPr>
        </p:nvSpPr>
        <p:spPr/>
        <p:txBody>
          <a:bodyPr/>
          <a:lstStyle/>
          <a:p>
            <a:r>
              <a:rPr lang="en-US" altLang="en-GB"/>
              <a:t>CHF is a complex syndrome</a:t>
            </a:r>
          </a:p>
          <a:p>
            <a:r>
              <a:rPr lang="en-US" altLang="en-GB"/>
              <a:t>Clinical diagnosis</a:t>
            </a:r>
          </a:p>
          <a:p>
            <a:r>
              <a:rPr lang="en-US" altLang="en-GB"/>
              <a:t>Often unclear categorization upon presentation (i.e. unknown LVEF)</a:t>
            </a:r>
          </a:p>
          <a:p>
            <a:r>
              <a:rPr lang="en-US" altLang="en-GB"/>
              <a:t>Substantial overlap of initial management regardless of LVEF </a:t>
            </a:r>
          </a:p>
          <a:p>
            <a:pPr lvl="1"/>
            <a:r>
              <a:rPr lang="en-US" altLang="en-GB"/>
              <a:t>non-pharmacological management</a:t>
            </a:r>
          </a:p>
          <a:p>
            <a:pPr lvl="1"/>
            <a:r>
              <a:rPr lang="en-US" altLang="en-GB"/>
              <a:t>Loop diuretics</a:t>
            </a:r>
          </a:p>
          <a:p>
            <a:pPr lvl="1"/>
            <a:r>
              <a:rPr lang="en-US" altLang="en-GB"/>
              <a:t>SGLT2i</a:t>
            </a:r>
          </a:p>
          <a:p>
            <a:pPr lvl="1"/>
            <a:r>
              <a:rPr lang="en-US" altLang="en-GB"/>
              <a:t>MRA</a:t>
            </a:r>
          </a:p>
        </p:txBody>
      </p:sp>
      <p:sp>
        <p:nvSpPr>
          <p:cNvPr id="5" name="Content Placeholder 4"/>
          <p:cNvSpPr>
            <a:spLocks noGrp="1"/>
          </p:cNvSpPr>
          <p:nvPr>
            <p:ph sz="half" idx="2"/>
          </p:nvPr>
        </p:nvSpPr>
        <p:spPr/>
        <p:txBody>
          <a:bodyPr/>
          <a:lstStyle/>
          <a:p>
            <a:r>
              <a:rPr lang="en-US" altLang="en-GB"/>
              <a:t>CHF management is complex	</a:t>
            </a:r>
          </a:p>
          <a:p>
            <a:pPr lvl="1"/>
            <a:r>
              <a:rPr lang="en-US" altLang="en-GB"/>
              <a:t>Orillia Heart Function is a multidisciplinary clinic aimed at addressing this</a:t>
            </a:r>
          </a:p>
          <a:p>
            <a:pPr lvl="0"/>
            <a:endParaRPr lang="en-US" alt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GB"/>
              <a:t>Summary</a:t>
            </a:r>
          </a:p>
        </p:txBody>
      </p:sp>
      <p:sp>
        <p:nvSpPr>
          <p:cNvPr id="4" name="Content Placeholder 3"/>
          <p:cNvSpPr>
            <a:spLocks noGrp="1"/>
          </p:cNvSpPr>
          <p:nvPr>
            <p:ph sz="half" idx="1"/>
          </p:nvPr>
        </p:nvSpPr>
        <p:spPr/>
        <p:txBody>
          <a:bodyPr/>
          <a:lstStyle/>
          <a:p>
            <a:r>
              <a:rPr lang="en-US" altLang="en-GB"/>
              <a:t>CHF is a complex syndrome</a:t>
            </a:r>
          </a:p>
          <a:p>
            <a:r>
              <a:rPr lang="en-US" altLang="en-GB"/>
              <a:t>Clinical diagnosis</a:t>
            </a:r>
          </a:p>
          <a:p>
            <a:r>
              <a:rPr lang="en-US" altLang="en-GB"/>
              <a:t>Often unclear categorization upon presentation (i.e. unknown LVEF)</a:t>
            </a:r>
          </a:p>
          <a:p>
            <a:r>
              <a:rPr lang="en-US" altLang="en-GB"/>
              <a:t>Substantial overlap of initial management regardless of LVEF </a:t>
            </a:r>
          </a:p>
          <a:p>
            <a:pPr lvl="1"/>
            <a:r>
              <a:rPr lang="en-US" altLang="en-GB"/>
              <a:t>non-pharmacological management</a:t>
            </a:r>
          </a:p>
          <a:p>
            <a:pPr lvl="1"/>
            <a:r>
              <a:rPr lang="en-US" altLang="en-GB"/>
              <a:t>Loop diuretics</a:t>
            </a:r>
          </a:p>
          <a:p>
            <a:pPr lvl="1"/>
            <a:r>
              <a:rPr lang="en-US" altLang="en-GB"/>
              <a:t>SGLT2i</a:t>
            </a:r>
          </a:p>
          <a:p>
            <a:pPr lvl="1"/>
            <a:r>
              <a:rPr lang="en-US" altLang="en-GB"/>
              <a:t>MRA</a:t>
            </a:r>
          </a:p>
        </p:txBody>
      </p:sp>
      <p:sp>
        <p:nvSpPr>
          <p:cNvPr id="5" name="Content Placeholder 4"/>
          <p:cNvSpPr>
            <a:spLocks noGrp="1"/>
          </p:cNvSpPr>
          <p:nvPr>
            <p:ph sz="half" idx="2"/>
          </p:nvPr>
        </p:nvSpPr>
        <p:spPr/>
        <p:txBody>
          <a:bodyPr/>
          <a:lstStyle/>
          <a:p>
            <a:r>
              <a:rPr lang="en-US" altLang="en-GB"/>
              <a:t>CHF management is complex	</a:t>
            </a:r>
          </a:p>
          <a:p>
            <a:pPr lvl="1"/>
            <a:r>
              <a:rPr lang="en-US" altLang="en-GB"/>
              <a:t>Orillia Heart Function is a multidisciplinary clinic aimed at addressing this</a:t>
            </a:r>
          </a:p>
          <a:p>
            <a:pPr lvl="0"/>
            <a:r>
              <a:rPr lang="en-US" altLang="en-GB"/>
              <a:t>Management matters!</a:t>
            </a:r>
          </a:p>
          <a:p>
            <a:pPr lvl="1"/>
            <a:r>
              <a:rPr lang="en-US" altLang="en-GB"/>
              <a:t>Outcomes improve with pharm/non-pharm management even in the sickest individuals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10649-819D-D742-50A9-97FCDFC80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E0161-0FEC-C25A-DC96-6958A0FCE5B3}"/>
              </a:ext>
            </a:extLst>
          </p:cNvPr>
          <p:cNvSpPr>
            <a:spLocks noGrp="1"/>
          </p:cNvSpPr>
          <p:nvPr>
            <p:ph type="title"/>
          </p:nvPr>
        </p:nvSpPr>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5E5C34D8-5702-1919-7A36-729946CC74EE}"/>
              </a:ext>
            </a:extLst>
          </p:cNvPr>
          <p:cNvSpPr>
            <a:spLocks noGrp="1"/>
          </p:cNvSpPr>
          <p:nvPr>
            <p:ph idx="1"/>
          </p:nvPr>
        </p:nvSpPr>
        <p:spPr>
          <a:xfrm>
            <a:off x="1167114" y="1720659"/>
            <a:ext cx="10515600" cy="4351338"/>
          </a:xfrm>
        </p:spPr>
        <p:txBody>
          <a:bodyPr>
            <a:normAutofit/>
          </a:bodyPr>
          <a:lstStyle/>
          <a:p>
            <a:pPr marL="0" indent="0" algn="ctr">
              <a:buNone/>
            </a:pPr>
            <a:r>
              <a:rPr lang="en-US" sz="5400" dirty="0"/>
              <a:t>OTN</a:t>
            </a:r>
          </a:p>
          <a:p>
            <a:pPr marL="0" indent="0" algn="ctr">
              <a:buNone/>
            </a:pPr>
            <a:r>
              <a:rPr lang="en-US" sz="5400" dirty="0"/>
              <a:t>virtualhallway.ca</a:t>
            </a:r>
          </a:p>
          <a:p>
            <a:pPr marL="0" indent="0" algn="ctr">
              <a:buNone/>
            </a:pPr>
            <a:r>
              <a:rPr lang="en-US" sz="5400" dirty="0"/>
              <a:t>jcmacfad@gmail.com</a:t>
            </a:r>
          </a:p>
        </p:txBody>
      </p:sp>
      <p:pic>
        <p:nvPicPr>
          <p:cNvPr id="38913" name="Picture 1">
            <a:extLst>
              <a:ext uri="{FF2B5EF4-FFF2-40B4-BE49-F238E27FC236}">
                <a16:creationId xmlns:a16="http://schemas.microsoft.com/office/drawing/2014/main" id="{FA2BE105-1990-3D1F-B860-38704F176A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6511" r="2193" b="29823"/>
          <a:stretch>
            <a:fillRect/>
          </a:stretch>
        </p:blipFill>
        <p:spPr bwMode="auto">
          <a:xfrm>
            <a:off x="2770840" y="4655631"/>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A8D8F99-CAF1-D99B-A731-4AD63938A66A}"/>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44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76776-C38B-A5F9-1A23-8F77D676D12B}"/>
            </a:ext>
          </a:extLst>
        </p:cNvPr>
        <p:cNvGrpSpPr/>
        <p:nvPr/>
      </p:nvGrpSpPr>
      <p:grpSpPr>
        <a:xfrm>
          <a:off x="0" y="0"/>
          <a:ext cx="0" cy="0"/>
          <a:chOff x="0" y="0"/>
          <a:chExt cx="0" cy="0"/>
        </a:xfrm>
      </p:grpSpPr>
      <p:sp>
        <p:nvSpPr>
          <p:cNvPr id="3073" name="Text Box 1">
            <a:extLst>
              <a:ext uri="{FF2B5EF4-FFF2-40B4-BE49-F238E27FC236}">
                <a16:creationId xmlns:a16="http://schemas.microsoft.com/office/drawing/2014/main" id="{E553708C-0DDB-B3CE-0DB8-4B69528AE7A2}"/>
              </a:ext>
            </a:extLst>
          </p:cNvPr>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1" i="0" u="none" strike="noStrike" kern="1200" cap="none" spc="0" normalizeH="0" baseline="0" noProof="0" dirty="0">
                <a:ln>
                  <a:noFill/>
                </a:ln>
                <a:solidFill>
                  <a:srgbClr val="FF0000"/>
                </a:solidFill>
                <a:effectLst/>
                <a:uLnTx/>
                <a:uFillTx/>
                <a:latin typeface="Arial" charset="0"/>
              </a:rPr>
              <a:t>Original Article</a:t>
            </a:r>
            <a:r>
              <a:rPr kumimoji="0" lang="en-GB" sz="2540" b="1" i="0" u="none" strike="noStrike" kern="1200" cap="none" spc="0" normalizeH="0" baseline="0" noProof="0" dirty="0">
                <a:ln>
                  <a:noFill/>
                </a:ln>
                <a:solidFill>
                  <a:srgbClr val="FFFFFF"/>
                </a:solidFill>
                <a:effectLst/>
                <a:uLnTx/>
                <a:uFillTx/>
                <a:latin typeface="Arial" charset="0"/>
              </a:rPr>
              <a:t> </a:t>
            </a:r>
            <a:br>
              <a:rPr kumimoji="0" lang="en-GB" sz="2540" b="1" i="0" u="none" strike="noStrike" kern="1200" cap="none" spc="0" normalizeH="0" baseline="0" noProof="0" dirty="0">
                <a:ln>
                  <a:noFill/>
                </a:ln>
                <a:solidFill>
                  <a:srgbClr val="FFFFFF"/>
                </a:solidFill>
                <a:effectLst/>
                <a:uLnTx/>
                <a:uFillTx/>
                <a:latin typeface="Arial" charset="0"/>
              </a:rPr>
            </a:br>
            <a:r>
              <a:rPr kumimoji="0" lang="en-GB" sz="2540" b="1" i="0" u="none" strike="noStrike" kern="1200" cap="none" spc="0" normalizeH="0" baseline="0" noProof="0" dirty="0">
                <a:ln>
                  <a:noFill/>
                </a:ln>
                <a:solidFill>
                  <a:srgbClr val="FFFFFF"/>
                </a:solidFill>
                <a:effectLst/>
                <a:uLnTx/>
                <a:uFillTx/>
                <a:latin typeface="Arial" charset="0"/>
              </a:rPr>
              <a:t>Tirzepatide for Heart Failure with Preserved Ejection Fraction and Obesity</a:t>
            </a:r>
          </a:p>
        </p:txBody>
      </p:sp>
      <p:sp>
        <p:nvSpPr>
          <p:cNvPr id="3074" name="Text Box 2">
            <a:extLst>
              <a:ext uri="{FF2B5EF4-FFF2-40B4-BE49-F238E27FC236}">
                <a16:creationId xmlns:a16="http://schemas.microsoft.com/office/drawing/2014/main" id="{376869DD-6D5C-E54B-2EAA-AB196A35CD09}"/>
              </a:ext>
            </a:extLst>
          </p:cNvPr>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err="1">
                <a:ln>
                  <a:noFill/>
                </a:ln>
                <a:solidFill>
                  <a:srgbClr val="FFFFFF"/>
                </a:solidFill>
                <a:effectLst/>
                <a:uLnTx/>
                <a:uFillTx/>
                <a:latin typeface="Arial" charset="0"/>
              </a:rPr>
              <a:t>Milton Packer, M.D., Michael R. Zile, M.D., Christopher M. Kramer, M.D., Seth J. Baum, M.D., Sheldon E. Litwin, M.D., Venu Menon, M.D., Junbo Ge, M.D., Govinda J. Weerakkody, Ph.D., Yang Ou, Ph.D., Mathijs C. Bunck, M.D., Karla C. Hurt, B.S.N., Masahiro Murakami, M.D., Barry A. Borlaug, M.D., for the SUMMIT Trial Study Group </a:t>
            </a:r>
            <a:endParaRPr kumimoji="0" lang="en-GB" sz="1633" b="0" i="0" u="none" strike="noStrike" kern="1200" cap="none" spc="0" normalizeH="0" baseline="0" noProof="0" dirty="0">
              <a:ln>
                <a:noFill/>
              </a:ln>
              <a:solidFill>
                <a:srgbClr val="FFFFFF"/>
              </a:solidFill>
              <a:effectLst/>
              <a:uLnTx/>
              <a:uFillTx/>
              <a:latin typeface="Arial" charset="0"/>
            </a:endParaRPr>
          </a:p>
        </p:txBody>
      </p:sp>
      <p:sp>
        <p:nvSpPr>
          <p:cNvPr id="3075" name="Text Box 3">
            <a:extLst>
              <a:ext uri="{FF2B5EF4-FFF2-40B4-BE49-F238E27FC236}">
                <a16:creationId xmlns:a16="http://schemas.microsoft.com/office/drawing/2014/main" id="{8BB31D86-D306-4ABA-4CA1-FC453B243D71}"/>
              </a:ext>
            </a:extLst>
          </p:cNvPr>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rPr>
              <a:t>N Engl J Med</a:t>
            </a: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rPr>
              <a:t>Volume 392(5):427-437</a:t>
            </a:r>
          </a:p>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dirty="0">
                <a:ln>
                  <a:noFill/>
                </a:ln>
                <a:solidFill>
                  <a:srgbClr val="FFFFFF"/>
                </a:solidFill>
                <a:effectLst/>
                <a:uLnTx/>
                <a:uFillTx/>
                <a:latin typeface="Arial" charset="0"/>
              </a:rPr>
              <a:t>January 30, 2025</a:t>
            </a:r>
          </a:p>
        </p:txBody>
      </p:sp>
      <p:pic>
        <p:nvPicPr>
          <p:cNvPr id="3076" name="Picture 4">
            <a:extLst>
              <a:ext uri="{FF2B5EF4-FFF2-40B4-BE49-F238E27FC236}">
                <a16:creationId xmlns:a16="http://schemas.microsoft.com/office/drawing/2014/main" id="{339EF8A7-97A6-D58F-194C-73A57285BC6A}"/>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17682257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51432-0106-5075-3041-90F41ABFD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27BA7-D5A2-E3FB-E07F-F8986AF8ABE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B6F994DA-BB0D-5900-2859-B761C70E2533}"/>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15D1CB21-2244-2A8C-9373-9449C354C120}"/>
              </a:ext>
            </a:extLst>
          </p:cNvPr>
          <p:cNvPicPr>
            <a:picLocks noChangeAspect="1"/>
          </p:cNvPicPr>
          <p:nvPr/>
        </p:nvPicPr>
        <p:blipFill>
          <a:blip r:embed="rId2"/>
          <a:stretch>
            <a:fillRect/>
          </a:stretch>
        </p:blipFill>
        <p:spPr>
          <a:xfrm>
            <a:off x="1883558" y="292351"/>
            <a:ext cx="8424885" cy="6273299"/>
          </a:xfrm>
          <a:prstGeom prst="rect">
            <a:avLst/>
          </a:prstGeom>
        </p:spPr>
      </p:pic>
    </p:spTree>
    <p:extLst>
      <p:ext uri="{BB962C8B-B14F-4D97-AF65-F5344CB8AC3E}">
        <p14:creationId xmlns:p14="http://schemas.microsoft.com/office/powerpoint/2010/main" val="340388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A84BE-6411-D346-1469-00691555C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EA687-0E22-E639-639A-C59FC187C9A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F84AC83E-1D14-7686-6F56-64177731BC20}"/>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04A517A6-4531-9A76-09C9-5FA840C647F3}"/>
              </a:ext>
            </a:extLst>
          </p:cNvPr>
          <p:cNvPicPr>
            <a:picLocks noChangeAspect="1"/>
          </p:cNvPicPr>
          <p:nvPr/>
        </p:nvPicPr>
        <p:blipFill>
          <a:blip r:embed="rId2"/>
          <a:stretch>
            <a:fillRect/>
          </a:stretch>
        </p:blipFill>
        <p:spPr>
          <a:xfrm>
            <a:off x="1861956" y="244826"/>
            <a:ext cx="8468089" cy="6368349"/>
          </a:xfrm>
          <a:prstGeom prst="rect">
            <a:avLst/>
          </a:prstGeom>
        </p:spPr>
      </p:pic>
    </p:spTree>
    <p:extLst>
      <p:ext uri="{BB962C8B-B14F-4D97-AF65-F5344CB8AC3E}">
        <p14:creationId xmlns:p14="http://schemas.microsoft.com/office/powerpoint/2010/main" val="246762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B403-1965-A2F1-846B-F9A1F627C152}"/>
            </a:ext>
          </a:extLst>
        </p:cNvPr>
        <p:cNvGrpSpPr/>
        <p:nvPr/>
      </p:nvGrpSpPr>
      <p:grpSpPr>
        <a:xfrm>
          <a:off x="0" y="0"/>
          <a:ext cx="0" cy="0"/>
          <a:chOff x="0" y="0"/>
          <a:chExt cx="0" cy="0"/>
        </a:xfrm>
      </p:grpSpPr>
      <p:sp>
        <p:nvSpPr>
          <p:cNvPr id="5121" name="Text Box 1">
            <a:extLst>
              <a:ext uri="{FF2B5EF4-FFF2-40B4-BE49-F238E27FC236}">
                <a16:creationId xmlns:a16="http://schemas.microsoft.com/office/drawing/2014/main" id="{BEA6CF1D-9525-EBFB-E214-378443D5E445}"/>
              </a:ext>
            </a:extLst>
          </p:cNvPr>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marL="0" marR="0" lvl="0" indent="0" algn="ctr"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defRPr/>
            </a:pPr>
            <a:r>
              <a:rPr kumimoji="0" lang="en-GB" sz="1452" b="1" i="0" u="none" strike="noStrike" kern="1200" cap="none" spc="0" normalizeH="0" baseline="0" noProof="0" dirty="0" err="1">
                <a:ln>
                  <a:noFill/>
                </a:ln>
                <a:solidFill>
                  <a:srgbClr val="FFFFFF"/>
                </a:solidFill>
                <a:effectLst/>
                <a:uLnTx/>
                <a:uFillTx/>
                <a:latin typeface="Arial" charset="0"/>
              </a:rPr>
              <a:t>Composite of Death from Cardiovascular Causes or a Worsening Heart-Failure Event.</a:t>
            </a:r>
            <a:endParaRPr kumimoji="0" lang="en-GB" sz="1452" b="1" i="0" u="none" strike="noStrike" kern="1200" cap="none" spc="0" normalizeH="0" baseline="0" noProof="0" dirty="0">
              <a:ln>
                <a:noFill/>
              </a:ln>
              <a:solidFill>
                <a:srgbClr val="FFFFFF"/>
              </a:solidFill>
              <a:effectLst/>
              <a:uLnTx/>
              <a:uFillTx/>
              <a:latin typeface="Arial" charset="0"/>
            </a:endParaRPr>
          </a:p>
        </p:txBody>
      </p:sp>
      <p:pic>
        <p:nvPicPr>
          <p:cNvPr id="5122" name="Picture 2">
            <a:extLst>
              <a:ext uri="{FF2B5EF4-FFF2-40B4-BE49-F238E27FC236}">
                <a16:creationId xmlns:a16="http://schemas.microsoft.com/office/drawing/2014/main" id="{D436A890-DF2B-86F7-E953-C27D58E18DD4}"/>
              </a:ext>
            </a:extLst>
          </p:cNvPr>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a:extLst>
              <a:ext uri="{FF2B5EF4-FFF2-40B4-BE49-F238E27FC236}">
                <a16:creationId xmlns:a16="http://schemas.microsoft.com/office/drawing/2014/main" id="{1A96B760-EF50-ACE4-2BB6-E5F3AFDEAE69}"/>
              </a:ext>
            </a:extLst>
          </p:cNvPr>
          <p:cNvSpPr txBox="1">
            <a:spLocks noChangeArrowheads="1"/>
          </p:cNvSpPr>
          <p:nvPr/>
        </p:nvSpPr>
        <p:spPr bwMode="auto">
          <a:xfrm>
            <a:off x="2041975" y="5972308"/>
            <a:ext cx="8087889" cy="162609"/>
          </a:xfrm>
          <a:prstGeom prst="rect">
            <a:avLst/>
          </a:prstGeom>
          <a:noFill/>
          <a:ln w="9525">
            <a:noFill/>
            <a:miter lim="800000"/>
            <a:headEnd/>
            <a:tailEnd/>
          </a:ln>
        </p:spPr>
        <p:txBody>
          <a:bodyPr lIns="0" tIns="0" rIns="0" bIns="0">
            <a:spAutoFit/>
          </a:bodyPr>
          <a:lstStyle/>
          <a:p>
            <a:pPr marL="0" marR="0" lvl="0" indent="0" algn="l" defTabSz="829544" rtl="0" eaLnBrk="1" fontAlgn="base" latinLnBrk="0" hangingPunct="0">
              <a:lnSpc>
                <a:spcPct val="97000"/>
              </a:lnSpc>
              <a:spcBef>
                <a:spcPct val="0"/>
              </a:spcBef>
              <a:spcAft>
                <a:spcPct val="0"/>
              </a:spcAft>
              <a:buClr>
                <a:srgbClr val="FFFFFF"/>
              </a:buClr>
              <a:buSzPct val="45000"/>
              <a:buFontTx/>
              <a:buNone/>
              <a:tabLst>
                <a:tab pos="656722" algn="l"/>
                <a:tab pos="1313444" algn="l"/>
                <a:tab pos="1970166" algn="l"/>
                <a:tab pos="2626888" algn="l"/>
                <a:tab pos="3283610" algn="l"/>
              </a:tabLst>
              <a:defRPr/>
            </a:pPr>
            <a:r>
              <a:rPr kumimoji="0" lang="en-GB" sz="1089" b="1" i="0" u="none" strike="noStrike" kern="1200" cap="none" spc="0" normalizeH="0" baseline="0" noProof="0">
                <a:ln>
                  <a:noFill/>
                </a:ln>
                <a:solidFill>
                  <a:srgbClr val="FFFFFF"/>
                </a:solidFill>
                <a:effectLst/>
                <a:uLnTx/>
                <a:uFillTx/>
                <a:latin typeface="Arial" charset="0"/>
              </a:rPr>
              <a:t>Packer M et al. N Engl J Med2025;392:427-437</a:t>
            </a:r>
            <a:endParaRPr kumimoji="0" lang="en-GB" sz="1089" b="1" i="0" u="none" strike="noStrike" kern="1200" cap="none" spc="0" normalizeH="0" baseline="0" noProof="0" dirty="0">
              <a:ln>
                <a:noFill/>
              </a:ln>
              <a:solidFill>
                <a:srgbClr val="FFFFFF"/>
              </a:solidFill>
              <a:effectLst/>
              <a:uLnTx/>
              <a:uFillTx/>
              <a:latin typeface="Arial" charset="0"/>
            </a:endParaRPr>
          </a:p>
        </p:txBody>
      </p:sp>
      <p:pic>
        <p:nvPicPr>
          <p:cNvPr id="6" name="Picture 5" descr="Image">
            <a:extLst>
              <a:ext uri="{FF2B5EF4-FFF2-40B4-BE49-F238E27FC236}">
                <a16:creationId xmlns:a16="http://schemas.microsoft.com/office/drawing/2014/main" id="{8EB868DE-11E3-E864-EFD9-D1C27965B74F}"/>
              </a:ext>
            </a:extLst>
          </p:cNvPr>
          <p:cNvPicPr>
            <a:picLocks noChangeAspect="1"/>
          </p:cNvPicPr>
          <p:nvPr/>
        </p:nvPicPr>
        <p:blipFill>
          <a:blip r:embed="rId4" cstate="print"/>
          <a:stretch>
            <a:fillRect/>
          </a:stretch>
        </p:blipFill>
        <p:spPr>
          <a:xfrm>
            <a:off x="2041975" y="1559827"/>
            <a:ext cx="8087889" cy="3723945"/>
          </a:xfrm>
          <a:prstGeom prst="rect">
            <a:avLst/>
          </a:prstGeom>
        </p:spPr>
      </p:pic>
    </p:spTree>
    <p:extLst>
      <p:ext uri="{BB962C8B-B14F-4D97-AF65-F5344CB8AC3E}">
        <p14:creationId xmlns:p14="http://schemas.microsoft.com/office/powerpoint/2010/main" val="2488185447"/>
      </p:ext>
    </p:extLst>
  </p:cSld>
  <p:clrMapOvr>
    <a:masterClrMapping/>
  </p:clrMapOvr>
  <p:transition spd="med"/>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liv-2992">
      <a:dk1>
        <a:sysClr val="windowText" lastClr="000000"/>
      </a:dk1>
      <a:lt1>
        <a:sysClr val="window" lastClr="FFFFFF"/>
      </a:lt1>
      <a:dk2>
        <a:srgbClr val="000000"/>
      </a:dk2>
      <a:lt2>
        <a:srgbClr val="FFFFFF"/>
      </a:lt2>
      <a:accent1>
        <a:srgbClr val="FF7F00"/>
      </a:accent1>
      <a:accent2>
        <a:srgbClr val="927BC4"/>
      </a:accent2>
      <a:accent3>
        <a:srgbClr val="FFC000"/>
      </a:accent3>
      <a:accent4>
        <a:srgbClr val="7FA4C4"/>
      </a:accent4>
      <a:accent5>
        <a:srgbClr val="70AD47"/>
      </a:accent5>
      <a:accent6>
        <a:srgbClr val="954F72"/>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3971</Words>
  <Application>Microsoft Office PowerPoint</Application>
  <PresentationFormat>Widescreen</PresentationFormat>
  <Paragraphs>476</Paragraphs>
  <Slides>57</Slides>
  <Notes>14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57</vt:i4>
      </vt:variant>
    </vt:vector>
  </HeadingPairs>
  <TitlesOfParts>
    <vt:vector size="74" baseType="lpstr">
      <vt:lpstr>Aptos</vt:lpstr>
      <vt:lpstr>Aptos Display</vt:lpstr>
      <vt:lpstr>Arial</vt:lpstr>
      <vt:lpstr>Calibri</vt:lpstr>
      <vt:lpstr>Courier New</vt:lpstr>
      <vt:lpstr>Franklin Gothic Medium</vt:lpstr>
      <vt:lpstr>Montserrat</vt:lpstr>
      <vt:lpstr>Open Sans</vt:lpstr>
      <vt:lpstr>StarSymbol</vt:lpstr>
      <vt:lpstr>Times New Roman</vt:lpstr>
      <vt:lpstr>Verdana</vt:lpstr>
      <vt:lpstr>Wingdings</vt:lpstr>
      <vt:lpstr>Medical Design 16x9</vt:lpstr>
      <vt:lpstr>Office Theme</vt:lpstr>
      <vt:lpstr>1_Office Theme</vt:lpstr>
      <vt:lpstr>2_Office Theme</vt:lpstr>
      <vt:lpstr>3_Office Theme</vt:lpstr>
      <vt:lpstr>CHF Update 2025</vt:lpstr>
      <vt:lpstr>What’s new in heart failure? Objectives</vt:lpstr>
      <vt:lpstr>PowerPoint Presentation</vt:lpstr>
      <vt:lpstr>FINE-ARTS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CASE</vt:lpstr>
      <vt:lpstr>CHF Jargon</vt:lpstr>
      <vt:lpstr>CHF Jargon</vt:lpstr>
      <vt:lpstr>CHF Jargon</vt:lpstr>
      <vt:lpstr>HFnrEF Management</vt:lpstr>
      <vt:lpstr>HFnrEF Management</vt:lpstr>
      <vt:lpstr>HFnrEF Management</vt:lpstr>
      <vt:lpstr>HFnrEF Management</vt:lpstr>
      <vt:lpstr>HFnrEF Management</vt:lpstr>
      <vt:lpstr>HFnrEF Management</vt:lpstr>
      <vt:lpstr>HFnrEF Management</vt:lpstr>
      <vt:lpstr>HFnrEF Management</vt:lpstr>
      <vt:lpstr>PATIENT CASE</vt:lpstr>
      <vt:lpstr>PowerPoint Presentation</vt:lpstr>
      <vt:lpstr>HFrEF Background: CCS Guidelines</vt:lpstr>
      <vt:lpstr>PowerPoint Presentation</vt:lpstr>
      <vt:lpstr>Patients have multiple co morbidities - HFrEF</vt:lpstr>
      <vt:lpstr>Interpretation of NT Pro BNP</vt:lpstr>
      <vt:lpstr>Doris</vt:lpstr>
      <vt:lpstr>Two Key Diagnostic Tests: BNP and Echo</vt:lpstr>
      <vt:lpstr>BNP and NT-proBNP</vt:lpstr>
      <vt:lpstr>NT-proBNP</vt:lpstr>
      <vt:lpstr>NT-proBNP</vt:lpstr>
      <vt:lpstr>PowerPoint Presentation</vt:lpstr>
      <vt:lpstr>How Do We Interpret BNP or NT-proBNP assay results?</vt:lpstr>
      <vt:lpstr>PowerPoint Presentation</vt:lpstr>
      <vt:lpstr>PowerPoint Presentation</vt:lpstr>
      <vt:lpstr> Modifications for Co-morbid conditions</vt:lpstr>
      <vt:lpstr>PowerPoint Presentation</vt:lpstr>
      <vt:lpstr>CM</vt:lpstr>
      <vt:lpstr>What medications would you like to put her on?</vt:lpstr>
      <vt:lpstr>Optimizing GDMT with Hyperkalemia</vt:lpstr>
      <vt:lpstr>The Motivational Speech - Polyuria </vt:lpstr>
      <vt:lpstr>The Motivational Speech - Polyuria </vt:lpstr>
      <vt:lpstr>Postural Symptoms/Pre-Renal Failure</vt:lpstr>
      <vt:lpstr>Practical tips: Genital mycotic infections (GMIs)</vt:lpstr>
      <vt:lpstr>Fluconazole</vt:lpstr>
      <vt:lpstr>Simple strategies to help patients manage  GLP-1 RA-related GI side effects</vt:lpstr>
      <vt:lpstr>Ozempic Micro-Dosing</vt:lpstr>
      <vt:lpstr>Summary</vt:lpstr>
      <vt:lpstr>Summary</vt:lpstr>
      <vt:lpstr>Summary</vt:lpstr>
      <vt:lpstr>Summary</vt:lpstr>
      <vt:lpstr>Summary</vt:lpstr>
      <vt:lpstr>sdcrc.ca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McMordie</dc:creator>
  <cp:lastModifiedBy>Reviewer</cp:lastModifiedBy>
  <cp:revision>43</cp:revision>
  <dcterms:created xsi:type="dcterms:W3CDTF">2018-02-22T01:29:00Z</dcterms:created>
  <dcterms:modified xsi:type="dcterms:W3CDTF">2025-06-24T01:04:38Z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FC6787373AE04F61B433BE08A6520B1A_13</vt:lpwstr>
  </property>
  <property fmtid="{D5CDD505-2E9C-101B-9397-08002B2CF9AE}" pid="3" name="KSOProductBuildVer">
    <vt:lpwstr>2057-12.2.0.21183</vt:lpwstr>
  </property>
</Properties>
</file>