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 id="2147483660" r:id="rId2"/>
  </p:sldMasterIdLst>
  <p:notesMasterIdLst>
    <p:notesMasterId r:id="rId60"/>
  </p:notesMasterIdLst>
  <p:sldIdLst>
    <p:sldId id="256" r:id="rId3"/>
    <p:sldId id="305" r:id="rId4"/>
    <p:sldId id="258" r:id="rId5"/>
    <p:sldId id="259" r:id="rId6"/>
    <p:sldId id="260" r:id="rId7"/>
    <p:sldId id="306" r:id="rId8"/>
    <p:sldId id="325" r:id="rId9"/>
    <p:sldId id="307" r:id="rId10"/>
    <p:sldId id="261" r:id="rId11"/>
    <p:sldId id="308" r:id="rId12"/>
    <p:sldId id="263" r:id="rId13"/>
    <p:sldId id="323" r:id="rId14"/>
    <p:sldId id="324" r:id="rId15"/>
    <p:sldId id="264" r:id="rId16"/>
    <p:sldId id="265" r:id="rId17"/>
    <p:sldId id="266" r:id="rId18"/>
    <p:sldId id="326" r:id="rId19"/>
    <p:sldId id="319" r:id="rId20"/>
    <p:sldId id="320" r:id="rId21"/>
    <p:sldId id="267" r:id="rId22"/>
    <p:sldId id="268" r:id="rId23"/>
    <p:sldId id="315"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292" r:id="rId48"/>
    <p:sldId id="293" r:id="rId49"/>
    <p:sldId id="295" r:id="rId50"/>
    <p:sldId id="296" r:id="rId51"/>
    <p:sldId id="298" r:id="rId52"/>
    <p:sldId id="322" r:id="rId53"/>
    <p:sldId id="299" r:id="rId54"/>
    <p:sldId id="321" r:id="rId55"/>
    <p:sldId id="300" r:id="rId56"/>
    <p:sldId id="301" r:id="rId57"/>
    <p:sldId id="302" r:id="rId58"/>
    <p:sldId id="303"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AF00DB-EE5D-6371-708B-0187E651A0F3}" v="420" dt="2025-06-11T21:04:27.164"/>
    <p1510:client id="{ED05CBFF-815B-4C60-9DA0-4FF1E8109574}" v="2" dt="2025-06-11T19:24:40.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805"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pieChart>
        <c:varyColors val="1"/>
        <c:ser>
          <c:idx val="0"/>
          <c:order val="0"/>
          <c:dPt>
            <c:idx val="0"/>
            <c:bubble3D val="0"/>
            <c:spPr>
              <a:solidFill>
                <a:schemeClr val="accent3">
                  <a:shade val="65000"/>
                </a:schemeClr>
              </a:solidFill>
              <a:ln>
                <a:noFill/>
              </a:ln>
              <a:effectLst/>
            </c:spPr>
            <c:extLst>
              <c:ext xmlns:c16="http://schemas.microsoft.com/office/drawing/2014/chart" uri="{C3380CC4-5D6E-409C-BE32-E72D297353CC}">
                <c16:uniqueId val="{00000001-5289-46D8-94E2-B489471A6CE1}"/>
              </c:ext>
            </c:extLst>
          </c:dPt>
          <c:dPt>
            <c:idx val="1"/>
            <c:bubble3D val="0"/>
            <c:spPr>
              <a:solidFill>
                <a:schemeClr val="accent3"/>
              </a:solidFill>
              <a:ln>
                <a:noFill/>
              </a:ln>
              <a:effectLst/>
            </c:spPr>
            <c:extLst>
              <c:ext xmlns:c16="http://schemas.microsoft.com/office/drawing/2014/chart" uri="{C3380CC4-5D6E-409C-BE32-E72D297353CC}">
                <c16:uniqueId val="{00000003-5289-46D8-94E2-B489471A6CE1}"/>
              </c:ext>
            </c:extLst>
          </c:dPt>
          <c:dPt>
            <c:idx val="2"/>
            <c:bubble3D val="0"/>
            <c:explosion val="1"/>
            <c:spPr>
              <a:solidFill>
                <a:schemeClr val="accent3">
                  <a:tint val="65000"/>
                </a:schemeClr>
              </a:solidFill>
              <a:ln>
                <a:noFill/>
              </a:ln>
              <a:effectLst/>
            </c:spPr>
            <c:extLst>
              <c:ext xmlns:c16="http://schemas.microsoft.com/office/drawing/2014/chart" uri="{C3380CC4-5D6E-409C-BE32-E72D297353CC}">
                <c16:uniqueId val="{00000005-5289-46D8-94E2-B489471A6CE1}"/>
              </c:ext>
            </c:extLst>
          </c:dPt>
          <c:dLbls>
            <c:dLbl>
              <c:idx val="0"/>
              <c:layout>
                <c:manualLayout>
                  <c:x val="9.7642811534175474E-3"/>
                  <c:y val="0.11707843795337104"/>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7594473268283443"/>
                      <c:h val="0.29475915105881745"/>
                    </c:manualLayout>
                  </c15:layout>
                </c:ext>
                <c:ext xmlns:c16="http://schemas.microsoft.com/office/drawing/2014/chart" uri="{C3380CC4-5D6E-409C-BE32-E72D297353CC}">
                  <c16:uniqueId val="{00000001-5289-46D8-94E2-B489471A6CE1}"/>
                </c:ext>
              </c:extLst>
            </c:dLbl>
            <c:dLbl>
              <c:idx val="1"/>
              <c:layout>
                <c:manualLayout>
                  <c:x val="4.7795393978433694E-2"/>
                  <c:y val="-4.2504650689306062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34908895357729874"/>
                      <c:h val="0.29860593589728468"/>
                    </c:manualLayout>
                  </c15:layout>
                </c:ext>
                <c:ext xmlns:c16="http://schemas.microsoft.com/office/drawing/2014/chart" uri="{C3380CC4-5D6E-409C-BE32-E72D297353CC}">
                  <c16:uniqueId val="{00000003-5289-46D8-94E2-B489471A6CE1}"/>
                </c:ext>
              </c:extLst>
            </c:dLbl>
            <c:dLbl>
              <c:idx val="2"/>
              <c:layout>
                <c:manualLayout>
                  <c:x val="1.6392766012202247E-3"/>
                  <c:y val="3.8194418382216542E-3"/>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6860634782672033"/>
                      <c:h val="0.48588618663795829"/>
                    </c:manualLayout>
                  </c15:layout>
                </c:ext>
                <c:ext xmlns:c16="http://schemas.microsoft.com/office/drawing/2014/chart" uri="{C3380CC4-5D6E-409C-BE32-E72D297353CC}">
                  <c16:uniqueId val="{00000005-5289-46D8-94E2-B489471A6CE1}"/>
                </c:ext>
              </c:extLst>
            </c:dLbl>
            <c:spPr>
              <a:noFill/>
              <a:ln>
                <a:noFill/>
              </a:ln>
              <a:effectLst/>
            </c:spPr>
            <c:txPr>
              <a:bodyPr rot="0" spcFirstLastPara="1" vertOverflow="ellipsis" vert="horz" wrap="square" anchor="ctr" anchorCtr="1"/>
              <a:lstStyle/>
              <a:p>
                <a:pPr>
                  <a:defRPr sz="1400" b="0" i="0" u="none" strike="noStrike" kern="1200" baseline="0">
                    <a:solidFill>
                      <a:schemeClr val="accent1"/>
                    </a:solidFill>
                    <a:latin typeface="+mn-lt"/>
                    <a:ea typeface="+mn-ea"/>
                    <a:cs typeface="+mn-cs"/>
                  </a:defRPr>
                </a:pPr>
                <a:endParaRPr lang="da-DK"/>
              </a:p>
            </c:txPr>
            <c:dLblPos val="inEnd"/>
            <c:showLegendKey val="0"/>
            <c:showVal val="1"/>
            <c:showCatName val="1"/>
            <c:showSerName val="0"/>
            <c:showPercent val="0"/>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'pEF pie'!$A$2:$A$4</c:f>
              <c:strCache>
                <c:ptCount val="3"/>
                <c:pt idx="0">
                  <c:v>Reduced EF (≤40%)</c:v>
                </c:pt>
                <c:pt idx="1">
                  <c:v>Mildly Reduced EF (41─49%)</c:v>
                </c:pt>
                <c:pt idx="2">
                  <c:v>Preserved EF (≥50%)</c:v>
                </c:pt>
              </c:strCache>
            </c:strRef>
          </c:cat>
          <c:val>
            <c:numRef>
              <c:f>'pEF pie'!$B$2:$B$4</c:f>
              <c:numCache>
                <c:formatCode>0.0%</c:formatCode>
                <c:ptCount val="3"/>
                <c:pt idx="0">
                  <c:v>0.32600000000000001</c:v>
                </c:pt>
                <c:pt idx="1">
                  <c:v>0.156</c:v>
                </c:pt>
                <c:pt idx="2">
                  <c:v>0.51800000000000002</c:v>
                </c:pt>
              </c:numCache>
            </c:numRef>
          </c:val>
          <c:extLst>
            <c:ext xmlns:c16="http://schemas.microsoft.com/office/drawing/2014/chart" uri="{C3380CC4-5D6E-409C-BE32-E72D297353CC}">
              <c16:uniqueId val="{00000006-5289-46D8-94E2-B489471A6CE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zero"/>
    <c:showDLblsOverMax val="0"/>
  </c:chart>
  <c:spPr>
    <a:noFill/>
    <a:ln w="6350" cap="flat" cmpd="sng" algn="ctr">
      <a:noFill/>
      <a:prstDash val="solid"/>
      <a:miter lim="800000"/>
    </a:ln>
    <a:effectLst/>
  </c:spPr>
  <c:txPr>
    <a:bodyPr/>
    <a:lstStyle/>
    <a:p>
      <a:pPr>
        <a:defRPr sz="1400">
          <a:solidFill>
            <a:schemeClr val="accent1"/>
          </a:solidFill>
        </a:defRPr>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F2C1B-0661-4E93-A9FE-9E6DC0FC2957}" type="datetimeFigureOut">
              <a:t>6/11/2025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A2313F-288C-4FDB-AFC0-BC6381738E8E}" type="slidenum">
              <a:t>‹#›</a:t>
            </a:fld>
            <a:endParaRPr lang="en-US"/>
          </a:p>
        </p:txBody>
      </p:sp>
    </p:spTree>
    <p:extLst>
      <p:ext uri="{BB962C8B-B14F-4D97-AF65-F5344CB8AC3E}">
        <p14:creationId xmlns:p14="http://schemas.microsoft.com/office/powerpoint/2010/main" val="287830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Over past two years.</a:t>
            </a:r>
          </a:p>
        </p:txBody>
      </p:sp>
      <p:sp>
        <p:nvSpPr>
          <p:cNvPr id="4" name="Slide Number Placeholder 3"/>
          <p:cNvSpPr>
            <a:spLocks noGrp="1"/>
          </p:cNvSpPr>
          <p:nvPr>
            <p:ph type="sldNum" sz="quarter" idx="5"/>
          </p:nvPr>
        </p:nvSpPr>
        <p:spPr/>
        <p:txBody>
          <a:bodyPr/>
          <a:lstStyle/>
          <a:p>
            <a:fld id="{F8A2313F-288C-4FDB-AFC0-BC6381738E8E}" type="slidenum">
              <a:t>2</a:t>
            </a:fld>
            <a:endParaRPr lang="en-US"/>
          </a:p>
        </p:txBody>
      </p:sp>
    </p:spTree>
    <p:extLst>
      <p:ext uri="{BB962C8B-B14F-4D97-AF65-F5344CB8AC3E}">
        <p14:creationId xmlns:p14="http://schemas.microsoft.com/office/powerpoint/2010/main" val="1927479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pis For Offic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000" b="0" i="0" u="none" strike="noStrike" kern="1200" cap="none" spc="0" normalizeH="0" baseline="0" noProof="0" dirty="0">
              <a:ln>
                <a:noFill/>
              </a:ln>
              <a:solidFill>
                <a:srgbClr val="000000"/>
              </a:solidFill>
              <a:effectLst/>
              <a:uLnTx/>
              <a:uFillTx/>
              <a:latin typeface="Apis For Office"/>
              <a:ea typeface="+mn-ea"/>
              <a:cs typeface="+mn-cs"/>
            </a:endParaRPr>
          </a:p>
        </p:txBody>
      </p:sp>
    </p:spTree>
    <p:extLst>
      <p:ext uri="{BB962C8B-B14F-4D97-AF65-F5344CB8AC3E}">
        <p14:creationId xmlns:p14="http://schemas.microsoft.com/office/powerpoint/2010/main" val="26160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A69307F2-84E6-4F97-B749-69B58B7ABB43}"/>
              </a:ext>
            </a:extLst>
          </p:cNvPr>
          <p:cNvSpPr>
            <a:spLocks noGrp="1"/>
          </p:cNvSpPr>
          <p:nvPr>
            <p:ph type="body" idx="1"/>
          </p:nvPr>
        </p:nvSpPr>
        <p:spPr/>
        <p:txBody>
          <a:bodyPr/>
          <a:lstStyle/>
          <a:p>
            <a:pPr marL="171450" indent="-171450">
              <a:buFont typeface="Arial" panose="020B0604020202020204" pitchFamily="34" charset="0"/>
              <a:buChar char="•"/>
            </a:pPr>
            <a:r>
              <a:rPr lang="en-US" sz="1100" b="0" noProof="0" dirty="0"/>
              <a:t>Approximately 64.3 million people worldwide have HF</a:t>
            </a:r>
            <a:endParaRPr lang="en-GB" sz="1100" b="0" baseline="30000" noProof="0" dirty="0"/>
          </a:p>
          <a:p>
            <a:pPr marL="171450" indent="-171450">
              <a:buFont typeface="Arial" panose="020B0604020202020204" pitchFamily="34" charset="0"/>
              <a:buChar char="•"/>
            </a:pPr>
            <a:r>
              <a:rPr lang="en-US" sz="1100" noProof="0" dirty="0"/>
              <a:t>Approximately 1–3% of adults in Europe and the USA have HF</a:t>
            </a:r>
            <a:endParaRPr lang="en-GB" sz="1100" baseline="30000" noProof="0" dirty="0"/>
          </a:p>
          <a:p>
            <a:pPr marL="171450" indent="-171450">
              <a:buFont typeface="Arial" panose="020B0604020202020204" pitchFamily="34" charset="0"/>
              <a:buChar char="•"/>
            </a:pPr>
            <a:r>
              <a:rPr lang="en-US" sz="1100" noProof="0" dirty="0"/>
              <a:t>Prevalance in HFpEF is steadily increasing and HFpEF is going to be the most common type of HF in the future</a:t>
            </a:r>
            <a:endParaRPr lang="en-GB" sz="1100" b="0" baseline="30000" noProof="0" dirty="0"/>
          </a:p>
          <a:p>
            <a:pPr marL="171450" indent="-171450">
              <a:buFont typeface="Arial" panose="020B0604020202020204" pitchFamily="34" charset="0"/>
              <a:buChar char="•"/>
            </a:pPr>
            <a:r>
              <a:rPr lang="en-US" sz="1100" b="0" noProof="0" dirty="0"/>
              <a:t>HFpEF represents ~50% of HF cases, </a:t>
            </a:r>
            <a:r>
              <a:rPr lang="en-GB" sz="1100" b="0" dirty="0"/>
              <a:t>its prevalence is increasing by about 1% annually relative to that of HFrEF</a:t>
            </a:r>
            <a:endParaRPr lang="en-GB" sz="1100" b="0" baseline="30000" noProof="0" dirty="0"/>
          </a:p>
          <a:p>
            <a:pPr marL="171450" indent="-171450">
              <a:buFont typeface="Arial" panose="020B0604020202020204" pitchFamily="34" charset="0"/>
              <a:buChar char="•"/>
            </a:pPr>
            <a:r>
              <a:rPr lang="en-GB" sz="1100" dirty="0"/>
              <a:t>This gap is expected to widen in the coming years owing to the ageing of the general population and the increasing prevalence of conditions associated with the development of HFpEF, particularly obesity, metabolic syndrome and type 2 diabetes</a:t>
            </a:r>
          </a:p>
          <a:p>
            <a:pPr marL="171450" indent="-171450">
              <a:buFont typeface="Arial" panose="020B0604020202020204" pitchFamily="34" charset="0"/>
              <a:buChar char="•"/>
            </a:pPr>
            <a:endParaRPr lang="en-GB" sz="1100" dirty="0"/>
          </a:p>
          <a:p>
            <a:pPr marL="0" indent="0">
              <a:buFont typeface="Arial" panose="020B0604020202020204" pitchFamily="34" charset="0"/>
              <a:buNone/>
            </a:pPr>
            <a:r>
              <a:rPr lang="en-GB" sz="1100" dirty="0"/>
              <a:t>Additional note: </a:t>
            </a:r>
          </a:p>
          <a:p>
            <a:pPr marL="0" indent="0">
              <a:buFont typeface="Arial" panose="020B0604020202020204" pitchFamily="34" charset="0"/>
              <a:buNone/>
            </a:pPr>
            <a:r>
              <a:rPr lang="en-GB" sz="1100" dirty="0"/>
              <a:t>1- </a:t>
            </a:r>
            <a:r>
              <a:rPr lang="en-GB" sz="2400" dirty="0"/>
              <a:t>The prevalence of HFmrEF within the overall population of patients with HF is 10–25% </a:t>
            </a:r>
            <a:r>
              <a:rPr lang="en-GB" sz="1600" i="1" dirty="0"/>
              <a:t>(</a:t>
            </a:r>
            <a:r>
              <a:rPr lang="en-GB" sz="1600" b="0" i="1" dirty="0">
                <a:solidFill>
                  <a:srgbClr val="222222"/>
                </a:solidFill>
                <a:effectLst/>
                <a:latin typeface="Apis For Office" panose="020B0504010101010104" pitchFamily="34" charset="0"/>
              </a:rPr>
              <a:t>Savarese et al. Nat Rev Cardiol 19, 100–116, 2022) </a:t>
            </a:r>
            <a:br>
              <a:rPr lang="en-GB" sz="1600" b="0" i="1" dirty="0">
                <a:solidFill>
                  <a:srgbClr val="222222"/>
                </a:solidFill>
                <a:effectLst/>
                <a:latin typeface="Apis For Office" panose="020B0504010101010104" pitchFamily="34" charset="0"/>
              </a:rPr>
            </a:br>
            <a:r>
              <a:rPr lang="en-GB" sz="2400" b="0" i="0" dirty="0">
                <a:solidFill>
                  <a:srgbClr val="222222"/>
                </a:solidFill>
                <a:effectLst/>
                <a:latin typeface="Apis For Office" panose="020B0504010101010104" pitchFamily="34" charset="0"/>
              </a:rPr>
              <a:t>Given </a:t>
            </a:r>
            <a:r>
              <a:rPr lang="en-GB" sz="1600" dirty="0"/>
              <a:t>that HFmrEF is defined by a tighter ejection fraction (EF) range than HFrEF and HFpEF, measurement variability in</a:t>
            </a:r>
            <a:r>
              <a:rPr lang="en-GB" sz="1100" dirty="0"/>
              <a:t> </a:t>
            </a:r>
            <a:r>
              <a:rPr lang="en-GB" sz="1600" dirty="0"/>
              <a:t>EF quantification can have important implications </a:t>
            </a:r>
            <a:r>
              <a:rPr lang="en-GB" sz="2400" dirty="0"/>
              <a:t>for estimating the prevalence of HFmrEF (e.g., </a:t>
            </a:r>
            <a:r>
              <a:rPr lang="en-GB" sz="1600" dirty="0"/>
              <a:t>digit-rounding bias with a tendency to report EF with numbers ending in 0 or 5, for example as 40% instead of 39% or 41%)</a:t>
            </a: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2- HFpEF might be underdiagnosed because the EF is preserved and might be missed in routine clinical care. However, HFmrEF might also be underdiagnosed, considering the error and variability in ejection fraction measurement and the presence of milder symptoms in these patients compared with patients with HFrEF, leading clinicians to miss the HF diagnosis in patients with mild or diffuse symptoms and a minimally reduced EF. </a:t>
            </a:r>
            <a:r>
              <a:rPr lang="en-GB" sz="1200" i="1" dirty="0"/>
              <a:t>(</a:t>
            </a:r>
            <a:r>
              <a:rPr lang="en-GB" sz="1200" b="0" i="1" dirty="0">
                <a:solidFill>
                  <a:srgbClr val="222222"/>
                </a:solidFill>
                <a:effectLst/>
                <a:latin typeface="Apis For Office" panose="020B0504010101010104" pitchFamily="34" charset="0"/>
              </a:rPr>
              <a:t>Savarese et al. Nat Rev Cardiol 19, 100–116, 2022) </a:t>
            </a:r>
            <a:endParaRPr lang="en-GB" dirty="0"/>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073649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32C7C-1330-37BA-6FED-0124E1B9A2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4FC740-D901-5429-A214-E12684897A38}"/>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973891FB-713E-2658-3721-8110E321FDC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942D929-CC06-2602-2AC9-AF92854C730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pis For Offic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000" b="0" i="0" u="none" strike="noStrike" kern="1200" cap="none" spc="0" normalizeH="0" baseline="0" noProof="0" dirty="0">
              <a:ln>
                <a:noFill/>
              </a:ln>
              <a:solidFill>
                <a:srgbClr val="000000"/>
              </a:solidFill>
              <a:effectLst/>
              <a:uLnTx/>
              <a:uFillTx/>
              <a:latin typeface="Apis For Office"/>
              <a:ea typeface="+mn-ea"/>
              <a:cs typeface="+mn-cs"/>
            </a:endParaRPr>
          </a:p>
        </p:txBody>
      </p:sp>
    </p:spTree>
    <p:extLst>
      <p:ext uri="{BB962C8B-B14F-4D97-AF65-F5344CB8AC3E}">
        <p14:creationId xmlns:p14="http://schemas.microsoft.com/office/powerpoint/2010/main" val="841314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E89B1-B476-4C59-A1AE-E6F2A1941AB8}" type="slidenum">
              <a:rPr kumimoji="0" lang="en-GB" sz="900" b="0" i="0" u="none" strike="noStrike" kern="1200" cap="none" spc="0" normalizeH="0" baseline="0" noProof="0" smtClean="0">
                <a:ln>
                  <a:noFill/>
                </a:ln>
                <a:solidFill>
                  <a:srgbClr val="001965"/>
                </a:solidFill>
                <a:effectLst/>
                <a:uLnTx/>
                <a:uFillTx/>
                <a:latin typeface="Apis For Office" panose="020B05040101010101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900" b="0" i="0" u="none" strike="noStrike" kern="1200" cap="none" spc="0" normalizeH="0" baseline="0" noProof="0" dirty="0">
              <a:ln>
                <a:noFill/>
              </a:ln>
              <a:solidFill>
                <a:srgbClr val="001965"/>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1395260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b="0" i="0" dirty="0">
                <a:solidFill>
                  <a:srgbClr val="000000"/>
                </a:solidFill>
                <a:effectLst/>
                <a:latin typeface="Apis For Office" panose="020B0504010101010104" pitchFamily="34" charset="0"/>
              </a:rPr>
              <a:t>The H</a:t>
            </a:r>
            <a:r>
              <a:rPr lang="en-GB" b="0" i="0" baseline="-25000" dirty="0">
                <a:solidFill>
                  <a:srgbClr val="000000"/>
                </a:solidFill>
                <a:effectLst/>
                <a:latin typeface="Apis For Office" panose="020B0504010101010104" pitchFamily="34" charset="0"/>
              </a:rPr>
              <a:t>2</a:t>
            </a:r>
            <a:r>
              <a:rPr lang="en-GB" b="0" i="0" dirty="0">
                <a:solidFill>
                  <a:srgbClr val="000000"/>
                </a:solidFill>
                <a:effectLst/>
                <a:latin typeface="Apis For Office" panose="020B0504010101010104" pitchFamily="34" charset="0"/>
              </a:rPr>
              <a:t>FPEF score relies on simple clinical characteristics and echocardiography to discriminate between HFpEF and noncardiac causes of dyspnoea and can assist in determination of the need for further diagnostic testing in the evaluation of patients with unexplained exertional dyspnoea.</a:t>
            </a:r>
          </a:p>
          <a:p>
            <a:endParaRPr lang="en-GB" b="0" i="0" dirty="0">
              <a:solidFill>
                <a:srgbClr val="000000"/>
              </a:solidFill>
              <a:effectLst/>
              <a:latin typeface="Apis For Office" panose="020B0504010101010104" pitchFamily="34" charset="0"/>
            </a:endParaRPr>
          </a:p>
          <a:p>
            <a:pPr>
              <a:buNone/>
            </a:pPr>
            <a:r>
              <a:rPr lang="en-GB" b="0" i="0" dirty="0">
                <a:effectLst/>
                <a:latin typeface="Apis For Office" panose="020B0504010101010104" pitchFamily="34" charset="0"/>
              </a:rPr>
              <a:t>*Left ventricular filling pressures are non-invasively assessed by ratio of mitral early diastolic flow velocity over tissue doppler mitral annular lengthening velocity (E/e’)</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AE90A0-CEDB-465D-905C-E53172CC1568}" type="slidenum">
              <a:rPr kumimoji="0" lang="en-GB" sz="1200" b="0" i="0" u="none" strike="noStrike" kern="1200" cap="none" spc="0" normalizeH="0" baseline="0" noProof="0" smtClean="0">
                <a:ln>
                  <a:noFill/>
                </a:ln>
                <a:solidFill>
                  <a:prstClr val="black"/>
                </a:solidFill>
                <a:effectLst/>
                <a:uLnTx/>
                <a:uFillTx/>
                <a:latin typeface="Apis For Office" panose="020B05040101010101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854790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t>Making a firm diagnosis of HFpEF remains a challenge. The ESC H</a:t>
            </a:r>
            <a:r>
              <a:rPr lang="en-GB" sz="1400" dirty="0">
                <a:effectLst/>
                <a:latin typeface="Apis For Office" panose="020B0504010101010104" pitchFamily="34" charset="0"/>
              </a:rPr>
              <a:t>eart Failure Association (HFA) </a:t>
            </a:r>
            <a:r>
              <a:rPr lang="en-GB" sz="1050" dirty="0"/>
              <a:t>recommends a new stepwise diagnostic process, the ‘HFA–PEFF diagnostic algorithm’. </a:t>
            </a:r>
            <a:br>
              <a:rPr lang="en-GB" sz="1050" dirty="0"/>
            </a:br>
            <a:br>
              <a:rPr lang="en-GB" sz="1050" dirty="0"/>
            </a:br>
            <a:r>
              <a:rPr lang="en-GB" sz="1050" dirty="0">
                <a:solidFill>
                  <a:srgbClr val="FF0000"/>
                </a:solidFill>
                <a:highlight>
                  <a:srgbClr val="FFFF00"/>
                </a:highlight>
              </a:rPr>
              <a:t>Step 1 (P=Pre-test assessment) </a:t>
            </a:r>
            <a:r>
              <a:rPr lang="en-GB" sz="1050" dirty="0"/>
              <a:t>is typically performed in the ambulatory setting and includes assessment of HF symptoms and signs, typical  demographics (obesity, hypertension, diabetes mellitus, elderly, atrial fibrillation), and diagnostic laboratory tests, ECG and echocardiography. In the absence of overt non-cardiac causes of breathlessness, HFpEF can be suspected if there is a normal LVEF, no significant heart valve disease or cardiac ischaemia, and at least one typical risk factor. Elevated natriuretic peptides support, but normal levels do not exclude a diagnosis of HFpEF. </a:t>
            </a:r>
            <a:br>
              <a:rPr lang="en-GB" sz="1050" dirty="0"/>
            </a:br>
            <a:br>
              <a:rPr lang="en-GB" sz="1050" dirty="0"/>
            </a:br>
            <a:r>
              <a:rPr lang="en-GB" sz="1050" dirty="0"/>
              <a:t>Step 2 (E: Echocardiography and Natriuretic Peptide Score) requires comprehensive echocardiography and is typically performed by a cardiologist. Measures include mitral annular early diastolic velocity (e’ ), LV filling pressure estimated using E/e’ , left atrial volume index, LV mass index, LV relative wall thickness, tricuspid regurgitation velocity, LV global longitudinal systolic strain (GLS), and serum natriuretic peptide levels. Major (2 points) and Minor (1 point) criteria were defined from these measures. A score </a:t>
            </a:r>
            <a:r>
              <a:rPr kumimoji="0" lang="en-GB" sz="1050" b="0" i="0" u="none" strike="noStrike" kern="1200" cap="none" spc="0" normalizeH="0" baseline="0" noProof="0" dirty="0">
                <a:ln>
                  <a:noFill/>
                </a:ln>
                <a:solidFill>
                  <a:schemeClr val="bg1"/>
                </a:solidFill>
                <a:effectLst/>
                <a:uLnTx/>
                <a:uFillTx/>
                <a:ea typeface="Apis For Office" panose="020B0504010101010104" pitchFamily="34" charset="0"/>
                <a:cs typeface="Apis For Office" panose="020B0504010101010104" pitchFamily="34" charset="0"/>
              </a:rPr>
              <a:t>≥</a:t>
            </a:r>
            <a:r>
              <a:rPr lang="en-GB" sz="1050" dirty="0"/>
              <a:t>5 points implies definite HFpEF; ≤1 point makes HFpEF unlikely. An intermediate score (2–4 points) implies diagnostic uncertainty, in which case Step 3 is recommended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400" b="1" i="1" dirty="0">
                <a:solidFill>
                  <a:srgbClr val="00B050"/>
                </a:solidFill>
              </a:rPr>
              <a:t>Global Longitudinal Strain (GLS): </a:t>
            </a:r>
            <a:r>
              <a:rPr lang="en-GB" sz="400" i="1" dirty="0">
                <a:solidFill>
                  <a:srgbClr val="00B050"/>
                </a:solidFill>
                <a:effectLst/>
                <a:latin typeface="Apis For Office" panose="020B0504010101010104" pitchFamily="34" charset="0"/>
                <a:ea typeface="Apis For Office" panose="020B0504010101010104" pitchFamily="34" charset="0"/>
              </a:rPr>
              <a:t>GLS is an echocardiographic measurement of LV systolic function that permits early detection of LV systolic dysfunction </a:t>
            </a:r>
            <a:r>
              <a:rPr lang="en-GB" sz="400" i="1" dirty="0">
                <a:solidFill>
                  <a:srgbClr val="00B050"/>
                </a:solidFill>
              </a:rPr>
              <a:t>as compared with LVEF</a:t>
            </a:r>
            <a:r>
              <a:rPr lang="en-GB" sz="400" i="1" dirty="0">
                <a:solidFill>
                  <a:srgbClr val="00B050"/>
                </a:solidFill>
                <a:effectLst/>
                <a:latin typeface="Apis For Office" panose="020B0504010101010104" pitchFamily="34" charset="0"/>
                <a:ea typeface="Apis For Office" panose="020B0504010101010104" pitchFamily="34" charset="0"/>
              </a:rPr>
              <a:t>.</a:t>
            </a:r>
            <a:r>
              <a:rPr lang="en-GB" sz="400" i="1" baseline="30000" dirty="0">
                <a:solidFill>
                  <a:srgbClr val="00B050"/>
                </a:solidFill>
                <a:effectLst/>
                <a:latin typeface="Apis For Office" panose="020B0504010101010104" pitchFamily="34" charset="0"/>
                <a:ea typeface="Apis For Office" panose="020B0504010101010104" pitchFamily="34" charset="0"/>
              </a:rPr>
              <a:t> </a:t>
            </a:r>
            <a:r>
              <a:rPr lang="en-GB" sz="400" i="1" dirty="0">
                <a:solidFill>
                  <a:srgbClr val="00B050"/>
                </a:solidFill>
                <a:effectLst/>
                <a:latin typeface="Apis For Office" panose="020B0504010101010104" pitchFamily="34" charset="0"/>
                <a:ea typeface="Apis For Office" panose="020B0504010101010104" pitchFamily="34" charset="0"/>
              </a:rPr>
              <a:t>GLS refers to the deformation or longitudinal shortening of the myocardium during contraction (change in length as a proportion of baseline length given in percent) and is expressed as a negative number. </a:t>
            </a:r>
            <a:r>
              <a:rPr lang="en-GB" sz="400" i="1" kern="1200" dirty="0">
                <a:solidFill>
                  <a:srgbClr val="00B050"/>
                </a:solidFill>
                <a:effectLst/>
                <a:latin typeface="Apis For Office" panose="020B0504010101010104" pitchFamily="34" charset="0"/>
                <a:ea typeface="Apis For Office" panose="020B0504010101010104" pitchFamily="34" charset="0"/>
                <a:cs typeface="+mn-cs"/>
              </a:rPr>
              <a:t>In adults, </a:t>
            </a:r>
            <a:r>
              <a:rPr lang="en-GB" sz="400" i="1" kern="1200" dirty="0">
                <a:solidFill>
                  <a:srgbClr val="00B050"/>
                </a:solidFill>
                <a:effectLst/>
                <a:latin typeface="Apis For Office" panose="020B0504010101010104" pitchFamily="34" charset="0"/>
                <a:cs typeface="+mn-cs"/>
              </a:rPr>
              <a:t>GLS &lt;16% is abnormal, GLS &gt;18% is normal, and GLS 16% to 18% is borderline.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400" i="1" dirty="0">
              <a:solidFill>
                <a:srgbClr val="00B050"/>
              </a:solidFill>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400" b="1" i="1" kern="1200" dirty="0">
                <a:solidFill>
                  <a:srgbClr val="00B050"/>
                </a:solidFill>
                <a:effectLst/>
                <a:latin typeface="Apis For Office" panose="020B0504010101010104" pitchFamily="34" charset="0"/>
                <a:cs typeface="+mn-cs"/>
              </a:rPr>
              <a:t>E/e’: </a:t>
            </a:r>
            <a:r>
              <a:rPr lang="en-GB" sz="400" i="1" kern="1200" dirty="0">
                <a:solidFill>
                  <a:srgbClr val="00B050"/>
                </a:solidFill>
                <a:effectLst/>
                <a:latin typeface="Apis For Office" panose="020B0504010101010104" pitchFamily="34" charset="0"/>
                <a:cs typeface="+mn-cs"/>
              </a:rPr>
              <a:t>Left ventricular filling pressures are non-invasively assessed by ratio of mitral early diastolic flow velocity over tissue doppler mitral annular lengthening velocity</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400" i="1" kern="1200" dirty="0">
              <a:solidFill>
                <a:srgbClr val="00B050"/>
              </a:solidFill>
              <a:effectLst/>
              <a:latin typeface="Apis For Office" panose="020B0504010101010104" pitchFamily="34" charset="0"/>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400" b="1" i="1" kern="1200" dirty="0">
                <a:solidFill>
                  <a:srgbClr val="00B050"/>
                </a:solidFill>
                <a:effectLst/>
                <a:latin typeface="Apis For Office" panose="020B0504010101010104" pitchFamily="34" charset="0"/>
                <a:cs typeface="+mn-cs"/>
              </a:rPr>
              <a:t>Left atrial volume index (LAVI): </a:t>
            </a:r>
            <a:r>
              <a:rPr lang="en-GB" sz="400" i="1" kern="1200" dirty="0">
                <a:solidFill>
                  <a:srgbClr val="00B050"/>
                </a:solidFill>
                <a:effectLst/>
                <a:latin typeface="Apis For Office" panose="020B0504010101010104" pitchFamily="34" charset="0"/>
                <a:ea typeface="+mn-ea"/>
                <a:cs typeface="+mn-cs"/>
              </a:rPr>
              <a:t>Left atrial (LA) volume was measured by tracing the LA border from apical four- and two-chamber views using the biplane Simpson's method and indexed to body surface area . An increased LAVI was defined </a:t>
            </a:r>
            <a:r>
              <a:rPr lang="en-GB" sz="400" b="0" i="1" dirty="0">
                <a:solidFill>
                  <a:srgbClr val="00B050"/>
                </a:solidFill>
                <a:effectLst/>
                <a:latin typeface="Apis For Office" panose="020B0504010101010104" pitchFamily="34" charset="0"/>
              </a:rPr>
              <a:t>as &gt; 34 ml/m</a:t>
            </a:r>
            <a:r>
              <a:rPr lang="en-GB" sz="400" b="0" i="1" baseline="30000" dirty="0">
                <a:solidFill>
                  <a:srgbClr val="00B050"/>
                </a:solidFill>
                <a:effectLst/>
                <a:latin typeface="Apis For Office" panose="020B0504010101010104" pitchFamily="34" charset="0"/>
              </a:rPr>
              <a:t>2</a:t>
            </a:r>
            <a:r>
              <a:rPr lang="en-GB" sz="400" i="1" kern="1200" dirty="0">
                <a:solidFill>
                  <a:srgbClr val="00B050"/>
                </a:solidFill>
                <a:effectLst/>
                <a:latin typeface="Apis For Office" panose="020B0504010101010104" pitchFamily="34" charset="0"/>
                <a:cs typeface="+mn-cs"/>
              </a:rPr>
              <a:t>. LAVI is a robust, continuous echocardiographic measure of left ventricular diastolic dysfunction with relative load independence that tracks with </a:t>
            </a:r>
            <a:r>
              <a:rPr lang="en-GB" sz="400" b="1" i="1" kern="1200" dirty="0">
                <a:solidFill>
                  <a:srgbClr val="00B050"/>
                </a:solidFill>
                <a:effectLst/>
                <a:latin typeface="Apis For Office" panose="020B0504010101010104" pitchFamily="34" charset="0"/>
                <a:cs typeface="+mn-cs"/>
              </a:rPr>
              <a:t>left ventricular mass index (LVMI) </a:t>
            </a:r>
            <a:r>
              <a:rPr lang="en-GB" sz="400" i="1" kern="1200" dirty="0">
                <a:solidFill>
                  <a:srgbClr val="00B050"/>
                </a:solidFill>
                <a:effectLst/>
                <a:latin typeface="Apis For Office" panose="020B0504010101010104" pitchFamily="34" charset="0"/>
                <a:cs typeface="+mn-cs"/>
              </a:rPr>
              <a:t>and serves as a barometer for chronic left ventricular filling pressures.</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400" i="1" kern="1200" dirty="0">
              <a:solidFill>
                <a:srgbClr val="00B050"/>
              </a:solidFill>
              <a:effectLst/>
              <a:latin typeface="Apis For Office" panose="020B0504010101010104" pitchFamily="34" charset="0"/>
              <a:cs typeface="+mn-cs"/>
            </a:endParaRPr>
          </a:p>
          <a:p>
            <a:pPr algn="l"/>
            <a:r>
              <a:rPr lang="en-GB" sz="400" b="1" i="1" kern="1200" dirty="0">
                <a:solidFill>
                  <a:srgbClr val="00B050"/>
                </a:solidFill>
                <a:effectLst/>
                <a:latin typeface="Apis For Office" panose="020B0504010101010104" pitchFamily="34" charset="0"/>
                <a:ea typeface="+mn-ea"/>
                <a:cs typeface="+mn-cs"/>
              </a:rPr>
              <a:t>Left ventricular (LV) mass </a:t>
            </a:r>
            <a:r>
              <a:rPr lang="en-GB" sz="400" i="1" kern="1200" dirty="0">
                <a:solidFill>
                  <a:srgbClr val="00B050"/>
                </a:solidFill>
                <a:effectLst/>
                <a:latin typeface="Apis For Office" panose="020B0504010101010104" pitchFamily="34" charset="0"/>
                <a:ea typeface="+mn-ea"/>
                <a:cs typeface="+mn-cs"/>
              </a:rPr>
              <a:t>is the weight of the left ventricle, typically estimated using echocardiography, and is thought to represent the cumulative effect of blood pressure on the heart. It is closely related to body size, greater in men than in women, and increases with age. </a:t>
            </a:r>
            <a:r>
              <a:rPr lang="en-GB" sz="400" b="0" i="1" dirty="0">
                <a:solidFill>
                  <a:srgbClr val="00B050"/>
                </a:solidFill>
                <a:effectLst/>
                <a:latin typeface="Apis For Office" panose="020B0504010101010104" pitchFamily="34" charset="0"/>
              </a:rPr>
              <a:t>Left ventricular mass and </a:t>
            </a:r>
            <a:r>
              <a:rPr lang="en-GB" sz="400" b="1" i="1" dirty="0">
                <a:solidFill>
                  <a:srgbClr val="00B050"/>
                </a:solidFill>
                <a:effectLst/>
                <a:latin typeface="Apis For Office" panose="020B0504010101010104" pitchFamily="34" charset="0"/>
              </a:rPr>
              <a:t>left ventricular mass indexed to body surface area</a:t>
            </a:r>
            <a:r>
              <a:rPr lang="en-GB" sz="400" b="0" i="1" dirty="0">
                <a:solidFill>
                  <a:srgbClr val="00B050"/>
                </a:solidFill>
                <a:effectLst/>
                <a:latin typeface="Apis For Office" panose="020B0504010101010104" pitchFamily="34" charset="0"/>
              </a:rPr>
              <a:t> estimated by LV cavity dimension and wall thickness at end-diastole.</a:t>
            </a:r>
            <a:br>
              <a:rPr lang="en-GB" sz="400" i="1" kern="1200" dirty="0">
                <a:solidFill>
                  <a:srgbClr val="00B050"/>
                </a:solidFill>
                <a:effectLst/>
                <a:latin typeface="Apis For Office" panose="020B0504010101010104" pitchFamily="34" charset="0"/>
                <a:ea typeface="+mn-ea"/>
                <a:cs typeface="+mn-cs"/>
              </a:rPr>
            </a:br>
            <a:endParaRPr lang="en-GB" sz="400" i="1" kern="1200" dirty="0">
              <a:solidFill>
                <a:srgbClr val="00B050"/>
              </a:solidFill>
              <a:effectLst/>
              <a:latin typeface="Apis For Office" panose="020B0504010101010104" pitchFamily="34" charset="0"/>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400" b="1" i="1" kern="1200" dirty="0">
                <a:solidFill>
                  <a:srgbClr val="00B050"/>
                </a:solidFill>
                <a:effectLst/>
                <a:latin typeface="Apis For Office" panose="020B0504010101010104" pitchFamily="34" charset="0"/>
                <a:ea typeface="+mn-ea"/>
                <a:cs typeface="+mn-cs"/>
              </a:rPr>
              <a:t>Relative wall thickness (RWT): </a:t>
            </a:r>
            <a:r>
              <a:rPr lang="en-GB" sz="400" i="1" kern="1200" dirty="0">
                <a:solidFill>
                  <a:srgbClr val="00B050"/>
                </a:solidFill>
                <a:effectLst/>
                <a:latin typeface="Apis For Office" panose="020B0504010101010104" pitchFamily="34" charset="0"/>
                <a:ea typeface="+mn-ea"/>
                <a:cs typeface="+mn-cs"/>
              </a:rPr>
              <a:t>is </a:t>
            </a:r>
            <a:r>
              <a:rPr lang="en-GB" sz="400" b="0" i="1" dirty="0">
                <a:solidFill>
                  <a:srgbClr val="00B050"/>
                </a:solidFill>
                <a:effectLst/>
                <a:latin typeface="Apis For Office" panose="020B0504010101010104" pitchFamily="34" charset="0"/>
              </a:rPr>
              <a:t>a measure of LV geometry </a:t>
            </a:r>
            <a:r>
              <a:rPr lang="en-GB" sz="400" i="1" kern="1200" dirty="0">
                <a:solidFill>
                  <a:srgbClr val="00B050"/>
                </a:solidFill>
                <a:effectLst/>
                <a:latin typeface="Apis For Office" panose="020B0504010101010104" pitchFamily="34" charset="0"/>
                <a:ea typeface="+mn-ea"/>
                <a:cs typeface="+mn-cs"/>
              </a:rPr>
              <a:t>and defined as 2 times posterior wall thickness divided by the </a:t>
            </a:r>
            <a:r>
              <a:rPr lang="en-GB" sz="400" b="0" i="1" dirty="0">
                <a:solidFill>
                  <a:srgbClr val="00B050"/>
                </a:solidFill>
                <a:effectLst/>
                <a:latin typeface="Apis For Office" panose="020B0504010101010104" pitchFamily="34" charset="0"/>
              </a:rPr>
              <a:t>left ventricular diastolic diameter. </a:t>
            </a:r>
            <a:br>
              <a:rPr lang="en-GB" sz="400" b="0" i="1" dirty="0">
                <a:solidFill>
                  <a:srgbClr val="00B050"/>
                </a:solidFill>
                <a:effectLst/>
                <a:latin typeface="Apis For Office" panose="020B0504010101010104" pitchFamily="34" charset="0"/>
              </a:rPr>
            </a:br>
            <a:r>
              <a:rPr lang="en-GB" sz="400" b="0" i="1" dirty="0">
                <a:solidFill>
                  <a:srgbClr val="00B050"/>
                </a:solidFill>
                <a:effectLst/>
                <a:latin typeface="Apis For Office" panose="020B0504010101010104" pitchFamily="34" charset="0"/>
              </a:rPr>
              <a:t>RWT allows further classification of LV mass increase as either concentric hypertrophy (RWT &gt;0.42) or eccentric hypertrophy (RWT ≤0.42)</a:t>
            </a:r>
            <a:endParaRPr lang="en-GB" sz="400" i="1" kern="1200" dirty="0">
              <a:solidFill>
                <a:srgbClr val="00B050"/>
              </a:solidFill>
              <a:effectLst/>
              <a:latin typeface="Apis For Office" panose="020B0504010101010104" pitchFamily="34" charset="0"/>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700" i="1" kern="1200" dirty="0">
              <a:solidFill>
                <a:srgbClr val="00B050"/>
              </a:solidFill>
              <a:effectLst/>
              <a:latin typeface="Apis For Office" panose="020B0504010101010104" pitchFamily="34" charset="0"/>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t>Step 3 (Functional testing) is recommended with echocardiographic or invasive haemodynamic exercise stress tests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t>Step 4 (Final aetiology) is recommended to establish a possible specific cause of HFpEF or alternative explanations</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i="0" dirty="0">
              <a:effectLst/>
              <a:latin typeface="Apis For Office" panose="020B0504010101010104" pitchFamily="34" charset="0"/>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AE90A0-CEDB-465D-905C-E53172CC1568}" type="slidenum">
              <a:rPr kumimoji="0" lang="en-GB" sz="1200" b="0" i="0" u="none" strike="noStrike" kern="1200" cap="none" spc="0" normalizeH="0" baseline="0" noProof="0" smtClean="0">
                <a:ln>
                  <a:noFill/>
                </a:ln>
                <a:solidFill>
                  <a:prstClr val="black"/>
                </a:solidFill>
                <a:effectLst/>
                <a:uLnTx/>
                <a:uFillTx/>
                <a:latin typeface="Apis For Office" panose="020B05040101010101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1847505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Summary:</a:t>
            </a:r>
          </a:p>
          <a:p>
            <a:r>
              <a:rPr lang="en-US" dirty="0"/>
              <a:t>Patients with HFpEF frequently present with comorbidities that induce systemic inflammation (observed as an increase in pro-inflammatory markers, such as IL-6, </a:t>
            </a:r>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TNF-</a:t>
            </a:r>
            <a:r>
              <a:rPr kumimoji="0" lang="el-GR"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α</a:t>
            </a:r>
            <a:r>
              <a:rPr lang="en-GB" sz="1200" dirty="0">
                <a:solidFill>
                  <a:schemeClr val="bg1"/>
                </a:solidFill>
                <a:latin typeface="Apis For Office"/>
                <a:cs typeface="Apis For Office" panose="020B0504010101010104" pitchFamily="34" charset="0"/>
              </a:rPr>
              <a:t>, </a:t>
            </a:r>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sST2 and</a:t>
            </a:r>
            <a:r>
              <a:rPr lang="en-GB" sz="1200" dirty="0">
                <a:solidFill>
                  <a:schemeClr val="bg1"/>
                </a:solidFill>
                <a:latin typeface="Apis For Office"/>
                <a:cs typeface="Apis For Office" panose="020B0504010101010104" pitchFamily="34" charset="0"/>
              </a:rPr>
              <a:t> p</a:t>
            </a:r>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entraxin 3). </a:t>
            </a:r>
          </a:p>
          <a:p>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Systemic inflammation initiates two key downstream processes:</a:t>
            </a:r>
          </a:p>
          <a:p>
            <a:pPr marL="171450" indent="-171450">
              <a:buFont typeface="Arial" panose="020B0604020202020204" pitchFamily="34" charset="0"/>
              <a:buChar char="•"/>
            </a:pPr>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Coronary microvascular endothelial cells produce ROS, leading to the formation of ONOO</a:t>
            </a:r>
            <a:r>
              <a:rPr kumimoji="0" lang="en-GB" sz="1200" b="0" i="0" u="none" strike="noStrike" kern="1200" cap="none" spc="0" normalizeH="0" baseline="30000" noProof="0" dirty="0">
                <a:ln>
                  <a:noFill/>
                </a:ln>
                <a:solidFill>
                  <a:schemeClr val="bg1"/>
                </a:solidFill>
                <a:effectLst/>
                <a:uLnTx/>
                <a:uFillTx/>
                <a:latin typeface="Apis For Office"/>
                <a:ea typeface="+mn-ea"/>
                <a:cs typeface="Apis For Office" panose="020B0504010101010104" pitchFamily="34" charset="0"/>
              </a:rPr>
              <a:t>-</a:t>
            </a:r>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 and reduced NO bioavailability. This leads to reduced sGC activity in cardiomyocytes and downstream hypertrophy as well as increases in myocardial resting tension.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Coronary microvascular endothelial cells also produce VCAM and E-selectin, leading to </a:t>
            </a:r>
            <a:r>
              <a:rPr kumimoji="0" lang="en-US" altLang="en-US" sz="1200" b="0" i="0" u="none" strike="noStrike" kern="1200" cap="none" spc="0" normalizeH="0" baseline="0" noProof="0" dirty="0">
                <a:ln>
                  <a:noFill/>
                </a:ln>
                <a:solidFill>
                  <a:srgbClr val="001965"/>
                </a:solidFill>
                <a:effectLst/>
                <a:uLnTx/>
                <a:uFillTx/>
                <a:latin typeface="Apis For Office"/>
                <a:ea typeface="+mn-ea"/>
                <a:cs typeface="+mn-cs"/>
              </a:rPr>
              <a:t>TGF-</a:t>
            </a:r>
            <a:r>
              <a:rPr kumimoji="0" lang="el-GR" altLang="en-US" sz="1200" b="0" i="0" u="none" strike="noStrike" kern="1200" cap="none" spc="0" normalizeH="0" baseline="0" noProof="0" dirty="0">
                <a:ln>
                  <a:noFill/>
                </a:ln>
                <a:solidFill>
                  <a:srgbClr val="001965"/>
                </a:solidFill>
                <a:effectLst/>
                <a:uLnTx/>
                <a:uFillTx/>
                <a:latin typeface="Apis For Office"/>
                <a:ea typeface="+mn-ea"/>
                <a:cs typeface="+mn-cs"/>
              </a:rPr>
              <a:t>β</a:t>
            </a:r>
            <a:r>
              <a:rPr kumimoji="0" lang="en-GB" altLang="en-US" sz="1200" b="0" i="0" u="none" strike="noStrike" kern="1200" cap="none" spc="0" normalizeH="0" baseline="0" noProof="0" dirty="0">
                <a:ln>
                  <a:noFill/>
                </a:ln>
                <a:solidFill>
                  <a:schemeClr val="bg1"/>
                </a:solidFill>
                <a:effectLst/>
                <a:uLnTx/>
                <a:uFillTx/>
                <a:latin typeface="Apis For Office"/>
                <a:ea typeface="+mn-ea"/>
                <a:cs typeface="Apis For Office" panose="020B0504010101010104" pitchFamily="34" charset="0"/>
              </a:rPr>
              <a:t> release by leukocytes. </a:t>
            </a:r>
            <a:r>
              <a:rPr kumimoji="0" lang="en-US" altLang="en-US" sz="1200" b="0" i="0" u="none" strike="noStrike" kern="1200" cap="none" spc="0" normalizeH="0" baseline="0" noProof="0" dirty="0">
                <a:ln>
                  <a:noFill/>
                </a:ln>
                <a:solidFill>
                  <a:srgbClr val="001965"/>
                </a:solidFill>
                <a:effectLst/>
                <a:uLnTx/>
                <a:uFillTx/>
                <a:latin typeface="Apis For Office"/>
                <a:ea typeface="+mn-ea"/>
                <a:cs typeface="+mn-cs"/>
              </a:rPr>
              <a:t>TGF-</a:t>
            </a:r>
            <a:r>
              <a:rPr kumimoji="0" lang="el-GR" altLang="en-US" sz="1200" b="0" i="0" u="none" strike="noStrike" kern="1200" cap="none" spc="0" normalizeH="0" baseline="0" noProof="0" dirty="0">
                <a:ln>
                  <a:noFill/>
                </a:ln>
                <a:solidFill>
                  <a:srgbClr val="001965"/>
                </a:solidFill>
                <a:effectLst/>
                <a:uLnTx/>
                <a:uFillTx/>
                <a:latin typeface="Apis For Office"/>
                <a:ea typeface="+mn-ea"/>
                <a:cs typeface="+mn-cs"/>
              </a:rPr>
              <a:t>β</a:t>
            </a:r>
            <a:r>
              <a:rPr kumimoji="0" lang="en-US" altLang="en-US" sz="1200" b="0" i="0" u="none" strike="noStrike" kern="1200" cap="none" spc="0" normalizeH="0" baseline="0" noProof="0" dirty="0">
                <a:ln>
                  <a:noFill/>
                </a:ln>
                <a:solidFill>
                  <a:srgbClr val="000000"/>
                </a:solidFill>
                <a:effectLst/>
                <a:uLnTx/>
                <a:uFillTx/>
                <a:latin typeface="Apis For Office"/>
                <a:ea typeface="+mn-ea"/>
                <a:cs typeface="+mn-cs"/>
              </a:rPr>
              <a:t> then stimulates the conversion of fibroblasts to myofibroblasts, which deposit collagen in the interstitial space.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latin typeface="Apis For Office"/>
              </a:rPr>
              <a:t>Increased myocardial tension, myocardial hypertrophy and collagen deposition in the interstitial space contribute to LV stiffness.</a:t>
            </a:r>
            <a:br>
              <a:rPr lang="en-US" sz="1200" b="0" dirty="0">
                <a:latin typeface="Apis For Office"/>
              </a:rPr>
            </a:br>
            <a:endParaRPr lang="en-US" sz="1200" b="0" dirty="0">
              <a:latin typeface="Apis For Offic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altLang="en-US" sz="1200" b="0" i="0" u="none" strike="noStrike" kern="1200" cap="none" spc="0" normalizeH="0" baseline="0" noProof="0" dirty="0">
              <a:ln>
                <a:noFill/>
              </a:ln>
              <a:solidFill>
                <a:srgbClr val="000000"/>
              </a:solidFill>
              <a:effectLst/>
              <a:uLnTx/>
              <a:uFillTx/>
              <a:latin typeface="Apis For Office"/>
              <a:ea typeface="+mn-ea"/>
              <a:cs typeface="+mn-cs"/>
            </a:endParaRPr>
          </a:p>
          <a:p>
            <a:pPr marL="0" indent="0">
              <a:buNone/>
            </a:pPr>
            <a:r>
              <a:rPr lang="en-US" dirty="0"/>
              <a:t>Full version:</a:t>
            </a:r>
          </a:p>
          <a:p>
            <a:pPr marL="171450" indent="-171450">
              <a:buChar char="•"/>
            </a:pPr>
            <a:r>
              <a:rPr lang="en-US" dirty="0"/>
              <a:t>Comorbidities induce a systemic proinflammatory state with elevated plasma levels of interleukin 6 (IL 6), tumor necrosis factor (TNF)-a, soluble ST2 (sST2), and pentraxin 3. </a:t>
            </a:r>
            <a:endParaRPr lang="en-GB" dirty="0"/>
          </a:p>
          <a:p>
            <a:pPr marL="171450" indent="-171450">
              <a:buChar char="•"/>
            </a:pPr>
            <a:r>
              <a:rPr lang="en-US" dirty="0"/>
              <a:t>Coronary microvascular endothelial cells reactively produce reactive oxygen species (ROS), vascular cell adhesion molecule (VCAM), and E-selectin. </a:t>
            </a:r>
            <a:endParaRPr lang="en-GB" dirty="0">
              <a:ea typeface="Apis For Office"/>
              <a:cs typeface="Apis For Office"/>
            </a:endParaRPr>
          </a:p>
          <a:p>
            <a:pPr marL="171450" indent="-171450">
              <a:buChar char="•"/>
            </a:pPr>
            <a:r>
              <a:rPr lang="en-US" dirty="0"/>
              <a:t>Production of ROS leads to formation of peroxynitrite (ONOO) and reduced nitric oxide (NO) bioavailability, both of which lower soluble guanylate cyclase (sGC) activity in adjacent cardiomyocytes.</a:t>
            </a:r>
            <a:endParaRPr lang="en-GB" dirty="0">
              <a:ea typeface="Apis For Office"/>
              <a:cs typeface="Apis For Office"/>
            </a:endParaRPr>
          </a:p>
          <a:p>
            <a:pPr marL="171450" indent="-171450">
              <a:buChar char="•"/>
            </a:pPr>
            <a:r>
              <a:rPr lang="en-US" dirty="0"/>
              <a:t>Lower sGC activity decreases cyclic guanosine monophosphate concentration and protein kinase G (PKG) activity. </a:t>
            </a:r>
            <a:endParaRPr lang="en-GB" dirty="0">
              <a:ea typeface="Apis For Office"/>
              <a:cs typeface="Apis For Office"/>
            </a:endParaRPr>
          </a:p>
          <a:p>
            <a:pPr marL="171450" indent="-171450">
              <a:buChar char="•"/>
            </a:pPr>
            <a:r>
              <a:rPr lang="en-US" dirty="0"/>
              <a:t>Low PKG activity increases resting tension of cardiomyocytes because of hypophosphorylation of titin and removes the brake on pro-hypertrophic stimuli inducing cardiomyocyte hypertrophy. </a:t>
            </a:r>
            <a:endParaRPr lang="en-GB" dirty="0">
              <a:ea typeface="Apis For Office"/>
              <a:cs typeface="Apis For Office"/>
            </a:endParaRPr>
          </a:p>
          <a:p>
            <a:pPr marL="171450" indent="-171450">
              <a:buChar char="•"/>
            </a:pPr>
            <a:r>
              <a:rPr lang="en-US" dirty="0"/>
              <a:t>VCAM and E-selectin expression in endothelial cells </a:t>
            </a:r>
            <a:r>
              <a:rPr lang="en-US" dirty="0" err="1"/>
              <a:t>favours</a:t>
            </a:r>
            <a:r>
              <a:rPr lang="en-US" dirty="0"/>
              <a:t> migration monocytes into the subendothelium.</a:t>
            </a:r>
            <a:endParaRPr lang="en-GB" dirty="0">
              <a:ea typeface="Apis For Office"/>
              <a:cs typeface="Apis For Offi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monocytes release transforming growth factor </a:t>
            </a:r>
            <a:r>
              <a:rPr kumimoji="0" lang="en-US" altLang="en-US" sz="1200" b="0" i="0" u="none" strike="noStrike" kern="1200" cap="none" spc="0" normalizeH="0" baseline="0" noProof="0" dirty="0">
                <a:ln>
                  <a:noFill/>
                </a:ln>
                <a:solidFill>
                  <a:srgbClr val="001965"/>
                </a:solidFill>
                <a:effectLst/>
                <a:uLnTx/>
                <a:uFillTx/>
                <a:latin typeface="Apis For Office"/>
                <a:ea typeface="+mn-ea"/>
                <a:cs typeface="+mn-cs"/>
              </a:rPr>
              <a:t>TGF </a:t>
            </a:r>
            <a:r>
              <a:rPr kumimoji="0" lang="el-GR" altLang="en-US" sz="1200" b="0" i="0" u="none" strike="noStrike" kern="1200" cap="none" spc="0" normalizeH="0" baseline="0" noProof="0" dirty="0">
                <a:ln>
                  <a:noFill/>
                </a:ln>
                <a:solidFill>
                  <a:srgbClr val="001965"/>
                </a:solidFill>
                <a:effectLst/>
                <a:uLnTx/>
                <a:uFillTx/>
                <a:latin typeface="Apis For Office"/>
                <a:ea typeface="+mn-ea"/>
                <a:cs typeface="+mn-cs"/>
              </a:rPr>
              <a:t>β</a:t>
            </a:r>
            <a:r>
              <a:rPr kumimoji="0" lang="en-US" altLang="en-US" sz="1200" b="0" i="0" u="none" strike="noStrike" kern="1200" cap="none" spc="0" normalizeH="0" baseline="0" noProof="0" dirty="0">
                <a:ln>
                  <a:noFill/>
                </a:ln>
                <a:solidFill>
                  <a:srgbClr val="000000"/>
                </a:solidFill>
                <a:effectLst/>
                <a:uLnTx/>
                <a:uFillTx/>
                <a:latin typeface="Apis For Office"/>
                <a:ea typeface="+mn-ea"/>
                <a:cs typeface="+mn-cs"/>
              </a:rPr>
              <a:t>. </a:t>
            </a:r>
            <a:r>
              <a:rPr lang="en-US" dirty="0"/>
              <a:t>The latter stimulates conversion of fibroblasts to myofibroblasts, which deposit collagen in the interstitial space.</a:t>
            </a:r>
            <a:endParaRPr lang="en-GB" dirty="0">
              <a:ea typeface="Apis For Office"/>
              <a:cs typeface="Apis For Office"/>
            </a:endParaRPr>
          </a:p>
          <a:p>
            <a:pPr marL="171450" indent="-171450">
              <a:buChar char="•"/>
            </a:pPr>
            <a:r>
              <a:rPr lang="en-US" dirty="0"/>
              <a:t>Increased myocardial tension, hypertrophy and collagen deposition contribute to LV stiffness.</a:t>
            </a:r>
            <a:br>
              <a:rPr lang="en-US" dirty="0"/>
            </a:br>
            <a:endParaRPr lang="en-GB" dirty="0">
              <a:ea typeface="Apis For Office"/>
              <a:cs typeface="Apis For Offic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altLang="en-US" sz="120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pis For Offic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000" b="0" i="0" u="none" strike="noStrike" kern="1200" cap="none" spc="0" normalizeH="0" baseline="0" noProof="0" dirty="0">
              <a:ln>
                <a:noFill/>
              </a:ln>
              <a:solidFill>
                <a:srgbClr val="000000"/>
              </a:solidFill>
              <a:effectLst/>
              <a:uLnTx/>
              <a:uFillTx/>
              <a:latin typeface="Apis For Office"/>
              <a:ea typeface="+mn-ea"/>
              <a:cs typeface="+mn-cs"/>
            </a:endParaRPr>
          </a:p>
        </p:txBody>
      </p:sp>
    </p:spTree>
    <p:extLst>
      <p:ext uri="{BB962C8B-B14F-4D97-AF65-F5344CB8AC3E}">
        <p14:creationId xmlns:p14="http://schemas.microsoft.com/office/powerpoint/2010/main" val="2747420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dirty="0"/>
              <a:t>Left ventricular stiffness drives downstream HFpEF pathophysiology</a:t>
            </a:r>
            <a:endParaRPr lang="en-US" dirty="0"/>
          </a:p>
          <a:p>
            <a:pPr marL="628650" lvl="1" indent="-171450">
              <a:buFont typeface="Arial" panose="020B0604020202020204" pitchFamily="34" charset="0"/>
              <a:buChar char="•"/>
            </a:pPr>
            <a:r>
              <a:rPr lang="en-GB" dirty="0"/>
              <a:t>Increased left ventricular stiffness leads to elevated left ventricular filling pressures, which results in exercise intolerance, one of the key features of HFpEF</a:t>
            </a:r>
          </a:p>
          <a:p>
            <a:pPr marL="628650" lvl="1" indent="-171450">
              <a:buFont typeface="Arial" panose="020B0604020202020204" pitchFamily="34" charset="0"/>
              <a:buChar char="•"/>
            </a:pPr>
            <a:r>
              <a:rPr lang="en-GB" b="0" i="0" dirty="0">
                <a:solidFill>
                  <a:srgbClr val="202124"/>
                </a:solidFill>
                <a:effectLst/>
                <a:latin typeface="Apis For Office" panose="020B0504010101010104" pitchFamily="34" charset="0"/>
              </a:rPr>
              <a:t>Cardiac output is the amount of blood that the heart pumps in each minute. It i</a:t>
            </a:r>
            <a:r>
              <a:rPr lang="en-GB" b="0" i="0" dirty="0">
                <a:solidFill>
                  <a:srgbClr val="4D5156"/>
                </a:solidFill>
                <a:effectLst/>
                <a:latin typeface="Apis For Office" panose="020B0504010101010104" pitchFamily="34" charset="0"/>
              </a:rPr>
              <a:t>s the product of heart rate (per min) and stroke volume and is measured in litres per minute</a:t>
            </a:r>
          </a:p>
          <a:p>
            <a:pPr marL="628650" lvl="1" indent="-171450">
              <a:buFont typeface="Arial" panose="020B0604020202020204" pitchFamily="34" charset="0"/>
              <a:buChar char="•"/>
            </a:pPr>
            <a:r>
              <a:rPr lang="en-GB" b="0" i="0" dirty="0">
                <a:solidFill>
                  <a:srgbClr val="202124"/>
                </a:solidFill>
                <a:effectLst/>
                <a:latin typeface="Apis For Office" panose="020B0504010101010104" pitchFamily="34" charset="0"/>
              </a:rPr>
              <a:t>Stroke </a:t>
            </a:r>
            <a:r>
              <a:rPr lang="en-GB" sz="1200" b="0" i="0" kern="1200" dirty="0">
                <a:solidFill>
                  <a:srgbClr val="202124"/>
                </a:solidFill>
                <a:effectLst/>
                <a:latin typeface="Apis For Office" panose="020B0504010101010104" pitchFamily="34" charset="0"/>
                <a:ea typeface="+mn-ea"/>
                <a:cs typeface="+mn-cs"/>
              </a:rPr>
              <a:t>volume is the volume of blood pumped out of the left ventricle during each systolic cardiac contraction</a:t>
            </a:r>
          </a:p>
          <a:p>
            <a:br>
              <a:rPr lang="nl-NL" sz="1200" b="1" dirty="0">
                <a:effectLst/>
                <a:latin typeface="Apis For Office" panose="020B0504010101010104" pitchFamily="34" charset="0"/>
              </a:rPr>
            </a:br>
            <a:r>
              <a:rPr lang="nl-NL" sz="1200" b="1" dirty="0">
                <a:effectLst/>
                <a:latin typeface="Apis For Office" panose="020B0504010101010104" pitchFamily="34" charset="0"/>
              </a:rPr>
              <a:t>C</a:t>
            </a:r>
            <a:r>
              <a:rPr lang="en-GB" sz="1200" b="1" dirty="0">
                <a:effectLst/>
                <a:latin typeface="Apis For Office" panose="020B0504010101010104" pitchFamily="34" charset="0"/>
              </a:rPr>
              <a:t>ardiac output </a:t>
            </a:r>
            <a:r>
              <a:rPr lang="en-GB" sz="1200" dirty="0">
                <a:effectLst/>
                <a:latin typeface="Apis For Office" panose="020B0504010101010104" pitchFamily="34" charset="0"/>
              </a:rPr>
              <a:t>= heart rate (per min) x stroke volume</a:t>
            </a:r>
          </a:p>
          <a:p>
            <a:r>
              <a:rPr lang="nl-NL" sz="1200" b="1" dirty="0" err="1">
                <a:effectLst/>
                <a:latin typeface="Apis For Office" panose="020B0504010101010104" pitchFamily="34" charset="0"/>
              </a:rPr>
              <a:t>Stroke</a:t>
            </a:r>
            <a:r>
              <a:rPr lang="nl-NL" sz="1200" b="1" dirty="0">
                <a:effectLst/>
                <a:latin typeface="Apis For Office" panose="020B0504010101010104" pitchFamily="34" charset="0"/>
              </a:rPr>
              <a:t> volume </a:t>
            </a:r>
            <a:r>
              <a:rPr lang="nl-NL" sz="1200" dirty="0">
                <a:effectLst/>
                <a:latin typeface="Apis For Office" panose="020B0504010101010104" pitchFamily="34" charset="0"/>
              </a:rPr>
              <a:t>= </a:t>
            </a:r>
            <a:r>
              <a:rPr lang="en-GB" sz="1200" b="0" dirty="0">
                <a:solidFill>
                  <a:srgbClr val="FF0000"/>
                </a:solidFill>
              </a:rPr>
              <a:t>End-diastolic volume (EDV) </a:t>
            </a:r>
            <a:r>
              <a:rPr lang="nl-NL" sz="1200" dirty="0">
                <a:effectLst/>
                <a:latin typeface="Apis For Office" panose="020B0504010101010104" pitchFamily="34" charset="0"/>
              </a:rPr>
              <a:t>– </a:t>
            </a:r>
            <a:r>
              <a:rPr lang="en-GB" sz="1200" b="0" dirty="0">
                <a:solidFill>
                  <a:srgbClr val="FF0000"/>
                </a:solidFill>
              </a:rPr>
              <a:t>End-systolic volume (ESV)</a:t>
            </a:r>
            <a:endParaRPr lang="en-GB" sz="1200" b="0" dirty="0">
              <a:effectLst/>
              <a:latin typeface="Apis For Office" panose="020B0504010101010104" pitchFamily="34" charset="0"/>
            </a:endParaRPr>
          </a:p>
          <a:p>
            <a:pPr lvl="1" algn="l"/>
            <a:r>
              <a:rPr lang="en-GB" sz="1200" dirty="0">
                <a:solidFill>
                  <a:srgbClr val="001965"/>
                </a:solidFill>
              </a:rPr>
              <a:t>Cardiac volumetric parameters are assessed by echocardiography:</a:t>
            </a:r>
            <a:endParaRPr lang="en-GB" sz="1200" baseline="30000" dirty="0">
              <a:solidFill>
                <a:srgbClr val="001965"/>
              </a:solidFill>
            </a:endParaRPr>
          </a:p>
          <a:p>
            <a:pPr marL="742950" lvl="1" indent="-285750" algn="l">
              <a:buFont typeface="Arial" panose="020B0604020202020204" pitchFamily="34" charset="0"/>
              <a:buChar char="•"/>
            </a:pPr>
            <a:r>
              <a:rPr lang="en-GB" sz="1200" b="0" dirty="0">
                <a:solidFill>
                  <a:srgbClr val="FF0000"/>
                </a:solidFill>
              </a:rPr>
              <a:t>EDV: </a:t>
            </a:r>
            <a:r>
              <a:rPr lang="en-GB" sz="1200" b="0" dirty="0">
                <a:solidFill>
                  <a:srgbClr val="001965"/>
                </a:solidFill>
              </a:rPr>
              <a:t>volume </a:t>
            </a:r>
            <a:r>
              <a:rPr lang="en-GB" sz="1200" dirty="0">
                <a:solidFill>
                  <a:srgbClr val="001965"/>
                </a:solidFill>
              </a:rPr>
              <a:t>of blood in the left ventricle at the </a:t>
            </a:r>
            <a:r>
              <a:rPr lang="en-GB" sz="1200" b="0" dirty="0">
                <a:solidFill>
                  <a:srgbClr val="001965"/>
                </a:solidFill>
              </a:rPr>
              <a:t>end of ventricular filling </a:t>
            </a:r>
            <a:r>
              <a:rPr lang="en-GB" sz="1200" b="0" dirty="0">
                <a:solidFill>
                  <a:srgbClr val="FF0000"/>
                </a:solidFill>
              </a:rPr>
              <a:t>(diastole)</a:t>
            </a:r>
          </a:p>
          <a:p>
            <a:pPr marL="742950" lvl="1" indent="-285750" algn="l">
              <a:buFont typeface="Arial" panose="020B0604020202020204" pitchFamily="34" charset="0"/>
              <a:buChar char="•"/>
            </a:pPr>
            <a:r>
              <a:rPr lang="en-GB" sz="1200" b="0" dirty="0">
                <a:solidFill>
                  <a:srgbClr val="FF0000"/>
                </a:solidFill>
              </a:rPr>
              <a:t>ESV: </a:t>
            </a:r>
            <a:r>
              <a:rPr lang="en-GB" sz="1200" dirty="0">
                <a:solidFill>
                  <a:srgbClr val="001965"/>
                </a:solidFill>
              </a:rPr>
              <a:t>volume of blood in the left ventricle at the </a:t>
            </a:r>
            <a:r>
              <a:rPr lang="en-GB" sz="1200" b="0" dirty="0">
                <a:solidFill>
                  <a:srgbClr val="001965"/>
                </a:solidFill>
              </a:rPr>
              <a:t>end of ventricular ejection </a:t>
            </a:r>
            <a:r>
              <a:rPr lang="en-GB" sz="1200" b="0" dirty="0">
                <a:solidFill>
                  <a:srgbClr val="FF0000"/>
                </a:solidFill>
              </a:rPr>
              <a:t>(systole)</a:t>
            </a:r>
          </a:p>
          <a:p>
            <a:pPr algn="l"/>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AE90A0-CEDB-465D-905C-E53172CC1568}" type="slidenum">
              <a:rPr kumimoji="0" lang="en-GB" sz="1200" b="0" i="0" u="none" strike="noStrike" kern="1200" cap="none" spc="0" normalizeH="0" baseline="0" noProof="0" smtClean="0">
                <a:ln>
                  <a:noFill/>
                </a:ln>
                <a:solidFill>
                  <a:prstClr val="black"/>
                </a:solidFill>
                <a:effectLst/>
                <a:uLnTx/>
                <a:uFillTx/>
                <a:latin typeface="Apis For Office" panose="020B05040101010101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prstClr val="black"/>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2208368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kumimoji="0" lang="en-GB" sz="1200" b="1" i="0" u="none" strike="noStrike" kern="0" cap="none" spc="0" normalizeH="0" baseline="0" noProof="0" dirty="0">
                <a:ln>
                  <a:noFill/>
                </a:ln>
                <a:solidFill>
                  <a:srgbClr val="001965"/>
                </a:solidFill>
                <a:effectLst/>
                <a:uLnTx/>
                <a:uFillTx/>
                <a:latin typeface="Apis For Office"/>
                <a:ea typeface="+mn-ea"/>
                <a:cs typeface="+mn-cs"/>
              </a:rPr>
              <a:t>ESC class of recommendations:</a:t>
            </a:r>
          </a:p>
          <a:p>
            <a:r>
              <a:rPr kumimoji="0" lang="en-GB" sz="1200" b="0" i="0" u="none" strike="noStrike" kern="0" cap="none" spc="0" normalizeH="0" baseline="0" noProof="0" dirty="0">
                <a:ln>
                  <a:noFill/>
                </a:ln>
                <a:solidFill>
                  <a:srgbClr val="001965"/>
                </a:solidFill>
                <a:effectLst/>
                <a:uLnTx/>
                <a:uFillTx/>
                <a:latin typeface="Apis For Office"/>
                <a:ea typeface="+mn-ea"/>
                <a:cs typeface="+mn-cs"/>
              </a:rPr>
              <a:t>class 1 recommendation: is recommended or indicated</a:t>
            </a:r>
          </a:p>
          <a:p>
            <a:endParaRPr kumimoji="0" lang="en-GB" sz="1200" b="0" i="0" u="none" strike="noStrike" kern="0" cap="none" spc="0" normalizeH="0" baseline="0" noProof="0" dirty="0">
              <a:ln>
                <a:noFill/>
              </a:ln>
              <a:solidFill>
                <a:srgbClr val="001965"/>
              </a:solidFill>
              <a:effectLst/>
              <a:uLnTx/>
              <a:uFillTx/>
              <a:latin typeface="Apis For Office"/>
              <a:ea typeface="+mn-ea"/>
              <a:cs typeface="+mn-cs"/>
            </a:endParaRPr>
          </a:p>
          <a:p>
            <a:r>
              <a:rPr kumimoji="0" lang="en-GB" sz="1200" b="1" i="0" u="none" strike="noStrike" kern="0" cap="none" spc="0" normalizeH="0" baseline="0" noProof="0" dirty="0">
                <a:ln>
                  <a:noFill/>
                </a:ln>
                <a:solidFill>
                  <a:srgbClr val="001965"/>
                </a:solidFill>
                <a:effectLst/>
                <a:uLnTx/>
                <a:uFillTx/>
                <a:latin typeface="Apis For Office"/>
                <a:ea typeface="+mn-ea"/>
                <a:cs typeface="+mn-cs"/>
              </a:rPr>
              <a:t>ACC class of recommendations:</a:t>
            </a:r>
            <a:br>
              <a:rPr kumimoji="0" lang="en-GB" sz="1200" b="0" i="0" u="none" strike="noStrike" kern="0" cap="none" spc="0" normalizeH="0" baseline="0" noProof="0" dirty="0">
                <a:ln>
                  <a:noFill/>
                </a:ln>
                <a:solidFill>
                  <a:srgbClr val="001965"/>
                </a:solidFill>
                <a:effectLst/>
                <a:uLnTx/>
                <a:uFillTx/>
                <a:latin typeface="Apis For Office"/>
                <a:ea typeface="+mn-ea"/>
                <a:cs typeface="+mn-cs"/>
              </a:rPr>
            </a:br>
            <a:r>
              <a:rPr kumimoji="0" lang="en-GB" sz="1200" b="0" i="0" u="none" strike="noStrike" kern="0" cap="none" spc="0" normalizeH="0" baseline="0" noProof="0" dirty="0">
                <a:ln>
                  <a:noFill/>
                </a:ln>
                <a:solidFill>
                  <a:srgbClr val="001965"/>
                </a:solidFill>
                <a:effectLst/>
                <a:uLnTx/>
                <a:uFillTx/>
                <a:latin typeface="Apis For Office"/>
                <a:ea typeface="+mn-ea"/>
                <a:cs typeface="+mn-cs"/>
              </a:rPr>
              <a:t>class 1 recommendation: strong</a:t>
            </a:r>
          </a:p>
          <a:p>
            <a:r>
              <a:rPr kumimoji="0" lang="en-GB" sz="1200" b="0" i="0" u="none" strike="noStrike" kern="0" cap="none" spc="0" normalizeH="0" baseline="0" noProof="0" dirty="0">
                <a:ln>
                  <a:noFill/>
                </a:ln>
                <a:solidFill>
                  <a:srgbClr val="001965"/>
                </a:solidFill>
                <a:effectLst/>
                <a:uLnTx/>
                <a:uFillTx/>
                <a:latin typeface="Apis For Office"/>
                <a:ea typeface="+mn-ea"/>
                <a:cs typeface="+mn-cs"/>
              </a:rPr>
              <a:t>class 2a recommendation: moderate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class 2b recommendation: weak</a:t>
            </a:r>
          </a:p>
          <a:p>
            <a:endParaRPr kumimoji="0" lang="en-GB" sz="1200" b="0" i="0" u="none" strike="noStrike" kern="0" cap="none" spc="0" normalizeH="0" baseline="0" noProof="0" dirty="0">
              <a:ln>
                <a:noFill/>
              </a:ln>
              <a:solidFill>
                <a:srgbClr val="001965"/>
              </a:solidFill>
              <a:effectLst/>
              <a:uLnTx/>
              <a:uFillTx/>
              <a:latin typeface="Apis For Office"/>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pis For Offic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000" b="0" i="0" u="none" strike="noStrike" kern="1200" cap="none" spc="0" normalizeH="0" baseline="0" noProof="0" dirty="0">
              <a:ln>
                <a:noFill/>
              </a:ln>
              <a:solidFill>
                <a:srgbClr val="000000"/>
              </a:solidFill>
              <a:effectLst/>
              <a:uLnTx/>
              <a:uFillTx/>
              <a:latin typeface="Apis For Office"/>
              <a:ea typeface="+mn-ea"/>
              <a:cs typeface="+mn-cs"/>
            </a:endParaRPr>
          </a:p>
        </p:txBody>
      </p:sp>
    </p:spTree>
    <p:extLst>
      <p:ext uri="{BB962C8B-B14F-4D97-AF65-F5344CB8AC3E}">
        <p14:creationId xmlns:p14="http://schemas.microsoft.com/office/powerpoint/2010/main" val="1306110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613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0610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4671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44933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2732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05714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0DDF080-5E8C-48AD-84E5-6C08B304C14E}" type="datetimeFigureOut">
              <a:rPr lang="en-US" dirty="0"/>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835688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37067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Click to add title</a:t>
            </a:r>
            <a:endParaRPr lang="en-GB"/>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p:txBody>
          <a:bodyPr/>
          <a:lstStyle/>
          <a:p>
            <a:fld id="{ED70B67E-998B-4D45-BA54-A1E612DB3CD6}" type="datetime3">
              <a:rPr lang="en-US" smtClean="0"/>
              <a:t>11 June 2025</a:t>
            </a:fld>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0" name="Text Placeholder 4">
            <a:extLst>
              <a:ext uri="{FF2B5EF4-FFF2-40B4-BE49-F238E27FC236}">
                <a16:creationId xmlns:a16="http://schemas.microsoft.com/office/drawing/2014/main" id="{C135AE9C-0192-4702-9483-2D7F66625848}"/>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332382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 Cover">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880DF523-34A7-40E1-AE82-7A0D3594680C}"/>
              </a:ext>
            </a:extLst>
          </p:cNvPr>
          <p:cNvSpPr>
            <a:spLocks noGrp="1"/>
          </p:cNvSpPr>
          <p:nvPr>
            <p:ph type="pic" sz="quarter" idx="13" hasCustomPrompt="1"/>
          </p:nvPr>
        </p:nvSpPr>
        <p:spPr>
          <a:xfrm>
            <a:off x="1" y="0"/>
            <a:ext cx="9143999" cy="6858000"/>
          </a:xfrm>
          <a:custGeom>
            <a:avLst/>
            <a:gdLst>
              <a:gd name="connsiteX0" fmla="*/ 11666200 w 12191999"/>
              <a:gd name="connsiteY0" fmla="*/ 756760 h 6858000"/>
              <a:gd name="connsiteX1" fmla="*/ 11678975 w 12191999"/>
              <a:gd name="connsiteY1" fmla="*/ 761119 h 6858000"/>
              <a:gd name="connsiteX2" fmla="*/ 11678975 w 12191999"/>
              <a:gd name="connsiteY2" fmla="*/ 808195 h 6858000"/>
              <a:gd name="connsiteX3" fmla="*/ 11678845 w 12191999"/>
              <a:gd name="connsiteY3" fmla="*/ 808195 h 6858000"/>
              <a:gd name="connsiteX4" fmla="*/ 11667095 w 12191999"/>
              <a:gd name="connsiteY4" fmla="*/ 813579 h 6858000"/>
              <a:gd name="connsiteX5" fmla="*/ 11644998 w 12191999"/>
              <a:gd name="connsiteY5" fmla="*/ 784080 h 6858000"/>
              <a:gd name="connsiteX6" fmla="*/ 11666200 w 12191999"/>
              <a:gd name="connsiteY6" fmla="*/ 756760 h 6858000"/>
              <a:gd name="connsiteX7" fmla="*/ 11553608 w 12191999"/>
              <a:gd name="connsiteY7" fmla="*/ 755951 h 6858000"/>
              <a:gd name="connsiteX8" fmla="*/ 11565369 w 12191999"/>
              <a:gd name="connsiteY8" fmla="*/ 760439 h 6858000"/>
              <a:gd name="connsiteX9" fmla="*/ 11571638 w 12191999"/>
              <a:gd name="connsiteY9" fmla="*/ 784954 h 6858000"/>
              <a:gd name="connsiteX10" fmla="*/ 11565369 w 12191999"/>
              <a:gd name="connsiteY10" fmla="*/ 809339 h 6858000"/>
              <a:gd name="connsiteX11" fmla="*/ 11553608 w 12191999"/>
              <a:gd name="connsiteY11" fmla="*/ 813698 h 6858000"/>
              <a:gd name="connsiteX12" fmla="*/ 11542106 w 12191999"/>
              <a:gd name="connsiteY12" fmla="*/ 809339 h 6858000"/>
              <a:gd name="connsiteX13" fmla="*/ 11535837 w 12191999"/>
              <a:gd name="connsiteY13" fmla="*/ 784954 h 6858000"/>
              <a:gd name="connsiteX14" fmla="*/ 11542106 w 12191999"/>
              <a:gd name="connsiteY14" fmla="*/ 760439 h 6858000"/>
              <a:gd name="connsiteX15" fmla="*/ 11553608 w 12191999"/>
              <a:gd name="connsiteY15" fmla="*/ 755951 h 6858000"/>
              <a:gd name="connsiteX16" fmla="*/ 11389948 w 12191999"/>
              <a:gd name="connsiteY16" fmla="*/ 755951 h 6858000"/>
              <a:gd name="connsiteX17" fmla="*/ 11401504 w 12191999"/>
              <a:gd name="connsiteY17" fmla="*/ 760439 h 6858000"/>
              <a:gd name="connsiteX18" fmla="*/ 11407795 w 12191999"/>
              <a:gd name="connsiteY18" fmla="*/ 784954 h 6858000"/>
              <a:gd name="connsiteX19" fmla="*/ 11401504 w 12191999"/>
              <a:gd name="connsiteY19" fmla="*/ 809339 h 6858000"/>
              <a:gd name="connsiteX20" fmla="*/ 11389948 w 12191999"/>
              <a:gd name="connsiteY20" fmla="*/ 813698 h 6858000"/>
              <a:gd name="connsiteX21" fmla="*/ 11378133 w 12191999"/>
              <a:gd name="connsiteY21" fmla="*/ 809339 h 6858000"/>
              <a:gd name="connsiteX22" fmla="*/ 11371843 w 12191999"/>
              <a:gd name="connsiteY22" fmla="*/ 784954 h 6858000"/>
              <a:gd name="connsiteX23" fmla="*/ 11378133 w 12191999"/>
              <a:gd name="connsiteY23" fmla="*/ 760439 h 6858000"/>
              <a:gd name="connsiteX24" fmla="*/ 11389948 w 12191999"/>
              <a:gd name="connsiteY24" fmla="*/ 755951 h 6858000"/>
              <a:gd name="connsiteX25" fmla="*/ 11267462 w 12191999"/>
              <a:gd name="connsiteY25" fmla="*/ 755951 h 6858000"/>
              <a:gd name="connsiteX26" fmla="*/ 11279148 w 12191999"/>
              <a:gd name="connsiteY26" fmla="*/ 760439 h 6858000"/>
              <a:gd name="connsiteX27" fmla="*/ 11285438 w 12191999"/>
              <a:gd name="connsiteY27" fmla="*/ 784954 h 6858000"/>
              <a:gd name="connsiteX28" fmla="*/ 11279148 w 12191999"/>
              <a:gd name="connsiteY28" fmla="*/ 809339 h 6858000"/>
              <a:gd name="connsiteX29" fmla="*/ 11267462 w 12191999"/>
              <a:gd name="connsiteY29" fmla="*/ 813698 h 6858000"/>
              <a:gd name="connsiteX30" fmla="*/ 11255907 w 12191999"/>
              <a:gd name="connsiteY30" fmla="*/ 809339 h 6858000"/>
              <a:gd name="connsiteX31" fmla="*/ 11249616 w 12191999"/>
              <a:gd name="connsiteY31" fmla="*/ 784954 h 6858000"/>
              <a:gd name="connsiteX32" fmla="*/ 11255907 w 12191999"/>
              <a:gd name="connsiteY32" fmla="*/ 760439 h 6858000"/>
              <a:gd name="connsiteX33" fmla="*/ 11267462 w 12191999"/>
              <a:gd name="connsiteY33" fmla="*/ 755951 h 6858000"/>
              <a:gd name="connsiteX34" fmla="*/ 11708668 w 12191999"/>
              <a:gd name="connsiteY34" fmla="*/ 750005 h 6858000"/>
              <a:gd name="connsiteX35" fmla="*/ 11706381 w 12191999"/>
              <a:gd name="connsiteY35" fmla="*/ 752433 h 6858000"/>
              <a:gd name="connsiteX36" fmla="*/ 11706381 w 12191999"/>
              <a:gd name="connsiteY36" fmla="*/ 817032 h 6858000"/>
              <a:gd name="connsiteX37" fmla="*/ 11708420 w 12191999"/>
              <a:gd name="connsiteY37" fmla="*/ 819459 h 6858000"/>
              <a:gd name="connsiteX38" fmla="*/ 11715671 w 12191999"/>
              <a:gd name="connsiteY38" fmla="*/ 819459 h 6858000"/>
              <a:gd name="connsiteX39" fmla="*/ 11718206 w 12191999"/>
              <a:gd name="connsiteY39" fmla="*/ 817032 h 6858000"/>
              <a:gd name="connsiteX40" fmla="*/ 11718206 w 12191999"/>
              <a:gd name="connsiteY40" fmla="*/ 752433 h 6858000"/>
              <a:gd name="connsiteX41" fmla="*/ 11715660 w 12191999"/>
              <a:gd name="connsiteY41" fmla="*/ 750005 h 6858000"/>
              <a:gd name="connsiteX42" fmla="*/ 11708668 w 12191999"/>
              <a:gd name="connsiteY42" fmla="*/ 750005 h 6858000"/>
              <a:gd name="connsiteX43" fmla="*/ 11826514 w 12191999"/>
              <a:gd name="connsiteY43" fmla="*/ 749671 h 6858000"/>
              <a:gd name="connsiteX44" fmla="*/ 11822404 w 12191999"/>
              <a:gd name="connsiteY44" fmla="*/ 751851 h 6858000"/>
              <a:gd name="connsiteX45" fmla="*/ 11798623 w 12191999"/>
              <a:gd name="connsiteY45" fmla="*/ 781695 h 6858000"/>
              <a:gd name="connsiteX46" fmla="*/ 11798105 w 12191999"/>
              <a:gd name="connsiteY46" fmla="*/ 782461 h 6858000"/>
              <a:gd name="connsiteX47" fmla="*/ 11798234 w 12191999"/>
              <a:gd name="connsiteY47" fmla="*/ 783227 h 6858000"/>
              <a:gd name="connsiteX48" fmla="*/ 11822145 w 12191999"/>
              <a:gd name="connsiteY48" fmla="*/ 817420 h 6858000"/>
              <a:gd name="connsiteX49" fmla="*/ 11826126 w 12191999"/>
              <a:gd name="connsiteY49" fmla="*/ 819470 h 6858000"/>
              <a:gd name="connsiteX50" fmla="*/ 11835254 w 12191999"/>
              <a:gd name="connsiteY50" fmla="*/ 819470 h 6858000"/>
              <a:gd name="connsiteX51" fmla="*/ 11837175 w 12191999"/>
              <a:gd name="connsiteY51" fmla="*/ 817798 h 6858000"/>
              <a:gd name="connsiteX52" fmla="*/ 11836279 w 12191999"/>
              <a:gd name="connsiteY52" fmla="*/ 816136 h 6858000"/>
              <a:gd name="connsiteX53" fmla="*/ 11810826 w 12191999"/>
              <a:gd name="connsiteY53" fmla="*/ 782450 h 6858000"/>
              <a:gd name="connsiteX54" fmla="*/ 11810567 w 12191999"/>
              <a:gd name="connsiteY54" fmla="*/ 782192 h 6858000"/>
              <a:gd name="connsiteX55" fmla="*/ 11834607 w 12191999"/>
              <a:gd name="connsiteY55" fmla="*/ 753890 h 6858000"/>
              <a:gd name="connsiteX56" fmla="*/ 11835254 w 12191999"/>
              <a:gd name="connsiteY56" fmla="*/ 751203 h 6858000"/>
              <a:gd name="connsiteX57" fmla="*/ 11832816 w 12191999"/>
              <a:gd name="connsiteY57" fmla="*/ 749671 h 6858000"/>
              <a:gd name="connsiteX58" fmla="*/ 11826514 w 12191999"/>
              <a:gd name="connsiteY58" fmla="*/ 749671 h 6858000"/>
              <a:gd name="connsiteX59" fmla="*/ 11301634 w 12191999"/>
              <a:gd name="connsiteY59" fmla="*/ 749671 h 6858000"/>
              <a:gd name="connsiteX60" fmla="*/ 11299832 w 12191999"/>
              <a:gd name="connsiteY60" fmla="*/ 751462 h 6858000"/>
              <a:gd name="connsiteX61" fmla="*/ 11300350 w 12191999"/>
              <a:gd name="connsiteY61" fmla="*/ 753383 h 6858000"/>
              <a:gd name="connsiteX62" fmla="*/ 11324605 w 12191999"/>
              <a:gd name="connsiteY62" fmla="*/ 817399 h 6858000"/>
              <a:gd name="connsiteX63" fmla="*/ 11326785 w 12191999"/>
              <a:gd name="connsiteY63" fmla="*/ 819449 h 6858000"/>
              <a:gd name="connsiteX64" fmla="*/ 11332050 w 12191999"/>
              <a:gd name="connsiteY64" fmla="*/ 819449 h 6858000"/>
              <a:gd name="connsiteX65" fmla="*/ 11334489 w 12191999"/>
              <a:gd name="connsiteY65" fmla="*/ 817399 h 6858000"/>
              <a:gd name="connsiteX66" fmla="*/ 11358108 w 12191999"/>
              <a:gd name="connsiteY66" fmla="*/ 753135 h 6858000"/>
              <a:gd name="connsiteX67" fmla="*/ 11358366 w 12191999"/>
              <a:gd name="connsiteY67" fmla="*/ 751085 h 6858000"/>
              <a:gd name="connsiteX68" fmla="*/ 11356694 w 12191999"/>
              <a:gd name="connsiteY68" fmla="*/ 749671 h 6858000"/>
              <a:gd name="connsiteX69" fmla="*/ 11350015 w 12191999"/>
              <a:gd name="connsiteY69" fmla="*/ 749671 h 6858000"/>
              <a:gd name="connsiteX70" fmla="*/ 11348343 w 12191999"/>
              <a:gd name="connsiteY70" fmla="*/ 751592 h 6858000"/>
              <a:gd name="connsiteX71" fmla="*/ 11330885 w 12191999"/>
              <a:gd name="connsiteY71" fmla="*/ 802908 h 6858000"/>
              <a:gd name="connsiteX72" fmla="*/ 11312920 w 12191999"/>
              <a:gd name="connsiteY72" fmla="*/ 751851 h 6858000"/>
              <a:gd name="connsiteX73" fmla="*/ 11309845 w 12191999"/>
              <a:gd name="connsiteY73" fmla="*/ 749671 h 6858000"/>
              <a:gd name="connsiteX74" fmla="*/ 11301634 w 12191999"/>
              <a:gd name="connsiteY74" fmla="*/ 749671 h 6858000"/>
              <a:gd name="connsiteX75" fmla="*/ 11754223 w 12191999"/>
              <a:gd name="connsiteY75" fmla="*/ 748506 h 6858000"/>
              <a:gd name="connsiteX76" fmla="*/ 11731241 w 12191999"/>
              <a:gd name="connsiteY76" fmla="*/ 767625 h 6858000"/>
              <a:gd name="connsiteX77" fmla="*/ 11749346 w 12191999"/>
              <a:gd name="connsiteY77" fmla="*/ 788417 h 6858000"/>
              <a:gd name="connsiteX78" fmla="*/ 11764236 w 12191999"/>
              <a:gd name="connsiteY78" fmla="*/ 801894 h 6858000"/>
              <a:gd name="connsiteX79" fmla="*/ 11750500 w 12191999"/>
              <a:gd name="connsiteY79" fmla="*/ 813698 h 6858000"/>
              <a:gd name="connsiteX80" fmla="*/ 11733679 w 12191999"/>
              <a:gd name="connsiteY80" fmla="*/ 806641 h 6858000"/>
              <a:gd name="connsiteX81" fmla="*/ 11728673 w 12191999"/>
              <a:gd name="connsiteY81" fmla="*/ 811130 h 6858000"/>
              <a:gd name="connsiteX82" fmla="*/ 11750241 w 12191999"/>
              <a:gd name="connsiteY82" fmla="*/ 821402 h 6858000"/>
              <a:gd name="connsiteX83" fmla="*/ 11774896 w 12191999"/>
              <a:gd name="connsiteY83" fmla="*/ 800610 h 6858000"/>
              <a:gd name="connsiteX84" fmla="*/ 11741901 w 12191999"/>
              <a:gd name="connsiteY84" fmla="*/ 766471 h 6858000"/>
              <a:gd name="connsiteX85" fmla="*/ 11753457 w 12191999"/>
              <a:gd name="connsiteY85" fmla="*/ 756199 h 6858000"/>
              <a:gd name="connsiteX86" fmla="*/ 11767322 w 12191999"/>
              <a:gd name="connsiteY86" fmla="*/ 761335 h 6858000"/>
              <a:gd name="connsiteX87" fmla="*/ 11772328 w 12191999"/>
              <a:gd name="connsiteY87" fmla="*/ 756587 h 6858000"/>
              <a:gd name="connsiteX88" fmla="*/ 11754223 w 12191999"/>
              <a:gd name="connsiteY88" fmla="*/ 748506 h 6858000"/>
              <a:gd name="connsiteX89" fmla="*/ 11614257 w 12191999"/>
              <a:gd name="connsiteY89" fmla="*/ 748117 h 6858000"/>
              <a:gd name="connsiteX90" fmla="*/ 11599001 w 12191999"/>
              <a:gd name="connsiteY90" fmla="*/ 750167 h 6858000"/>
              <a:gd name="connsiteX91" fmla="*/ 11592721 w 12191999"/>
              <a:gd name="connsiteY91" fmla="*/ 755659 h 6858000"/>
              <a:gd name="connsiteX92" fmla="*/ 11592721 w 12191999"/>
              <a:gd name="connsiteY92" fmla="*/ 816902 h 6858000"/>
              <a:gd name="connsiteX93" fmla="*/ 11595418 w 12191999"/>
              <a:gd name="connsiteY93" fmla="*/ 819071 h 6858000"/>
              <a:gd name="connsiteX94" fmla="*/ 11602216 w 12191999"/>
              <a:gd name="connsiteY94" fmla="*/ 819071 h 6858000"/>
              <a:gd name="connsiteX95" fmla="*/ 11604654 w 12191999"/>
              <a:gd name="connsiteY95" fmla="*/ 816902 h 6858000"/>
              <a:gd name="connsiteX96" fmla="*/ 11604654 w 12191999"/>
              <a:gd name="connsiteY96" fmla="*/ 760774 h 6858000"/>
              <a:gd name="connsiteX97" fmla="*/ 11611452 w 12191999"/>
              <a:gd name="connsiteY97" fmla="*/ 754764 h 6858000"/>
              <a:gd name="connsiteX98" fmla="*/ 11625943 w 12191999"/>
              <a:gd name="connsiteY98" fmla="*/ 761033 h 6858000"/>
              <a:gd name="connsiteX99" fmla="*/ 11631823 w 12191999"/>
              <a:gd name="connsiteY99" fmla="*/ 755152 h 6858000"/>
              <a:gd name="connsiteX100" fmla="*/ 11614257 w 12191999"/>
              <a:gd name="connsiteY100" fmla="*/ 748117 h 6858000"/>
              <a:gd name="connsiteX101" fmla="*/ 11553619 w 12191999"/>
              <a:gd name="connsiteY101" fmla="*/ 748117 h 6858000"/>
              <a:gd name="connsiteX102" fmla="*/ 11536236 w 12191999"/>
              <a:gd name="connsiteY102" fmla="*/ 753124 h 6858000"/>
              <a:gd name="connsiteX103" fmla="*/ 11523450 w 12191999"/>
              <a:gd name="connsiteY103" fmla="*/ 784954 h 6858000"/>
              <a:gd name="connsiteX104" fmla="*/ 11536236 w 12191999"/>
              <a:gd name="connsiteY104" fmla="*/ 816654 h 6858000"/>
              <a:gd name="connsiteX105" fmla="*/ 11553619 w 12191999"/>
              <a:gd name="connsiteY105" fmla="*/ 821531 h 6858000"/>
              <a:gd name="connsiteX106" fmla="*/ 11571001 w 12191999"/>
              <a:gd name="connsiteY106" fmla="*/ 816654 h 6858000"/>
              <a:gd name="connsiteX107" fmla="*/ 11583917 w 12191999"/>
              <a:gd name="connsiteY107" fmla="*/ 784954 h 6858000"/>
              <a:gd name="connsiteX108" fmla="*/ 11571001 w 12191999"/>
              <a:gd name="connsiteY108" fmla="*/ 753124 h 6858000"/>
              <a:gd name="connsiteX109" fmla="*/ 11553619 w 12191999"/>
              <a:gd name="connsiteY109" fmla="*/ 748117 h 6858000"/>
              <a:gd name="connsiteX110" fmla="*/ 11486031 w 12191999"/>
              <a:gd name="connsiteY110" fmla="*/ 748117 h 6858000"/>
              <a:gd name="connsiteX111" fmla="*/ 11465229 w 12191999"/>
              <a:gd name="connsiteY111" fmla="*/ 751452 h 6858000"/>
              <a:gd name="connsiteX112" fmla="*/ 11459230 w 12191999"/>
              <a:gd name="connsiteY112" fmla="*/ 756965 h 6858000"/>
              <a:gd name="connsiteX113" fmla="*/ 11459230 w 12191999"/>
              <a:gd name="connsiteY113" fmla="*/ 817010 h 6858000"/>
              <a:gd name="connsiteX114" fmla="*/ 11461787 w 12191999"/>
              <a:gd name="connsiteY114" fmla="*/ 819449 h 6858000"/>
              <a:gd name="connsiteX115" fmla="*/ 11468422 w 12191999"/>
              <a:gd name="connsiteY115" fmla="*/ 819449 h 6858000"/>
              <a:gd name="connsiteX116" fmla="*/ 11471228 w 12191999"/>
              <a:gd name="connsiteY116" fmla="*/ 816751 h 6858000"/>
              <a:gd name="connsiteX117" fmla="*/ 11471228 w 12191999"/>
              <a:gd name="connsiteY117" fmla="*/ 761454 h 6858000"/>
              <a:gd name="connsiteX118" fmla="*/ 11485654 w 12191999"/>
              <a:gd name="connsiteY118" fmla="*/ 755422 h 6858000"/>
              <a:gd name="connsiteX119" fmla="*/ 11501223 w 12191999"/>
              <a:gd name="connsiteY119" fmla="*/ 771844 h 6858000"/>
              <a:gd name="connsiteX120" fmla="*/ 11501223 w 12191999"/>
              <a:gd name="connsiteY120" fmla="*/ 816751 h 6858000"/>
              <a:gd name="connsiteX121" fmla="*/ 11504288 w 12191999"/>
              <a:gd name="connsiteY121" fmla="*/ 819449 h 6858000"/>
              <a:gd name="connsiteX122" fmla="*/ 11511690 w 12191999"/>
              <a:gd name="connsiteY122" fmla="*/ 819449 h 6858000"/>
              <a:gd name="connsiteX123" fmla="*/ 11512963 w 12191999"/>
              <a:gd name="connsiteY123" fmla="*/ 816762 h 6858000"/>
              <a:gd name="connsiteX124" fmla="*/ 11512963 w 12191999"/>
              <a:gd name="connsiteY124" fmla="*/ 770312 h 6858000"/>
              <a:gd name="connsiteX125" fmla="*/ 11486031 w 12191999"/>
              <a:gd name="connsiteY125" fmla="*/ 748117 h 6858000"/>
              <a:gd name="connsiteX126" fmla="*/ 11389700 w 12191999"/>
              <a:gd name="connsiteY126" fmla="*/ 748117 h 6858000"/>
              <a:gd name="connsiteX127" fmla="*/ 11372242 w 12191999"/>
              <a:gd name="connsiteY127" fmla="*/ 753124 h 6858000"/>
              <a:gd name="connsiteX128" fmla="*/ 11359402 w 12191999"/>
              <a:gd name="connsiteY128" fmla="*/ 784954 h 6858000"/>
              <a:gd name="connsiteX129" fmla="*/ 11372242 w 12191999"/>
              <a:gd name="connsiteY129" fmla="*/ 816654 h 6858000"/>
              <a:gd name="connsiteX130" fmla="*/ 11389700 w 12191999"/>
              <a:gd name="connsiteY130" fmla="*/ 821531 h 6858000"/>
              <a:gd name="connsiteX131" fmla="*/ 11407158 w 12191999"/>
              <a:gd name="connsiteY131" fmla="*/ 816654 h 6858000"/>
              <a:gd name="connsiteX132" fmla="*/ 11420127 w 12191999"/>
              <a:gd name="connsiteY132" fmla="*/ 784954 h 6858000"/>
              <a:gd name="connsiteX133" fmla="*/ 11407158 w 12191999"/>
              <a:gd name="connsiteY133" fmla="*/ 753124 h 6858000"/>
              <a:gd name="connsiteX134" fmla="*/ 11389700 w 12191999"/>
              <a:gd name="connsiteY134" fmla="*/ 748117 h 6858000"/>
              <a:gd name="connsiteX135" fmla="*/ 11267473 w 12191999"/>
              <a:gd name="connsiteY135" fmla="*/ 748117 h 6858000"/>
              <a:gd name="connsiteX136" fmla="*/ 11250015 w 12191999"/>
              <a:gd name="connsiteY136" fmla="*/ 753124 h 6858000"/>
              <a:gd name="connsiteX137" fmla="*/ 11237046 w 12191999"/>
              <a:gd name="connsiteY137" fmla="*/ 784954 h 6858000"/>
              <a:gd name="connsiteX138" fmla="*/ 11250015 w 12191999"/>
              <a:gd name="connsiteY138" fmla="*/ 816654 h 6858000"/>
              <a:gd name="connsiteX139" fmla="*/ 11267473 w 12191999"/>
              <a:gd name="connsiteY139" fmla="*/ 821531 h 6858000"/>
              <a:gd name="connsiteX140" fmla="*/ 11284931 w 12191999"/>
              <a:gd name="connsiteY140" fmla="*/ 816654 h 6858000"/>
              <a:gd name="connsiteX141" fmla="*/ 11297771 w 12191999"/>
              <a:gd name="connsiteY141" fmla="*/ 784954 h 6858000"/>
              <a:gd name="connsiteX142" fmla="*/ 11284931 w 12191999"/>
              <a:gd name="connsiteY142" fmla="*/ 753124 h 6858000"/>
              <a:gd name="connsiteX143" fmla="*/ 11267473 w 12191999"/>
              <a:gd name="connsiteY143" fmla="*/ 748117 h 6858000"/>
              <a:gd name="connsiteX144" fmla="*/ 11199756 w 12191999"/>
              <a:gd name="connsiteY144" fmla="*/ 748117 h 6858000"/>
              <a:gd name="connsiteX145" fmla="*/ 11178857 w 12191999"/>
              <a:gd name="connsiteY145" fmla="*/ 751452 h 6858000"/>
              <a:gd name="connsiteX146" fmla="*/ 11172825 w 12191999"/>
              <a:gd name="connsiteY146" fmla="*/ 756965 h 6858000"/>
              <a:gd name="connsiteX147" fmla="*/ 11172825 w 12191999"/>
              <a:gd name="connsiteY147" fmla="*/ 817010 h 6858000"/>
              <a:gd name="connsiteX148" fmla="*/ 11175263 w 12191999"/>
              <a:gd name="connsiteY148" fmla="*/ 819449 h 6858000"/>
              <a:gd name="connsiteX149" fmla="*/ 11181932 w 12191999"/>
              <a:gd name="connsiteY149" fmla="*/ 819449 h 6858000"/>
              <a:gd name="connsiteX150" fmla="*/ 11184748 w 12191999"/>
              <a:gd name="connsiteY150" fmla="*/ 816751 h 6858000"/>
              <a:gd name="connsiteX151" fmla="*/ 11184748 w 12191999"/>
              <a:gd name="connsiteY151" fmla="*/ 761454 h 6858000"/>
              <a:gd name="connsiteX152" fmla="*/ 11199238 w 12191999"/>
              <a:gd name="connsiteY152" fmla="*/ 755422 h 6858000"/>
              <a:gd name="connsiteX153" fmla="*/ 11214884 w 12191999"/>
              <a:gd name="connsiteY153" fmla="*/ 771844 h 6858000"/>
              <a:gd name="connsiteX154" fmla="*/ 11214884 w 12191999"/>
              <a:gd name="connsiteY154" fmla="*/ 816751 h 6858000"/>
              <a:gd name="connsiteX155" fmla="*/ 11217959 w 12191999"/>
              <a:gd name="connsiteY155" fmla="*/ 819449 h 6858000"/>
              <a:gd name="connsiteX156" fmla="*/ 11225393 w 12191999"/>
              <a:gd name="connsiteY156" fmla="*/ 819449 h 6858000"/>
              <a:gd name="connsiteX157" fmla="*/ 11226817 w 12191999"/>
              <a:gd name="connsiteY157" fmla="*/ 816762 h 6858000"/>
              <a:gd name="connsiteX158" fmla="*/ 11226817 w 12191999"/>
              <a:gd name="connsiteY158" fmla="*/ 770312 h 6858000"/>
              <a:gd name="connsiteX159" fmla="*/ 11199756 w 12191999"/>
              <a:gd name="connsiteY159" fmla="*/ 748117 h 6858000"/>
              <a:gd name="connsiteX160" fmla="*/ 11681273 w 12191999"/>
              <a:gd name="connsiteY160" fmla="*/ 724801 h 6858000"/>
              <a:gd name="connsiteX161" fmla="*/ 11678845 w 12191999"/>
              <a:gd name="connsiteY161" fmla="*/ 727876 h 6858000"/>
              <a:gd name="connsiteX162" fmla="*/ 11678845 w 12191999"/>
              <a:gd name="connsiteY162" fmla="*/ 752250 h 6858000"/>
              <a:gd name="connsiteX163" fmla="*/ 11664279 w 12191999"/>
              <a:gd name="connsiteY163" fmla="*/ 748527 h 6858000"/>
              <a:gd name="connsiteX164" fmla="*/ 11632848 w 12191999"/>
              <a:gd name="connsiteY164" fmla="*/ 784954 h 6858000"/>
              <a:gd name="connsiteX165" fmla="*/ 11666707 w 12191999"/>
              <a:gd name="connsiteY165" fmla="*/ 821510 h 6858000"/>
              <a:gd name="connsiteX166" fmla="*/ 11690477 w 12191999"/>
              <a:gd name="connsiteY166" fmla="*/ 812036 h 6858000"/>
              <a:gd name="connsiteX167" fmla="*/ 11690477 w 12191999"/>
              <a:gd name="connsiteY167" fmla="*/ 727498 h 6858000"/>
              <a:gd name="connsiteX168" fmla="*/ 11687919 w 12191999"/>
              <a:gd name="connsiteY168" fmla="*/ 724801 h 6858000"/>
              <a:gd name="connsiteX169" fmla="*/ 11681273 w 12191999"/>
              <a:gd name="connsiteY169" fmla="*/ 724801 h 6858000"/>
              <a:gd name="connsiteX170" fmla="*/ 11786797 w 12191999"/>
              <a:gd name="connsiteY170" fmla="*/ 724552 h 6858000"/>
              <a:gd name="connsiteX171" fmla="*/ 11784607 w 12191999"/>
              <a:gd name="connsiteY171" fmla="*/ 726732 h 6858000"/>
              <a:gd name="connsiteX172" fmla="*/ 11784607 w 12191999"/>
              <a:gd name="connsiteY172" fmla="*/ 817280 h 6858000"/>
              <a:gd name="connsiteX173" fmla="*/ 11786797 w 12191999"/>
              <a:gd name="connsiteY173" fmla="*/ 819330 h 6858000"/>
              <a:gd name="connsiteX174" fmla="*/ 11793864 w 12191999"/>
              <a:gd name="connsiteY174" fmla="*/ 819330 h 6858000"/>
              <a:gd name="connsiteX175" fmla="*/ 11796303 w 12191999"/>
              <a:gd name="connsiteY175" fmla="*/ 817409 h 6858000"/>
              <a:gd name="connsiteX176" fmla="*/ 11796303 w 12191999"/>
              <a:gd name="connsiteY176" fmla="*/ 726473 h 6858000"/>
              <a:gd name="connsiteX177" fmla="*/ 11793864 w 12191999"/>
              <a:gd name="connsiteY177" fmla="*/ 724552 h 6858000"/>
              <a:gd name="connsiteX178" fmla="*/ 11786797 w 12191999"/>
              <a:gd name="connsiteY178" fmla="*/ 724552 h 6858000"/>
              <a:gd name="connsiteX179" fmla="*/ 11712617 w 12191999"/>
              <a:gd name="connsiteY179" fmla="*/ 723776 h 6858000"/>
              <a:gd name="connsiteX180" fmla="*/ 11705237 w 12191999"/>
              <a:gd name="connsiteY180" fmla="*/ 730940 h 6858000"/>
              <a:gd name="connsiteX181" fmla="*/ 11712358 w 12191999"/>
              <a:gd name="connsiteY181" fmla="*/ 737975 h 6858000"/>
              <a:gd name="connsiteX182" fmla="*/ 11719609 w 12191999"/>
              <a:gd name="connsiteY182" fmla="*/ 730433 h 6858000"/>
              <a:gd name="connsiteX183" fmla="*/ 11712617 w 12191999"/>
              <a:gd name="connsiteY183" fmla="*/ 723776 h 6858000"/>
              <a:gd name="connsiteX184" fmla="*/ 11855021 w 12191999"/>
              <a:gd name="connsiteY184" fmla="*/ 713601 h 6858000"/>
              <a:gd name="connsiteX185" fmla="*/ 11855284 w 12191999"/>
              <a:gd name="connsiteY185" fmla="*/ 713794 h 6858000"/>
              <a:gd name="connsiteX186" fmla="*/ 11855021 w 12191999"/>
              <a:gd name="connsiteY186" fmla="*/ 713860 h 6858000"/>
              <a:gd name="connsiteX187" fmla="*/ 11855021 w 12191999"/>
              <a:gd name="connsiteY187" fmla="*/ 713601 h 6858000"/>
              <a:gd name="connsiteX188" fmla="*/ 11847209 w 12191999"/>
              <a:gd name="connsiteY188" fmla="*/ 704235 h 6858000"/>
              <a:gd name="connsiteX189" fmla="*/ 11851428 w 12191999"/>
              <a:gd name="connsiteY189" fmla="*/ 704235 h 6858000"/>
              <a:gd name="connsiteX190" fmla="*/ 11857190 w 12191999"/>
              <a:gd name="connsiteY190" fmla="*/ 707699 h 6858000"/>
              <a:gd name="connsiteX191" fmla="*/ 11851817 w 12191999"/>
              <a:gd name="connsiteY191" fmla="*/ 711162 h 6858000"/>
              <a:gd name="connsiteX192" fmla="*/ 11847209 w 12191999"/>
              <a:gd name="connsiteY192" fmla="*/ 711162 h 6858000"/>
              <a:gd name="connsiteX193" fmla="*/ 11843627 w 12191999"/>
              <a:gd name="connsiteY193" fmla="*/ 701020 h 6858000"/>
              <a:gd name="connsiteX194" fmla="*/ 11843627 w 12191999"/>
              <a:gd name="connsiteY194" fmla="*/ 724250 h 6858000"/>
              <a:gd name="connsiteX195" fmla="*/ 11847468 w 12191999"/>
              <a:gd name="connsiteY195" fmla="*/ 724250 h 6858000"/>
              <a:gd name="connsiteX196" fmla="*/ 11847468 w 12191999"/>
              <a:gd name="connsiteY196" fmla="*/ 714367 h 6858000"/>
              <a:gd name="connsiteX197" fmla="*/ 11849648 w 12191999"/>
              <a:gd name="connsiteY197" fmla="*/ 714367 h 6858000"/>
              <a:gd name="connsiteX198" fmla="*/ 11856553 w 12191999"/>
              <a:gd name="connsiteY198" fmla="*/ 720528 h 6858000"/>
              <a:gd name="connsiteX199" fmla="*/ 11858603 w 12191999"/>
              <a:gd name="connsiteY199" fmla="*/ 724121 h 6858000"/>
              <a:gd name="connsiteX200" fmla="*/ 11863081 w 12191999"/>
              <a:gd name="connsiteY200" fmla="*/ 724121 h 6858000"/>
              <a:gd name="connsiteX201" fmla="*/ 11860265 w 12191999"/>
              <a:gd name="connsiteY201" fmla="*/ 719503 h 6858000"/>
              <a:gd name="connsiteX202" fmla="*/ 11857064 w 12191999"/>
              <a:gd name="connsiteY202" fmla="*/ 715107 h 6858000"/>
              <a:gd name="connsiteX203" fmla="*/ 11855284 w 12191999"/>
              <a:gd name="connsiteY203" fmla="*/ 713794 h 6858000"/>
              <a:gd name="connsiteX204" fmla="*/ 11858039 w 12191999"/>
              <a:gd name="connsiteY204" fmla="*/ 713107 h 6858000"/>
              <a:gd name="connsiteX205" fmla="*/ 11861549 w 12191999"/>
              <a:gd name="connsiteY205" fmla="*/ 707310 h 6858000"/>
              <a:gd name="connsiteX206" fmla="*/ 11859370 w 12191999"/>
              <a:gd name="connsiteY206" fmla="*/ 702822 h 6858000"/>
              <a:gd name="connsiteX207" fmla="*/ 11851817 w 12191999"/>
              <a:gd name="connsiteY207" fmla="*/ 701020 h 6858000"/>
              <a:gd name="connsiteX208" fmla="*/ 11843627 w 12191999"/>
              <a:gd name="connsiteY208" fmla="*/ 701020 h 6858000"/>
              <a:gd name="connsiteX209" fmla="*/ 11852712 w 12191999"/>
              <a:gd name="connsiteY209" fmla="*/ 694611 h 6858000"/>
              <a:gd name="connsiteX210" fmla="*/ 11870623 w 12191999"/>
              <a:gd name="connsiteY210" fmla="*/ 712446 h 6858000"/>
              <a:gd name="connsiteX211" fmla="*/ 11852712 w 12191999"/>
              <a:gd name="connsiteY211" fmla="*/ 730541 h 6858000"/>
              <a:gd name="connsiteX212" fmla="*/ 11834931 w 12191999"/>
              <a:gd name="connsiteY212" fmla="*/ 712446 h 6858000"/>
              <a:gd name="connsiteX213" fmla="*/ 11852712 w 12191999"/>
              <a:gd name="connsiteY213" fmla="*/ 694611 h 6858000"/>
              <a:gd name="connsiteX214" fmla="*/ 11852712 w 12191999"/>
              <a:gd name="connsiteY214" fmla="*/ 690888 h 6858000"/>
              <a:gd name="connsiteX215" fmla="*/ 11831348 w 12191999"/>
              <a:gd name="connsiteY215" fmla="*/ 712446 h 6858000"/>
              <a:gd name="connsiteX216" fmla="*/ 11852712 w 12191999"/>
              <a:gd name="connsiteY216" fmla="*/ 734004 h 6858000"/>
              <a:gd name="connsiteX217" fmla="*/ 11874076 w 12191999"/>
              <a:gd name="connsiteY217" fmla="*/ 712446 h 6858000"/>
              <a:gd name="connsiteX218" fmla="*/ 11852712 w 12191999"/>
              <a:gd name="connsiteY218" fmla="*/ 690888 h 6858000"/>
              <a:gd name="connsiteX219" fmla="*/ 11639380 w 12191999"/>
              <a:gd name="connsiteY219" fmla="*/ 551044 h 6858000"/>
              <a:gd name="connsiteX220" fmla="*/ 11641189 w 12191999"/>
              <a:gd name="connsiteY220" fmla="*/ 551862 h 6858000"/>
              <a:gd name="connsiteX221" fmla="*/ 11644652 w 12191999"/>
              <a:gd name="connsiteY221" fmla="*/ 634274 h 6858000"/>
              <a:gd name="connsiteX222" fmla="*/ 11640682 w 12191999"/>
              <a:gd name="connsiteY222" fmla="*/ 633508 h 6858000"/>
              <a:gd name="connsiteX223" fmla="*/ 11634273 w 12191999"/>
              <a:gd name="connsiteY223" fmla="*/ 599671 h 6858000"/>
              <a:gd name="connsiteX224" fmla="*/ 11638243 w 12191999"/>
              <a:gd name="connsiteY224" fmla="*/ 552250 h 6858000"/>
              <a:gd name="connsiteX225" fmla="*/ 11639380 w 12191999"/>
              <a:gd name="connsiteY225" fmla="*/ 551044 h 6858000"/>
              <a:gd name="connsiteX226" fmla="*/ 11490639 w 12191999"/>
              <a:gd name="connsiteY226" fmla="*/ 502002 h 6858000"/>
              <a:gd name="connsiteX227" fmla="*/ 11550015 w 12191999"/>
              <a:gd name="connsiteY227" fmla="*/ 504052 h 6858000"/>
              <a:gd name="connsiteX228" fmla="*/ 11548343 w 12191999"/>
              <a:gd name="connsiteY228" fmla="*/ 536605 h 6858000"/>
              <a:gd name="connsiteX229" fmla="*/ 11499486 w 12191999"/>
              <a:gd name="connsiteY229" fmla="*/ 541094 h 6858000"/>
              <a:gd name="connsiteX230" fmla="*/ 11492948 w 12191999"/>
              <a:gd name="connsiteY230" fmla="*/ 533659 h 6858000"/>
              <a:gd name="connsiteX231" fmla="*/ 11490639 w 12191999"/>
              <a:gd name="connsiteY231" fmla="*/ 502002 h 6858000"/>
              <a:gd name="connsiteX232" fmla="*/ 11594253 w 12191999"/>
              <a:gd name="connsiteY232" fmla="*/ 498797 h 6858000"/>
              <a:gd name="connsiteX233" fmla="*/ 11598612 w 12191999"/>
              <a:gd name="connsiteY233" fmla="*/ 520075 h 6858000"/>
              <a:gd name="connsiteX234" fmla="*/ 11588351 w 12191999"/>
              <a:gd name="connsiteY234" fmla="*/ 527509 h 6858000"/>
              <a:gd name="connsiteX235" fmla="*/ 11580011 w 12191999"/>
              <a:gd name="connsiteY235" fmla="*/ 500718 h 6858000"/>
              <a:gd name="connsiteX236" fmla="*/ 11594253 w 12191999"/>
              <a:gd name="connsiteY236" fmla="*/ 498797 h 6858000"/>
              <a:gd name="connsiteX237" fmla="*/ 11441405 w 12191999"/>
              <a:gd name="connsiteY237" fmla="*/ 491374 h 6858000"/>
              <a:gd name="connsiteX238" fmla="*/ 11460384 w 12191999"/>
              <a:gd name="connsiteY238" fmla="*/ 496499 h 6858000"/>
              <a:gd name="connsiteX239" fmla="*/ 11442948 w 12191999"/>
              <a:gd name="connsiteY239" fmla="*/ 533670 h 6858000"/>
              <a:gd name="connsiteX240" fmla="*/ 11434607 w 12191999"/>
              <a:gd name="connsiteY240" fmla="*/ 527132 h 6858000"/>
              <a:gd name="connsiteX241" fmla="*/ 11441405 w 12191999"/>
              <a:gd name="connsiteY241" fmla="*/ 491374 h 6858000"/>
              <a:gd name="connsiteX242" fmla="*/ 11419441 w 12191999"/>
              <a:gd name="connsiteY242" fmla="*/ 484343 h 6858000"/>
              <a:gd name="connsiteX243" fmla="*/ 11431543 w 12191999"/>
              <a:gd name="connsiteY243" fmla="*/ 488299 h 6858000"/>
              <a:gd name="connsiteX244" fmla="*/ 11423202 w 12191999"/>
              <a:gd name="connsiteY244" fmla="*/ 532257 h 6858000"/>
              <a:gd name="connsiteX245" fmla="*/ 11444102 w 12191999"/>
              <a:gd name="connsiteY245" fmla="*/ 543154 h 6858000"/>
              <a:gd name="connsiteX246" fmla="*/ 11469620 w 12191999"/>
              <a:gd name="connsiteY246" fmla="*/ 498549 h 6858000"/>
              <a:gd name="connsiteX247" fmla="*/ 11481672 w 12191999"/>
              <a:gd name="connsiteY247" fmla="*/ 500729 h 6858000"/>
              <a:gd name="connsiteX248" fmla="*/ 11485395 w 12191999"/>
              <a:gd name="connsiteY248" fmla="*/ 542507 h 6858000"/>
              <a:gd name="connsiteX249" fmla="*/ 11498472 w 12191999"/>
              <a:gd name="connsiteY249" fmla="*/ 550707 h 6858000"/>
              <a:gd name="connsiteX250" fmla="*/ 11555917 w 12191999"/>
              <a:gd name="connsiteY250" fmla="*/ 543532 h 6858000"/>
              <a:gd name="connsiteX251" fmla="*/ 11559122 w 12191999"/>
              <a:gd name="connsiteY251" fmla="*/ 503286 h 6858000"/>
              <a:gd name="connsiteX252" fmla="*/ 11570149 w 12191999"/>
              <a:gd name="connsiteY252" fmla="*/ 502002 h 6858000"/>
              <a:gd name="connsiteX253" fmla="*/ 11579385 w 12191999"/>
              <a:gd name="connsiteY253" fmla="*/ 528405 h 6858000"/>
              <a:gd name="connsiteX254" fmla="*/ 11598752 w 12191999"/>
              <a:gd name="connsiteY254" fmla="*/ 531739 h 6858000"/>
              <a:gd name="connsiteX255" fmla="*/ 11602723 w 12191999"/>
              <a:gd name="connsiteY255" fmla="*/ 497773 h 6858000"/>
              <a:gd name="connsiteX256" fmla="*/ 11625673 w 12191999"/>
              <a:gd name="connsiteY256" fmla="*/ 533282 h 6858000"/>
              <a:gd name="connsiteX257" fmla="*/ 11612855 w 12191999"/>
              <a:gd name="connsiteY257" fmla="*/ 586216 h 6858000"/>
              <a:gd name="connsiteX258" fmla="*/ 11537326 w 12191999"/>
              <a:gd name="connsiteY258" fmla="*/ 569428 h 6858000"/>
              <a:gd name="connsiteX259" fmla="*/ 11459488 w 12191999"/>
              <a:gd name="connsiteY259" fmla="*/ 611465 h 6858000"/>
              <a:gd name="connsiteX260" fmla="*/ 11456154 w 12191999"/>
              <a:gd name="connsiteY260" fmla="*/ 612360 h 6858000"/>
              <a:gd name="connsiteX261" fmla="*/ 11418325 w 12191999"/>
              <a:gd name="connsiteY261" fmla="*/ 585191 h 6858000"/>
              <a:gd name="connsiteX262" fmla="*/ 11388707 w 12191999"/>
              <a:gd name="connsiteY262" fmla="*/ 549434 h 6858000"/>
              <a:gd name="connsiteX263" fmla="*/ 11414743 w 12191999"/>
              <a:gd name="connsiteY263" fmla="*/ 487403 h 6858000"/>
              <a:gd name="connsiteX264" fmla="*/ 11419441 w 12191999"/>
              <a:gd name="connsiteY264" fmla="*/ 484343 h 6858000"/>
              <a:gd name="connsiteX265" fmla="*/ 11358173 w 12191999"/>
              <a:gd name="connsiteY265" fmla="*/ 469801 h 6858000"/>
              <a:gd name="connsiteX266" fmla="*/ 11346260 w 12191999"/>
              <a:gd name="connsiteY266" fmla="*/ 478275 h 6858000"/>
              <a:gd name="connsiteX267" fmla="*/ 11361744 w 12191999"/>
              <a:gd name="connsiteY267" fmla="*/ 470744 h 6858000"/>
              <a:gd name="connsiteX268" fmla="*/ 11358173 w 12191999"/>
              <a:gd name="connsiteY268" fmla="*/ 469801 h 6858000"/>
              <a:gd name="connsiteX269" fmla="*/ 11354455 w 12191999"/>
              <a:gd name="connsiteY269" fmla="*/ 453696 h 6858000"/>
              <a:gd name="connsiteX270" fmla="*/ 11379471 w 12191999"/>
              <a:gd name="connsiteY270" fmla="*/ 464453 h 6858000"/>
              <a:gd name="connsiteX271" fmla="*/ 11401267 w 12191999"/>
              <a:gd name="connsiteY271" fmla="*/ 487522 h 6858000"/>
              <a:gd name="connsiteX272" fmla="*/ 11376515 w 12191999"/>
              <a:gd name="connsiteY272" fmla="*/ 541611 h 6858000"/>
              <a:gd name="connsiteX273" fmla="*/ 11357665 w 12191999"/>
              <a:gd name="connsiteY273" fmla="*/ 511745 h 6858000"/>
              <a:gd name="connsiteX274" fmla="*/ 11330734 w 12191999"/>
              <a:gd name="connsiteY274" fmla="*/ 504052 h 6858000"/>
              <a:gd name="connsiteX275" fmla="*/ 11328166 w 12191999"/>
              <a:gd name="connsiteY275" fmla="*/ 491881 h 6858000"/>
              <a:gd name="connsiteX276" fmla="*/ 11335600 w 12191999"/>
              <a:gd name="connsiteY276" fmla="*/ 481879 h 6858000"/>
              <a:gd name="connsiteX277" fmla="*/ 11338297 w 12191999"/>
              <a:gd name="connsiteY277" fmla="*/ 470604 h 6858000"/>
              <a:gd name="connsiteX278" fmla="*/ 11349972 w 12191999"/>
              <a:gd name="connsiteY278" fmla="*/ 456124 h 6858000"/>
              <a:gd name="connsiteX279" fmla="*/ 11354455 w 12191999"/>
              <a:gd name="connsiteY279" fmla="*/ 453696 h 6858000"/>
              <a:gd name="connsiteX280" fmla="*/ 11324025 w 12191999"/>
              <a:gd name="connsiteY280" fmla="*/ 392924 h 6858000"/>
              <a:gd name="connsiteX281" fmla="*/ 11322134 w 12191999"/>
              <a:gd name="connsiteY281" fmla="*/ 400006 h 6858000"/>
              <a:gd name="connsiteX282" fmla="*/ 11335988 w 12191999"/>
              <a:gd name="connsiteY282" fmla="*/ 441536 h 6858000"/>
              <a:gd name="connsiteX283" fmla="*/ 11339193 w 12191999"/>
              <a:gd name="connsiteY283" fmla="*/ 451786 h 6858000"/>
              <a:gd name="connsiteX284" fmla="*/ 11328425 w 12191999"/>
              <a:gd name="connsiteY284" fmla="*/ 467162 h 6858000"/>
              <a:gd name="connsiteX285" fmla="*/ 11327270 w 12191999"/>
              <a:gd name="connsiteY285" fmla="*/ 474855 h 6858000"/>
              <a:gd name="connsiteX286" fmla="*/ 11315477 w 12191999"/>
              <a:gd name="connsiteY286" fmla="*/ 490748 h 6858000"/>
              <a:gd name="connsiteX287" fmla="*/ 11317268 w 12191999"/>
              <a:gd name="connsiteY287" fmla="*/ 503696 h 6858000"/>
              <a:gd name="connsiteX288" fmla="*/ 11327788 w 12191999"/>
              <a:gd name="connsiteY288" fmla="*/ 514594 h 6858000"/>
              <a:gd name="connsiteX289" fmla="*/ 11341890 w 12191999"/>
              <a:gd name="connsiteY289" fmla="*/ 516137 h 6858000"/>
              <a:gd name="connsiteX290" fmla="*/ 11358561 w 12191999"/>
              <a:gd name="connsiteY290" fmla="*/ 529214 h 6858000"/>
              <a:gd name="connsiteX291" fmla="*/ 11388308 w 12191999"/>
              <a:gd name="connsiteY291" fmla="*/ 580476 h 6858000"/>
              <a:gd name="connsiteX292" fmla="*/ 11394717 w 12191999"/>
              <a:gd name="connsiteY292" fmla="*/ 606490 h 6858000"/>
              <a:gd name="connsiteX293" fmla="*/ 11360611 w 12191999"/>
              <a:gd name="connsiteY293" fmla="*/ 709026 h 6858000"/>
              <a:gd name="connsiteX294" fmla="*/ 11362402 w 12191999"/>
              <a:gd name="connsiteY294" fmla="*/ 719406 h 6858000"/>
              <a:gd name="connsiteX295" fmla="*/ 11388567 w 12191999"/>
              <a:gd name="connsiteY295" fmla="*/ 719406 h 6858000"/>
              <a:gd name="connsiteX296" fmla="*/ 11394210 w 12191999"/>
              <a:gd name="connsiteY296" fmla="*/ 711972 h 6858000"/>
              <a:gd name="connsiteX297" fmla="*/ 11429094 w 12191999"/>
              <a:gd name="connsiteY297" fmla="*/ 608411 h 6858000"/>
              <a:gd name="connsiteX298" fmla="*/ 11464484 w 12191999"/>
              <a:gd name="connsiteY298" fmla="*/ 709921 h 6858000"/>
              <a:gd name="connsiteX299" fmla="*/ 11468207 w 12191999"/>
              <a:gd name="connsiteY299" fmla="*/ 719665 h 6858000"/>
              <a:gd name="connsiteX300" fmla="*/ 11490650 w 12191999"/>
              <a:gd name="connsiteY300" fmla="*/ 719665 h 6858000"/>
              <a:gd name="connsiteX301" fmla="*/ 11497954 w 12191999"/>
              <a:gd name="connsiteY301" fmla="*/ 713126 h 6858000"/>
              <a:gd name="connsiteX302" fmla="*/ 11473979 w 12191999"/>
              <a:gd name="connsiteY302" fmla="*/ 619309 h 6858000"/>
              <a:gd name="connsiteX303" fmla="*/ 11535276 w 12191999"/>
              <a:gd name="connsiteY303" fmla="*/ 595345 h 6858000"/>
              <a:gd name="connsiteX304" fmla="*/ 11569383 w 12191999"/>
              <a:gd name="connsiteY304" fmla="*/ 622136 h 6858000"/>
              <a:gd name="connsiteX305" fmla="*/ 11512315 w 12191999"/>
              <a:gd name="connsiteY305" fmla="*/ 709932 h 6858000"/>
              <a:gd name="connsiteX306" fmla="*/ 11514624 w 12191999"/>
              <a:gd name="connsiteY306" fmla="*/ 719417 h 6858000"/>
              <a:gd name="connsiteX307" fmla="*/ 11538351 w 12191999"/>
              <a:gd name="connsiteY307" fmla="*/ 719417 h 6858000"/>
              <a:gd name="connsiteX308" fmla="*/ 11547069 w 12191999"/>
              <a:gd name="connsiteY308" fmla="*/ 713903 h 6858000"/>
              <a:gd name="connsiteX309" fmla="*/ 11598623 w 12191999"/>
              <a:gd name="connsiteY309" fmla="*/ 630983 h 6858000"/>
              <a:gd name="connsiteX310" fmla="*/ 11608496 w 12191999"/>
              <a:gd name="connsiteY310" fmla="*/ 600869 h 6858000"/>
              <a:gd name="connsiteX311" fmla="*/ 11599130 w 12191999"/>
              <a:gd name="connsiteY311" fmla="*/ 710062 h 6858000"/>
              <a:gd name="connsiteX312" fmla="*/ 11601439 w 12191999"/>
              <a:gd name="connsiteY312" fmla="*/ 719287 h 6858000"/>
              <a:gd name="connsiteX313" fmla="*/ 11622857 w 12191999"/>
              <a:gd name="connsiteY313" fmla="*/ 719287 h 6858000"/>
              <a:gd name="connsiteX314" fmla="*/ 11629525 w 12191999"/>
              <a:gd name="connsiteY314" fmla="*/ 711087 h 6858000"/>
              <a:gd name="connsiteX315" fmla="*/ 11634650 w 12191999"/>
              <a:gd name="connsiteY315" fmla="*/ 693014 h 6858000"/>
              <a:gd name="connsiteX316" fmla="*/ 11654018 w 12191999"/>
              <a:gd name="connsiteY316" fmla="*/ 688018 h 6858000"/>
              <a:gd name="connsiteX317" fmla="*/ 11659024 w 12191999"/>
              <a:gd name="connsiteY317" fmla="*/ 680584 h 6858000"/>
              <a:gd name="connsiteX318" fmla="*/ 11654654 w 12191999"/>
              <a:gd name="connsiteY318" fmla="*/ 520852 h 6858000"/>
              <a:gd name="connsiteX319" fmla="*/ 11603360 w 12191999"/>
              <a:gd name="connsiteY319" fmla="*/ 487533 h 6858000"/>
              <a:gd name="connsiteX320" fmla="*/ 11526547 w 12191999"/>
              <a:gd name="connsiteY320" fmla="*/ 493424 h 6858000"/>
              <a:gd name="connsiteX321" fmla="*/ 11402033 w 12191999"/>
              <a:gd name="connsiteY321" fmla="*/ 464842 h 6858000"/>
              <a:gd name="connsiteX322" fmla="*/ 11401644 w 12191999"/>
              <a:gd name="connsiteY322" fmla="*/ 459199 h 6858000"/>
              <a:gd name="connsiteX323" fmla="*/ 11433960 w 12191999"/>
              <a:gd name="connsiteY323" fmla="*/ 433314 h 6858000"/>
              <a:gd name="connsiteX324" fmla="*/ 11431392 w 12191999"/>
              <a:gd name="connsiteY324" fmla="*/ 426398 h 6858000"/>
              <a:gd name="connsiteX325" fmla="*/ 11365995 w 12191999"/>
              <a:gd name="connsiteY325" fmla="*/ 438191 h 6858000"/>
              <a:gd name="connsiteX326" fmla="*/ 11327648 w 12191999"/>
              <a:gd name="connsiteY326" fmla="*/ 397567 h 6858000"/>
              <a:gd name="connsiteX327" fmla="*/ 11324025 w 12191999"/>
              <a:gd name="connsiteY327" fmla="*/ 392924 h 6858000"/>
              <a:gd name="connsiteX328" fmla="*/ 11391491 w 12191999"/>
              <a:gd name="connsiteY328" fmla="*/ 334037 h 6858000"/>
              <a:gd name="connsiteX329" fmla="*/ 11426364 w 12191999"/>
              <a:gd name="connsiteY329" fmla="*/ 368996 h 6858000"/>
              <a:gd name="connsiteX330" fmla="*/ 11391491 w 12191999"/>
              <a:gd name="connsiteY330" fmla="*/ 403955 h 6858000"/>
              <a:gd name="connsiteX331" fmla="*/ 11356360 w 12191999"/>
              <a:gd name="connsiteY331" fmla="*/ 368996 h 6858000"/>
              <a:gd name="connsiteX332" fmla="*/ 11391491 w 12191999"/>
              <a:gd name="connsiteY332" fmla="*/ 334037 h 6858000"/>
              <a:gd name="connsiteX333" fmla="*/ 11389959 w 12191999"/>
              <a:gd name="connsiteY333" fmla="*/ 321618 h 6858000"/>
              <a:gd name="connsiteX334" fmla="*/ 11337262 w 12191999"/>
              <a:gd name="connsiteY334" fmla="*/ 374510 h 6858000"/>
              <a:gd name="connsiteX335" fmla="*/ 11389959 w 12191999"/>
              <a:gd name="connsiteY335" fmla="*/ 427401 h 6858000"/>
              <a:gd name="connsiteX336" fmla="*/ 11442656 w 12191999"/>
              <a:gd name="connsiteY336" fmla="*/ 374510 h 6858000"/>
              <a:gd name="connsiteX337" fmla="*/ 11389959 w 12191999"/>
              <a:gd name="connsiteY337" fmla="*/ 321618 h 6858000"/>
              <a:gd name="connsiteX338" fmla="*/ 0 w 12191999"/>
              <a:gd name="connsiteY338" fmla="*/ 0 h 6858000"/>
              <a:gd name="connsiteX339" fmla="*/ 12191999 w 12191999"/>
              <a:gd name="connsiteY339" fmla="*/ 0 h 6858000"/>
              <a:gd name="connsiteX340" fmla="*/ 12191999 w 12191999"/>
              <a:gd name="connsiteY340" fmla="*/ 6858000 h 6858000"/>
              <a:gd name="connsiteX341" fmla="*/ 0 w 12191999"/>
              <a:gd name="connsiteY34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12191999" h="6858000">
                <a:moveTo>
                  <a:pt x="11666200" y="756760"/>
                </a:moveTo>
                <a:cubicBezTo>
                  <a:pt x="11673094" y="756760"/>
                  <a:pt x="11676288" y="758940"/>
                  <a:pt x="11678975" y="761119"/>
                </a:cubicBezTo>
                <a:cubicBezTo>
                  <a:pt x="11678975" y="808195"/>
                  <a:pt x="11678975" y="808195"/>
                  <a:pt x="11678975" y="808195"/>
                </a:cubicBezTo>
                <a:lnTo>
                  <a:pt x="11678845" y="808195"/>
                </a:lnTo>
                <a:cubicBezTo>
                  <a:pt x="11678845" y="811658"/>
                  <a:pt x="11673094" y="813579"/>
                  <a:pt x="11667095" y="813579"/>
                </a:cubicBezTo>
                <a:cubicBezTo>
                  <a:pt x="11654191" y="813579"/>
                  <a:pt x="11644998" y="802671"/>
                  <a:pt x="11644998" y="784080"/>
                </a:cubicBezTo>
                <a:cubicBezTo>
                  <a:pt x="11644998" y="767658"/>
                  <a:pt x="11653942" y="756760"/>
                  <a:pt x="11666200" y="756760"/>
                </a:cubicBezTo>
                <a:close/>
                <a:moveTo>
                  <a:pt x="11553608" y="755951"/>
                </a:moveTo>
                <a:cubicBezTo>
                  <a:pt x="11558334" y="755951"/>
                  <a:pt x="11561787" y="756976"/>
                  <a:pt x="11565369" y="760439"/>
                </a:cubicBezTo>
                <a:cubicBezTo>
                  <a:pt x="11569210" y="764032"/>
                  <a:pt x="11571638" y="771995"/>
                  <a:pt x="11571638" y="784954"/>
                </a:cubicBezTo>
                <a:cubicBezTo>
                  <a:pt x="11571638" y="797535"/>
                  <a:pt x="11569210" y="805746"/>
                  <a:pt x="11565369" y="809339"/>
                </a:cubicBezTo>
                <a:cubicBezTo>
                  <a:pt x="11561787" y="812802"/>
                  <a:pt x="11558334" y="813698"/>
                  <a:pt x="11553608" y="813698"/>
                </a:cubicBezTo>
                <a:cubicBezTo>
                  <a:pt x="11548882" y="813698"/>
                  <a:pt x="11545677" y="812802"/>
                  <a:pt x="11542106" y="809339"/>
                </a:cubicBezTo>
                <a:cubicBezTo>
                  <a:pt x="11538394" y="805746"/>
                  <a:pt x="11535837" y="797783"/>
                  <a:pt x="11535837" y="784954"/>
                </a:cubicBezTo>
                <a:cubicBezTo>
                  <a:pt x="11535837" y="772243"/>
                  <a:pt x="11538394" y="764032"/>
                  <a:pt x="11542106" y="760439"/>
                </a:cubicBezTo>
                <a:cubicBezTo>
                  <a:pt x="11545688" y="756976"/>
                  <a:pt x="11549141" y="755951"/>
                  <a:pt x="11553608" y="755951"/>
                </a:cubicBezTo>
                <a:close/>
                <a:moveTo>
                  <a:pt x="11389948" y="755951"/>
                </a:moveTo>
                <a:cubicBezTo>
                  <a:pt x="11394707" y="755951"/>
                  <a:pt x="11397911" y="756976"/>
                  <a:pt x="11401504" y="760439"/>
                </a:cubicBezTo>
                <a:cubicBezTo>
                  <a:pt x="11405356" y="764032"/>
                  <a:pt x="11407795" y="771995"/>
                  <a:pt x="11407795" y="784954"/>
                </a:cubicBezTo>
                <a:cubicBezTo>
                  <a:pt x="11407795" y="797535"/>
                  <a:pt x="11405356" y="805746"/>
                  <a:pt x="11401504" y="809339"/>
                </a:cubicBezTo>
                <a:cubicBezTo>
                  <a:pt x="11397911" y="812802"/>
                  <a:pt x="11394448" y="813698"/>
                  <a:pt x="11389948" y="813698"/>
                </a:cubicBezTo>
                <a:cubicBezTo>
                  <a:pt x="11385201" y="813698"/>
                  <a:pt x="11381985" y="812802"/>
                  <a:pt x="11378133" y="809339"/>
                </a:cubicBezTo>
                <a:cubicBezTo>
                  <a:pt x="11374411" y="805746"/>
                  <a:pt x="11371843" y="797783"/>
                  <a:pt x="11371843" y="784954"/>
                </a:cubicBezTo>
                <a:cubicBezTo>
                  <a:pt x="11371843" y="772243"/>
                  <a:pt x="11374411" y="764032"/>
                  <a:pt x="11378133" y="760439"/>
                </a:cubicBezTo>
                <a:cubicBezTo>
                  <a:pt x="11381726" y="756976"/>
                  <a:pt x="11385190" y="755951"/>
                  <a:pt x="11389948" y="755951"/>
                </a:cubicBezTo>
                <a:close/>
                <a:moveTo>
                  <a:pt x="11267462" y="755951"/>
                </a:moveTo>
                <a:cubicBezTo>
                  <a:pt x="11272210" y="755951"/>
                  <a:pt x="11275425" y="756976"/>
                  <a:pt x="11279148" y="760439"/>
                </a:cubicBezTo>
                <a:cubicBezTo>
                  <a:pt x="11282881" y="764032"/>
                  <a:pt x="11285438" y="771995"/>
                  <a:pt x="11285438" y="784954"/>
                </a:cubicBezTo>
                <a:cubicBezTo>
                  <a:pt x="11285438" y="797535"/>
                  <a:pt x="11283000" y="805746"/>
                  <a:pt x="11279148" y="809339"/>
                </a:cubicBezTo>
                <a:cubicBezTo>
                  <a:pt x="11275555" y="812802"/>
                  <a:pt x="11272210" y="813698"/>
                  <a:pt x="11267462" y="813698"/>
                </a:cubicBezTo>
                <a:cubicBezTo>
                  <a:pt x="11262715" y="813698"/>
                  <a:pt x="11259499" y="812802"/>
                  <a:pt x="11255907" y="809339"/>
                </a:cubicBezTo>
                <a:cubicBezTo>
                  <a:pt x="11252054" y="805746"/>
                  <a:pt x="11249616" y="797783"/>
                  <a:pt x="11249616" y="784954"/>
                </a:cubicBezTo>
                <a:cubicBezTo>
                  <a:pt x="11249616" y="772243"/>
                  <a:pt x="11252054" y="764032"/>
                  <a:pt x="11255907" y="760439"/>
                </a:cubicBezTo>
                <a:cubicBezTo>
                  <a:pt x="11259499" y="756976"/>
                  <a:pt x="11262844" y="755951"/>
                  <a:pt x="11267462" y="755951"/>
                </a:cubicBezTo>
                <a:close/>
                <a:moveTo>
                  <a:pt x="11708668" y="750005"/>
                </a:moveTo>
                <a:cubicBezTo>
                  <a:pt x="11706381" y="750005"/>
                  <a:pt x="11706381" y="750772"/>
                  <a:pt x="11706381" y="752433"/>
                </a:cubicBezTo>
                <a:cubicBezTo>
                  <a:pt x="11706381" y="817032"/>
                  <a:pt x="11706381" y="817032"/>
                  <a:pt x="11706381" y="817032"/>
                </a:cubicBezTo>
                <a:cubicBezTo>
                  <a:pt x="11706381" y="818952"/>
                  <a:pt x="11706381" y="819459"/>
                  <a:pt x="11708420" y="819459"/>
                </a:cubicBezTo>
                <a:cubicBezTo>
                  <a:pt x="11715671" y="819459"/>
                  <a:pt x="11715671" y="819459"/>
                  <a:pt x="11715671" y="819459"/>
                </a:cubicBezTo>
                <a:cubicBezTo>
                  <a:pt x="11717699" y="819330"/>
                  <a:pt x="11718206" y="819330"/>
                  <a:pt x="11718206" y="817032"/>
                </a:cubicBezTo>
                <a:cubicBezTo>
                  <a:pt x="11718206" y="752433"/>
                  <a:pt x="11718206" y="752433"/>
                  <a:pt x="11718206" y="752433"/>
                </a:cubicBezTo>
                <a:cubicBezTo>
                  <a:pt x="11718206" y="750383"/>
                  <a:pt x="11717699" y="750005"/>
                  <a:pt x="11715660" y="750005"/>
                </a:cubicBezTo>
                <a:cubicBezTo>
                  <a:pt x="11708668" y="750005"/>
                  <a:pt x="11708668" y="750005"/>
                  <a:pt x="11708668" y="750005"/>
                </a:cubicBezTo>
                <a:close/>
                <a:moveTo>
                  <a:pt x="11826514" y="749671"/>
                </a:moveTo>
                <a:cubicBezTo>
                  <a:pt x="11824076" y="749671"/>
                  <a:pt x="11823170" y="749542"/>
                  <a:pt x="11822404" y="751851"/>
                </a:cubicBezTo>
                <a:cubicBezTo>
                  <a:pt x="11818552" y="763374"/>
                  <a:pt x="11808647" y="775804"/>
                  <a:pt x="11798623" y="781695"/>
                </a:cubicBezTo>
                <a:cubicBezTo>
                  <a:pt x="11798234" y="782084"/>
                  <a:pt x="11798105" y="782461"/>
                  <a:pt x="11798105" y="782461"/>
                </a:cubicBezTo>
                <a:cubicBezTo>
                  <a:pt x="11798105" y="782591"/>
                  <a:pt x="11798234" y="782968"/>
                  <a:pt x="11798234" y="783227"/>
                </a:cubicBezTo>
                <a:cubicBezTo>
                  <a:pt x="11822145" y="817420"/>
                  <a:pt x="11822145" y="817420"/>
                  <a:pt x="11822145" y="817420"/>
                </a:cubicBezTo>
                <a:cubicBezTo>
                  <a:pt x="11823558" y="819470"/>
                  <a:pt x="11824076" y="819470"/>
                  <a:pt x="11826126" y="819470"/>
                </a:cubicBezTo>
                <a:cubicBezTo>
                  <a:pt x="11835254" y="819470"/>
                  <a:pt x="11835254" y="819470"/>
                  <a:pt x="11835254" y="819470"/>
                </a:cubicBezTo>
                <a:cubicBezTo>
                  <a:pt x="11835891" y="819330"/>
                  <a:pt x="11837175" y="819330"/>
                  <a:pt x="11837175" y="817798"/>
                </a:cubicBezTo>
                <a:cubicBezTo>
                  <a:pt x="11837175" y="817291"/>
                  <a:pt x="11836786" y="816643"/>
                  <a:pt x="11836279" y="816136"/>
                </a:cubicBezTo>
                <a:cubicBezTo>
                  <a:pt x="11810826" y="782450"/>
                  <a:pt x="11810826" y="782450"/>
                  <a:pt x="11810826" y="782450"/>
                </a:cubicBezTo>
                <a:cubicBezTo>
                  <a:pt x="11810567" y="782192"/>
                  <a:pt x="11810567" y="782192"/>
                  <a:pt x="11810567" y="782192"/>
                </a:cubicBezTo>
                <a:cubicBezTo>
                  <a:pt x="11819566" y="775534"/>
                  <a:pt x="11828824" y="765154"/>
                  <a:pt x="11834607" y="753890"/>
                </a:cubicBezTo>
                <a:cubicBezTo>
                  <a:pt x="11835125" y="752606"/>
                  <a:pt x="11835254" y="751969"/>
                  <a:pt x="11835254" y="751203"/>
                </a:cubicBezTo>
                <a:cubicBezTo>
                  <a:pt x="11835254" y="750049"/>
                  <a:pt x="11834607" y="749671"/>
                  <a:pt x="11832816" y="749671"/>
                </a:cubicBezTo>
                <a:cubicBezTo>
                  <a:pt x="11826514" y="749671"/>
                  <a:pt x="11826514" y="749671"/>
                  <a:pt x="11826514" y="749671"/>
                </a:cubicBezTo>
                <a:close/>
                <a:moveTo>
                  <a:pt x="11301634" y="749671"/>
                </a:moveTo>
                <a:cubicBezTo>
                  <a:pt x="11301116" y="749671"/>
                  <a:pt x="11299832" y="749671"/>
                  <a:pt x="11299832" y="751462"/>
                </a:cubicBezTo>
                <a:cubicBezTo>
                  <a:pt x="11299832" y="751980"/>
                  <a:pt x="11299961" y="752617"/>
                  <a:pt x="11300350" y="753383"/>
                </a:cubicBezTo>
                <a:cubicBezTo>
                  <a:pt x="11324605" y="817399"/>
                  <a:pt x="11324605" y="817399"/>
                  <a:pt x="11324605" y="817399"/>
                </a:cubicBezTo>
                <a:cubicBezTo>
                  <a:pt x="11325371" y="818941"/>
                  <a:pt x="11325630" y="819449"/>
                  <a:pt x="11326785" y="819449"/>
                </a:cubicBezTo>
                <a:cubicBezTo>
                  <a:pt x="11332050" y="819449"/>
                  <a:pt x="11332050" y="819449"/>
                  <a:pt x="11332050" y="819449"/>
                </a:cubicBezTo>
                <a:cubicBezTo>
                  <a:pt x="11333593" y="819449"/>
                  <a:pt x="11333971" y="819190"/>
                  <a:pt x="11334489" y="817399"/>
                </a:cubicBezTo>
                <a:cubicBezTo>
                  <a:pt x="11358108" y="753135"/>
                  <a:pt x="11358108" y="753135"/>
                  <a:pt x="11358108" y="753135"/>
                </a:cubicBezTo>
                <a:cubicBezTo>
                  <a:pt x="11358366" y="751592"/>
                  <a:pt x="11358366" y="751462"/>
                  <a:pt x="11358366" y="751085"/>
                </a:cubicBezTo>
                <a:cubicBezTo>
                  <a:pt x="11358366" y="749671"/>
                  <a:pt x="11357341" y="749671"/>
                  <a:pt x="11356694" y="749671"/>
                </a:cubicBezTo>
                <a:cubicBezTo>
                  <a:pt x="11350015" y="749671"/>
                  <a:pt x="11350015" y="749671"/>
                  <a:pt x="11350015" y="749671"/>
                </a:cubicBezTo>
                <a:cubicBezTo>
                  <a:pt x="11349120" y="749930"/>
                  <a:pt x="11348990" y="750308"/>
                  <a:pt x="11348343" y="751592"/>
                </a:cubicBezTo>
                <a:cubicBezTo>
                  <a:pt x="11330885" y="802908"/>
                  <a:pt x="11330885" y="802908"/>
                  <a:pt x="11330885" y="802908"/>
                </a:cubicBezTo>
                <a:cubicBezTo>
                  <a:pt x="11312920" y="751851"/>
                  <a:pt x="11312920" y="751851"/>
                  <a:pt x="11312920" y="751851"/>
                </a:cubicBezTo>
                <a:cubicBezTo>
                  <a:pt x="11312154" y="749930"/>
                  <a:pt x="11311895" y="749671"/>
                  <a:pt x="11309845" y="749671"/>
                </a:cubicBezTo>
                <a:cubicBezTo>
                  <a:pt x="11301634" y="749671"/>
                  <a:pt x="11301634" y="749671"/>
                  <a:pt x="11301634" y="749671"/>
                </a:cubicBezTo>
                <a:close/>
                <a:moveTo>
                  <a:pt x="11754223" y="748506"/>
                </a:moveTo>
                <a:cubicBezTo>
                  <a:pt x="11742149" y="748506"/>
                  <a:pt x="11731241" y="755185"/>
                  <a:pt x="11731241" y="767625"/>
                </a:cubicBezTo>
                <a:cubicBezTo>
                  <a:pt x="11731241" y="779300"/>
                  <a:pt x="11739462" y="784177"/>
                  <a:pt x="11749346" y="788417"/>
                </a:cubicBezTo>
                <a:cubicBezTo>
                  <a:pt x="11757050" y="791622"/>
                  <a:pt x="11764236" y="794708"/>
                  <a:pt x="11764236" y="801894"/>
                </a:cubicBezTo>
                <a:cubicBezTo>
                  <a:pt x="11764236" y="807407"/>
                  <a:pt x="11759866" y="813698"/>
                  <a:pt x="11750500" y="813698"/>
                </a:cubicBezTo>
                <a:cubicBezTo>
                  <a:pt x="11740995" y="813698"/>
                  <a:pt x="11738308" y="806641"/>
                  <a:pt x="11733679" y="806641"/>
                </a:cubicBezTo>
                <a:cubicBezTo>
                  <a:pt x="11731500" y="806641"/>
                  <a:pt x="11728673" y="807666"/>
                  <a:pt x="11728673" y="811130"/>
                </a:cubicBezTo>
                <a:cubicBezTo>
                  <a:pt x="11728673" y="816643"/>
                  <a:pt x="11739462" y="821402"/>
                  <a:pt x="11750241" y="821402"/>
                </a:cubicBezTo>
                <a:cubicBezTo>
                  <a:pt x="11762434" y="821531"/>
                  <a:pt x="11774896" y="815111"/>
                  <a:pt x="11774896" y="800610"/>
                </a:cubicBezTo>
                <a:cubicBezTo>
                  <a:pt x="11774896" y="777897"/>
                  <a:pt x="11741901" y="781490"/>
                  <a:pt x="11741901" y="766471"/>
                </a:cubicBezTo>
                <a:cubicBezTo>
                  <a:pt x="11741901" y="761335"/>
                  <a:pt x="11745882" y="756199"/>
                  <a:pt x="11753457" y="756199"/>
                </a:cubicBezTo>
                <a:cubicBezTo>
                  <a:pt x="11761290" y="756199"/>
                  <a:pt x="11763340" y="761335"/>
                  <a:pt x="11767322" y="761335"/>
                </a:cubicBezTo>
                <a:cubicBezTo>
                  <a:pt x="11769372" y="761335"/>
                  <a:pt x="11772328" y="760180"/>
                  <a:pt x="11772328" y="756587"/>
                </a:cubicBezTo>
                <a:cubicBezTo>
                  <a:pt x="11772328" y="751452"/>
                  <a:pt x="11763599" y="748506"/>
                  <a:pt x="11754223" y="748506"/>
                </a:cubicBezTo>
                <a:close/>
                <a:moveTo>
                  <a:pt x="11614257" y="748117"/>
                </a:moveTo>
                <a:cubicBezTo>
                  <a:pt x="11607082" y="748117"/>
                  <a:pt x="11602594" y="749272"/>
                  <a:pt x="11599001" y="750167"/>
                </a:cubicBezTo>
                <a:cubicBezTo>
                  <a:pt x="11594383" y="751322"/>
                  <a:pt x="11592721" y="753491"/>
                  <a:pt x="11592721" y="755659"/>
                </a:cubicBezTo>
                <a:cubicBezTo>
                  <a:pt x="11592721" y="816902"/>
                  <a:pt x="11592721" y="816902"/>
                  <a:pt x="11592721" y="816902"/>
                </a:cubicBezTo>
                <a:cubicBezTo>
                  <a:pt x="11592721" y="818952"/>
                  <a:pt x="11593487" y="819071"/>
                  <a:pt x="11595418" y="819071"/>
                </a:cubicBezTo>
                <a:cubicBezTo>
                  <a:pt x="11602216" y="819071"/>
                  <a:pt x="11602216" y="819071"/>
                  <a:pt x="11602216" y="819071"/>
                </a:cubicBezTo>
                <a:cubicBezTo>
                  <a:pt x="11603878" y="819071"/>
                  <a:pt x="11604654" y="818942"/>
                  <a:pt x="11604654" y="816902"/>
                </a:cubicBezTo>
                <a:cubicBezTo>
                  <a:pt x="11604654" y="760774"/>
                  <a:pt x="11604654" y="760774"/>
                  <a:pt x="11604654" y="760774"/>
                </a:cubicBezTo>
                <a:cubicBezTo>
                  <a:pt x="11604654" y="757192"/>
                  <a:pt x="11607471" y="754764"/>
                  <a:pt x="11611452" y="754764"/>
                </a:cubicBezTo>
                <a:cubicBezTo>
                  <a:pt x="11620041" y="754764"/>
                  <a:pt x="11621325" y="761033"/>
                  <a:pt x="11625943" y="761033"/>
                </a:cubicBezTo>
                <a:cubicBezTo>
                  <a:pt x="11629255" y="761162"/>
                  <a:pt x="11631823" y="759112"/>
                  <a:pt x="11631823" y="755152"/>
                </a:cubicBezTo>
                <a:cubicBezTo>
                  <a:pt x="11631823" y="750167"/>
                  <a:pt x="11623623" y="748117"/>
                  <a:pt x="11614257" y="748117"/>
                </a:cubicBezTo>
                <a:close/>
                <a:moveTo>
                  <a:pt x="11553619" y="748117"/>
                </a:moveTo>
                <a:cubicBezTo>
                  <a:pt x="11547609" y="748117"/>
                  <a:pt x="11541221" y="749919"/>
                  <a:pt x="11536236" y="753124"/>
                </a:cubicBezTo>
                <a:cubicBezTo>
                  <a:pt x="11528565" y="758519"/>
                  <a:pt x="11523450" y="768780"/>
                  <a:pt x="11523450" y="784954"/>
                </a:cubicBezTo>
                <a:cubicBezTo>
                  <a:pt x="11523450" y="800998"/>
                  <a:pt x="11528565" y="811270"/>
                  <a:pt x="11536236" y="816654"/>
                </a:cubicBezTo>
                <a:cubicBezTo>
                  <a:pt x="11540962" y="819988"/>
                  <a:pt x="11547490" y="821531"/>
                  <a:pt x="11553619" y="821531"/>
                </a:cubicBezTo>
                <a:cubicBezTo>
                  <a:pt x="11559888" y="821531"/>
                  <a:pt x="11566275" y="819859"/>
                  <a:pt x="11571001" y="816654"/>
                </a:cubicBezTo>
                <a:cubicBezTo>
                  <a:pt x="11578802" y="811259"/>
                  <a:pt x="11583917" y="800998"/>
                  <a:pt x="11583917" y="784954"/>
                </a:cubicBezTo>
                <a:cubicBezTo>
                  <a:pt x="11583917" y="768780"/>
                  <a:pt x="11578802" y="758519"/>
                  <a:pt x="11571001" y="753124"/>
                </a:cubicBezTo>
                <a:cubicBezTo>
                  <a:pt x="11566146" y="749660"/>
                  <a:pt x="11559747" y="748117"/>
                  <a:pt x="11553619" y="748117"/>
                </a:cubicBezTo>
                <a:close/>
                <a:moveTo>
                  <a:pt x="11486031" y="748117"/>
                </a:moveTo>
                <a:cubicBezTo>
                  <a:pt x="11475824" y="748117"/>
                  <a:pt x="11468930" y="750297"/>
                  <a:pt x="11465229" y="751452"/>
                </a:cubicBezTo>
                <a:cubicBezTo>
                  <a:pt x="11460632" y="752994"/>
                  <a:pt x="11459230" y="754656"/>
                  <a:pt x="11459230" y="756965"/>
                </a:cubicBezTo>
                <a:cubicBezTo>
                  <a:pt x="11459230" y="817010"/>
                  <a:pt x="11459230" y="817010"/>
                  <a:pt x="11459230" y="817010"/>
                </a:cubicBezTo>
                <a:cubicBezTo>
                  <a:pt x="11459230" y="819190"/>
                  <a:pt x="11459737" y="819449"/>
                  <a:pt x="11461787" y="819449"/>
                </a:cubicBezTo>
                <a:cubicBezTo>
                  <a:pt x="11468422" y="819449"/>
                  <a:pt x="11468422" y="819449"/>
                  <a:pt x="11468422" y="819449"/>
                </a:cubicBezTo>
                <a:cubicBezTo>
                  <a:pt x="11470332" y="819449"/>
                  <a:pt x="11471228" y="819190"/>
                  <a:pt x="11471228" y="816751"/>
                </a:cubicBezTo>
                <a:cubicBezTo>
                  <a:pt x="11471228" y="761454"/>
                  <a:pt x="11471228" y="761454"/>
                  <a:pt x="11471228" y="761454"/>
                </a:cubicBezTo>
                <a:cubicBezTo>
                  <a:pt x="11471228" y="758497"/>
                  <a:pt x="11476331" y="755422"/>
                  <a:pt x="11485654" y="755422"/>
                </a:cubicBezTo>
                <a:cubicBezTo>
                  <a:pt x="11501223" y="755422"/>
                  <a:pt x="11501223" y="765554"/>
                  <a:pt x="11501223" y="771844"/>
                </a:cubicBezTo>
                <a:cubicBezTo>
                  <a:pt x="11501223" y="816751"/>
                  <a:pt x="11501223" y="816751"/>
                  <a:pt x="11501223" y="816751"/>
                </a:cubicBezTo>
                <a:cubicBezTo>
                  <a:pt x="11501223" y="819190"/>
                  <a:pt x="11501990" y="819449"/>
                  <a:pt x="11504288" y="819449"/>
                </a:cubicBezTo>
                <a:cubicBezTo>
                  <a:pt x="11511690" y="819449"/>
                  <a:pt x="11511690" y="819449"/>
                  <a:pt x="11511690" y="819449"/>
                </a:cubicBezTo>
                <a:cubicBezTo>
                  <a:pt x="11512963" y="819201"/>
                  <a:pt x="11512963" y="817917"/>
                  <a:pt x="11512963" y="816762"/>
                </a:cubicBezTo>
                <a:cubicBezTo>
                  <a:pt x="11512963" y="770312"/>
                  <a:pt x="11512963" y="770312"/>
                  <a:pt x="11512963" y="770312"/>
                </a:cubicBezTo>
                <a:cubicBezTo>
                  <a:pt x="11512963" y="762230"/>
                  <a:pt x="11512704" y="748117"/>
                  <a:pt x="11486031" y="748117"/>
                </a:cubicBezTo>
                <a:close/>
                <a:moveTo>
                  <a:pt x="11389700" y="748117"/>
                </a:moveTo>
                <a:cubicBezTo>
                  <a:pt x="11383539" y="748117"/>
                  <a:pt x="11377249" y="749919"/>
                  <a:pt x="11372242" y="753124"/>
                </a:cubicBezTo>
                <a:cubicBezTo>
                  <a:pt x="11364538" y="758519"/>
                  <a:pt x="11359402" y="768780"/>
                  <a:pt x="11359402" y="784954"/>
                </a:cubicBezTo>
                <a:cubicBezTo>
                  <a:pt x="11359402" y="800998"/>
                  <a:pt x="11364538" y="811270"/>
                  <a:pt x="11372242" y="816654"/>
                </a:cubicBezTo>
                <a:cubicBezTo>
                  <a:pt x="11376990" y="819988"/>
                  <a:pt x="11383539" y="821531"/>
                  <a:pt x="11389700" y="821531"/>
                </a:cubicBezTo>
                <a:cubicBezTo>
                  <a:pt x="11395990" y="821531"/>
                  <a:pt x="11402281" y="819859"/>
                  <a:pt x="11407158" y="816654"/>
                </a:cubicBezTo>
                <a:cubicBezTo>
                  <a:pt x="11414991" y="811259"/>
                  <a:pt x="11420127" y="800998"/>
                  <a:pt x="11420127" y="784954"/>
                </a:cubicBezTo>
                <a:cubicBezTo>
                  <a:pt x="11420127" y="768780"/>
                  <a:pt x="11414991" y="758519"/>
                  <a:pt x="11407158" y="753124"/>
                </a:cubicBezTo>
                <a:cubicBezTo>
                  <a:pt x="11402540" y="749660"/>
                  <a:pt x="11395990" y="748117"/>
                  <a:pt x="11389700" y="748117"/>
                </a:cubicBezTo>
                <a:close/>
                <a:moveTo>
                  <a:pt x="11267473" y="748117"/>
                </a:moveTo>
                <a:cubicBezTo>
                  <a:pt x="11261312" y="748117"/>
                  <a:pt x="11254892" y="749919"/>
                  <a:pt x="11250015" y="753124"/>
                </a:cubicBezTo>
                <a:cubicBezTo>
                  <a:pt x="11242182" y="758519"/>
                  <a:pt x="11237046" y="768780"/>
                  <a:pt x="11237046" y="784954"/>
                </a:cubicBezTo>
                <a:cubicBezTo>
                  <a:pt x="11237046" y="800998"/>
                  <a:pt x="11242182" y="811270"/>
                  <a:pt x="11250015" y="816654"/>
                </a:cubicBezTo>
                <a:cubicBezTo>
                  <a:pt x="11254763" y="819988"/>
                  <a:pt x="11261183" y="821531"/>
                  <a:pt x="11267473" y="821531"/>
                </a:cubicBezTo>
                <a:cubicBezTo>
                  <a:pt x="11273764" y="821531"/>
                  <a:pt x="11279925" y="819859"/>
                  <a:pt x="11284931" y="816654"/>
                </a:cubicBezTo>
                <a:cubicBezTo>
                  <a:pt x="11292635" y="811259"/>
                  <a:pt x="11297771" y="800998"/>
                  <a:pt x="11297771" y="784954"/>
                </a:cubicBezTo>
                <a:cubicBezTo>
                  <a:pt x="11297771" y="768780"/>
                  <a:pt x="11292635" y="758519"/>
                  <a:pt x="11284931" y="753124"/>
                </a:cubicBezTo>
                <a:cubicBezTo>
                  <a:pt x="11279925" y="749660"/>
                  <a:pt x="11273764" y="748117"/>
                  <a:pt x="11267473" y="748117"/>
                </a:cubicBezTo>
                <a:close/>
                <a:moveTo>
                  <a:pt x="11199756" y="748117"/>
                </a:moveTo>
                <a:cubicBezTo>
                  <a:pt x="11189495" y="748117"/>
                  <a:pt x="11182698" y="750297"/>
                  <a:pt x="11178857" y="751452"/>
                </a:cubicBezTo>
                <a:cubicBezTo>
                  <a:pt x="11174368" y="752994"/>
                  <a:pt x="11172825" y="754656"/>
                  <a:pt x="11172825" y="756965"/>
                </a:cubicBezTo>
                <a:cubicBezTo>
                  <a:pt x="11172825" y="817010"/>
                  <a:pt x="11172825" y="817010"/>
                  <a:pt x="11172825" y="817010"/>
                </a:cubicBezTo>
                <a:cubicBezTo>
                  <a:pt x="11172825" y="819190"/>
                  <a:pt x="11173343" y="819449"/>
                  <a:pt x="11175263" y="819449"/>
                </a:cubicBezTo>
                <a:cubicBezTo>
                  <a:pt x="11181932" y="819449"/>
                  <a:pt x="11181932" y="819449"/>
                  <a:pt x="11181932" y="819449"/>
                </a:cubicBezTo>
                <a:cubicBezTo>
                  <a:pt x="11183852" y="819449"/>
                  <a:pt x="11184748" y="819190"/>
                  <a:pt x="11184748" y="816751"/>
                </a:cubicBezTo>
                <a:cubicBezTo>
                  <a:pt x="11184748" y="761454"/>
                  <a:pt x="11184748" y="761454"/>
                  <a:pt x="11184748" y="761454"/>
                </a:cubicBezTo>
                <a:cubicBezTo>
                  <a:pt x="11184748" y="758497"/>
                  <a:pt x="11189873" y="755422"/>
                  <a:pt x="11199238" y="755422"/>
                </a:cubicBezTo>
                <a:cubicBezTo>
                  <a:pt x="11214884" y="755422"/>
                  <a:pt x="11214884" y="765554"/>
                  <a:pt x="11214884" y="771844"/>
                </a:cubicBezTo>
                <a:cubicBezTo>
                  <a:pt x="11214884" y="816751"/>
                  <a:pt x="11214884" y="816751"/>
                  <a:pt x="11214884" y="816751"/>
                </a:cubicBezTo>
                <a:cubicBezTo>
                  <a:pt x="11214884" y="819190"/>
                  <a:pt x="11215650" y="819449"/>
                  <a:pt x="11217959" y="819449"/>
                </a:cubicBezTo>
                <a:cubicBezTo>
                  <a:pt x="11225393" y="819449"/>
                  <a:pt x="11225393" y="819449"/>
                  <a:pt x="11225393" y="819449"/>
                </a:cubicBezTo>
                <a:cubicBezTo>
                  <a:pt x="11226688" y="819201"/>
                  <a:pt x="11226817" y="817917"/>
                  <a:pt x="11226817" y="816762"/>
                </a:cubicBezTo>
                <a:cubicBezTo>
                  <a:pt x="11226817" y="770312"/>
                  <a:pt x="11226817" y="770312"/>
                  <a:pt x="11226817" y="770312"/>
                </a:cubicBezTo>
                <a:cubicBezTo>
                  <a:pt x="11226817" y="762230"/>
                  <a:pt x="11226688" y="748117"/>
                  <a:pt x="11199756" y="748117"/>
                </a:cubicBezTo>
                <a:close/>
                <a:moveTo>
                  <a:pt x="11681273" y="724801"/>
                </a:moveTo>
                <a:cubicBezTo>
                  <a:pt x="11678975" y="724801"/>
                  <a:pt x="11678845" y="725567"/>
                  <a:pt x="11678845" y="727876"/>
                </a:cubicBezTo>
                <a:cubicBezTo>
                  <a:pt x="11678845" y="752250"/>
                  <a:pt x="11678845" y="752250"/>
                  <a:pt x="11678845" y="752250"/>
                </a:cubicBezTo>
                <a:cubicBezTo>
                  <a:pt x="11674626" y="750070"/>
                  <a:pt x="11670537" y="748527"/>
                  <a:pt x="11664279" y="748527"/>
                </a:cubicBezTo>
                <a:cubicBezTo>
                  <a:pt x="11643455" y="748527"/>
                  <a:pt x="11632848" y="768413"/>
                  <a:pt x="11632848" y="784954"/>
                </a:cubicBezTo>
                <a:cubicBezTo>
                  <a:pt x="11632848" y="809587"/>
                  <a:pt x="11646260" y="821510"/>
                  <a:pt x="11666707" y="821510"/>
                </a:cubicBezTo>
                <a:cubicBezTo>
                  <a:pt x="11676547" y="821531"/>
                  <a:pt x="11690477" y="816654"/>
                  <a:pt x="11690477" y="812036"/>
                </a:cubicBezTo>
                <a:cubicBezTo>
                  <a:pt x="11690477" y="727498"/>
                  <a:pt x="11690477" y="727498"/>
                  <a:pt x="11690477" y="727498"/>
                </a:cubicBezTo>
                <a:cubicBezTo>
                  <a:pt x="11690477" y="724930"/>
                  <a:pt x="11689711" y="724801"/>
                  <a:pt x="11687919" y="724801"/>
                </a:cubicBezTo>
                <a:cubicBezTo>
                  <a:pt x="11681273" y="724801"/>
                  <a:pt x="11681273" y="724801"/>
                  <a:pt x="11681273" y="724801"/>
                </a:cubicBezTo>
                <a:close/>
                <a:moveTo>
                  <a:pt x="11786797" y="724552"/>
                </a:moveTo>
                <a:cubicBezTo>
                  <a:pt x="11785384" y="724552"/>
                  <a:pt x="11784607" y="724811"/>
                  <a:pt x="11784607" y="726732"/>
                </a:cubicBezTo>
                <a:cubicBezTo>
                  <a:pt x="11784607" y="817280"/>
                  <a:pt x="11784607" y="817280"/>
                  <a:pt x="11784607" y="817280"/>
                </a:cubicBezTo>
                <a:cubicBezTo>
                  <a:pt x="11784607" y="819071"/>
                  <a:pt x="11784995" y="819330"/>
                  <a:pt x="11786797" y="819330"/>
                </a:cubicBezTo>
                <a:cubicBezTo>
                  <a:pt x="11793864" y="819330"/>
                  <a:pt x="11793864" y="819330"/>
                  <a:pt x="11793864" y="819330"/>
                </a:cubicBezTo>
                <a:cubicBezTo>
                  <a:pt x="11795526" y="819330"/>
                  <a:pt x="11796303" y="819330"/>
                  <a:pt x="11796303" y="817409"/>
                </a:cubicBezTo>
                <a:cubicBezTo>
                  <a:pt x="11796303" y="726473"/>
                  <a:pt x="11796303" y="726473"/>
                  <a:pt x="11796303" y="726473"/>
                </a:cubicBezTo>
                <a:cubicBezTo>
                  <a:pt x="11796303" y="724552"/>
                  <a:pt x="11795407" y="724552"/>
                  <a:pt x="11793864" y="724552"/>
                </a:cubicBezTo>
                <a:cubicBezTo>
                  <a:pt x="11786797" y="724552"/>
                  <a:pt x="11786797" y="724552"/>
                  <a:pt x="11786797" y="724552"/>
                </a:cubicBezTo>
                <a:close/>
                <a:moveTo>
                  <a:pt x="11712617" y="723776"/>
                </a:moveTo>
                <a:cubicBezTo>
                  <a:pt x="11708291" y="723776"/>
                  <a:pt x="11705237" y="726851"/>
                  <a:pt x="11705237" y="730940"/>
                </a:cubicBezTo>
                <a:cubicBezTo>
                  <a:pt x="11705237" y="734781"/>
                  <a:pt x="11707913" y="737975"/>
                  <a:pt x="11712358" y="737975"/>
                </a:cubicBezTo>
                <a:cubicBezTo>
                  <a:pt x="11716933" y="737845"/>
                  <a:pt x="11719739" y="734263"/>
                  <a:pt x="11719609" y="730433"/>
                </a:cubicBezTo>
                <a:cubicBezTo>
                  <a:pt x="11719350" y="726462"/>
                  <a:pt x="11716178" y="723776"/>
                  <a:pt x="11712617" y="723776"/>
                </a:cubicBezTo>
                <a:close/>
                <a:moveTo>
                  <a:pt x="11855021" y="713601"/>
                </a:moveTo>
                <a:lnTo>
                  <a:pt x="11855284" y="713794"/>
                </a:lnTo>
                <a:lnTo>
                  <a:pt x="11855021" y="713860"/>
                </a:lnTo>
                <a:cubicBezTo>
                  <a:pt x="11855021" y="713860"/>
                  <a:pt x="11855021" y="713860"/>
                  <a:pt x="11855021" y="713601"/>
                </a:cubicBezTo>
                <a:close/>
                <a:moveTo>
                  <a:pt x="11847209" y="704235"/>
                </a:moveTo>
                <a:cubicBezTo>
                  <a:pt x="11851428" y="704235"/>
                  <a:pt x="11851428" y="704235"/>
                  <a:pt x="11851428" y="704235"/>
                </a:cubicBezTo>
                <a:cubicBezTo>
                  <a:pt x="11853608" y="704235"/>
                  <a:pt x="11857190" y="704235"/>
                  <a:pt x="11857190" y="707699"/>
                </a:cubicBezTo>
                <a:cubicBezTo>
                  <a:pt x="11857190" y="711162"/>
                  <a:pt x="11853478" y="711162"/>
                  <a:pt x="11851817" y="711162"/>
                </a:cubicBezTo>
                <a:cubicBezTo>
                  <a:pt x="11847209" y="711162"/>
                  <a:pt x="11847209" y="711162"/>
                  <a:pt x="11847209" y="711162"/>
                </a:cubicBezTo>
                <a:close/>
                <a:moveTo>
                  <a:pt x="11843627" y="701020"/>
                </a:moveTo>
                <a:lnTo>
                  <a:pt x="11843627" y="724250"/>
                </a:lnTo>
                <a:cubicBezTo>
                  <a:pt x="11847468" y="724250"/>
                  <a:pt x="11847468" y="724250"/>
                  <a:pt x="11847468" y="724250"/>
                </a:cubicBezTo>
                <a:cubicBezTo>
                  <a:pt x="11847468" y="714367"/>
                  <a:pt x="11847468" y="714367"/>
                  <a:pt x="11847468" y="714367"/>
                </a:cubicBezTo>
                <a:cubicBezTo>
                  <a:pt x="11849648" y="714367"/>
                  <a:pt x="11849648" y="714367"/>
                  <a:pt x="11849648" y="714367"/>
                </a:cubicBezTo>
                <a:cubicBezTo>
                  <a:pt x="11852723" y="714367"/>
                  <a:pt x="11853867" y="715521"/>
                  <a:pt x="11856553" y="720528"/>
                </a:cubicBezTo>
                <a:cubicBezTo>
                  <a:pt x="11858603" y="724121"/>
                  <a:pt x="11858603" y="724121"/>
                  <a:pt x="11858603" y="724121"/>
                </a:cubicBezTo>
                <a:cubicBezTo>
                  <a:pt x="11863081" y="724121"/>
                  <a:pt x="11863081" y="724121"/>
                  <a:pt x="11863081" y="724121"/>
                </a:cubicBezTo>
                <a:cubicBezTo>
                  <a:pt x="11860265" y="719503"/>
                  <a:pt x="11860265" y="719503"/>
                  <a:pt x="11860265" y="719503"/>
                </a:cubicBezTo>
                <a:cubicBezTo>
                  <a:pt x="11858857" y="717258"/>
                  <a:pt x="11857864" y="715942"/>
                  <a:pt x="11857064" y="715107"/>
                </a:cubicBezTo>
                <a:lnTo>
                  <a:pt x="11855284" y="713794"/>
                </a:lnTo>
                <a:lnTo>
                  <a:pt x="11858039" y="713107"/>
                </a:lnTo>
                <a:cubicBezTo>
                  <a:pt x="11860542" y="711860"/>
                  <a:pt x="11861549" y="709333"/>
                  <a:pt x="11861549" y="707310"/>
                </a:cubicBezTo>
                <a:cubicBezTo>
                  <a:pt x="11861549" y="705390"/>
                  <a:pt x="11860653" y="703717"/>
                  <a:pt x="11859370" y="702822"/>
                </a:cubicBezTo>
                <a:cubicBezTo>
                  <a:pt x="11857449" y="701020"/>
                  <a:pt x="11854385" y="701020"/>
                  <a:pt x="11851817" y="701020"/>
                </a:cubicBezTo>
                <a:cubicBezTo>
                  <a:pt x="11843627" y="701020"/>
                  <a:pt x="11843627" y="701020"/>
                  <a:pt x="11843627" y="701020"/>
                </a:cubicBezTo>
                <a:close/>
                <a:moveTo>
                  <a:pt x="11852712" y="694611"/>
                </a:moveTo>
                <a:cubicBezTo>
                  <a:pt x="11862563" y="694611"/>
                  <a:pt x="11870623" y="702563"/>
                  <a:pt x="11870623" y="712446"/>
                </a:cubicBezTo>
                <a:cubicBezTo>
                  <a:pt x="11870623" y="722330"/>
                  <a:pt x="11862693" y="730541"/>
                  <a:pt x="11852712" y="730541"/>
                </a:cubicBezTo>
                <a:cubicBezTo>
                  <a:pt x="11842861" y="730541"/>
                  <a:pt x="11834931" y="722330"/>
                  <a:pt x="11834931" y="712446"/>
                </a:cubicBezTo>
                <a:cubicBezTo>
                  <a:pt x="11834801" y="702563"/>
                  <a:pt x="11842732" y="694611"/>
                  <a:pt x="11852712" y="694611"/>
                </a:cubicBezTo>
                <a:close/>
                <a:moveTo>
                  <a:pt x="11852712" y="690888"/>
                </a:moveTo>
                <a:cubicBezTo>
                  <a:pt x="11840940" y="690888"/>
                  <a:pt x="11831348" y="700513"/>
                  <a:pt x="11831348" y="712446"/>
                </a:cubicBezTo>
                <a:cubicBezTo>
                  <a:pt x="11831348" y="724509"/>
                  <a:pt x="11840940" y="734004"/>
                  <a:pt x="11852712" y="734004"/>
                </a:cubicBezTo>
                <a:cubicBezTo>
                  <a:pt x="11864613" y="734004"/>
                  <a:pt x="11874076" y="724250"/>
                  <a:pt x="11874076" y="712446"/>
                </a:cubicBezTo>
                <a:cubicBezTo>
                  <a:pt x="11874076" y="700642"/>
                  <a:pt x="11864484" y="690888"/>
                  <a:pt x="11852712" y="690888"/>
                </a:cubicBezTo>
                <a:close/>
                <a:moveTo>
                  <a:pt x="11639380" y="551044"/>
                </a:moveTo>
                <a:cubicBezTo>
                  <a:pt x="11639972" y="550996"/>
                  <a:pt x="11640676" y="551285"/>
                  <a:pt x="11641189" y="551862"/>
                </a:cubicBezTo>
                <a:cubicBezTo>
                  <a:pt x="11649011" y="560062"/>
                  <a:pt x="11646325" y="621974"/>
                  <a:pt x="11644652" y="634274"/>
                </a:cubicBezTo>
                <a:cubicBezTo>
                  <a:pt x="11644264" y="637349"/>
                  <a:pt x="11641448" y="639788"/>
                  <a:pt x="11640682" y="633508"/>
                </a:cubicBezTo>
                <a:cubicBezTo>
                  <a:pt x="11639786" y="625567"/>
                  <a:pt x="11635557" y="607235"/>
                  <a:pt x="11634273" y="599671"/>
                </a:cubicBezTo>
                <a:cubicBezTo>
                  <a:pt x="11632859" y="592496"/>
                  <a:pt x="11636841" y="570582"/>
                  <a:pt x="11638243" y="552250"/>
                </a:cubicBezTo>
                <a:cubicBezTo>
                  <a:pt x="11638308" y="551479"/>
                  <a:pt x="11638788" y="551093"/>
                  <a:pt x="11639380" y="551044"/>
                </a:cubicBezTo>
                <a:close/>
                <a:moveTo>
                  <a:pt x="11490639" y="502002"/>
                </a:moveTo>
                <a:cubicBezTo>
                  <a:pt x="11510395" y="504700"/>
                  <a:pt x="11530399" y="505207"/>
                  <a:pt x="11550015" y="504052"/>
                </a:cubicBezTo>
                <a:cubicBezTo>
                  <a:pt x="11553220" y="516223"/>
                  <a:pt x="11552831" y="532116"/>
                  <a:pt x="11548343" y="536605"/>
                </a:cubicBezTo>
                <a:cubicBezTo>
                  <a:pt x="11541157" y="543910"/>
                  <a:pt x="11508722" y="542496"/>
                  <a:pt x="11499486" y="541094"/>
                </a:cubicBezTo>
                <a:cubicBezTo>
                  <a:pt x="11496918" y="540705"/>
                  <a:pt x="11494361" y="540327"/>
                  <a:pt x="11492948" y="533659"/>
                </a:cubicBezTo>
                <a:cubicBezTo>
                  <a:pt x="11491405" y="525837"/>
                  <a:pt x="11491275" y="511486"/>
                  <a:pt x="11490639" y="502002"/>
                </a:cubicBezTo>
                <a:close/>
                <a:moveTo>
                  <a:pt x="11594253" y="498797"/>
                </a:moveTo>
                <a:cubicBezTo>
                  <a:pt x="11599767" y="509048"/>
                  <a:pt x="11600155" y="514950"/>
                  <a:pt x="11598612" y="520075"/>
                </a:cubicBezTo>
                <a:cubicBezTo>
                  <a:pt x="11597069" y="525200"/>
                  <a:pt x="11589894" y="528146"/>
                  <a:pt x="11588351" y="527509"/>
                </a:cubicBezTo>
                <a:cubicBezTo>
                  <a:pt x="11588092" y="516482"/>
                  <a:pt x="11585147" y="508152"/>
                  <a:pt x="11580011" y="500718"/>
                </a:cubicBezTo>
                <a:cubicBezTo>
                  <a:pt x="11584510" y="499952"/>
                  <a:pt x="11589257" y="499315"/>
                  <a:pt x="11594253" y="498797"/>
                </a:cubicBezTo>
                <a:close/>
                <a:moveTo>
                  <a:pt x="11441405" y="491374"/>
                </a:moveTo>
                <a:cubicBezTo>
                  <a:pt x="11447684" y="493295"/>
                  <a:pt x="11454104" y="494967"/>
                  <a:pt x="11460384" y="496499"/>
                </a:cubicBezTo>
                <a:cubicBezTo>
                  <a:pt x="11456025" y="524056"/>
                  <a:pt x="11447436" y="531868"/>
                  <a:pt x="11442948" y="533670"/>
                </a:cubicBezTo>
                <a:cubicBezTo>
                  <a:pt x="11439473" y="535073"/>
                  <a:pt x="11431910" y="535839"/>
                  <a:pt x="11434607" y="527132"/>
                </a:cubicBezTo>
                <a:cubicBezTo>
                  <a:pt x="11437305" y="518413"/>
                  <a:pt x="11439862" y="503545"/>
                  <a:pt x="11441405" y="491374"/>
                </a:cubicBezTo>
                <a:close/>
                <a:moveTo>
                  <a:pt x="11419441" y="484343"/>
                </a:moveTo>
                <a:cubicBezTo>
                  <a:pt x="11421606" y="484488"/>
                  <a:pt x="11425004" y="485801"/>
                  <a:pt x="11431543" y="488299"/>
                </a:cubicBezTo>
                <a:cubicBezTo>
                  <a:pt x="11430647" y="509447"/>
                  <a:pt x="11425263" y="521499"/>
                  <a:pt x="11423202" y="532257"/>
                </a:cubicBezTo>
                <a:cubicBezTo>
                  <a:pt x="11420893" y="543284"/>
                  <a:pt x="11433204" y="545841"/>
                  <a:pt x="11444102" y="543154"/>
                </a:cubicBezTo>
                <a:cubicBezTo>
                  <a:pt x="11454870" y="540468"/>
                  <a:pt x="11465132" y="529182"/>
                  <a:pt x="11469620" y="498549"/>
                </a:cubicBezTo>
                <a:cubicBezTo>
                  <a:pt x="11473850" y="499574"/>
                  <a:pt x="11477313" y="500092"/>
                  <a:pt x="11481672" y="500729"/>
                </a:cubicBezTo>
                <a:cubicBezTo>
                  <a:pt x="11482190" y="532516"/>
                  <a:pt x="11484111" y="539691"/>
                  <a:pt x="11485395" y="542507"/>
                </a:cubicBezTo>
                <a:cubicBezTo>
                  <a:pt x="11487833" y="548398"/>
                  <a:pt x="11493735" y="550329"/>
                  <a:pt x="11498472" y="550707"/>
                </a:cubicBezTo>
                <a:cubicBezTo>
                  <a:pt x="11523353" y="552628"/>
                  <a:pt x="11547458" y="551862"/>
                  <a:pt x="11555917" y="543532"/>
                </a:cubicBezTo>
                <a:cubicBezTo>
                  <a:pt x="11564506" y="535073"/>
                  <a:pt x="11561560" y="514443"/>
                  <a:pt x="11559122" y="503286"/>
                </a:cubicBezTo>
                <a:cubicBezTo>
                  <a:pt x="11563092" y="502898"/>
                  <a:pt x="11566308" y="502520"/>
                  <a:pt x="11570149" y="502002"/>
                </a:cubicBezTo>
                <a:cubicBezTo>
                  <a:pt x="11578360" y="511486"/>
                  <a:pt x="11579385" y="521866"/>
                  <a:pt x="11579385" y="528405"/>
                </a:cubicBezTo>
                <a:cubicBezTo>
                  <a:pt x="11579385" y="535709"/>
                  <a:pt x="11587466" y="539551"/>
                  <a:pt x="11598752" y="531739"/>
                </a:cubicBezTo>
                <a:cubicBezTo>
                  <a:pt x="11609909" y="523916"/>
                  <a:pt x="11608884" y="510202"/>
                  <a:pt x="11602723" y="497773"/>
                </a:cubicBezTo>
                <a:cubicBezTo>
                  <a:pt x="11628371" y="495722"/>
                  <a:pt x="11627086" y="512511"/>
                  <a:pt x="11625673" y="533282"/>
                </a:cubicBezTo>
                <a:cubicBezTo>
                  <a:pt x="11624389" y="553793"/>
                  <a:pt x="11619771" y="582882"/>
                  <a:pt x="11612855" y="586216"/>
                </a:cubicBezTo>
                <a:cubicBezTo>
                  <a:pt x="11605798" y="589162"/>
                  <a:pt x="11594771" y="570323"/>
                  <a:pt x="11537326" y="569428"/>
                </a:cubicBezTo>
                <a:cubicBezTo>
                  <a:pt x="11496551" y="568661"/>
                  <a:pt x="11465261" y="574175"/>
                  <a:pt x="11459488" y="611465"/>
                </a:cubicBezTo>
                <a:cubicBezTo>
                  <a:pt x="11459100" y="614151"/>
                  <a:pt x="11457568" y="613774"/>
                  <a:pt x="11456154" y="612360"/>
                </a:cubicBezTo>
                <a:cubicBezTo>
                  <a:pt x="11444998" y="600189"/>
                  <a:pt x="11434737" y="594676"/>
                  <a:pt x="11418325" y="585191"/>
                </a:cubicBezTo>
                <a:cubicBezTo>
                  <a:pt x="11401785" y="575448"/>
                  <a:pt x="11390757" y="562382"/>
                  <a:pt x="11388707" y="549434"/>
                </a:cubicBezTo>
                <a:cubicBezTo>
                  <a:pt x="11386657" y="536486"/>
                  <a:pt x="11391405" y="519190"/>
                  <a:pt x="11414743" y="487403"/>
                </a:cubicBezTo>
                <a:cubicBezTo>
                  <a:pt x="11416346" y="485224"/>
                  <a:pt x="11417276" y="484199"/>
                  <a:pt x="11419441" y="484343"/>
                </a:cubicBezTo>
                <a:close/>
                <a:moveTo>
                  <a:pt x="11358173" y="469801"/>
                </a:moveTo>
                <a:cubicBezTo>
                  <a:pt x="11352402" y="469752"/>
                  <a:pt x="11342133" y="472433"/>
                  <a:pt x="11346260" y="478275"/>
                </a:cubicBezTo>
                <a:cubicBezTo>
                  <a:pt x="11351763" y="486314"/>
                  <a:pt x="11362639" y="473042"/>
                  <a:pt x="11361744" y="470744"/>
                </a:cubicBezTo>
                <a:cubicBezTo>
                  <a:pt x="11361520" y="470137"/>
                  <a:pt x="11360096" y="469817"/>
                  <a:pt x="11358173" y="469801"/>
                </a:cubicBezTo>
                <a:close/>
                <a:moveTo>
                  <a:pt x="11354455" y="453696"/>
                </a:moveTo>
                <a:cubicBezTo>
                  <a:pt x="11359222" y="452705"/>
                  <a:pt x="11365520" y="456094"/>
                  <a:pt x="11379471" y="464453"/>
                </a:cubicBezTo>
                <a:cubicBezTo>
                  <a:pt x="11402044" y="478167"/>
                  <a:pt x="11408971" y="475351"/>
                  <a:pt x="11401267" y="487522"/>
                </a:cubicBezTo>
                <a:cubicBezTo>
                  <a:pt x="11396519" y="495345"/>
                  <a:pt x="11380486" y="516104"/>
                  <a:pt x="11376515" y="541611"/>
                </a:cubicBezTo>
                <a:cubicBezTo>
                  <a:pt x="11371131" y="534436"/>
                  <a:pt x="11363815" y="516622"/>
                  <a:pt x="11357665" y="511745"/>
                </a:cubicBezTo>
                <a:cubicBezTo>
                  <a:pt x="11345613" y="502261"/>
                  <a:pt x="11335222" y="509566"/>
                  <a:pt x="11330734" y="504052"/>
                </a:cubicBezTo>
                <a:cubicBezTo>
                  <a:pt x="11325727" y="498031"/>
                  <a:pt x="11323677" y="497643"/>
                  <a:pt x="11328166" y="491881"/>
                </a:cubicBezTo>
                <a:cubicBezTo>
                  <a:pt x="11328166" y="491881"/>
                  <a:pt x="11333550" y="484835"/>
                  <a:pt x="11335600" y="481879"/>
                </a:cubicBezTo>
                <a:cubicBezTo>
                  <a:pt x="11337909" y="478804"/>
                  <a:pt x="11337272" y="473031"/>
                  <a:pt x="11338297" y="470604"/>
                </a:cubicBezTo>
                <a:cubicBezTo>
                  <a:pt x="11339193" y="468165"/>
                  <a:pt x="11344707" y="460861"/>
                  <a:pt x="11349972" y="456124"/>
                </a:cubicBezTo>
                <a:cubicBezTo>
                  <a:pt x="11351448" y="454843"/>
                  <a:pt x="11352866" y="454026"/>
                  <a:pt x="11354455" y="453696"/>
                </a:cubicBezTo>
                <a:close/>
                <a:moveTo>
                  <a:pt x="11324025" y="392924"/>
                </a:moveTo>
                <a:cubicBezTo>
                  <a:pt x="11322935" y="393149"/>
                  <a:pt x="11322134" y="395329"/>
                  <a:pt x="11322134" y="400006"/>
                </a:cubicBezTo>
                <a:cubicBezTo>
                  <a:pt x="11322134" y="423463"/>
                  <a:pt x="11332395" y="437555"/>
                  <a:pt x="11335988" y="441536"/>
                </a:cubicBezTo>
                <a:cubicBezTo>
                  <a:pt x="11339452" y="445507"/>
                  <a:pt x="11341114" y="449477"/>
                  <a:pt x="11339193" y="451786"/>
                </a:cubicBezTo>
                <a:cubicBezTo>
                  <a:pt x="11334068" y="457807"/>
                  <a:pt x="11328554" y="464475"/>
                  <a:pt x="11328425" y="467162"/>
                </a:cubicBezTo>
                <a:cubicBezTo>
                  <a:pt x="11328166" y="470107"/>
                  <a:pt x="11328425" y="471521"/>
                  <a:pt x="11327270" y="474855"/>
                </a:cubicBezTo>
                <a:cubicBezTo>
                  <a:pt x="11326116" y="478059"/>
                  <a:pt x="11322016" y="482796"/>
                  <a:pt x="11315477" y="490748"/>
                </a:cubicBezTo>
                <a:cubicBezTo>
                  <a:pt x="11311884" y="495366"/>
                  <a:pt x="11314193" y="500362"/>
                  <a:pt x="11317268" y="503696"/>
                </a:cubicBezTo>
                <a:cubicBezTo>
                  <a:pt x="11320861" y="507796"/>
                  <a:pt x="11323300" y="512544"/>
                  <a:pt x="11327788" y="514594"/>
                </a:cubicBezTo>
                <a:cubicBezTo>
                  <a:pt x="11332406" y="516644"/>
                  <a:pt x="11336506" y="515230"/>
                  <a:pt x="11341890" y="516137"/>
                </a:cubicBezTo>
                <a:cubicBezTo>
                  <a:pt x="11347016" y="517032"/>
                  <a:pt x="11353436" y="520107"/>
                  <a:pt x="11358561" y="529214"/>
                </a:cubicBezTo>
                <a:cubicBezTo>
                  <a:pt x="11365995" y="542539"/>
                  <a:pt x="11373947" y="563310"/>
                  <a:pt x="11388308" y="580476"/>
                </a:cubicBezTo>
                <a:cubicBezTo>
                  <a:pt x="11394717" y="588040"/>
                  <a:pt x="11394717" y="602013"/>
                  <a:pt x="11394717" y="606490"/>
                </a:cubicBezTo>
                <a:cubicBezTo>
                  <a:pt x="11395106" y="646736"/>
                  <a:pt x="11374076" y="684803"/>
                  <a:pt x="11360611" y="709026"/>
                </a:cubicBezTo>
                <a:cubicBezTo>
                  <a:pt x="11357406" y="714669"/>
                  <a:pt x="11358172" y="719406"/>
                  <a:pt x="11362402" y="719406"/>
                </a:cubicBezTo>
                <a:cubicBezTo>
                  <a:pt x="11367279" y="719406"/>
                  <a:pt x="11385481" y="719406"/>
                  <a:pt x="11388567" y="719406"/>
                </a:cubicBezTo>
                <a:cubicBezTo>
                  <a:pt x="11391901" y="719406"/>
                  <a:pt x="11393951" y="715813"/>
                  <a:pt x="11394210" y="711972"/>
                </a:cubicBezTo>
                <a:cubicBezTo>
                  <a:pt x="11396519" y="679030"/>
                  <a:pt x="11415110" y="618661"/>
                  <a:pt x="11429094" y="608411"/>
                </a:cubicBezTo>
                <a:cubicBezTo>
                  <a:pt x="11452561" y="623150"/>
                  <a:pt x="11475900" y="654678"/>
                  <a:pt x="11464484" y="709921"/>
                </a:cubicBezTo>
                <a:cubicBezTo>
                  <a:pt x="11463966" y="712996"/>
                  <a:pt x="11461150" y="719665"/>
                  <a:pt x="11468207" y="719665"/>
                </a:cubicBezTo>
                <a:cubicBezTo>
                  <a:pt x="11468207" y="719665"/>
                  <a:pt x="11488082" y="719665"/>
                  <a:pt x="11490650" y="719665"/>
                </a:cubicBezTo>
                <a:cubicBezTo>
                  <a:pt x="11493595" y="719665"/>
                  <a:pt x="11498343" y="718510"/>
                  <a:pt x="11497954" y="713126"/>
                </a:cubicBezTo>
                <a:cubicBezTo>
                  <a:pt x="11496800" y="691590"/>
                  <a:pt x="11478716" y="646100"/>
                  <a:pt x="11473979" y="619309"/>
                </a:cubicBezTo>
                <a:cubicBezTo>
                  <a:pt x="11471034" y="602390"/>
                  <a:pt x="11484499" y="572146"/>
                  <a:pt x="11535276" y="595345"/>
                </a:cubicBezTo>
                <a:cubicBezTo>
                  <a:pt x="11554773" y="577790"/>
                  <a:pt x="11580421" y="588428"/>
                  <a:pt x="11569383" y="622136"/>
                </a:cubicBezTo>
                <a:cubicBezTo>
                  <a:pt x="11558614" y="655713"/>
                  <a:pt x="11549249" y="670452"/>
                  <a:pt x="11512315" y="709932"/>
                </a:cubicBezTo>
                <a:cubicBezTo>
                  <a:pt x="11508215" y="714550"/>
                  <a:pt x="11507827" y="719417"/>
                  <a:pt x="11514624" y="719417"/>
                </a:cubicBezTo>
                <a:cubicBezTo>
                  <a:pt x="11517958" y="719417"/>
                  <a:pt x="11534888" y="719417"/>
                  <a:pt x="11538351" y="719417"/>
                </a:cubicBezTo>
                <a:cubicBezTo>
                  <a:pt x="11543476" y="719417"/>
                  <a:pt x="11545537" y="717874"/>
                  <a:pt x="11547069" y="713903"/>
                </a:cubicBezTo>
                <a:cubicBezTo>
                  <a:pt x="11548483" y="709673"/>
                  <a:pt x="11565412" y="656102"/>
                  <a:pt x="11598623" y="630983"/>
                </a:cubicBezTo>
                <a:cubicBezTo>
                  <a:pt x="11601191" y="629063"/>
                  <a:pt x="11603371" y="620474"/>
                  <a:pt x="11608496" y="600869"/>
                </a:cubicBezTo>
                <a:cubicBezTo>
                  <a:pt x="11624529" y="622017"/>
                  <a:pt x="11626709" y="660461"/>
                  <a:pt x="11599130" y="710062"/>
                </a:cubicBezTo>
                <a:cubicBezTo>
                  <a:pt x="11596314" y="715316"/>
                  <a:pt x="11597976" y="719287"/>
                  <a:pt x="11601439" y="719287"/>
                </a:cubicBezTo>
                <a:cubicBezTo>
                  <a:pt x="11603360" y="719287"/>
                  <a:pt x="11618368" y="719287"/>
                  <a:pt x="11622857" y="719287"/>
                </a:cubicBezTo>
                <a:cubicBezTo>
                  <a:pt x="11626828" y="719287"/>
                  <a:pt x="11627982" y="717107"/>
                  <a:pt x="11629525" y="711087"/>
                </a:cubicBezTo>
                <a:cubicBezTo>
                  <a:pt x="11631446" y="703653"/>
                  <a:pt x="11632093" y="700060"/>
                  <a:pt x="11634650" y="693014"/>
                </a:cubicBezTo>
                <a:cubicBezTo>
                  <a:pt x="11636193" y="688655"/>
                  <a:pt x="11636830" y="687889"/>
                  <a:pt x="11654018" y="688018"/>
                </a:cubicBezTo>
                <a:cubicBezTo>
                  <a:pt x="11659402" y="688018"/>
                  <a:pt x="11659024" y="685202"/>
                  <a:pt x="11659024" y="680584"/>
                </a:cubicBezTo>
                <a:cubicBezTo>
                  <a:pt x="11659272" y="614151"/>
                  <a:pt x="11659661" y="544687"/>
                  <a:pt x="11654654" y="520852"/>
                </a:cubicBezTo>
                <a:cubicBezTo>
                  <a:pt x="11647727" y="487403"/>
                  <a:pt x="11618617" y="486378"/>
                  <a:pt x="11603360" y="487533"/>
                </a:cubicBezTo>
                <a:cubicBezTo>
                  <a:pt x="11587456" y="488688"/>
                  <a:pt x="11557449" y="493424"/>
                  <a:pt x="11526547" y="493424"/>
                </a:cubicBezTo>
                <a:cubicBezTo>
                  <a:pt x="11484866" y="493424"/>
                  <a:pt x="11437930" y="481631"/>
                  <a:pt x="11402033" y="464842"/>
                </a:cubicBezTo>
                <a:cubicBezTo>
                  <a:pt x="11395753" y="462026"/>
                  <a:pt x="11398958" y="460742"/>
                  <a:pt x="11401644" y="459199"/>
                </a:cubicBezTo>
                <a:cubicBezTo>
                  <a:pt x="11415110" y="451765"/>
                  <a:pt x="11426774" y="445097"/>
                  <a:pt x="11433960" y="433314"/>
                </a:cubicBezTo>
                <a:cubicBezTo>
                  <a:pt x="11439473" y="424348"/>
                  <a:pt x="11437423" y="421521"/>
                  <a:pt x="11431392" y="426398"/>
                </a:cubicBezTo>
                <a:cubicBezTo>
                  <a:pt x="11415110" y="439982"/>
                  <a:pt x="11391890" y="447546"/>
                  <a:pt x="11365995" y="438191"/>
                </a:cubicBezTo>
                <a:cubicBezTo>
                  <a:pt x="11339959" y="428966"/>
                  <a:pt x="11329957" y="403847"/>
                  <a:pt x="11327648" y="397567"/>
                </a:cubicBezTo>
                <a:cubicBezTo>
                  <a:pt x="11326493" y="394428"/>
                  <a:pt x="11325115" y="392699"/>
                  <a:pt x="11324025" y="392924"/>
                </a:cubicBezTo>
                <a:close/>
                <a:moveTo>
                  <a:pt x="11391491" y="334037"/>
                </a:moveTo>
                <a:cubicBezTo>
                  <a:pt x="11410848" y="334037"/>
                  <a:pt x="11426364" y="349790"/>
                  <a:pt x="11426364" y="368996"/>
                </a:cubicBezTo>
                <a:cubicBezTo>
                  <a:pt x="11426364" y="388331"/>
                  <a:pt x="11410848" y="403955"/>
                  <a:pt x="11391491" y="403955"/>
                </a:cubicBezTo>
                <a:cubicBezTo>
                  <a:pt x="11372134" y="403955"/>
                  <a:pt x="11356360" y="388331"/>
                  <a:pt x="11356360" y="368996"/>
                </a:cubicBezTo>
                <a:cubicBezTo>
                  <a:pt x="11356360" y="349542"/>
                  <a:pt x="11372134" y="334037"/>
                  <a:pt x="11391491" y="334037"/>
                </a:cubicBezTo>
                <a:close/>
                <a:moveTo>
                  <a:pt x="11389959" y="321618"/>
                </a:moveTo>
                <a:cubicBezTo>
                  <a:pt x="11360729" y="321618"/>
                  <a:pt x="11337262" y="345442"/>
                  <a:pt x="11337262" y="374510"/>
                </a:cubicBezTo>
                <a:cubicBezTo>
                  <a:pt x="11337262" y="403836"/>
                  <a:pt x="11360978" y="427401"/>
                  <a:pt x="11389959" y="427401"/>
                </a:cubicBezTo>
                <a:cubicBezTo>
                  <a:pt x="11419189" y="427401"/>
                  <a:pt x="11442656" y="403577"/>
                  <a:pt x="11442656" y="374510"/>
                </a:cubicBezTo>
                <a:cubicBezTo>
                  <a:pt x="11442656" y="345183"/>
                  <a:pt x="11419189" y="321618"/>
                  <a:pt x="11389959" y="321618"/>
                </a:cubicBezTo>
                <a:close/>
                <a:moveTo>
                  <a:pt x="0" y="0"/>
                </a:moveTo>
                <a:lnTo>
                  <a:pt x="12191999" y="0"/>
                </a:lnTo>
                <a:lnTo>
                  <a:pt x="12191999" y="6858000"/>
                </a:lnTo>
                <a:lnTo>
                  <a:pt x="0" y="6858000"/>
                </a:lnTo>
                <a:close/>
              </a:path>
            </a:pathLst>
          </a:custGeom>
          <a:solidFill>
            <a:srgbClr val="D4D7DC"/>
          </a:solidFill>
        </p:spPr>
        <p:txBody>
          <a:bodyPr wrap="square" tIns="72000">
            <a:noAutofit/>
          </a:bodyPr>
          <a:lstStyle>
            <a:lvl1pPr marL="0" indent="0" algn="ctr">
              <a:buNone/>
              <a:defRPr sz="1050">
                <a:solidFill>
                  <a:schemeClr val="bg1"/>
                </a:solidFill>
              </a:defRPr>
            </a:lvl1pPr>
          </a:lstStyle>
          <a:p>
            <a:r>
              <a:rPr lang="en-GB" dirty="0"/>
              <a:t>Click here and insert picture via Templafy</a:t>
            </a:r>
          </a:p>
        </p:txBody>
      </p:sp>
      <p:sp>
        <p:nvSpPr>
          <p:cNvPr id="2" name="Title 1"/>
          <p:cNvSpPr>
            <a:spLocks noGrp="1"/>
          </p:cNvSpPr>
          <p:nvPr>
            <p:ph type="ctrTitle" hasCustomPrompt="1"/>
          </p:nvPr>
        </p:nvSpPr>
        <p:spPr bwMode="auto">
          <a:xfrm>
            <a:off x="486000" y="648000"/>
            <a:ext cx="6489000" cy="5562000"/>
          </a:xfrm>
        </p:spPr>
        <p:txBody>
          <a:bodyPr bIns="144000" anchor="ctr"/>
          <a:lstStyle>
            <a:lvl1pPr algn="l">
              <a:lnSpc>
                <a:spcPct val="100000"/>
              </a:lnSpc>
              <a:defRPr sz="3300">
                <a:solidFill>
                  <a:schemeClr val="bg1"/>
                </a:solidFill>
              </a:defRPr>
            </a:lvl1pPr>
          </a:lstStyle>
          <a:p>
            <a:r>
              <a:rPr lang="en-GB"/>
              <a:t>Click to add title</a:t>
            </a:r>
          </a:p>
        </p:txBody>
      </p:sp>
      <p:sp>
        <p:nvSpPr>
          <p:cNvPr id="10" name="Text Placeholder 9">
            <a:extLst>
              <a:ext uri="{FF2B5EF4-FFF2-40B4-BE49-F238E27FC236}">
                <a16:creationId xmlns:a16="http://schemas.microsoft.com/office/drawing/2014/main" id="{A1A5C54D-D165-4BAA-A95A-6DA40BFC1373}"/>
              </a:ext>
            </a:extLst>
          </p:cNvPr>
          <p:cNvSpPr>
            <a:spLocks noGrp="1"/>
          </p:cNvSpPr>
          <p:nvPr>
            <p:ph type="body" sz="quarter" idx="14" hasCustomPrompt="1"/>
          </p:nvPr>
        </p:nvSpPr>
        <p:spPr>
          <a:xfrm>
            <a:off x="486000" y="5644800"/>
            <a:ext cx="1440000" cy="154800"/>
          </a:xfrm>
        </p:spPr>
        <p:txBody>
          <a:bodyPr/>
          <a:lstStyle>
            <a:lvl1pPr marL="0" indent="0">
              <a:buNone/>
              <a:defRPr sz="750" b="1">
                <a:solidFill>
                  <a:schemeClr val="bg1"/>
                </a:solidFill>
              </a:defRPr>
            </a:lvl1pPr>
          </a:lstStyle>
          <a:p>
            <a:pPr lvl="0"/>
            <a:r>
              <a:rPr lang="en-GB"/>
              <a:t>Insert name</a:t>
            </a:r>
          </a:p>
        </p:txBody>
      </p:sp>
      <p:sp>
        <p:nvSpPr>
          <p:cNvPr id="11" name="Text Placeholder 9">
            <a:extLst>
              <a:ext uri="{FF2B5EF4-FFF2-40B4-BE49-F238E27FC236}">
                <a16:creationId xmlns:a16="http://schemas.microsoft.com/office/drawing/2014/main" id="{8DBC0D27-79CE-4CB8-9819-041246B9212D}"/>
              </a:ext>
            </a:extLst>
          </p:cNvPr>
          <p:cNvSpPr>
            <a:spLocks noGrp="1"/>
          </p:cNvSpPr>
          <p:nvPr>
            <p:ph type="body" sz="quarter" idx="15" hasCustomPrompt="1"/>
          </p:nvPr>
        </p:nvSpPr>
        <p:spPr>
          <a:xfrm>
            <a:off x="486000" y="5900400"/>
            <a:ext cx="1440000" cy="309600"/>
          </a:xfrm>
        </p:spPr>
        <p:txBody>
          <a:bodyPr/>
          <a:lstStyle>
            <a:lvl1pPr marL="0" indent="0">
              <a:buNone/>
              <a:defRPr sz="750" b="0">
                <a:solidFill>
                  <a:schemeClr val="bg1"/>
                </a:solidFill>
              </a:defRPr>
            </a:lvl1pPr>
          </a:lstStyle>
          <a:p>
            <a:pPr lvl="0"/>
            <a:r>
              <a:rPr lang="en-GB"/>
              <a:t>Insert title</a:t>
            </a:r>
          </a:p>
        </p:txBody>
      </p:sp>
      <p:sp>
        <p:nvSpPr>
          <p:cNvPr id="12" name="Text Placeholder 9">
            <a:extLst>
              <a:ext uri="{FF2B5EF4-FFF2-40B4-BE49-F238E27FC236}">
                <a16:creationId xmlns:a16="http://schemas.microsoft.com/office/drawing/2014/main" id="{9F363458-92CB-4BC5-8F81-D4DBE7047329}"/>
              </a:ext>
            </a:extLst>
          </p:cNvPr>
          <p:cNvSpPr>
            <a:spLocks noGrp="1"/>
          </p:cNvSpPr>
          <p:nvPr>
            <p:ph type="body" sz="quarter" idx="16" hasCustomPrompt="1"/>
          </p:nvPr>
        </p:nvSpPr>
        <p:spPr>
          <a:xfrm>
            <a:off x="2168999" y="5900400"/>
            <a:ext cx="1440000" cy="309600"/>
          </a:xfrm>
        </p:spPr>
        <p:txBody>
          <a:bodyPr/>
          <a:lstStyle>
            <a:lvl1pPr marL="0" indent="0">
              <a:buNone/>
              <a:defRPr sz="750" b="0">
                <a:solidFill>
                  <a:schemeClr val="bg1"/>
                </a:solidFill>
              </a:defRPr>
            </a:lvl1pPr>
          </a:lstStyle>
          <a:p>
            <a:pPr lvl="0"/>
            <a:r>
              <a:rPr lang="en-GB"/>
              <a:t>Insert place</a:t>
            </a:r>
          </a:p>
        </p:txBody>
      </p:sp>
      <p:sp>
        <p:nvSpPr>
          <p:cNvPr id="7" name="Date Placeholder 6">
            <a:extLst>
              <a:ext uri="{FF2B5EF4-FFF2-40B4-BE49-F238E27FC236}">
                <a16:creationId xmlns:a16="http://schemas.microsoft.com/office/drawing/2014/main" id="{CBA17B31-6DBC-46E7-9036-7C3041DA54A9}"/>
              </a:ext>
            </a:extLst>
          </p:cNvPr>
          <p:cNvSpPr>
            <a:spLocks noGrp="1"/>
          </p:cNvSpPr>
          <p:nvPr>
            <p:ph type="dt" sz="half" idx="10"/>
          </p:nvPr>
        </p:nvSpPr>
        <p:spPr>
          <a:xfrm>
            <a:off x="2168999" y="5652000"/>
            <a:ext cx="1440001" cy="154800"/>
          </a:xfrm>
        </p:spPr>
        <p:txBody>
          <a:bodyPr/>
          <a:lstStyle>
            <a:lvl1pPr>
              <a:defRPr sz="750" b="1">
                <a:solidFill>
                  <a:schemeClr val="bg1"/>
                </a:solidFill>
              </a:defRPr>
            </a:lvl1pPr>
          </a:lstStyle>
          <a:p>
            <a:fld id="{90BD2A53-E0E8-4741-9570-27A6978F3B78}" type="datetime3">
              <a:rPr lang="en-US" smtClean="0"/>
              <a:t>11 June 2025</a:t>
            </a:fld>
            <a:endParaRPr lang="en-GB" dirty="0"/>
          </a:p>
        </p:txBody>
      </p:sp>
      <p:sp>
        <p:nvSpPr>
          <p:cNvPr id="8" name="Footer Placeholder 7">
            <a:extLst>
              <a:ext uri="{FF2B5EF4-FFF2-40B4-BE49-F238E27FC236}">
                <a16:creationId xmlns:a16="http://schemas.microsoft.com/office/drawing/2014/main" id="{1883084E-2481-4E6B-8DE9-0CFD902BC8B0}"/>
              </a:ext>
            </a:extLst>
          </p:cNvPr>
          <p:cNvSpPr>
            <a:spLocks noGrp="1"/>
          </p:cNvSpPr>
          <p:nvPr>
            <p:ph type="ftr" sz="quarter" idx="11"/>
          </p:nvPr>
        </p:nvSpPr>
        <p:spPr>
          <a:xfrm>
            <a:off x="243000" y="324000"/>
            <a:ext cx="3366000" cy="324000"/>
          </a:xfrm>
        </p:spPr>
        <p:txBody>
          <a:bodyPr/>
          <a:lstStyle>
            <a:lvl1pPr algn="l">
              <a:defRPr>
                <a:solidFill>
                  <a:schemeClr val="bg1"/>
                </a:solidFill>
              </a:defRPr>
            </a:lvl1pPr>
          </a:lstStyle>
          <a:p>
            <a:endParaRPr lang="en-GB" dirty="0"/>
          </a:p>
        </p:txBody>
      </p:sp>
      <p:sp>
        <p:nvSpPr>
          <p:cNvPr id="13" name="TextBox 12">
            <a:extLst>
              <a:ext uri="{FF2B5EF4-FFF2-40B4-BE49-F238E27FC236}">
                <a16:creationId xmlns:a16="http://schemas.microsoft.com/office/drawing/2014/main" id="{14189875-0661-4E2F-8DC6-9F8850F63BE8}"/>
              </a:ext>
            </a:extLst>
          </p:cNvPr>
          <p:cNvSpPr txBox="1"/>
          <p:nvPr userDrawn="1"/>
        </p:nvSpPr>
        <p:spPr>
          <a:xfrm>
            <a:off x="17859" y="-33912"/>
            <a:ext cx="27000" cy="17184"/>
          </a:xfrm>
          <a:prstGeom prst="rect">
            <a:avLst/>
          </a:prstGeom>
          <a:noFill/>
        </p:spPr>
        <p:txBody>
          <a:bodyPr wrap="square" lIns="0" tIns="0" rIns="0" bIns="0" rtlCol="0">
            <a:spAutoFit/>
          </a:bodyPr>
          <a:lstStyle/>
          <a:p>
            <a:pPr algn="l">
              <a:lnSpc>
                <a:spcPct val="120000"/>
              </a:lnSpc>
            </a:pPr>
            <a:r>
              <a:rPr lang="da-DK" sz="100">
                <a:solidFill>
                  <a:srgbClr val="666666"/>
                </a:solidFill>
                <a:latin typeface="Apis For Office Light" panose="020B0404010101010104" pitchFamily="34" charset="0"/>
                <a:ea typeface="Apis For Office Light" panose="020B0404010101010104" pitchFamily="34" charset="0"/>
                <a:cs typeface="Apis For Office Light" panose="020B0404010101010104" pitchFamily="34" charset="0"/>
              </a:rPr>
              <a:t>Light</a:t>
            </a:r>
          </a:p>
        </p:txBody>
      </p:sp>
      <p:sp>
        <p:nvSpPr>
          <p:cNvPr id="16" name="Slide Number Placeholder 8">
            <a:extLst>
              <a:ext uri="{FF2B5EF4-FFF2-40B4-BE49-F238E27FC236}">
                <a16:creationId xmlns:a16="http://schemas.microsoft.com/office/drawing/2014/main" id="{A65E5DCA-65B0-489C-8954-F5C4AA22ACA4}"/>
              </a:ext>
            </a:extLst>
          </p:cNvPr>
          <p:cNvSpPr>
            <a:spLocks noGrp="1"/>
          </p:cNvSpPr>
          <p:nvPr>
            <p:ph type="sldNum" sz="quarter" idx="4"/>
          </p:nvPr>
        </p:nvSpPr>
        <p:spPr>
          <a:xfrm>
            <a:off x="243000" y="6210000"/>
            <a:ext cx="243000" cy="324000"/>
          </a:xfrm>
          <a:prstGeom prst="rect">
            <a:avLst/>
          </a:prstGeom>
        </p:spPr>
        <p:txBody>
          <a:bodyPr vert="horz" lIns="0" tIns="0" rIns="0" bIns="0" rtlCol="0" anchor="b"/>
          <a:lstStyle>
            <a:lvl1pPr algn="l">
              <a:defRPr sz="525">
                <a:solidFill>
                  <a:schemeClr val="bg1"/>
                </a:solidFill>
              </a:defRPr>
            </a:lvl1pPr>
          </a:lstStyle>
          <a:p>
            <a:fld id="{23AA811B-2EBD-4900-905E-5BE206449611}" type="slidenum">
              <a:rPr lang="en-GB" smtClean="0"/>
              <a:pPr/>
              <a:t>‹#›</a:t>
            </a:fld>
            <a:endParaRPr lang="en-GB" dirty="0"/>
          </a:p>
        </p:txBody>
      </p:sp>
      <p:sp>
        <p:nvSpPr>
          <p:cNvPr id="3"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CC218D6D-FEFB-46D0-8813-C99976F4CA16}"/>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3918841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 Cover">
    <p:bg>
      <p:bgPr>
        <a:solidFill>
          <a:schemeClr val="tx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80C894-9D8D-4E84-92B9-6EA4ECCC00D1}"/>
              </a:ext>
            </a:extLst>
          </p:cNvPr>
          <p:cNvSpPr/>
          <p:nvPr userDrawn="1"/>
        </p:nvSpPr>
        <p:spPr bwMode="invGray">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
        <p:nvSpPr>
          <p:cNvPr id="2" name="Title 1"/>
          <p:cNvSpPr>
            <a:spLocks noGrp="1"/>
          </p:cNvSpPr>
          <p:nvPr>
            <p:ph type="ctrTitle" hasCustomPrompt="1"/>
          </p:nvPr>
        </p:nvSpPr>
        <p:spPr>
          <a:xfrm>
            <a:off x="486000" y="648000"/>
            <a:ext cx="6489001" cy="5562000"/>
          </a:xfrm>
        </p:spPr>
        <p:txBody>
          <a:bodyPr bIns="144000" anchor="ctr"/>
          <a:lstStyle>
            <a:lvl1pPr algn="l">
              <a:lnSpc>
                <a:spcPct val="100000"/>
              </a:lnSpc>
              <a:defRPr sz="3300">
                <a:solidFill>
                  <a:schemeClr val="bg1"/>
                </a:solidFill>
              </a:defRPr>
            </a:lvl1pPr>
          </a:lstStyle>
          <a:p>
            <a:r>
              <a:rPr lang="en-GB"/>
              <a:t>Click to add title</a:t>
            </a:r>
          </a:p>
        </p:txBody>
      </p:sp>
      <p:sp>
        <p:nvSpPr>
          <p:cNvPr id="10" name="Text Placeholder 9">
            <a:extLst>
              <a:ext uri="{FF2B5EF4-FFF2-40B4-BE49-F238E27FC236}">
                <a16:creationId xmlns:a16="http://schemas.microsoft.com/office/drawing/2014/main" id="{A1A5C54D-D165-4BAA-A95A-6DA40BFC1373}"/>
              </a:ext>
            </a:extLst>
          </p:cNvPr>
          <p:cNvSpPr>
            <a:spLocks noGrp="1"/>
          </p:cNvSpPr>
          <p:nvPr>
            <p:ph type="body" sz="quarter" idx="14" hasCustomPrompt="1"/>
          </p:nvPr>
        </p:nvSpPr>
        <p:spPr>
          <a:xfrm>
            <a:off x="486000" y="5644800"/>
            <a:ext cx="1440000" cy="154800"/>
          </a:xfrm>
        </p:spPr>
        <p:txBody>
          <a:bodyPr/>
          <a:lstStyle>
            <a:lvl1pPr marL="0" indent="0">
              <a:buNone/>
              <a:defRPr sz="750" b="1">
                <a:solidFill>
                  <a:schemeClr val="bg1"/>
                </a:solidFill>
              </a:defRPr>
            </a:lvl1pPr>
          </a:lstStyle>
          <a:p>
            <a:pPr lvl="0"/>
            <a:r>
              <a:rPr lang="en-GB"/>
              <a:t>Insert name</a:t>
            </a:r>
          </a:p>
        </p:txBody>
      </p:sp>
      <p:sp>
        <p:nvSpPr>
          <p:cNvPr id="11" name="Text Placeholder 9">
            <a:extLst>
              <a:ext uri="{FF2B5EF4-FFF2-40B4-BE49-F238E27FC236}">
                <a16:creationId xmlns:a16="http://schemas.microsoft.com/office/drawing/2014/main" id="{8DBC0D27-79CE-4CB8-9819-041246B9212D}"/>
              </a:ext>
            </a:extLst>
          </p:cNvPr>
          <p:cNvSpPr>
            <a:spLocks noGrp="1"/>
          </p:cNvSpPr>
          <p:nvPr>
            <p:ph type="body" sz="quarter" idx="15" hasCustomPrompt="1"/>
          </p:nvPr>
        </p:nvSpPr>
        <p:spPr>
          <a:xfrm>
            <a:off x="486000" y="5900400"/>
            <a:ext cx="1440000" cy="309600"/>
          </a:xfrm>
        </p:spPr>
        <p:txBody>
          <a:bodyPr/>
          <a:lstStyle>
            <a:lvl1pPr marL="0" indent="0">
              <a:buNone/>
              <a:defRPr sz="750" b="0">
                <a:solidFill>
                  <a:schemeClr val="bg1"/>
                </a:solidFill>
              </a:defRPr>
            </a:lvl1pPr>
          </a:lstStyle>
          <a:p>
            <a:pPr lvl="0"/>
            <a:r>
              <a:rPr lang="en-GB"/>
              <a:t>Insert title</a:t>
            </a:r>
          </a:p>
        </p:txBody>
      </p:sp>
      <p:sp>
        <p:nvSpPr>
          <p:cNvPr id="12" name="Text Placeholder 9">
            <a:extLst>
              <a:ext uri="{FF2B5EF4-FFF2-40B4-BE49-F238E27FC236}">
                <a16:creationId xmlns:a16="http://schemas.microsoft.com/office/drawing/2014/main" id="{9F363458-92CB-4BC5-8F81-D4DBE7047329}"/>
              </a:ext>
            </a:extLst>
          </p:cNvPr>
          <p:cNvSpPr>
            <a:spLocks noGrp="1"/>
          </p:cNvSpPr>
          <p:nvPr>
            <p:ph type="body" sz="quarter" idx="16" hasCustomPrompt="1"/>
          </p:nvPr>
        </p:nvSpPr>
        <p:spPr>
          <a:xfrm>
            <a:off x="2168999" y="5900400"/>
            <a:ext cx="1440000" cy="309600"/>
          </a:xfrm>
        </p:spPr>
        <p:txBody>
          <a:bodyPr/>
          <a:lstStyle>
            <a:lvl1pPr marL="0" indent="0">
              <a:buNone/>
              <a:defRPr sz="750" b="0">
                <a:solidFill>
                  <a:schemeClr val="bg1"/>
                </a:solidFill>
              </a:defRPr>
            </a:lvl1pPr>
          </a:lstStyle>
          <a:p>
            <a:pPr lvl="0"/>
            <a:r>
              <a:rPr lang="en-GB"/>
              <a:t>Insert place</a:t>
            </a:r>
          </a:p>
        </p:txBody>
      </p:sp>
      <p:sp>
        <p:nvSpPr>
          <p:cNvPr id="7" name="Date Placeholder 6">
            <a:extLst>
              <a:ext uri="{FF2B5EF4-FFF2-40B4-BE49-F238E27FC236}">
                <a16:creationId xmlns:a16="http://schemas.microsoft.com/office/drawing/2014/main" id="{CBA17B31-6DBC-46E7-9036-7C3041DA54A9}"/>
              </a:ext>
            </a:extLst>
          </p:cNvPr>
          <p:cNvSpPr>
            <a:spLocks noGrp="1"/>
          </p:cNvSpPr>
          <p:nvPr>
            <p:ph type="dt" sz="half" idx="10"/>
          </p:nvPr>
        </p:nvSpPr>
        <p:spPr>
          <a:xfrm>
            <a:off x="2168999" y="5652000"/>
            <a:ext cx="1440001" cy="154800"/>
          </a:xfrm>
        </p:spPr>
        <p:txBody>
          <a:bodyPr/>
          <a:lstStyle>
            <a:lvl1pPr>
              <a:defRPr sz="750" b="1">
                <a:solidFill>
                  <a:schemeClr val="bg1"/>
                </a:solidFill>
              </a:defRPr>
            </a:lvl1pPr>
          </a:lstStyle>
          <a:p>
            <a:fld id="{44FC0115-4875-40D6-A8D9-5C4D9A459273}" type="datetime3">
              <a:rPr lang="en-US" smtClean="0"/>
              <a:t>11 June 2025</a:t>
            </a:fld>
            <a:endParaRPr lang="en-GB" dirty="0"/>
          </a:p>
        </p:txBody>
      </p:sp>
      <p:sp>
        <p:nvSpPr>
          <p:cNvPr id="8" name="Footer Placeholder 7">
            <a:extLst>
              <a:ext uri="{FF2B5EF4-FFF2-40B4-BE49-F238E27FC236}">
                <a16:creationId xmlns:a16="http://schemas.microsoft.com/office/drawing/2014/main" id="{1883084E-2481-4E6B-8DE9-0CFD902BC8B0}"/>
              </a:ext>
            </a:extLst>
          </p:cNvPr>
          <p:cNvSpPr>
            <a:spLocks noGrp="1"/>
          </p:cNvSpPr>
          <p:nvPr>
            <p:ph type="ftr" sz="quarter" idx="11"/>
          </p:nvPr>
        </p:nvSpPr>
        <p:spPr>
          <a:xfrm>
            <a:off x="243000" y="324000"/>
            <a:ext cx="3366000" cy="324000"/>
          </a:xfrm>
        </p:spPr>
        <p:txBody>
          <a:bodyPr/>
          <a:lstStyle>
            <a:lvl1pPr algn="l">
              <a:defRPr>
                <a:solidFill>
                  <a:schemeClr val="bg1"/>
                </a:solidFill>
              </a:defRPr>
            </a:lvl1pPr>
          </a:lstStyle>
          <a:p>
            <a:endParaRPr lang="en-GB" dirty="0"/>
          </a:p>
        </p:txBody>
      </p:sp>
      <p:sp>
        <p:nvSpPr>
          <p:cNvPr id="13" name="Freeform: Shape 12">
            <a:extLst>
              <a:ext uri="{FF2B5EF4-FFF2-40B4-BE49-F238E27FC236}">
                <a16:creationId xmlns:a16="http://schemas.microsoft.com/office/drawing/2014/main" id="{7FDF5EDE-8F7F-4DF3-B844-7C0C4E6AC641}"/>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bg1"/>
          </a:solidFill>
          <a:ln w="8132" cap="flat">
            <a:noFill/>
            <a:prstDash val="solid"/>
            <a:miter/>
          </a:ln>
        </p:spPr>
        <p:txBody>
          <a:bodyPr rtlCol="0" anchor="ctr"/>
          <a:lstStyle/>
          <a:p>
            <a:endParaRPr lang="en-GB" sz="1350" dirty="0"/>
          </a:p>
        </p:txBody>
      </p:sp>
      <p:sp>
        <p:nvSpPr>
          <p:cNvPr id="14" name="Slide Number Placeholder 8">
            <a:extLst>
              <a:ext uri="{FF2B5EF4-FFF2-40B4-BE49-F238E27FC236}">
                <a16:creationId xmlns:a16="http://schemas.microsoft.com/office/drawing/2014/main" id="{4589B76A-6F33-43A1-BEAC-5DD74727BCF8}"/>
              </a:ext>
            </a:extLst>
          </p:cNvPr>
          <p:cNvSpPr>
            <a:spLocks noGrp="1"/>
          </p:cNvSpPr>
          <p:nvPr>
            <p:ph type="sldNum" sz="quarter" idx="4"/>
          </p:nvPr>
        </p:nvSpPr>
        <p:spPr>
          <a:xfrm>
            <a:off x="243000" y="6210000"/>
            <a:ext cx="243000" cy="324000"/>
          </a:xfrm>
          <a:prstGeom prst="rect">
            <a:avLst/>
          </a:prstGeom>
        </p:spPr>
        <p:txBody>
          <a:bodyPr vert="horz" lIns="0" tIns="0" rIns="0" bIns="0" rtlCol="0" anchor="b"/>
          <a:lstStyle>
            <a:lvl1pPr algn="l">
              <a:defRPr sz="525">
                <a:solidFill>
                  <a:schemeClr val="bg1"/>
                </a:solidFill>
              </a:defRPr>
            </a:lvl1pPr>
          </a:lstStyle>
          <a:p>
            <a:fld id="{23AA811B-2EBD-4900-905E-5BE206449611}" type="slidenum">
              <a:rPr lang="en-GB" smtClean="0"/>
              <a:pPr/>
              <a:t>‹#›</a:t>
            </a:fld>
            <a:endParaRPr lang="en-GB" dirty="0"/>
          </a:p>
        </p:txBody>
      </p:sp>
      <p:sp>
        <p:nvSpPr>
          <p:cNvPr id="5"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9CE848CF-6894-4564-ABE3-C9ED24818DCD}"/>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252667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0DDF080-5E8C-48AD-84E5-6C08B304C14E}" type="datetimeFigureOut">
              <a:rPr lang="en-US" dirty="0"/>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8344732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 Cov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6000" y="648000"/>
            <a:ext cx="6489001" cy="5562000"/>
          </a:xfrm>
        </p:spPr>
        <p:txBody>
          <a:bodyPr bIns="144000" anchor="ctr"/>
          <a:lstStyle>
            <a:lvl1pPr algn="l">
              <a:lnSpc>
                <a:spcPct val="100000"/>
              </a:lnSpc>
              <a:defRPr sz="3300">
                <a:solidFill>
                  <a:schemeClr val="tx2"/>
                </a:solidFill>
              </a:defRPr>
            </a:lvl1pPr>
          </a:lstStyle>
          <a:p>
            <a:r>
              <a:rPr lang="en-GB"/>
              <a:t>Click to add title</a:t>
            </a:r>
          </a:p>
        </p:txBody>
      </p:sp>
      <p:sp>
        <p:nvSpPr>
          <p:cNvPr id="10" name="Text Placeholder 9">
            <a:extLst>
              <a:ext uri="{FF2B5EF4-FFF2-40B4-BE49-F238E27FC236}">
                <a16:creationId xmlns:a16="http://schemas.microsoft.com/office/drawing/2014/main" id="{A1A5C54D-D165-4BAA-A95A-6DA40BFC1373}"/>
              </a:ext>
            </a:extLst>
          </p:cNvPr>
          <p:cNvSpPr>
            <a:spLocks noGrp="1"/>
          </p:cNvSpPr>
          <p:nvPr>
            <p:ph type="body" sz="quarter" idx="14" hasCustomPrompt="1"/>
          </p:nvPr>
        </p:nvSpPr>
        <p:spPr>
          <a:xfrm>
            <a:off x="486000" y="5644800"/>
            <a:ext cx="1440000" cy="154800"/>
          </a:xfrm>
        </p:spPr>
        <p:txBody>
          <a:bodyPr/>
          <a:lstStyle>
            <a:lvl1pPr marL="0" indent="0">
              <a:buNone/>
              <a:defRPr sz="750" b="1">
                <a:solidFill>
                  <a:schemeClr val="tx2"/>
                </a:solidFill>
              </a:defRPr>
            </a:lvl1pPr>
          </a:lstStyle>
          <a:p>
            <a:pPr lvl="0"/>
            <a:r>
              <a:rPr lang="en-GB"/>
              <a:t>Insert name</a:t>
            </a:r>
          </a:p>
        </p:txBody>
      </p:sp>
      <p:sp>
        <p:nvSpPr>
          <p:cNvPr id="11" name="Text Placeholder 9">
            <a:extLst>
              <a:ext uri="{FF2B5EF4-FFF2-40B4-BE49-F238E27FC236}">
                <a16:creationId xmlns:a16="http://schemas.microsoft.com/office/drawing/2014/main" id="{8DBC0D27-79CE-4CB8-9819-041246B9212D}"/>
              </a:ext>
            </a:extLst>
          </p:cNvPr>
          <p:cNvSpPr>
            <a:spLocks noGrp="1"/>
          </p:cNvSpPr>
          <p:nvPr>
            <p:ph type="body" sz="quarter" idx="15" hasCustomPrompt="1"/>
          </p:nvPr>
        </p:nvSpPr>
        <p:spPr>
          <a:xfrm>
            <a:off x="486000" y="5900400"/>
            <a:ext cx="1440000" cy="309600"/>
          </a:xfrm>
        </p:spPr>
        <p:txBody>
          <a:bodyPr/>
          <a:lstStyle>
            <a:lvl1pPr marL="0" indent="0">
              <a:buNone/>
              <a:defRPr sz="750" b="0">
                <a:solidFill>
                  <a:schemeClr val="tx2"/>
                </a:solidFill>
              </a:defRPr>
            </a:lvl1pPr>
          </a:lstStyle>
          <a:p>
            <a:pPr lvl="0"/>
            <a:r>
              <a:rPr lang="en-GB"/>
              <a:t>Insert title</a:t>
            </a:r>
          </a:p>
        </p:txBody>
      </p:sp>
      <p:sp>
        <p:nvSpPr>
          <p:cNvPr id="12" name="Text Placeholder 9">
            <a:extLst>
              <a:ext uri="{FF2B5EF4-FFF2-40B4-BE49-F238E27FC236}">
                <a16:creationId xmlns:a16="http://schemas.microsoft.com/office/drawing/2014/main" id="{9F363458-92CB-4BC5-8F81-D4DBE7047329}"/>
              </a:ext>
            </a:extLst>
          </p:cNvPr>
          <p:cNvSpPr>
            <a:spLocks noGrp="1"/>
          </p:cNvSpPr>
          <p:nvPr>
            <p:ph type="body" sz="quarter" idx="16" hasCustomPrompt="1"/>
          </p:nvPr>
        </p:nvSpPr>
        <p:spPr>
          <a:xfrm>
            <a:off x="2168999" y="5900400"/>
            <a:ext cx="1440000" cy="309600"/>
          </a:xfrm>
        </p:spPr>
        <p:txBody>
          <a:bodyPr/>
          <a:lstStyle>
            <a:lvl1pPr marL="0" indent="0">
              <a:buNone/>
              <a:defRPr sz="750" b="0">
                <a:solidFill>
                  <a:schemeClr val="tx2"/>
                </a:solidFill>
              </a:defRPr>
            </a:lvl1pPr>
          </a:lstStyle>
          <a:p>
            <a:pPr lvl="0"/>
            <a:r>
              <a:rPr lang="en-GB"/>
              <a:t>Insert place</a:t>
            </a:r>
          </a:p>
        </p:txBody>
      </p:sp>
      <p:sp>
        <p:nvSpPr>
          <p:cNvPr id="7" name="Date Placeholder 6">
            <a:extLst>
              <a:ext uri="{FF2B5EF4-FFF2-40B4-BE49-F238E27FC236}">
                <a16:creationId xmlns:a16="http://schemas.microsoft.com/office/drawing/2014/main" id="{CBA17B31-6DBC-46E7-9036-7C3041DA54A9}"/>
              </a:ext>
            </a:extLst>
          </p:cNvPr>
          <p:cNvSpPr>
            <a:spLocks noGrp="1"/>
          </p:cNvSpPr>
          <p:nvPr>
            <p:ph type="dt" sz="half" idx="10"/>
          </p:nvPr>
        </p:nvSpPr>
        <p:spPr>
          <a:xfrm>
            <a:off x="2168999" y="5652000"/>
            <a:ext cx="1440001" cy="154800"/>
          </a:xfrm>
        </p:spPr>
        <p:txBody>
          <a:bodyPr/>
          <a:lstStyle>
            <a:lvl1pPr>
              <a:defRPr sz="750" b="1">
                <a:solidFill>
                  <a:schemeClr val="tx2"/>
                </a:solidFill>
              </a:defRPr>
            </a:lvl1pPr>
          </a:lstStyle>
          <a:p>
            <a:fld id="{8699034A-DB2F-4958-9806-AEFE466D7AB3}" type="datetime3">
              <a:rPr lang="en-US" smtClean="0"/>
              <a:t>11 June 2025</a:t>
            </a:fld>
            <a:endParaRPr lang="en-GB" dirty="0"/>
          </a:p>
        </p:txBody>
      </p:sp>
      <p:sp>
        <p:nvSpPr>
          <p:cNvPr id="8" name="Footer Placeholder 7">
            <a:extLst>
              <a:ext uri="{FF2B5EF4-FFF2-40B4-BE49-F238E27FC236}">
                <a16:creationId xmlns:a16="http://schemas.microsoft.com/office/drawing/2014/main" id="{1883084E-2481-4E6B-8DE9-0CFD902BC8B0}"/>
              </a:ext>
            </a:extLst>
          </p:cNvPr>
          <p:cNvSpPr>
            <a:spLocks noGrp="1"/>
          </p:cNvSpPr>
          <p:nvPr>
            <p:ph type="ftr" sz="quarter" idx="11"/>
          </p:nvPr>
        </p:nvSpPr>
        <p:spPr>
          <a:xfrm>
            <a:off x="243000" y="324000"/>
            <a:ext cx="3366000" cy="324000"/>
          </a:xfrm>
        </p:spPr>
        <p:txBody>
          <a:bodyPr/>
          <a:lstStyle>
            <a:lvl1pPr algn="l">
              <a:defRPr>
                <a:solidFill>
                  <a:schemeClr val="tx2"/>
                </a:solidFill>
              </a:defRPr>
            </a:lvl1pPr>
          </a:lstStyle>
          <a:p>
            <a:endParaRPr lang="en-GB" dirty="0"/>
          </a:p>
        </p:txBody>
      </p:sp>
      <p:sp>
        <p:nvSpPr>
          <p:cNvPr id="14" name="Freeform: Shape 13">
            <a:extLst>
              <a:ext uri="{FF2B5EF4-FFF2-40B4-BE49-F238E27FC236}">
                <a16:creationId xmlns:a16="http://schemas.microsoft.com/office/drawing/2014/main" id="{471420AF-1268-4AE1-84DA-164DB71C2C14}"/>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accent1"/>
          </a:solidFill>
          <a:ln w="8132" cap="flat">
            <a:noFill/>
            <a:prstDash val="solid"/>
            <a:miter/>
          </a:ln>
        </p:spPr>
        <p:txBody>
          <a:bodyPr rtlCol="0" anchor="ctr"/>
          <a:lstStyle/>
          <a:p>
            <a:endParaRPr lang="en-GB" sz="1350" dirty="0"/>
          </a:p>
        </p:txBody>
      </p:sp>
      <p:sp>
        <p:nvSpPr>
          <p:cNvPr id="13" name="Slide Number Placeholder 8">
            <a:extLst>
              <a:ext uri="{FF2B5EF4-FFF2-40B4-BE49-F238E27FC236}">
                <a16:creationId xmlns:a16="http://schemas.microsoft.com/office/drawing/2014/main" id="{7CC7667B-71FE-473D-AE19-E08F2682BD44}"/>
              </a:ext>
            </a:extLst>
          </p:cNvPr>
          <p:cNvSpPr>
            <a:spLocks noGrp="1"/>
          </p:cNvSpPr>
          <p:nvPr>
            <p:ph type="sldNum" sz="quarter" idx="4"/>
          </p:nvPr>
        </p:nvSpPr>
        <p:spPr>
          <a:xfrm>
            <a:off x="243000" y="6210000"/>
            <a:ext cx="243000" cy="324000"/>
          </a:xfrm>
          <a:prstGeom prst="rect">
            <a:avLst/>
          </a:prstGeom>
        </p:spPr>
        <p:txBody>
          <a:bodyPr vert="horz" lIns="0" tIns="0" rIns="0" bIns="0" rtlCol="0" anchor="b"/>
          <a:lstStyle>
            <a:lvl1pPr algn="l">
              <a:defRPr sz="525">
                <a:solidFill>
                  <a:schemeClr val="tx2"/>
                </a:solidFill>
              </a:defRPr>
            </a:lvl1pPr>
          </a:lstStyle>
          <a:p>
            <a:fld id="{23AA811B-2EBD-4900-905E-5BE206449611}" type="slidenum">
              <a:rPr lang="en-GB" smtClean="0"/>
              <a:pPr/>
              <a:t>‹#›</a:t>
            </a:fld>
            <a:endParaRPr lang="en-GB" dirty="0"/>
          </a:p>
        </p:txBody>
      </p:sp>
      <p:sp>
        <p:nvSpPr>
          <p:cNvPr id="3" name="Taglin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8AE78219-5CBB-4760-B800-636AFE0A99A8}"/>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22968782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 Cov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52267" y="2163600"/>
            <a:ext cx="4806633" cy="2379600"/>
          </a:xfrm>
        </p:spPr>
        <p:txBody>
          <a:bodyPr anchor="ctr"/>
          <a:lstStyle>
            <a:lvl1pPr algn="l">
              <a:lnSpc>
                <a:spcPct val="100000"/>
              </a:lnSpc>
              <a:defRPr sz="3300">
                <a:solidFill>
                  <a:schemeClr val="tx2"/>
                </a:solidFill>
              </a:defRPr>
            </a:lvl1pPr>
          </a:lstStyle>
          <a:p>
            <a:r>
              <a:rPr lang="en-GB"/>
              <a:t>Click to add title</a:t>
            </a:r>
          </a:p>
        </p:txBody>
      </p:sp>
      <p:sp>
        <p:nvSpPr>
          <p:cNvPr id="28" name="Text Placeholder 9">
            <a:extLst>
              <a:ext uri="{FF2B5EF4-FFF2-40B4-BE49-F238E27FC236}">
                <a16:creationId xmlns:a16="http://schemas.microsoft.com/office/drawing/2014/main" id="{F3DB85B7-7760-4094-B5B7-6A45B6116B99}"/>
              </a:ext>
            </a:extLst>
          </p:cNvPr>
          <p:cNvSpPr>
            <a:spLocks noGrp="1"/>
          </p:cNvSpPr>
          <p:nvPr>
            <p:ph type="body" sz="quarter" idx="14" hasCustomPrompt="1"/>
          </p:nvPr>
        </p:nvSpPr>
        <p:spPr>
          <a:xfrm>
            <a:off x="3852000" y="5644800"/>
            <a:ext cx="1440000" cy="154800"/>
          </a:xfrm>
        </p:spPr>
        <p:txBody>
          <a:bodyPr/>
          <a:lstStyle>
            <a:lvl1pPr marL="0" indent="0">
              <a:buNone/>
              <a:defRPr sz="750" b="1">
                <a:solidFill>
                  <a:schemeClr val="tx2"/>
                </a:solidFill>
              </a:defRPr>
            </a:lvl1pPr>
          </a:lstStyle>
          <a:p>
            <a:pPr lvl="0"/>
            <a:r>
              <a:rPr lang="en-GB"/>
              <a:t>Insert name</a:t>
            </a:r>
          </a:p>
        </p:txBody>
      </p:sp>
      <p:sp>
        <p:nvSpPr>
          <p:cNvPr id="29" name="Text Placeholder 9">
            <a:extLst>
              <a:ext uri="{FF2B5EF4-FFF2-40B4-BE49-F238E27FC236}">
                <a16:creationId xmlns:a16="http://schemas.microsoft.com/office/drawing/2014/main" id="{2BFF97BE-94AD-42AA-A3DB-5B131AB35A60}"/>
              </a:ext>
            </a:extLst>
          </p:cNvPr>
          <p:cNvSpPr>
            <a:spLocks noGrp="1"/>
          </p:cNvSpPr>
          <p:nvPr>
            <p:ph type="body" sz="quarter" idx="15" hasCustomPrompt="1"/>
          </p:nvPr>
        </p:nvSpPr>
        <p:spPr>
          <a:xfrm>
            <a:off x="3852000" y="5900400"/>
            <a:ext cx="1440000" cy="309600"/>
          </a:xfrm>
        </p:spPr>
        <p:txBody>
          <a:bodyPr/>
          <a:lstStyle>
            <a:lvl1pPr marL="0" indent="0">
              <a:buNone/>
              <a:defRPr sz="750" b="0">
                <a:solidFill>
                  <a:schemeClr val="tx2"/>
                </a:solidFill>
              </a:defRPr>
            </a:lvl1pPr>
          </a:lstStyle>
          <a:p>
            <a:pPr lvl="0"/>
            <a:r>
              <a:rPr lang="en-GB"/>
              <a:t>Insert title</a:t>
            </a:r>
          </a:p>
        </p:txBody>
      </p:sp>
      <p:sp>
        <p:nvSpPr>
          <p:cNvPr id="30" name="Text Placeholder 9">
            <a:extLst>
              <a:ext uri="{FF2B5EF4-FFF2-40B4-BE49-F238E27FC236}">
                <a16:creationId xmlns:a16="http://schemas.microsoft.com/office/drawing/2014/main" id="{1A1E9AD3-ADA1-4763-9893-4057C2CF93B6}"/>
              </a:ext>
            </a:extLst>
          </p:cNvPr>
          <p:cNvSpPr>
            <a:spLocks noGrp="1"/>
          </p:cNvSpPr>
          <p:nvPr>
            <p:ph type="body" sz="quarter" idx="17" hasCustomPrompt="1"/>
          </p:nvPr>
        </p:nvSpPr>
        <p:spPr>
          <a:xfrm>
            <a:off x="5535266" y="5900400"/>
            <a:ext cx="1440000" cy="309600"/>
          </a:xfrm>
        </p:spPr>
        <p:txBody>
          <a:bodyPr/>
          <a:lstStyle>
            <a:lvl1pPr marL="0" indent="0">
              <a:buNone/>
              <a:defRPr sz="750" b="0">
                <a:solidFill>
                  <a:schemeClr val="tx2"/>
                </a:solidFill>
              </a:defRPr>
            </a:lvl1pPr>
          </a:lstStyle>
          <a:p>
            <a:pPr lvl="0"/>
            <a:r>
              <a:rPr lang="en-GB"/>
              <a:t>Insert place</a:t>
            </a:r>
          </a:p>
        </p:txBody>
      </p:sp>
      <p:sp>
        <p:nvSpPr>
          <p:cNvPr id="31" name="Date Placeholder 6">
            <a:extLst>
              <a:ext uri="{FF2B5EF4-FFF2-40B4-BE49-F238E27FC236}">
                <a16:creationId xmlns:a16="http://schemas.microsoft.com/office/drawing/2014/main" id="{353E10AF-D600-4770-A150-4A8ED3F945CC}"/>
              </a:ext>
            </a:extLst>
          </p:cNvPr>
          <p:cNvSpPr>
            <a:spLocks noGrp="1"/>
          </p:cNvSpPr>
          <p:nvPr>
            <p:ph type="dt" sz="half" idx="10"/>
          </p:nvPr>
        </p:nvSpPr>
        <p:spPr>
          <a:xfrm>
            <a:off x="5535266" y="5644800"/>
            <a:ext cx="1440001" cy="154800"/>
          </a:xfrm>
        </p:spPr>
        <p:txBody>
          <a:bodyPr/>
          <a:lstStyle>
            <a:lvl1pPr>
              <a:defRPr sz="750" b="1">
                <a:solidFill>
                  <a:schemeClr val="tx2"/>
                </a:solidFill>
              </a:defRPr>
            </a:lvl1pPr>
          </a:lstStyle>
          <a:p>
            <a:fld id="{DB8D4610-676C-4EF4-B1F4-CB964C8F8150}" type="datetime3">
              <a:rPr lang="en-US" smtClean="0"/>
              <a:t>11 June 2025</a:t>
            </a:fld>
            <a:endParaRPr lang="en-GB" dirty="0"/>
          </a:p>
        </p:txBody>
      </p:sp>
      <p:sp>
        <p:nvSpPr>
          <p:cNvPr id="5" name="Picture Placeholder 4">
            <a:extLst>
              <a:ext uri="{FF2B5EF4-FFF2-40B4-BE49-F238E27FC236}">
                <a16:creationId xmlns:a16="http://schemas.microsoft.com/office/drawing/2014/main" id="{E7ACB837-D775-4027-8A9A-8A934ABD2C6A}"/>
              </a:ext>
            </a:extLst>
          </p:cNvPr>
          <p:cNvSpPr>
            <a:spLocks noGrp="1"/>
          </p:cNvSpPr>
          <p:nvPr>
            <p:ph type="pic" sz="quarter" idx="18" hasCustomPrompt="1"/>
          </p:nvPr>
        </p:nvSpPr>
        <p:spPr>
          <a:xfrm>
            <a:off x="243000" y="324000"/>
            <a:ext cx="3366000" cy="6210000"/>
          </a:xfrm>
        </p:spPr>
        <p:txBody>
          <a:bodyPr tIns="72000"/>
          <a:lstStyle>
            <a:lvl1pPr marL="0" indent="0" algn="ctr">
              <a:buNone/>
              <a:defRPr sz="1050"/>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34" name="Freeform: Shape 33">
            <a:extLst>
              <a:ext uri="{FF2B5EF4-FFF2-40B4-BE49-F238E27FC236}">
                <a16:creationId xmlns:a16="http://schemas.microsoft.com/office/drawing/2014/main" id="{2DB09BC2-598E-40D3-B291-F2AE97681E15}"/>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accent1"/>
          </a:solidFill>
          <a:ln w="8132" cap="flat">
            <a:noFill/>
            <a:prstDash val="solid"/>
            <a:miter/>
          </a:ln>
        </p:spPr>
        <p:txBody>
          <a:bodyPr rtlCol="0" anchor="ctr"/>
          <a:lstStyle/>
          <a:p>
            <a:endParaRPr lang="en-GB" sz="1350" dirty="0"/>
          </a:p>
        </p:txBody>
      </p:sp>
      <p:sp>
        <p:nvSpPr>
          <p:cNvPr id="11" name="Footer Placeholder 7">
            <a:extLst>
              <a:ext uri="{FF2B5EF4-FFF2-40B4-BE49-F238E27FC236}">
                <a16:creationId xmlns:a16="http://schemas.microsoft.com/office/drawing/2014/main" id="{3619EDAC-4320-41F5-B9CB-6CF8C3F2CC13}"/>
              </a:ext>
            </a:extLst>
          </p:cNvPr>
          <p:cNvSpPr>
            <a:spLocks noGrp="1"/>
          </p:cNvSpPr>
          <p:nvPr>
            <p:ph type="ftr" sz="quarter" idx="3"/>
          </p:nvPr>
        </p:nvSpPr>
        <p:spPr>
          <a:xfrm>
            <a:off x="7219434" y="5900400"/>
            <a:ext cx="1439466" cy="308313"/>
          </a:xfrm>
          <a:prstGeom prst="rect">
            <a:avLst/>
          </a:prstGeom>
        </p:spPr>
        <p:txBody>
          <a:bodyPr vert="horz" lIns="0" tIns="0" rIns="0" bIns="0" rtlCol="0" anchor="t"/>
          <a:lstStyle>
            <a:lvl1pPr algn="l">
              <a:defRPr sz="750">
                <a:solidFill>
                  <a:schemeClr val="tx2"/>
                </a:solidFill>
              </a:defRPr>
            </a:lvl1pPr>
          </a:lstStyle>
          <a:p>
            <a:endParaRPr lang="en-GB" dirty="0"/>
          </a:p>
        </p:txBody>
      </p:sp>
      <p:sp>
        <p:nvSpPr>
          <p:cNvPr id="12" name="Slide Number Placeholder 8">
            <a:extLst>
              <a:ext uri="{FF2B5EF4-FFF2-40B4-BE49-F238E27FC236}">
                <a16:creationId xmlns:a16="http://schemas.microsoft.com/office/drawing/2014/main" id="{6EC1ABD1-7336-4768-9B10-EE224AA916BA}"/>
              </a:ext>
            </a:extLst>
          </p:cNvPr>
          <p:cNvSpPr>
            <a:spLocks noGrp="1"/>
          </p:cNvSpPr>
          <p:nvPr>
            <p:ph type="sldNum" sz="quarter" idx="4"/>
          </p:nvPr>
        </p:nvSpPr>
        <p:spPr>
          <a:xfrm>
            <a:off x="243000" y="6210000"/>
            <a:ext cx="243000" cy="324000"/>
          </a:xfrm>
          <a:prstGeom prst="rect">
            <a:avLst/>
          </a:prstGeom>
        </p:spPr>
        <p:txBody>
          <a:bodyPr vert="horz" lIns="0" tIns="0" rIns="0" bIns="0" rtlCol="0" anchor="b"/>
          <a:lstStyle>
            <a:lvl1pPr algn="l">
              <a:defRPr sz="525">
                <a:solidFill>
                  <a:schemeClr val="tx2"/>
                </a:solidFill>
              </a:defRPr>
            </a:lvl1pPr>
          </a:lstStyle>
          <a:p>
            <a:fld id="{23AA811B-2EBD-4900-905E-5BE206449611}" type="slidenum">
              <a:rPr lang="en-GB" smtClean="0"/>
              <a:pPr/>
              <a:t>‹#›</a:t>
            </a:fld>
            <a:endParaRPr lang="en-GB" dirty="0"/>
          </a:p>
        </p:txBody>
      </p:sp>
      <p:sp>
        <p:nvSpPr>
          <p:cNvPr id="3" name="Taglin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CFCDB02C-C393-45D0-9339-45B1931BD426}"/>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25189846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A. Agenda">
    <p:bg>
      <p:bgPr>
        <a:solidFill>
          <a:schemeClr val="tx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F3B750-FD0B-4117-8CF8-02751916C1F8}"/>
              </a:ext>
            </a:extLst>
          </p:cNvPr>
          <p:cNvSpPr/>
          <p:nvPr userDrawn="1"/>
        </p:nvSpPr>
        <p:spPr bwMode="invGray">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
        <p:nvSpPr>
          <p:cNvPr id="7" name="Text Placeholder 2"/>
          <p:cNvSpPr>
            <a:spLocks noGrp="1"/>
          </p:cNvSpPr>
          <p:nvPr>
            <p:ph type="body" sz="quarter" idx="13" hasCustomPrompt="1"/>
          </p:nvPr>
        </p:nvSpPr>
        <p:spPr>
          <a:xfrm>
            <a:off x="486000" y="648000"/>
            <a:ext cx="4806000" cy="5562000"/>
          </a:xfrm>
        </p:spPr>
        <p:txBody>
          <a:bodyPr anchor="ctr"/>
          <a:lstStyle>
            <a:lvl1pPr marL="0" indent="0">
              <a:spcBef>
                <a:spcPts val="225"/>
              </a:spcBef>
              <a:spcAft>
                <a:spcPts val="450"/>
              </a:spcAft>
              <a:buFont typeface="Arial" panose="020B0604020202020204" pitchFamily="34" charset="0"/>
              <a:buChar char="​"/>
              <a:defRPr>
                <a:solidFill>
                  <a:schemeClr val="bg1"/>
                </a:solidFill>
              </a:defRPr>
            </a:lvl1pPr>
            <a:lvl2pPr marL="0" indent="0">
              <a:spcBef>
                <a:spcPts val="225"/>
              </a:spcBef>
              <a:spcAft>
                <a:spcPts val="450"/>
              </a:spcAft>
              <a:buFont typeface="Arial" panose="020B0604020202020204" pitchFamily="34" charset="0"/>
              <a:buChar char="​"/>
              <a:defRPr sz="1500" b="1">
                <a:solidFill>
                  <a:schemeClr val="bg1"/>
                </a:solidFill>
              </a:defRPr>
            </a:lvl2pPr>
            <a:lvl3pPr marL="0" indent="0">
              <a:spcBef>
                <a:spcPts val="225"/>
              </a:spcBef>
              <a:spcAft>
                <a:spcPts val="450"/>
              </a:spcAft>
              <a:buFont typeface="Arial" panose="020B0604020202020204" pitchFamily="34" charset="0"/>
              <a:buChar char="​"/>
              <a:defRPr sz="1500">
                <a:solidFill>
                  <a:schemeClr val="bg1"/>
                </a:solidFill>
              </a:defRPr>
            </a:lvl3pPr>
            <a:lvl4pPr marL="0" indent="0">
              <a:spcBef>
                <a:spcPts val="225"/>
              </a:spcBef>
              <a:spcAft>
                <a:spcPts val="450"/>
              </a:spcAft>
              <a:buFont typeface="Arial" panose="020B0604020202020204" pitchFamily="34" charset="0"/>
              <a:buChar char="​"/>
              <a:defRPr sz="1500">
                <a:solidFill>
                  <a:schemeClr val="bg1"/>
                </a:solidFill>
              </a:defRPr>
            </a:lvl4pPr>
            <a:lvl5pPr marL="0" indent="0">
              <a:spcBef>
                <a:spcPts val="225"/>
              </a:spcBef>
              <a:spcAft>
                <a:spcPts val="450"/>
              </a:spcAft>
              <a:buFont typeface="Arial" panose="020B0604020202020204" pitchFamily="34" charset="0"/>
              <a:buChar char="​"/>
              <a:defRPr sz="1500">
                <a:solidFill>
                  <a:schemeClr val="bg1"/>
                </a:solidFill>
              </a:defRPr>
            </a:lvl5pPr>
            <a:lvl6pPr marL="0" indent="0">
              <a:spcBef>
                <a:spcPts val="225"/>
              </a:spcBef>
              <a:spcAft>
                <a:spcPts val="450"/>
              </a:spcAft>
              <a:buFont typeface="Arial" panose="020B0604020202020204" pitchFamily="34" charset="0"/>
              <a:buChar char="​"/>
              <a:defRPr sz="1500">
                <a:solidFill>
                  <a:schemeClr val="bg1"/>
                </a:solidFill>
              </a:defRPr>
            </a:lvl6pPr>
            <a:lvl7pPr marL="0" indent="0">
              <a:spcBef>
                <a:spcPts val="225"/>
              </a:spcBef>
              <a:spcAft>
                <a:spcPts val="450"/>
              </a:spcAft>
              <a:buFont typeface="Arial" panose="020B0604020202020204" pitchFamily="34" charset="0"/>
              <a:buChar char="​"/>
              <a:defRPr sz="1500">
                <a:solidFill>
                  <a:schemeClr val="bg1"/>
                </a:solidFill>
              </a:defRPr>
            </a:lvl7pPr>
            <a:lvl8pPr marL="0" indent="0">
              <a:spcBef>
                <a:spcPts val="225"/>
              </a:spcBef>
              <a:spcAft>
                <a:spcPts val="450"/>
              </a:spcAft>
              <a:buFont typeface="Arial" panose="020B0604020202020204" pitchFamily="34" charset="0"/>
              <a:buChar char="​"/>
              <a:defRPr sz="1500">
                <a:solidFill>
                  <a:schemeClr val="bg1"/>
                </a:solidFill>
              </a:defRPr>
            </a:lvl8pPr>
            <a:lvl9pPr marL="0" indent="0">
              <a:spcBef>
                <a:spcPts val="225"/>
              </a:spcBef>
              <a:spcAft>
                <a:spcPts val="450"/>
              </a:spcAft>
              <a:buFont typeface="Arial" panose="020B0604020202020204" pitchFamily="34" charset="0"/>
              <a:buChar char="​"/>
              <a:defRPr sz="1500">
                <a:solidFill>
                  <a:schemeClr val="bg1"/>
                </a:solidFill>
              </a:defRPr>
            </a:lvl9pPr>
          </a:lstStyle>
          <a:p>
            <a:pPr lvl="0"/>
            <a:r>
              <a:rPr lang="en-GB" noProof="0"/>
              <a:t>01 Agenda point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6</a:t>
            </a:r>
          </a:p>
          <a:p>
            <a:pPr lvl="6"/>
            <a:r>
              <a:rPr lang="en-GB" noProof="0"/>
              <a:t>7</a:t>
            </a:r>
          </a:p>
          <a:p>
            <a:pPr lvl="7"/>
            <a:r>
              <a:rPr lang="en-GB" noProof="0"/>
              <a:t>8</a:t>
            </a:r>
          </a:p>
          <a:p>
            <a:pPr lvl="8"/>
            <a:r>
              <a:rPr lang="en-GB" noProof="0"/>
              <a:t>9</a:t>
            </a:r>
          </a:p>
        </p:txBody>
      </p:sp>
      <p:sp>
        <p:nvSpPr>
          <p:cNvPr id="6" name="Date Placeholder 5">
            <a:extLst>
              <a:ext uri="{FF2B5EF4-FFF2-40B4-BE49-F238E27FC236}">
                <a16:creationId xmlns:a16="http://schemas.microsoft.com/office/drawing/2014/main" id="{7D9C29ED-948B-4EC0-92E7-AB6CC89EC263}"/>
              </a:ext>
            </a:extLst>
          </p:cNvPr>
          <p:cNvSpPr>
            <a:spLocks noGrp="1"/>
          </p:cNvSpPr>
          <p:nvPr>
            <p:ph type="dt" sz="half" idx="14"/>
          </p:nvPr>
        </p:nvSpPr>
        <p:spPr/>
        <p:txBody>
          <a:bodyPr/>
          <a:lstStyle>
            <a:lvl1pPr>
              <a:defRPr>
                <a:solidFill>
                  <a:schemeClr val="bg1"/>
                </a:solidFill>
              </a:defRPr>
            </a:lvl1pPr>
          </a:lstStyle>
          <a:p>
            <a:fld id="{A88D676A-6B3E-4600-AEA0-531C2DAF5E48}" type="datetime3">
              <a:rPr lang="en-US" smtClean="0"/>
              <a:t>11 June 2025</a:t>
            </a:fld>
            <a:endParaRPr lang="en-GB" dirty="0"/>
          </a:p>
        </p:txBody>
      </p:sp>
      <p:sp>
        <p:nvSpPr>
          <p:cNvPr id="8" name="Footer Placeholder 7">
            <a:extLst>
              <a:ext uri="{FF2B5EF4-FFF2-40B4-BE49-F238E27FC236}">
                <a16:creationId xmlns:a16="http://schemas.microsoft.com/office/drawing/2014/main" id="{C0F892E9-736B-4CA1-8156-28995DBCB88A}"/>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9" name="Slide Number Placeholder 8">
            <a:extLst>
              <a:ext uri="{FF2B5EF4-FFF2-40B4-BE49-F238E27FC236}">
                <a16:creationId xmlns:a16="http://schemas.microsoft.com/office/drawing/2014/main" id="{40F28250-A1CE-45F5-A4EC-6F080DBDAF54}"/>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3" name="TextBox 2">
            <a:extLst>
              <a:ext uri="{FF2B5EF4-FFF2-40B4-BE49-F238E27FC236}">
                <a16:creationId xmlns:a16="http://schemas.microsoft.com/office/drawing/2014/main" id="{B5A42DB6-37C7-4655-8383-4D4C615303B7}"/>
              </a:ext>
            </a:extLst>
          </p:cNvPr>
          <p:cNvSpPr txBox="1"/>
          <p:nvPr userDrawn="1"/>
        </p:nvSpPr>
        <p:spPr>
          <a:xfrm>
            <a:off x="5536406" y="2819981"/>
            <a:ext cx="3121595" cy="830997"/>
          </a:xfrm>
          <a:prstGeom prst="rect">
            <a:avLst/>
          </a:prstGeom>
          <a:noFill/>
        </p:spPr>
        <p:txBody>
          <a:bodyPr wrap="square" lIns="0" tIns="0" rIns="0" bIns="0" rtlCol="0">
            <a:spAutoFit/>
          </a:bodyPr>
          <a:lstStyle/>
          <a:p>
            <a:pPr algn="r"/>
            <a:r>
              <a:rPr lang="en-GB" sz="5400" dirty="0">
                <a:solidFill>
                  <a:schemeClr val="bg1"/>
                </a:solidFill>
              </a:rPr>
              <a:t>Agenda</a:t>
            </a:r>
          </a:p>
        </p:txBody>
      </p:sp>
      <p:sp>
        <p:nvSpPr>
          <p:cNvPr id="26" name="Freeform: Shape 25">
            <a:extLst>
              <a:ext uri="{FF2B5EF4-FFF2-40B4-BE49-F238E27FC236}">
                <a16:creationId xmlns:a16="http://schemas.microsoft.com/office/drawing/2014/main" id="{E4BBEEFE-FD1C-41BE-8701-C445D2EB12C0}"/>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bg1"/>
          </a:solidFill>
          <a:ln w="8132" cap="flat">
            <a:noFill/>
            <a:prstDash val="solid"/>
            <a:miter/>
          </a:ln>
        </p:spPr>
        <p:txBody>
          <a:bodyPr rtlCol="0" anchor="ctr"/>
          <a:lstStyle/>
          <a:p>
            <a:endParaRPr lang="en-GB" sz="1350" dirty="0"/>
          </a:p>
        </p:txBody>
      </p:sp>
      <p:sp>
        <p:nvSpPr>
          <p:cNvPr id="5"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3EF1636C-932C-4747-B37D-D0B1E2D9AB18}"/>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927166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B. Agenda">
    <p:bg bwMode="grayWhite">
      <p:bgPr>
        <a:solidFill>
          <a:srgbClr val="F7F6F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4AFEEA-94E5-4AC9-A1E0-1C0A39ED59BF}"/>
              </a:ext>
            </a:extLst>
          </p:cNvPr>
          <p:cNvSpPr/>
          <p:nvPr userDrawn="1"/>
        </p:nvSpPr>
        <p:spPr>
          <a:xfrm>
            <a:off x="0" y="0"/>
            <a:ext cx="9144000" cy="6858000"/>
          </a:xfrm>
          <a:prstGeom prst="rect">
            <a:avLst/>
          </a:prstGeom>
          <a:solidFill>
            <a:srgbClr val="F5F3F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pic>
        <p:nvPicPr>
          <p:cNvPr id="17" name="Graphic 16">
            <a:extLst>
              <a:ext uri="{FF2B5EF4-FFF2-40B4-BE49-F238E27FC236}">
                <a16:creationId xmlns:a16="http://schemas.microsoft.com/office/drawing/2014/main" id="{E04617A3-773E-4D38-A193-F8C5B6A520CE}"/>
              </a:ext>
            </a:extLst>
          </p:cNvPr>
          <p:cNvPicPr>
            <a:picLocks noChangeAspect="1"/>
          </p:cNvPicPr>
          <p:nvPr userDrawn="1"/>
        </p:nvPicPr>
        <p:blipFill rotWithShape="1">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l="11082" t="20310" r="8216" b="23549"/>
          <a:stretch/>
        </p:blipFill>
        <p:spPr>
          <a:xfrm>
            <a:off x="142875" y="2105535"/>
            <a:ext cx="7719079" cy="2989020"/>
          </a:xfrm>
          <a:prstGeom prst="rect">
            <a:avLst/>
          </a:prstGeom>
        </p:spPr>
      </p:pic>
      <p:sp>
        <p:nvSpPr>
          <p:cNvPr id="25" name="Text Placeholder 2">
            <a:extLst>
              <a:ext uri="{FF2B5EF4-FFF2-40B4-BE49-F238E27FC236}">
                <a16:creationId xmlns:a16="http://schemas.microsoft.com/office/drawing/2014/main" id="{A2A3BC1C-0A3F-4D46-8A19-9812D28C2BA4}"/>
              </a:ext>
            </a:extLst>
          </p:cNvPr>
          <p:cNvSpPr>
            <a:spLocks noGrp="1"/>
          </p:cNvSpPr>
          <p:nvPr>
            <p:ph type="body" sz="quarter" idx="17" hasCustomPrompt="1"/>
          </p:nvPr>
        </p:nvSpPr>
        <p:spPr bwMode="gray">
          <a:xfrm>
            <a:off x="2169000" y="648000"/>
            <a:ext cx="4806000" cy="5562000"/>
          </a:xfrm>
        </p:spPr>
        <p:txBody>
          <a:bodyPr anchor="ctr"/>
          <a:lstStyle>
            <a:lvl1pPr marL="0" indent="0">
              <a:spcBef>
                <a:spcPts val="225"/>
              </a:spcBef>
              <a:spcAft>
                <a:spcPts val="450"/>
              </a:spcAft>
              <a:buFont typeface="Arial" panose="020B0604020202020204" pitchFamily="34" charset="0"/>
              <a:buChar char="​"/>
              <a:defRPr>
                <a:solidFill>
                  <a:schemeClr val="tx2"/>
                </a:solidFill>
              </a:defRPr>
            </a:lvl1pPr>
            <a:lvl2pPr marL="0" indent="0">
              <a:spcBef>
                <a:spcPts val="225"/>
              </a:spcBef>
              <a:spcAft>
                <a:spcPts val="450"/>
              </a:spcAft>
              <a:buFont typeface="Arial" panose="020B0604020202020204" pitchFamily="34" charset="0"/>
              <a:buChar char="​"/>
              <a:defRPr sz="1500" b="1">
                <a:solidFill>
                  <a:schemeClr val="tx2"/>
                </a:solidFill>
              </a:defRPr>
            </a:lvl2pPr>
            <a:lvl3pPr marL="0" indent="0">
              <a:spcBef>
                <a:spcPts val="225"/>
              </a:spcBef>
              <a:spcAft>
                <a:spcPts val="450"/>
              </a:spcAft>
              <a:buFont typeface="Arial" panose="020B0604020202020204" pitchFamily="34" charset="0"/>
              <a:buChar char="​"/>
              <a:defRPr sz="1500">
                <a:solidFill>
                  <a:schemeClr val="tx2"/>
                </a:solidFill>
              </a:defRPr>
            </a:lvl3pPr>
            <a:lvl4pPr marL="0" indent="0">
              <a:spcBef>
                <a:spcPts val="225"/>
              </a:spcBef>
              <a:spcAft>
                <a:spcPts val="450"/>
              </a:spcAft>
              <a:buFont typeface="Arial" panose="020B0604020202020204" pitchFamily="34" charset="0"/>
              <a:buChar char="​"/>
              <a:defRPr sz="1500">
                <a:solidFill>
                  <a:schemeClr val="tx2"/>
                </a:solidFill>
              </a:defRPr>
            </a:lvl4pPr>
            <a:lvl5pPr marL="0" indent="0">
              <a:spcBef>
                <a:spcPts val="225"/>
              </a:spcBef>
              <a:spcAft>
                <a:spcPts val="450"/>
              </a:spcAft>
              <a:buFont typeface="Arial" panose="020B0604020202020204" pitchFamily="34" charset="0"/>
              <a:buChar char="​"/>
              <a:defRPr sz="1500">
                <a:solidFill>
                  <a:schemeClr val="tx2"/>
                </a:solidFill>
              </a:defRPr>
            </a:lvl5pPr>
            <a:lvl6pPr marL="0" indent="0">
              <a:spcBef>
                <a:spcPts val="225"/>
              </a:spcBef>
              <a:spcAft>
                <a:spcPts val="450"/>
              </a:spcAft>
              <a:buFont typeface="Arial" panose="020B0604020202020204" pitchFamily="34" charset="0"/>
              <a:buChar char="​"/>
              <a:defRPr sz="1500">
                <a:solidFill>
                  <a:schemeClr val="tx2"/>
                </a:solidFill>
              </a:defRPr>
            </a:lvl6pPr>
            <a:lvl7pPr marL="0" indent="0">
              <a:spcBef>
                <a:spcPts val="225"/>
              </a:spcBef>
              <a:spcAft>
                <a:spcPts val="450"/>
              </a:spcAft>
              <a:buFont typeface="Arial" panose="020B0604020202020204" pitchFamily="34" charset="0"/>
              <a:buChar char="​"/>
              <a:defRPr sz="1500">
                <a:solidFill>
                  <a:schemeClr val="tx2"/>
                </a:solidFill>
              </a:defRPr>
            </a:lvl7pPr>
            <a:lvl8pPr marL="0" indent="0">
              <a:spcBef>
                <a:spcPts val="225"/>
              </a:spcBef>
              <a:spcAft>
                <a:spcPts val="450"/>
              </a:spcAft>
              <a:buFont typeface="Arial" panose="020B0604020202020204" pitchFamily="34" charset="0"/>
              <a:buChar char="​"/>
              <a:defRPr sz="1500">
                <a:solidFill>
                  <a:schemeClr val="tx2"/>
                </a:solidFill>
              </a:defRPr>
            </a:lvl8pPr>
            <a:lvl9pPr marL="0" indent="0">
              <a:spcBef>
                <a:spcPts val="225"/>
              </a:spcBef>
              <a:spcAft>
                <a:spcPts val="450"/>
              </a:spcAft>
              <a:buFont typeface="Arial" panose="020B0604020202020204" pitchFamily="34" charset="0"/>
              <a:buChar char="​"/>
              <a:defRPr sz="1500">
                <a:solidFill>
                  <a:schemeClr val="tx2"/>
                </a:solidFill>
              </a:defRPr>
            </a:lvl9pPr>
          </a:lstStyle>
          <a:p>
            <a:pPr lvl="0"/>
            <a:r>
              <a:rPr lang="en-GB" noProof="0"/>
              <a:t>Agenda point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6</a:t>
            </a:r>
          </a:p>
          <a:p>
            <a:pPr lvl="6"/>
            <a:r>
              <a:rPr lang="en-GB" noProof="0"/>
              <a:t>7</a:t>
            </a:r>
          </a:p>
          <a:p>
            <a:pPr lvl="7"/>
            <a:r>
              <a:rPr lang="en-GB" noProof="0"/>
              <a:t>8</a:t>
            </a:r>
          </a:p>
          <a:p>
            <a:pPr lvl="8"/>
            <a:r>
              <a:rPr lang="en-GB" noProof="0"/>
              <a:t>9</a:t>
            </a:r>
          </a:p>
        </p:txBody>
      </p:sp>
      <p:sp>
        <p:nvSpPr>
          <p:cNvPr id="10" name="Text Placeholder 10">
            <a:extLst>
              <a:ext uri="{FF2B5EF4-FFF2-40B4-BE49-F238E27FC236}">
                <a16:creationId xmlns:a16="http://schemas.microsoft.com/office/drawing/2014/main" id="{7E35705F-E398-47AC-9EC0-7584A114B9A2}"/>
              </a:ext>
            </a:extLst>
          </p:cNvPr>
          <p:cNvSpPr>
            <a:spLocks noGrp="1"/>
          </p:cNvSpPr>
          <p:nvPr>
            <p:ph type="body" sz="quarter" idx="20" hasCustomPrompt="1"/>
          </p:nvPr>
        </p:nvSpPr>
        <p:spPr bwMode="gray">
          <a:xfrm>
            <a:off x="486000" y="648000"/>
            <a:ext cx="1440001" cy="5562000"/>
          </a:xfrm>
        </p:spPr>
        <p:txBody>
          <a:bodyPr anchor="ctr"/>
          <a:lstStyle>
            <a:lvl1pPr marL="0" indent="0">
              <a:spcBef>
                <a:spcPts val="225"/>
              </a:spcBef>
              <a:spcAft>
                <a:spcPts val="450"/>
              </a:spcAft>
              <a:buFont typeface="Arial" panose="020B0604020202020204" pitchFamily="34" charset="0"/>
              <a:buChar char="​"/>
              <a:defRPr sz="1500">
                <a:solidFill>
                  <a:schemeClr val="tx2"/>
                </a:solidFill>
              </a:defRPr>
            </a:lvl1pPr>
            <a:lvl2pPr marL="0" indent="0">
              <a:spcBef>
                <a:spcPts val="225"/>
              </a:spcBef>
              <a:spcAft>
                <a:spcPts val="450"/>
              </a:spcAft>
              <a:buFont typeface="Arial" panose="020B0604020202020204" pitchFamily="34" charset="0"/>
              <a:buChar char="​"/>
              <a:defRPr sz="1500" b="1">
                <a:solidFill>
                  <a:schemeClr val="tx2"/>
                </a:solidFill>
              </a:defRPr>
            </a:lvl2pPr>
            <a:lvl3pPr marL="0" indent="0">
              <a:spcBef>
                <a:spcPts val="225"/>
              </a:spcBef>
              <a:spcAft>
                <a:spcPts val="450"/>
              </a:spcAft>
              <a:buFont typeface="Arial" panose="020B0604020202020204" pitchFamily="34" charset="0"/>
              <a:buChar char="​"/>
              <a:defRPr sz="1500">
                <a:solidFill>
                  <a:schemeClr val="tx2"/>
                </a:solidFill>
              </a:defRPr>
            </a:lvl3pPr>
            <a:lvl4pPr marL="0" indent="0">
              <a:spcBef>
                <a:spcPts val="225"/>
              </a:spcBef>
              <a:spcAft>
                <a:spcPts val="450"/>
              </a:spcAft>
              <a:buFont typeface="Arial" panose="020B0604020202020204" pitchFamily="34" charset="0"/>
              <a:buChar char="​"/>
              <a:defRPr sz="1500">
                <a:solidFill>
                  <a:schemeClr val="tx2"/>
                </a:solidFill>
              </a:defRPr>
            </a:lvl4pPr>
            <a:lvl5pPr marL="0" indent="0">
              <a:spcBef>
                <a:spcPts val="225"/>
              </a:spcBef>
              <a:spcAft>
                <a:spcPts val="450"/>
              </a:spcAft>
              <a:buFont typeface="Arial" panose="020B0604020202020204" pitchFamily="34" charset="0"/>
              <a:buChar char="​"/>
              <a:defRPr sz="1500">
                <a:solidFill>
                  <a:schemeClr val="tx2"/>
                </a:solidFill>
              </a:defRPr>
            </a:lvl5pPr>
            <a:lvl6pPr marL="0" indent="0">
              <a:spcBef>
                <a:spcPts val="225"/>
              </a:spcBef>
              <a:spcAft>
                <a:spcPts val="450"/>
              </a:spcAft>
              <a:buFont typeface="Arial" panose="020B0604020202020204" pitchFamily="34" charset="0"/>
              <a:buChar char="​"/>
              <a:defRPr sz="1500">
                <a:solidFill>
                  <a:schemeClr val="tx2"/>
                </a:solidFill>
              </a:defRPr>
            </a:lvl6pPr>
            <a:lvl7pPr marL="0" indent="0">
              <a:spcBef>
                <a:spcPts val="225"/>
              </a:spcBef>
              <a:spcAft>
                <a:spcPts val="450"/>
              </a:spcAft>
              <a:buFont typeface="Arial" panose="020B0604020202020204" pitchFamily="34" charset="0"/>
              <a:buChar char="​"/>
              <a:defRPr sz="1500">
                <a:solidFill>
                  <a:schemeClr val="tx2"/>
                </a:solidFill>
              </a:defRPr>
            </a:lvl7pPr>
            <a:lvl8pPr marL="0" indent="0">
              <a:spcBef>
                <a:spcPts val="225"/>
              </a:spcBef>
              <a:spcAft>
                <a:spcPts val="450"/>
              </a:spcAft>
              <a:buFont typeface="Arial" panose="020B0604020202020204" pitchFamily="34" charset="0"/>
              <a:buChar char="​"/>
              <a:defRPr sz="1500">
                <a:solidFill>
                  <a:schemeClr val="tx2"/>
                </a:solidFill>
              </a:defRPr>
            </a:lvl8pPr>
            <a:lvl9pPr marL="0" indent="0">
              <a:spcBef>
                <a:spcPts val="225"/>
              </a:spcBef>
              <a:spcAft>
                <a:spcPts val="450"/>
              </a:spcAft>
              <a:buFont typeface="Arial" panose="020B0604020202020204" pitchFamily="34" charset="0"/>
              <a:buChar char="​"/>
              <a:defRPr sz="1500">
                <a:solidFill>
                  <a:schemeClr val="tx2"/>
                </a:solidFill>
              </a:defRPr>
            </a:lvl9pPr>
          </a:lstStyle>
          <a:p>
            <a:pPr lvl="0"/>
            <a:r>
              <a:rPr lang="en-US"/>
              <a:t>09.00-09.30</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endParaRPr lang="nb-NO"/>
          </a:p>
        </p:txBody>
      </p:sp>
      <p:sp>
        <p:nvSpPr>
          <p:cNvPr id="6" name="Date Placeholder 5">
            <a:extLst>
              <a:ext uri="{FF2B5EF4-FFF2-40B4-BE49-F238E27FC236}">
                <a16:creationId xmlns:a16="http://schemas.microsoft.com/office/drawing/2014/main" id="{7D9C29ED-948B-4EC0-92E7-AB6CC89EC263}"/>
              </a:ext>
            </a:extLst>
          </p:cNvPr>
          <p:cNvSpPr>
            <a:spLocks noGrp="1"/>
          </p:cNvSpPr>
          <p:nvPr>
            <p:ph type="dt" sz="half" idx="14"/>
          </p:nvPr>
        </p:nvSpPr>
        <p:spPr bwMode="gray"/>
        <p:txBody>
          <a:bodyPr/>
          <a:lstStyle>
            <a:lvl1pPr>
              <a:defRPr>
                <a:solidFill>
                  <a:schemeClr val="tx2"/>
                </a:solidFill>
              </a:defRPr>
            </a:lvl1pPr>
          </a:lstStyle>
          <a:p>
            <a:fld id="{E154932B-CAF4-4887-967A-7DBC49158EB4}" type="datetime3">
              <a:rPr lang="en-US" smtClean="0"/>
              <a:t>11 June 2025</a:t>
            </a:fld>
            <a:endParaRPr lang="en-GB" dirty="0"/>
          </a:p>
        </p:txBody>
      </p:sp>
      <p:sp>
        <p:nvSpPr>
          <p:cNvPr id="8" name="Footer Placeholder 7">
            <a:extLst>
              <a:ext uri="{FF2B5EF4-FFF2-40B4-BE49-F238E27FC236}">
                <a16:creationId xmlns:a16="http://schemas.microsoft.com/office/drawing/2014/main" id="{C0F892E9-736B-4CA1-8156-28995DBCB88A}"/>
              </a:ext>
            </a:extLst>
          </p:cNvPr>
          <p:cNvSpPr>
            <a:spLocks noGrp="1"/>
          </p:cNvSpPr>
          <p:nvPr>
            <p:ph type="ftr" sz="quarter" idx="15"/>
          </p:nvPr>
        </p:nvSpPr>
        <p:spPr bwMode="gray"/>
        <p:txBody>
          <a:bodyPr/>
          <a:lstStyle>
            <a:lvl1pPr>
              <a:defRPr>
                <a:solidFill>
                  <a:schemeClr val="tx2"/>
                </a:solidFill>
              </a:defRPr>
            </a:lvl1pPr>
          </a:lstStyle>
          <a:p>
            <a:endParaRPr lang="en-GB" dirty="0"/>
          </a:p>
        </p:txBody>
      </p:sp>
      <p:sp>
        <p:nvSpPr>
          <p:cNvPr id="9" name="Slide Number Placeholder 8">
            <a:extLst>
              <a:ext uri="{FF2B5EF4-FFF2-40B4-BE49-F238E27FC236}">
                <a16:creationId xmlns:a16="http://schemas.microsoft.com/office/drawing/2014/main" id="{40F28250-A1CE-45F5-A4EC-6F080DBDAF54}"/>
              </a:ext>
            </a:extLst>
          </p:cNvPr>
          <p:cNvSpPr>
            <a:spLocks noGrp="1"/>
          </p:cNvSpPr>
          <p:nvPr>
            <p:ph type="sldNum" sz="quarter" idx="16"/>
          </p:nvPr>
        </p:nvSpPr>
        <p:spPr bwMode="gray"/>
        <p:txBody>
          <a:bodyPr/>
          <a:lstStyle>
            <a:lvl1pPr>
              <a:defRPr>
                <a:solidFill>
                  <a:schemeClr val="tx2"/>
                </a:solidFill>
              </a:defRPr>
            </a:lvl1pPr>
          </a:lstStyle>
          <a:p>
            <a:fld id="{23AA811B-2EBD-4900-905E-5BE206449611}" type="slidenum">
              <a:rPr lang="en-GB" smtClean="0"/>
              <a:pPr/>
              <a:t>‹#›</a:t>
            </a:fld>
            <a:endParaRPr lang="en-GB" dirty="0"/>
          </a:p>
        </p:txBody>
      </p:sp>
      <p:sp>
        <p:nvSpPr>
          <p:cNvPr id="43" name="Freeform: Shape 42">
            <a:extLst>
              <a:ext uri="{FF2B5EF4-FFF2-40B4-BE49-F238E27FC236}">
                <a16:creationId xmlns:a16="http://schemas.microsoft.com/office/drawing/2014/main" id="{5058A511-E7D3-48F5-9E56-C90D4AEF4335}"/>
              </a:ext>
            </a:extLst>
          </p:cNvPr>
          <p:cNvSpPr/>
          <p:nvPr userDrawn="1"/>
        </p:nvSpPr>
        <p:spPr bwMode="gray">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accent1"/>
          </a:solidFill>
          <a:ln w="8132" cap="flat">
            <a:noFill/>
            <a:prstDash val="solid"/>
            <a:miter/>
          </a:ln>
        </p:spPr>
        <p:txBody>
          <a:bodyPr rtlCol="0" anchor="ctr"/>
          <a:lstStyle/>
          <a:p>
            <a:endParaRPr lang="en-GB" sz="1350" dirty="0"/>
          </a:p>
        </p:txBody>
      </p:sp>
      <p:sp>
        <p:nvSpPr>
          <p:cNvPr id="2" name="imag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B3C1CADE-9463-4A8D-B4E6-273C0EC9AFF5}"/>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37560424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Agenda Layout">
    <p:bg>
      <p:bgPr>
        <a:solidFill>
          <a:srgbClr val="F7F6F5"/>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A02891-9B5C-45AF-8221-7F98276EA462}"/>
              </a:ext>
            </a:extLst>
          </p:cNvPr>
          <p:cNvSpPr/>
          <p:nvPr userDrawn="1"/>
        </p:nvSpPr>
        <p:spPr>
          <a:xfrm>
            <a:off x="0" y="0"/>
            <a:ext cx="9144000" cy="6858000"/>
          </a:xfrm>
          <a:prstGeom prst="rect">
            <a:avLst/>
          </a:prstGeom>
          <a:solidFill>
            <a:srgbClr val="F5F3F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
        <p:nvSpPr>
          <p:cNvPr id="6" name="Date Placeholder 5">
            <a:extLst>
              <a:ext uri="{FF2B5EF4-FFF2-40B4-BE49-F238E27FC236}">
                <a16:creationId xmlns:a16="http://schemas.microsoft.com/office/drawing/2014/main" id="{7D9C29ED-948B-4EC0-92E7-AB6CC89EC263}"/>
              </a:ext>
            </a:extLst>
          </p:cNvPr>
          <p:cNvSpPr>
            <a:spLocks noGrp="1"/>
          </p:cNvSpPr>
          <p:nvPr>
            <p:ph type="dt" sz="half" idx="14"/>
          </p:nvPr>
        </p:nvSpPr>
        <p:spPr/>
        <p:txBody>
          <a:bodyPr/>
          <a:lstStyle>
            <a:lvl1pPr>
              <a:defRPr>
                <a:solidFill>
                  <a:schemeClr val="tx2"/>
                </a:solidFill>
              </a:defRPr>
            </a:lvl1pPr>
          </a:lstStyle>
          <a:p>
            <a:fld id="{E154932B-CAF4-4887-967A-7DBC49158EB4}" type="datetime3">
              <a:rPr lang="en-US" smtClean="0"/>
              <a:t>11 June 2025</a:t>
            </a:fld>
            <a:endParaRPr lang="en-GB" dirty="0"/>
          </a:p>
        </p:txBody>
      </p:sp>
      <p:sp>
        <p:nvSpPr>
          <p:cNvPr id="8" name="Footer Placeholder 7">
            <a:extLst>
              <a:ext uri="{FF2B5EF4-FFF2-40B4-BE49-F238E27FC236}">
                <a16:creationId xmlns:a16="http://schemas.microsoft.com/office/drawing/2014/main" id="{C0F892E9-736B-4CA1-8156-28995DBCB88A}"/>
              </a:ext>
            </a:extLst>
          </p:cNvPr>
          <p:cNvSpPr>
            <a:spLocks noGrp="1"/>
          </p:cNvSpPr>
          <p:nvPr>
            <p:ph type="ftr" sz="quarter" idx="15"/>
          </p:nvPr>
        </p:nvSpPr>
        <p:spPr/>
        <p:txBody>
          <a:bodyPr/>
          <a:lstStyle>
            <a:lvl1pPr>
              <a:defRPr>
                <a:solidFill>
                  <a:schemeClr val="tx2"/>
                </a:solidFill>
              </a:defRPr>
            </a:lvl1pPr>
          </a:lstStyle>
          <a:p>
            <a:endParaRPr lang="en-GB" dirty="0"/>
          </a:p>
        </p:txBody>
      </p:sp>
      <p:sp>
        <p:nvSpPr>
          <p:cNvPr id="9" name="Slide Number Placeholder 8">
            <a:extLst>
              <a:ext uri="{FF2B5EF4-FFF2-40B4-BE49-F238E27FC236}">
                <a16:creationId xmlns:a16="http://schemas.microsoft.com/office/drawing/2014/main" id="{40F28250-A1CE-45F5-A4EC-6F080DBDAF54}"/>
              </a:ext>
            </a:extLst>
          </p:cNvPr>
          <p:cNvSpPr>
            <a:spLocks noGrp="1"/>
          </p:cNvSpPr>
          <p:nvPr>
            <p:ph type="sldNum" sz="quarter" idx="16"/>
          </p:nvPr>
        </p:nvSpPr>
        <p:spPr/>
        <p:txBody>
          <a:bodyPr/>
          <a:lstStyle>
            <a:lvl1pPr>
              <a:defRPr>
                <a:solidFill>
                  <a:schemeClr val="tx2"/>
                </a:solidFill>
              </a:defRPr>
            </a:lvl1pPr>
          </a:lstStyle>
          <a:p>
            <a:fld id="{23AA811B-2EBD-4900-905E-5BE206449611}" type="slidenum">
              <a:rPr lang="en-GB" smtClean="0"/>
              <a:pPr/>
              <a:t>‹#›</a:t>
            </a:fld>
            <a:endParaRPr lang="en-GB" dirty="0"/>
          </a:p>
        </p:txBody>
      </p:sp>
      <p:sp>
        <p:nvSpPr>
          <p:cNvPr id="43" name="Freeform: Shape 42">
            <a:extLst>
              <a:ext uri="{FF2B5EF4-FFF2-40B4-BE49-F238E27FC236}">
                <a16:creationId xmlns:a16="http://schemas.microsoft.com/office/drawing/2014/main" id="{5058A511-E7D3-48F5-9E56-C90D4AEF4335}"/>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accent1"/>
          </a:solidFill>
          <a:ln w="8132" cap="flat">
            <a:noFill/>
            <a:prstDash val="solid"/>
            <a:miter/>
          </a:ln>
        </p:spPr>
        <p:txBody>
          <a:bodyPr rtlCol="0" anchor="ctr"/>
          <a:lstStyle/>
          <a:p>
            <a:endParaRPr lang="en-GB" sz="1350" dirty="0"/>
          </a:p>
        </p:txBody>
      </p:sp>
      <p:pic>
        <p:nvPicPr>
          <p:cNvPr id="2" name="Graphic 1">
            <a:extLst>
              <a:ext uri="{FF2B5EF4-FFF2-40B4-BE49-F238E27FC236}">
                <a16:creationId xmlns:a16="http://schemas.microsoft.com/office/drawing/2014/main" id="{00884CB1-C89E-483F-AD92-A451F60F1CF3}"/>
              </a:ext>
            </a:extLst>
          </p:cNvPr>
          <p:cNvPicPr>
            <a:picLocks noChangeAspect="1"/>
          </p:cNvPicPr>
          <p:nvPr userDrawn="1"/>
        </p:nvPicPr>
        <p:blipFill rotWithShape="1">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l="11082" t="20310" r="8216" b="23549"/>
          <a:stretch/>
        </p:blipFill>
        <p:spPr>
          <a:xfrm>
            <a:off x="142875" y="2105535"/>
            <a:ext cx="7719079" cy="2989020"/>
          </a:xfrm>
          <a:prstGeom prst="rect">
            <a:avLst/>
          </a:prstGeom>
        </p:spPr>
      </p:pic>
      <p:sp>
        <p:nvSpPr>
          <p:cNvPr id="3" name="imag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82AD425B-83E9-4675-A5F8-3B70DC855783}"/>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1726325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 Divider">
    <p:bg>
      <p:bgPr>
        <a:solidFill>
          <a:schemeClr val="tx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7E7C513-B1CD-4706-976C-28D5F1922773}"/>
              </a:ext>
            </a:extLst>
          </p:cNvPr>
          <p:cNvSpPr/>
          <p:nvPr userDrawn="1"/>
        </p:nvSpPr>
        <p:spPr bwMode="invGray">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
        <p:nvSpPr>
          <p:cNvPr id="2" name="Title 1"/>
          <p:cNvSpPr>
            <a:spLocks noGrp="1"/>
          </p:cNvSpPr>
          <p:nvPr>
            <p:ph type="ctrTitle" hasCustomPrompt="1"/>
          </p:nvPr>
        </p:nvSpPr>
        <p:spPr>
          <a:xfrm>
            <a:off x="486000" y="648000"/>
            <a:ext cx="6489001" cy="5562000"/>
          </a:xfrm>
        </p:spPr>
        <p:txBody>
          <a:bodyPr anchor="ctr"/>
          <a:lstStyle>
            <a:lvl1pPr algn="l">
              <a:defRPr sz="3300" b="1">
                <a:solidFill>
                  <a:schemeClr val="bg1"/>
                </a:solidFill>
              </a:defRPr>
            </a:lvl1pPr>
          </a:lstStyle>
          <a:p>
            <a:r>
              <a:rPr lang="en-GB" noProof="0"/>
              <a:t>Click to add title</a:t>
            </a:r>
            <a:endParaRPr lang="en-GB"/>
          </a:p>
        </p:txBody>
      </p:sp>
      <p:sp>
        <p:nvSpPr>
          <p:cNvPr id="8" name="Date Placeholder 7">
            <a:extLst>
              <a:ext uri="{FF2B5EF4-FFF2-40B4-BE49-F238E27FC236}">
                <a16:creationId xmlns:a16="http://schemas.microsoft.com/office/drawing/2014/main" id="{91ECBE65-010C-4D94-BF91-EEE143A5516D}"/>
              </a:ext>
            </a:extLst>
          </p:cNvPr>
          <p:cNvSpPr>
            <a:spLocks noGrp="1"/>
          </p:cNvSpPr>
          <p:nvPr>
            <p:ph type="dt" sz="half" idx="10"/>
          </p:nvPr>
        </p:nvSpPr>
        <p:spPr/>
        <p:txBody>
          <a:bodyPr/>
          <a:lstStyle>
            <a:lvl1pPr>
              <a:defRPr>
                <a:solidFill>
                  <a:schemeClr val="bg1"/>
                </a:solidFill>
              </a:defRPr>
            </a:lvl1pPr>
          </a:lstStyle>
          <a:p>
            <a:fld id="{3D240FBF-8305-4F82-AD7B-5098CE85A03E}" type="datetime3">
              <a:rPr lang="en-US" smtClean="0"/>
              <a:t>11 June 2025</a:t>
            </a:fld>
            <a:endParaRPr lang="en-GB" dirty="0"/>
          </a:p>
        </p:txBody>
      </p:sp>
      <p:sp>
        <p:nvSpPr>
          <p:cNvPr id="9" name="Footer Placeholder 8">
            <a:extLst>
              <a:ext uri="{FF2B5EF4-FFF2-40B4-BE49-F238E27FC236}">
                <a16:creationId xmlns:a16="http://schemas.microsoft.com/office/drawing/2014/main" id="{AF5C669B-1714-4943-9D5E-0E675970ED2E}"/>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10" name="Slide Number Placeholder 9">
            <a:extLst>
              <a:ext uri="{FF2B5EF4-FFF2-40B4-BE49-F238E27FC236}">
                <a16:creationId xmlns:a16="http://schemas.microsoft.com/office/drawing/2014/main" id="{984D7319-E350-433D-A2B8-30EE77938BFC}"/>
              </a:ext>
            </a:extLst>
          </p:cNvPr>
          <p:cNvSpPr>
            <a:spLocks noGrp="1"/>
          </p:cNvSpPr>
          <p:nvPr>
            <p:ph type="sldNum" sz="quarter" idx="12"/>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5" name="Text Placeholder 4">
            <a:extLst>
              <a:ext uri="{FF2B5EF4-FFF2-40B4-BE49-F238E27FC236}">
                <a16:creationId xmlns:a16="http://schemas.microsoft.com/office/drawing/2014/main" id="{5C4AEF0E-2F4C-4353-B6DB-EE5157B00646}"/>
              </a:ext>
            </a:extLst>
          </p:cNvPr>
          <p:cNvSpPr>
            <a:spLocks noGrp="1"/>
          </p:cNvSpPr>
          <p:nvPr>
            <p:ph type="body" sz="quarter" idx="13" hasCustomPrompt="1"/>
          </p:nvPr>
        </p:nvSpPr>
        <p:spPr>
          <a:xfrm>
            <a:off x="486000" y="6210000"/>
            <a:ext cx="6489000" cy="324000"/>
          </a:xfrm>
        </p:spPr>
        <p:txBody>
          <a:bodyPr anchor="b"/>
          <a:lstStyle>
            <a:lvl1pPr marL="0" indent="0">
              <a:buNone/>
              <a:defRPr sz="525" i="1">
                <a:solidFill>
                  <a:schemeClr val="bg1"/>
                </a:solidFill>
              </a:defRPr>
            </a:lvl1pPr>
          </a:lstStyle>
          <a:p>
            <a:pPr lvl="0"/>
            <a:r>
              <a:rPr lang="en-GB"/>
              <a:t>Insert notes</a:t>
            </a:r>
          </a:p>
        </p:txBody>
      </p:sp>
      <p:sp>
        <p:nvSpPr>
          <p:cNvPr id="27" name="Freeform: Shape 26">
            <a:extLst>
              <a:ext uri="{FF2B5EF4-FFF2-40B4-BE49-F238E27FC236}">
                <a16:creationId xmlns:a16="http://schemas.microsoft.com/office/drawing/2014/main" id="{3602F927-C35A-415E-909F-7517AD1B0FFA}"/>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bg1"/>
          </a:solidFill>
          <a:ln w="8132" cap="flat">
            <a:noFill/>
            <a:prstDash val="solid"/>
            <a:miter/>
          </a:ln>
        </p:spPr>
        <p:txBody>
          <a:bodyPr rtlCol="0" anchor="ctr"/>
          <a:lstStyle/>
          <a:p>
            <a:endParaRPr lang="en-GB" sz="1350" dirty="0"/>
          </a:p>
        </p:txBody>
      </p:sp>
      <p:sp>
        <p:nvSpPr>
          <p:cNvPr id="6"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D9E9F619-DDA7-4396-BEF5-E42E21A0A600}"/>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8370005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 Divider">
    <p:bg bwMode="ltGray">
      <p:bgPr>
        <a:solidFill>
          <a:srgbClr val="F7F6F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495F4B-43C9-4BD0-8BB8-4942406D920E}"/>
              </a:ext>
            </a:extLst>
          </p:cNvPr>
          <p:cNvSpPr/>
          <p:nvPr userDrawn="1"/>
        </p:nvSpPr>
        <p:spPr>
          <a:xfrm>
            <a:off x="0" y="0"/>
            <a:ext cx="9144000" cy="6858000"/>
          </a:xfrm>
          <a:prstGeom prst="rect">
            <a:avLst/>
          </a:prstGeom>
          <a:solidFill>
            <a:srgbClr val="F5F3F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
        <p:nvSpPr>
          <p:cNvPr id="4" name="Text Placeholder 3">
            <a:extLst>
              <a:ext uri="{FF2B5EF4-FFF2-40B4-BE49-F238E27FC236}">
                <a16:creationId xmlns:a16="http://schemas.microsoft.com/office/drawing/2014/main" id="{A78766DD-9A06-4EF8-BC56-88FAB7304027}"/>
              </a:ext>
            </a:extLst>
          </p:cNvPr>
          <p:cNvSpPr>
            <a:spLocks noGrp="1"/>
          </p:cNvSpPr>
          <p:nvPr>
            <p:ph type="body" sz="quarter" idx="14" hasCustomPrompt="1"/>
          </p:nvPr>
        </p:nvSpPr>
        <p:spPr bwMode="gray">
          <a:xfrm>
            <a:off x="297874" y="647700"/>
            <a:ext cx="6677126" cy="5562300"/>
          </a:xfrm>
        </p:spPr>
        <p:txBody>
          <a:bodyPr anchor="ctr">
            <a:noAutofit/>
          </a:bodyPr>
          <a:lstStyle>
            <a:lvl1pPr marL="0" indent="0">
              <a:buNone/>
              <a:defRPr sz="30975">
                <a:solidFill>
                  <a:srgbClr val="EBE8E5"/>
                </a:solidFill>
              </a:defRPr>
            </a:lvl1pPr>
          </a:lstStyle>
          <a:p>
            <a:pPr lvl="0"/>
            <a:r>
              <a:rPr lang="en-GB"/>
              <a:t>01</a:t>
            </a:r>
          </a:p>
        </p:txBody>
      </p:sp>
      <p:sp>
        <p:nvSpPr>
          <p:cNvPr id="2" name="Title 1"/>
          <p:cNvSpPr>
            <a:spLocks noGrp="1"/>
          </p:cNvSpPr>
          <p:nvPr>
            <p:ph type="ctrTitle" hasCustomPrompt="1"/>
          </p:nvPr>
        </p:nvSpPr>
        <p:spPr>
          <a:xfrm>
            <a:off x="1217701" y="648000"/>
            <a:ext cx="5756981" cy="5562000"/>
          </a:xfrm>
        </p:spPr>
        <p:txBody>
          <a:bodyPr anchor="ctr"/>
          <a:lstStyle>
            <a:lvl1pPr algn="l">
              <a:defRPr sz="3300" b="1">
                <a:solidFill>
                  <a:schemeClr val="tx2"/>
                </a:solidFill>
              </a:defRPr>
            </a:lvl1pPr>
          </a:lstStyle>
          <a:p>
            <a:r>
              <a:rPr lang="en-GB" noProof="0"/>
              <a:t>Click to add title</a:t>
            </a:r>
            <a:endParaRPr lang="en-GB"/>
          </a:p>
        </p:txBody>
      </p:sp>
      <p:sp>
        <p:nvSpPr>
          <p:cNvPr id="5" name="Text Placeholder 4">
            <a:extLst>
              <a:ext uri="{FF2B5EF4-FFF2-40B4-BE49-F238E27FC236}">
                <a16:creationId xmlns:a16="http://schemas.microsoft.com/office/drawing/2014/main" id="{5C4AEF0E-2F4C-4353-B6DB-EE5157B00646}"/>
              </a:ext>
            </a:extLst>
          </p:cNvPr>
          <p:cNvSpPr>
            <a:spLocks noGrp="1"/>
          </p:cNvSpPr>
          <p:nvPr>
            <p:ph type="body" sz="quarter" idx="13" hasCustomPrompt="1"/>
          </p:nvPr>
        </p:nvSpPr>
        <p:spPr>
          <a:xfrm>
            <a:off x="486000" y="6210000"/>
            <a:ext cx="6489000" cy="324000"/>
          </a:xfrm>
        </p:spPr>
        <p:txBody>
          <a:bodyPr anchor="b"/>
          <a:lstStyle>
            <a:lvl1pPr marL="0" indent="0">
              <a:buNone/>
              <a:defRPr sz="525" i="1">
                <a:solidFill>
                  <a:schemeClr val="tx2"/>
                </a:solidFill>
              </a:defRPr>
            </a:lvl1pPr>
          </a:lstStyle>
          <a:p>
            <a:pPr lvl="0"/>
            <a:r>
              <a:rPr lang="en-GB"/>
              <a:t>Insert notes</a:t>
            </a:r>
          </a:p>
        </p:txBody>
      </p:sp>
      <p:sp>
        <p:nvSpPr>
          <p:cNvPr id="8" name="Date Placeholder 7">
            <a:extLst>
              <a:ext uri="{FF2B5EF4-FFF2-40B4-BE49-F238E27FC236}">
                <a16:creationId xmlns:a16="http://schemas.microsoft.com/office/drawing/2014/main" id="{91ECBE65-010C-4D94-BF91-EEE143A5516D}"/>
              </a:ext>
            </a:extLst>
          </p:cNvPr>
          <p:cNvSpPr>
            <a:spLocks noGrp="1"/>
          </p:cNvSpPr>
          <p:nvPr>
            <p:ph type="dt" sz="half" idx="10"/>
          </p:nvPr>
        </p:nvSpPr>
        <p:spPr/>
        <p:txBody>
          <a:bodyPr/>
          <a:lstStyle>
            <a:lvl1pPr>
              <a:defRPr>
                <a:solidFill>
                  <a:schemeClr val="tx2"/>
                </a:solidFill>
              </a:defRPr>
            </a:lvl1pPr>
          </a:lstStyle>
          <a:p>
            <a:fld id="{C0BF77BC-E865-4CCD-8D69-156999EAF8CB}" type="datetime3">
              <a:rPr lang="en-US" smtClean="0"/>
              <a:t>11 June 2025</a:t>
            </a:fld>
            <a:endParaRPr lang="en-GB" dirty="0"/>
          </a:p>
        </p:txBody>
      </p:sp>
      <p:sp>
        <p:nvSpPr>
          <p:cNvPr id="9" name="Footer Placeholder 8">
            <a:extLst>
              <a:ext uri="{FF2B5EF4-FFF2-40B4-BE49-F238E27FC236}">
                <a16:creationId xmlns:a16="http://schemas.microsoft.com/office/drawing/2014/main" id="{AF5C669B-1714-4943-9D5E-0E675970ED2E}"/>
              </a:ext>
            </a:extLst>
          </p:cNvPr>
          <p:cNvSpPr>
            <a:spLocks noGrp="1"/>
          </p:cNvSpPr>
          <p:nvPr>
            <p:ph type="ftr" sz="quarter" idx="11"/>
          </p:nvPr>
        </p:nvSpPr>
        <p:spPr/>
        <p:txBody>
          <a:bodyPr/>
          <a:lstStyle>
            <a:lvl1pPr>
              <a:defRPr>
                <a:solidFill>
                  <a:schemeClr val="tx2"/>
                </a:solidFill>
              </a:defRPr>
            </a:lvl1pPr>
          </a:lstStyle>
          <a:p>
            <a:endParaRPr lang="en-GB" dirty="0"/>
          </a:p>
        </p:txBody>
      </p:sp>
      <p:sp>
        <p:nvSpPr>
          <p:cNvPr id="10" name="Slide Number Placeholder 9">
            <a:extLst>
              <a:ext uri="{FF2B5EF4-FFF2-40B4-BE49-F238E27FC236}">
                <a16:creationId xmlns:a16="http://schemas.microsoft.com/office/drawing/2014/main" id="{984D7319-E350-433D-A2B8-30EE77938BFC}"/>
              </a:ext>
            </a:extLst>
          </p:cNvPr>
          <p:cNvSpPr>
            <a:spLocks noGrp="1"/>
          </p:cNvSpPr>
          <p:nvPr>
            <p:ph type="sldNum" sz="quarter" idx="12"/>
          </p:nvPr>
        </p:nvSpPr>
        <p:spPr/>
        <p:txBody>
          <a:bodyPr/>
          <a:lstStyle>
            <a:lvl1pPr>
              <a:defRPr>
                <a:solidFill>
                  <a:schemeClr val="tx2"/>
                </a:solidFill>
              </a:defRPr>
            </a:lvl1pPr>
          </a:lstStyle>
          <a:p>
            <a:fld id="{23AA811B-2EBD-4900-905E-5BE206449611}" type="slidenum">
              <a:rPr lang="en-GB" smtClean="0"/>
              <a:pPr/>
              <a:t>‹#›</a:t>
            </a:fld>
            <a:endParaRPr lang="en-GB" dirty="0"/>
          </a:p>
        </p:txBody>
      </p:sp>
      <p:sp>
        <p:nvSpPr>
          <p:cNvPr id="24" name="Freeform: Shape 23">
            <a:extLst>
              <a:ext uri="{FF2B5EF4-FFF2-40B4-BE49-F238E27FC236}">
                <a16:creationId xmlns:a16="http://schemas.microsoft.com/office/drawing/2014/main" id="{CFC03F98-43D5-4866-9EED-B1724A421DE5}"/>
              </a:ext>
            </a:extLst>
          </p:cNvPr>
          <p:cNvSpPr/>
          <p:nvPr userDrawn="1"/>
        </p:nvSpPr>
        <p:spPr>
          <a:xfrm>
            <a:off x="8379619" y="321619"/>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accent1"/>
          </a:solidFill>
          <a:ln w="8132" cap="flat">
            <a:noFill/>
            <a:prstDash val="solid"/>
            <a:miter/>
          </a:ln>
        </p:spPr>
        <p:txBody>
          <a:bodyPr rtlCol="0" anchor="ctr"/>
          <a:lstStyle/>
          <a:p>
            <a:endParaRPr lang="en-GB" sz="1350" dirty="0"/>
          </a:p>
        </p:txBody>
      </p:sp>
      <p:sp>
        <p:nvSpPr>
          <p:cNvPr id="6" name="imag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8C259898-72ED-48AD-B8DB-354C87B7C69D}"/>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16159445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 Content Trumpe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6000" y="972000"/>
            <a:ext cx="8172000" cy="972000"/>
          </a:xfrm>
        </p:spPr>
        <p:txBody>
          <a:bodyPr/>
          <a:lstStyle/>
          <a:p>
            <a:r>
              <a:rPr lang="en-GB" noProof="0"/>
              <a:t>Click to add title</a:t>
            </a:r>
          </a:p>
        </p:txBody>
      </p:sp>
      <p:sp>
        <p:nvSpPr>
          <p:cNvPr id="3" name="Content Placeholder 2"/>
          <p:cNvSpPr>
            <a:spLocks noGrp="1"/>
          </p:cNvSpPr>
          <p:nvPr>
            <p:ph idx="1" hasCustomPrompt="1"/>
          </p:nvPr>
        </p:nvSpPr>
        <p:spPr>
          <a:xfrm>
            <a:off x="486000" y="1944000"/>
            <a:ext cx="8172000" cy="4269600"/>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35CE953C-AC85-4E49-A6E2-3902AA1608BD}"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5" name="Text Placeholder 4">
            <a:extLst>
              <a:ext uri="{FF2B5EF4-FFF2-40B4-BE49-F238E27FC236}">
                <a16:creationId xmlns:a16="http://schemas.microsoft.com/office/drawing/2014/main" id="{ACA7DD42-50DC-4727-B3D6-62052EA9E55F}"/>
              </a:ext>
            </a:extLst>
          </p:cNvPr>
          <p:cNvSpPr>
            <a:spLocks noGrp="1"/>
          </p:cNvSpPr>
          <p:nvPr>
            <p:ph type="body" sz="quarter" idx="14" hasCustomPrompt="1"/>
          </p:nvPr>
        </p:nvSpPr>
        <p:spPr>
          <a:xfrm>
            <a:off x="486000" y="648000"/>
            <a:ext cx="8172001" cy="324000"/>
          </a:xfrm>
        </p:spPr>
        <p:txBody>
          <a:bodyPr/>
          <a:lstStyle>
            <a:lvl1pPr marL="0" indent="0">
              <a:buNone/>
              <a:defRPr sz="1050" b="1" cap="all" baseline="0"/>
            </a:lvl1pPr>
          </a:lstStyle>
          <a:p>
            <a:pPr lvl="0"/>
            <a:r>
              <a:rPr lang="en-GB"/>
              <a:t>Click to add trumpet</a:t>
            </a:r>
          </a:p>
        </p:txBody>
      </p:sp>
    </p:spTree>
    <p:extLst>
      <p:ext uri="{BB962C8B-B14F-4D97-AF65-F5344CB8AC3E}">
        <p14:creationId xmlns:p14="http://schemas.microsoft.com/office/powerpoint/2010/main" val="2301485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Click to add title</a:t>
            </a:r>
          </a:p>
        </p:txBody>
      </p:sp>
      <p:sp>
        <p:nvSpPr>
          <p:cNvPr id="3" name="Content Placeholder 2"/>
          <p:cNvSpPr>
            <a:spLocks noGrp="1"/>
          </p:cNvSpPr>
          <p:nvPr>
            <p:ph idx="1" hasCustomPrompt="1"/>
          </p:nvPr>
        </p:nvSpPr>
        <p:spPr>
          <a:xfrm>
            <a:off x="486000" y="1944000"/>
            <a:ext cx="8172000" cy="4269600"/>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D92263F9-D018-4DE9-AE2C-811FAB15C56E}"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C16868FC-B7DE-4736-A8C4-5762DBFD1FC2}"/>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18562767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Click to add title</a:t>
            </a:r>
          </a:p>
        </p:txBody>
      </p:sp>
      <p:sp>
        <p:nvSpPr>
          <p:cNvPr id="3" name="Content Placeholder 2"/>
          <p:cNvSpPr>
            <a:spLocks noGrp="1"/>
          </p:cNvSpPr>
          <p:nvPr>
            <p:ph idx="1" hasCustomPrompt="1"/>
          </p:nvPr>
        </p:nvSpPr>
        <p:spPr>
          <a:xfrm>
            <a:off x="486000" y="1940566"/>
            <a:ext cx="4806000" cy="4269600"/>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5535000" y="1940566"/>
            <a:ext cx="3123000" cy="4269600"/>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215339FD-E012-4776-AAAF-DD2028955D79}"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06BE7D1E-8977-4FBA-BE12-1091DAF345CB}"/>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405076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560461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Click to add title</a:t>
            </a:r>
          </a:p>
        </p:txBody>
      </p:sp>
      <p:sp>
        <p:nvSpPr>
          <p:cNvPr id="3" name="Content Placeholder 2"/>
          <p:cNvSpPr>
            <a:spLocks noGrp="1"/>
          </p:cNvSpPr>
          <p:nvPr>
            <p:ph idx="1" hasCustomPrompt="1"/>
          </p:nvPr>
        </p:nvSpPr>
        <p:spPr>
          <a:xfrm>
            <a:off x="486000" y="1940566"/>
            <a:ext cx="3122785" cy="4269434"/>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3852000" y="1940566"/>
            <a:ext cx="1440000" cy="4269434"/>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6" name="Content Placeholder 5">
            <a:extLst>
              <a:ext uri="{FF2B5EF4-FFF2-40B4-BE49-F238E27FC236}">
                <a16:creationId xmlns:a16="http://schemas.microsoft.com/office/drawing/2014/main" id="{E08E8AC4-8EBE-4619-B4B8-8A20AA68B5AC}"/>
              </a:ext>
            </a:extLst>
          </p:cNvPr>
          <p:cNvSpPr>
            <a:spLocks noGrp="1"/>
          </p:cNvSpPr>
          <p:nvPr>
            <p:ph sz="quarter" idx="15" hasCustomPrompt="1"/>
          </p:nvPr>
        </p:nvSpPr>
        <p:spPr>
          <a:xfrm>
            <a:off x="5535000" y="1940566"/>
            <a:ext cx="3123000" cy="4269434"/>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F1EB8507-1BCC-4494-B067-6125449ACD98}"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FD24B339-4BEF-40F4-99BA-001E3E261182}"/>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3102467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Click to add title</a:t>
            </a:r>
          </a:p>
        </p:txBody>
      </p:sp>
      <p:sp>
        <p:nvSpPr>
          <p:cNvPr id="3" name="Content Placeholder 2"/>
          <p:cNvSpPr>
            <a:spLocks noGrp="1"/>
          </p:cNvSpPr>
          <p:nvPr>
            <p:ph idx="1" hasCustomPrompt="1"/>
          </p:nvPr>
        </p:nvSpPr>
        <p:spPr>
          <a:xfrm>
            <a:off x="486000" y="1940566"/>
            <a:ext cx="3123000" cy="4269434"/>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3851999" y="1940566"/>
            <a:ext cx="3123001" cy="4269434"/>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6" name="Content Placeholder 5">
            <a:extLst>
              <a:ext uri="{FF2B5EF4-FFF2-40B4-BE49-F238E27FC236}">
                <a16:creationId xmlns:a16="http://schemas.microsoft.com/office/drawing/2014/main" id="{E08E8AC4-8EBE-4619-B4B8-8A20AA68B5AC}"/>
              </a:ext>
            </a:extLst>
          </p:cNvPr>
          <p:cNvSpPr>
            <a:spLocks noGrp="1"/>
          </p:cNvSpPr>
          <p:nvPr>
            <p:ph sz="quarter" idx="15" hasCustomPrompt="1"/>
          </p:nvPr>
        </p:nvSpPr>
        <p:spPr>
          <a:xfrm>
            <a:off x="7218000" y="1940566"/>
            <a:ext cx="1440000" cy="4269434"/>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EAAC6640-0A4F-400C-8D9F-D372C0DBC601}"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C50C9B3A-1DC8-4D31-931B-2B9DFA8D23BA}"/>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28055161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4806225" cy="1292866"/>
          </a:xfrm>
        </p:spPr>
        <p:txBody>
          <a:bodyPr/>
          <a:lstStyle/>
          <a:p>
            <a:r>
              <a:rPr lang="en-GB" noProof="0"/>
              <a:t>Click to add title</a:t>
            </a:r>
          </a:p>
        </p:txBody>
      </p:sp>
      <p:sp>
        <p:nvSpPr>
          <p:cNvPr id="3" name="Content Placeholder 2"/>
          <p:cNvSpPr>
            <a:spLocks noGrp="1"/>
          </p:cNvSpPr>
          <p:nvPr>
            <p:ph idx="1" hasCustomPrompt="1"/>
          </p:nvPr>
        </p:nvSpPr>
        <p:spPr>
          <a:xfrm>
            <a:off x="486000" y="1940566"/>
            <a:ext cx="1440000" cy="4269434"/>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2169000" y="1940566"/>
            <a:ext cx="3123000" cy="4269434"/>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7B60C906-7995-4285-B51F-8B8CFA816F0F}"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Picture Placeholder 10">
            <a:extLst>
              <a:ext uri="{FF2B5EF4-FFF2-40B4-BE49-F238E27FC236}">
                <a16:creationId xmlns:a16="http://schemas.microsoft.com/office/drawing/2014/main" id="{FCE4632D-13BC-453C-AF93-7635FA83FF8F}"/>
              </a:ext>
            </a:extLst>
          </p:cNvPr>
          <p:cNvSpPr>
            <a:spLocks noGrp="1"/>
          </p:cNvSpPr>
          <p:nvPr>
            <p:ph type="pic" sz="quarter" idx="15" hasCustomPrompt="1"/>
          </p:nvPr>
        </p:nvSpPr>
        <p:spPr>
          <a:xfrm>
            <a:off x="5535000" y="324000"/>
            <a:ext cx="3366000" cy="6210000"/>
          </a:xfrm>
          <a:solidFill>
            <a:schemeClr val="bg1"/>
          </a:solidFill>
        </p:spPr>
        <p:txBody>
          <a:bodyPr tIns="72000"/>
          <a:lstStyle>
            <a:lvl1pPr marL="0" indent="0" algn="ctr">
              <a:buNone/>
              <a:defRPr sz="1050"/>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12" name="Text Placeholder 4">
            <a:extLst>
              <a:ext uri="{FF2B5EF4-FFF2-40B4-BE49-F238E27FC236}">
                <a16:creationId xmlns:a16="http://schemas.microsoft.com/office/drawing/2014/main" id="{26471773-71F9-4B85-9108-FDF08BF0EE63}"/>
              </a:ext>
            </a:extLst>
          </p:cNvPr>
          <p:cNvSpPr>
            <a:spLocks noGrp="1"/>
          </p:cNvSpPr>
          <p:nvPr>
            <p:ph type="body" sz="quarter" idx="16" hasCustomPrompt="1"/>
          </p:nvPr>
        </p:nvSpPr>
        <p:spPr>
          <a:xfrm>
            <a:off x="3852000" y="6210000"/>
            <a:ext cx="1440000" cy="324000"/>
          </a:xfrm>
        </p:spPr>
        <p:txBody>
          <a:bodyPr anchor="b"/>
          <a:lstStyle>
            <a:lvl1pPr marL="0" indent="0" algn="r">
              <a:buNone/>
              <a:defRPr sz="525">
                <a:solidFill>
                  <a:schemeClr val="tx2"/>
                </a:solidFill>
              </a:defRPr>
            </a:lvl1pPr>
          </a:lstStyle>
          <a:p>
            <a:pPr lvl="0"/>
            <a:r>
              <a:rPr lang="en-GB"/>
              <a:t>Insert picture text</a:t>
            </a:r>
          </a:p>
        </p:txBody>
      </p:sp>
      <p:sp>
        <p:nvSpPr>
          <p:cNvPr id="4" name="Taglin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4E040E5F-17E7-4BD9-A89F-45152FDBA834}"/>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31120651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3123000" cy="1292866"/>
          </a:xfrm>
        </p:spPr>
        <p:txBody>
          <a:bodyPr/>
          <a:lstStyle/>
          <a:p>
            <a:r>
              <a:rPr lang="en-GB" noProof="0"/>
              <a:t>Click to add title</a:t>
            </a:r>
          </a:p>
        </p:txBody>
      </p:sp>
      <p:sp>
        <p:nvSpPr>
          <p:cNvPr id="3" name="Content Placeholder 2"/>
          <p:cNvSpPr>
            <a:spLocks noGrp="1"/>
          </p:cNvSpPr>
          <p:nvPr>
            <p:ph idx="1" hasCustomPrompt="1"/>
          </p:nvPr>
        </p:nvSpPr>
        <p:spPr>
          <a:xfrm>
            <a:off x="486000" y="1940566"/>
            <a:ext cx="3123000" cy="4269434"/>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95C19F20-AE07-4AEB-AF8E-164A46937005}"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Picture Placeholder 10">
            <a:extLst>
              <a:ext uri="{FF2B5EF4-FFF2-40B4-BE49-F238E27FC236}">
                <a16:creationId xmlns:a16="http://schemas.microsoft.com/office/drawing/2014/main" id="{FCE4632D-13BC-453C-AF93-7635FA83FF8F}"/>
              </a:ext>
            </a:extLst>
          </p:cNvPr>
          <p:cNvSpPr>
            <a:spLocks noGrp="1"/>
          </p:cNvSpPr>
          <p:nvPr>
            <p:ph type="pic" sz="quarter" idx="15" hasCustomPrompt="1"/>
          </p:nvPr>
        </p:nvSpPr>
        <p:spPr>
          <a:xfrm>
            <a:off x="3852000" y="324000"/>
            <a:ext cx="5049001" cy="6210000"/>
          </a:xfrm>
          <a:solidFill>
            <a:schemeClr val="bg1"/>
          </a:solidFill>
        </p:spPr>
        <p:txBody>
          <a:bodyPr tIns="72000"/>
          <a:lstStyle>
            <a:lvl1pPr marL="0" indent="0" algn="ctr">
              <a:buNone/>
              <a:defRPr sz="1050"/>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12" name="Text Placeholder 4">
            <a:extLst>
              <a:ext uri="{FF2B5EF4-FFF2-40B4-BE49-F238E27FC236}">
                <a16:creationId xmlns:a16="http://schemas.microsoft.com/office/drawing/2014/main" id="{26471773-71F9-4B85-9108-FDF08BF0EE63}"/>
              </a:ext>
            </a:extLst>
          </p:cNvPr>
          <p:cNvSpPr>
            <a:spLocks noGrp="1"/>
          </p:cNvSpPr>
          <p:nvPr>
            <p:ph type="body" sz="quarter" idx="16" hasCustomPrompt="1"/>
          </p:nvPr>
        </p:nvSpPr>
        <p:spPr>
          <a:xfrm>
            <a:off x="2169000" y="6210000"/>
            <a:ext cx="1440000" cy="324000"/>
          </a:xfrm>
        </p:spPr>
        <p:txBody>
          <a:bodyPr anchor="b"/>
          <a:lstStyle>
            <a:lvl1pPr marL="0" indent="0" algn="r">
              <a:buNone/>
              <a:defRPr sz="525">
                <a:solidFill>
                  <a:schemeClr val="tx2"/>
                </a:solidFill>
              </a:defRPr>
            </a:lvl1pPr>
          </a:lstStyle>
          <a:p>
            <a:pPr lvl="0"/>
            <a:r>
              <a:rPr lang="en-GB"/>
              <a:t>Insert picture text</a:t>
            </a:r>
          </a:p>
        </p:txBody>
      </p:sp>
      <p:sp>
        <p:nvSpPr>
          <p:cNvPr id="4" name="Taglin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AD76CD6D-257F-451B-A84B-5F86799B060C}"/>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41377870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G.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3123000" cy="1292866"/>
          </a:xfrm>
        </p:spPr>
        <p:txBody>
          <a:bodyPr/>
          <a:lstStyle/>
          <a:p>
            <a:r>
              <a:rPr lang="en-GB" noProof="0"/>
              <a:t>Click to add title</a:t>
            </a:r>
          </a:p>
        </p:txBody>
      </p:sp>
      <p:sp>
        <p:nvSpPr>
          <p:cNvPr id="3" name="Content Placeholder 2"/>
          <p:cNvSpPr>
            <a:spLocks noGrp="1"/>
          </p:cNvSpPr>
          <p:nvPr>
            <p:ph idx="1" hasCustomPrompt="1"/>
          </p:nvPr>
        </p:nvSpPr>
        <p:spPr>
          <a:xfrm>
            <a:off x="486000" y="1940566"/>
            <a:ext cx="3123000" cy="4269434"/>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7218000" y="648000"/>
            <a:ext cx="1440000" cy="5562000"/>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524A3B86-2E99-4D5A-9666-4AE3B57769E0}"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Picture Placeholder 10">
            <a:extLst>
              <a:ext uri="{FF2B5EF4-FFF2-40B4-BE49-F238E27FC236}">
                <a16:creationId xmlns:a16="http://schemas.microsoft.com/office/drawing/2014/main" id="{FCE4632D-13BC-453C-AF93-7635FA83FF8F}"/>
              </a:ext>
            </a:extLst>
          </p:cNvPr>
          <p:cNvSpPr>
            <a:spLocks noGrp="1"/>
          </p:cNvSpPr>
          <p:nvPr>
            <p:ph type="pic" sz="quarter" idx="15" hasCustomPrompt="1"/>
          </p:nvPr>
        </p:nvSpPr>
        <p:spPr>
          <a:xfrm>
            <a:off x="3851999" y="324000"/>
            <a:ext cx="3123001" cy="6210000"/>
          </a:xfrm>
        </p:spPr>
        <p:txBody>
          <a:bodyPr tIns="72000"/>
          <a:lstStyle>
            <a:lvl1pPr marL="0" indent="0" algn="ctr">
              <a:buNone/>
              <a:defRPr sz="1050"/>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12" name="Text Placeholder 4">
            <a:extLst>
              <a:ext uri="{FF2B5EF4-FFF2-40B4-BE49-F238E27FC236}">
                <a16:creationId xmlns:a16="http://schemas.microsoft.com/office/drawing/2014/main" id="{26471773-71F9-4B85-9108-FDF08BF0EE63}"/>
              </a:ext>
            </a:extLst>
          </p:cNvPr>
          <p:cNvSpPr>
            <a:spLocks noGrp="1"/>
          </p:cNvSpPr>
          <p:nvPr>
            <p:ph type="body" sz="quarter" idx="16" hasCustomPrompt="1"/>
          </p:nvPr>
        </p:nvSpPr>
        <p:spPr>
          <a:xfrm>
            <a:off x="2169000" y="6210000"/>
            <a:ext cx="1440000" cy="324000"/>
          </a:xfrm>
        </p:spPr>
        <p:txBody>
          <a:bodyPr anchor="b"/>
          <a:lstStyle>
            <a:lvl1pPr marL="0" indent="0" algn="r">
              <a:buNone/>
              <a:defRPr sz="525">
                <a:solidFill>
                  <a:schemeClr val="tx2"/>
                </a:solidFill>
              </a:defRPr>
            </a:lvl1pPr>
          </a:lstStyle>
          <a:p>
            <a:pPr lvl="0"/>
            <a:r>
              <a:rPr lang="en-GB"/>
              <a:t>Insert picture text</a:t>
            </a:r>
          </a:p>
        </p:txBody>
      </p:sp>
    </p:spTree>
    <p:extLst>
      <p:ext uri="{BB962C8B-B14F-4D97-AF65-F5344CB8AC3E}">
        <p14:creationId xmlns:p14="http://schemas.microsoft.com/office/powerpoint/2010/main" val="28597543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4806225" cy="1292866"/>
          </a:xfrm>
        </p:spPr>
        <p:txBody>
          <a:bodyPr/>
          <a:lstStyle/>
          <a:p>
            <a:r>
              <a:rPr lang="en-GB" noProof="0"/>
              <a:t>Click to add title</a:t>
            </a:r>
          </a:p>
        </p:txBody>
      </p:sp>
      <p:sp>
        <p:nvSpPr>
          <p:cNvPr id="3" name="Content Placeholder 2"/>
          <p:cNvSpPr>
            <a:spLocks noGrp="1"/>
          </p:cNvSpPr>
          <p:nvPr>
            <p:ph idx="1" hasCustomPrompt="1"/>
          </p:nvPr>
        </p:nvSpPr>
        <p:spPr>
          <a:xfrm>
            <a:off x="486000" y="1940566"/>
            <a:ext cx="1440000" cy="4269434"/>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2169000" y="1940566"/>
            <a:ext cx="3123000" cy="4269434"/>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6" name="Content Placeholder 5">
            <a:extLst>
              <a:ext uri="{FF2B5EF4-FFF2-40B4-BE49-F238E27FC236}">
                <a16:creationId xmlns:a16="http://schemas.microsoft.com/office/drawing/2014/main" id="{E08E8AC4-8EBE-4619-B4B8-8A20AA68B5AC}"/>
              </a:ext>
            </a:extLst>
          </p:cNvPr>
          <p:cNvSpPr>
            <a:spLocks noGrp="1"/>
          </p:cNvSpPr>
          <p:nvPr>
            <p:ph sz="quarter" idx="15" hasCustomPrompt="1"/>
          </p:nvPr>
        </p:nvSpPr>
        <p:spPr>
          <a:xfrm>
            <a:off x="7218000" y="648000"/>
            <a:ext cx="1440000" cy="5562000"/>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ABE7DBB5-D404-4034-A0B3-D7F31143893B}"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Picture Placeholder 10">
            <a:extLst>
              <a:ext uri="{FF2B5EF4-FFF2-40B4-BE49-F238E27FC236}">
                <a16:creationId xmlns:a16="http://schemas.microsoft.com/office/drawing/2014/main" id="{304CBD4A-182F-487E-B21D-5F418CE42D16}"/>
              </a:ext>
            </a:extLst>
          </p:cNvPr>
          <p:cNvSpPr>
            <a:spLocks noGrp="1"/>
          </p:cNvSpPr>
          <p:nvPr>
            <p:ph type="pic" sz="quarter" idx="16" hasCustomPrompt="1"/>
          </p:nvPr>
        </p:nvSpPr>
        <p:spPr>
          <a:xfrm>
            <a:off x="5535000" y="324000"/>
            <a:ext cx="1440000" cy="6210000"/>
          </a:xfrm>
        </p:spPr>
        <p:txBody>
          <a:bodyPr tIns="72000"/>
          <a:lstStyle>
            <a:lvl1pPr marL="0" indent="0" algn="ctr">
              <a:buNone/>
              <a:defRPr sz="1050"/>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12" name="Text Placeholder 4">
            <a:extLst>
              <a:ext uri="{FF2B5EF4-FFF2-40B4-BE49-F238E27FC236}">
                <a16:creationId xmlns:a16="http://schemas.microsoft.com/office/drawing/2014/main" id="{C92D14D3-8709-434C-A54B-15ADD1D87574}"/>
              </a:ext>
            </a:extLst>
          </p:cNvPr>
          <p:cNvSpPr>
            <a:spLocks noGrp="1"/>
          </p:cNvSpPr>
          <p:nvPr>
            <p:ph type="body" sz="quarter" idx="17" hasCustomPrompt="1"/>
          </p:nvPr>
        </p:nvSpPr>
        <p:spPr>
          <a:xfrm>
            <a:off x="3852000" y="6210000"/>
            <a:ext cx="1440000" cy="324000"/>
          </a:xfrm>
        </p:spPr>
        <p:txBody>
          <a:bodyPr anchor="b"/>
          <a:lstStyle>
            <a:lvl1pPr marL="0" indent="0" algn="r">
              <a:buNone/>
              <a:defRPr sz="525">
                <a:solidFill>
                  <a:schemeClr val="tx2"/>
                </a:solidFill>
              </a:defRPr>
            </a:lvl1pPr>
          </a:lstStyle>
          <a:p>
            <a:pPr lvl="0"/>
            <a:r>
              <a:rPr lang="en-GB"/>
              <a:t>Insert picture text</a:t>
            </a:r>
          </a:p>
        </p:txBody>
      </p:sp>
    </p:spTree>
    <p:extLst>
      <p:ext uri="{BB962C8B-B14F-4D97-AF65-F5344CB8AC3E}">
        <p14:creationId xmlns:p14="http://schemas.microsoft.com/office/powerpoint/2010/main" val="3665647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A41594FF-878C-4539-A3DF-E2C07894A975}"/>
              </a:ext>
            </a:extLst>
          </p:cNvPr>
          <p:cNvSpPr>
            <a:spLocks noGrp="1"/>
          </p:cNvSpPr>
          <p:nvPr>
            <p:ph type="title" hasCustomPrompt="1"/>
          </p:nvPr>
        </p:nvSpPr>
        <p:spPr>
          <a:xfrm>
            <a:off x="485775" y="647700"/>
            <a:ext cx="8171261" cy="1292866"/>
          </a:xfrm>
        </p:spPr>
        <p:txBody>
          <a:bodyPr/>
          <a:lstStyle>
            <a:lvl1pPr>
              <a:defRPr/>
            </a:lvl1pPr>
          </a:lstStyle>
          <a:p>
            <a:r>
              <a:rPr lang="en-US"/>
              <a:t>Click to add title</a:t>
            </a:r>
            <a:endParaRPr lang="nb-NO"/>
          </a:p>
        </p:txBody>
      </p:sp>
      <p:sp>
        <p:nvSpPr>
          <p:cNvPr id="3" name="Content Placeholder 2"/>
          <p:cNvSpPr>
            <a:spLocks noGrp="1"/>
          </p:cNvSpPr>
          <p:nvPr>
            <p:ph idx="1" hasCustomPrompt="1"/>
          </p:nvPr>
        </p:nvSpPr>
        <p:spPr>
          <a:xfrm>
            <a:off x="486000" y="1944000"/>
            <a:ext cx="3964500" cy="4266000"/>
          </a:xfrm>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Content Placeholder 4">
            <a:extLst>
              <a:ext uri="{FF2B5EF4-FFF2-40B4-BE49-F238E27FC236}">
                <a16:creationId xmlns:a16="http://schemas.microsoft.com/office/drawing/2014/main" id="{635FBB5C-0CC0-45DE-A9E2-8C9E2CA03413}"/>
              </a:ext>
            </a:extLst>
          </p:cNvPr>
          <p:cNvSpPr>
            <a:spLocks noGrp="1"/>
          </p:cNvSpPr>
          <p:nvPr>
            <p:ph sz="quarter" idx="14" hasCustomPrompt="1"/>
          </p:nvPr>
        </p:nvSpPr>
        <p:spPr>
          <a:xfrm>
            <a:off x="4693436" y="1944000"/>
            <a:ext cx="3964500" cy="4266000"/>
          </a:xfrm>
        </p:spPr>
        <p:txBody>
          <a:bodyPr/>
          <a:lstStyle>
            <a:lvl1pPr>
              <a:defRPr/>
            </a:lvl1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A5150ED-B90C-4AB1-BCB0-E73E86A8D879}"/>
              </a:ext>
            </a:extLst>
          </p:cNvPr>
          <p:cNvSpPr>
            <a:spLocks noGrp="1"/>
          </p:cNvSpPr>
          <p:nvPr>
            <p:ph type="dt" sz="half" idx="18"/>
          </p:nvPr>
        </p:nvSpPr>
        <p:spPr/>
        <p:txBody>
          <a:bodyPr/>
          <a:lstStyle/>
          <a:p>
            <a:fld id="{FAD95102-81B6-4A58-9978-8E5FE0CF4EDA}" type="datetime3">
              <a:rPr lang="en-US" smtClean="0"/>
              <a:t>11 June 2025</a:t>
            </a:fld>
            <a:endParaRPr lang="en-GB" dirty="0"/>
          </a:p>
        </p:txBody>
      </p:sp>
      <p:sp>
        <p:nvSpPr>
          <p:cNvPr id="13" name="Footer Placeholder 12">
            <a:extLst>
              <a:ext uri="{FF2B5EF4-FFF2-40B4-BE49-F238E27FC236}">
                <a16:creationId xmlns:a16="http://schemas.microsoft.com/office/drawing/2014/main" id="{76E0E6C7-4501-41F5-82DA-93E27DDCEB41}"/>
              </a:ext>
            </a:extLst>
          </p:cNvPr>
          <p:cNvSpPr>
            <a:spLocks noGrp="1"/>
          </p:cNvSpPr>
          <p:nvPr>
            <p:ph type="ftr" sz="quarter" idx="19"/>
          </p:nvPr>
        </p:nvSpPr>
        <p:spPr/>
        <p:txBody>
          <a:bodyPr/>
          <a:lstStyle/>
          <a:p>
            <a:endParaRPr lang="en-GB" dirty="0"/>
          </a:p>
        </p:txBody>
      </p:sp>
      <p:sp>
        <p:nvSpPr>
          <p:cNvPr id="14" name="Slide Number Placeholder 13">
            <a:extLst>
              <a:ext uri="{FF2B5EF4-FFF2-40B4-BE49-F238E27FC236}">
                <a16:creationId xmlns:a16="http://schemas.microsoft.com/office/drawing/2014/main" id="{7834695D-31D7-40E5-BF1E-A049DDB0738D}"/>
              </a:ext>
            </a:extLst>
          </p:cNvPr>
          <p:cNvSpPr>
            <a:spLocks noGrp="1"/>
          </p:cNvSpPr>
          <p:nvPr>
            <p:ph type="sldNum" sz="quarter" idx="20"/>
          </p:nvPr>
        </p:nvSpPr>
        <p:spPr/>
        <p:txBody>
          <a:bodyPr/>
          <a:lstStyle/>
          <a:p>
            <a:fld id="{23AA811B-2EBD-4900-905E-5BE206449611}" type="slidenum">
              <a:rPr lang="en-GB" smtClean="0"/>
              <a:pPr/>
              <a:t>‹#›</a:t>
            </a:fld>
            <a:endParaRPr lang="en-GB" dirty="0"/>
          </a:p>
        </p:txBody>
      </p:sp>
      <p:sp>
        <p:nvSpPr>
          <p:cNvPr id="9" name="Text Placeholder 4">
            <a:extLst>
              <a:ext uri="{FF2B5EF4-FFF2-40B4-BE49-F238E27FC236}">
                <a16:creationId xmlns:a16="http://schemas.microsoft.com/office/drawing/2014/main" id="{DFC244FE-0B79-4E3B-B276-2F6B1D561220}"/>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31995557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EAC862-3F5E-4BE7-98A8-908A40076FAA}"/>
              </a:ext>
            </a:extLst>
          </p:cNvPr>
          <p:cNvSpPr>
            <a:spLocks noGrp="1"/>
          </p:cNvSpPr>
          <p:nvPr>
            <p:ph type="title" hasCustomPrompt="1"/>
          </p:nvPr>
        </p:nvSpPr>
        <p:spPr>
          <a:xfrm>
            <a:off x="485775" y="647700"/>
            <a:ext cx="8171261" cy="1292866"/>
          </a:xfrm>
        </p:spPr>
        <p:txBody>
          <a:bodyPr/>
          <a:lstStyle>
            <a:lvl1pPr>
              <a:defRPr/>
            </a:lvl1pPr>
          </a:lstStyle>
          <a:p>
            <a:r>
              <a:rPr lang="en-US"/>
              <a:t>Click to add title</a:t>
            </a:r>
            <a:endParaRPr lang="nb-NO"/>
          </a:p>
        </p:txBody>
      </p:sp>
      <p:sp>
        <p:nvSpPr>
          <p:cNvPr id="3" name="Content Placeholder 2"/>
          <p:cNvSpPr>
            <a:spLocks noGrp="1"/>
          </p:cNvSpPr>
          <p:nvPr>
            <p:ph idx="1" hasCustomPrompt="1"/>
          </p:nvPr>
        </p:nvSpPr>
        <p:spPr>
          <a:xfrm>
            <a:off x="486000" y="1944000"/>
            <a:ext cx="255960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1" name="Content Placeholder 3">
            <a:extLst>
              <a:ext uri="{FF2B5EF4-FFF2-40B4-BE49-F238E27FC236}">
                <a16:creationId xmlns:a16="http://schemas.microsoft.com/office/drawing/2014/main" id="{581FC0A7-42F8-4349-8CA5-D573D5B636CE}"/>
              </a:ext>
            </a:extLst>
          </p:cNvPr>
          <p:cNvSpPr>
            <a:spLocks noGrp="1"/>
          </p:cNvSpPr>
          <p:nvPr>
            <p:ph idx="14" hasCustomPrompt="1"/>
          </p:nvPr>
        </p:nvSpPr>
        <p:spPr>
          <a:xfrm>
            <a:off x="3292200" y="1944000"/>
            <a:ext cx="255960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2" name="Content Placeholder 4">
            <a:extLst>
              <a:ext uri="{FF2B5EF4-FFF2-40B4-BE49-F238E27FC236}">
                <a16:creationId xmlns:a16="http://schemas.microsoft.com/office/drawing/2014/main" id="{62B952AC-1C62-4199-9CD6-8B1EDC5F8A37}"/>
              </a:ext>
            </a:extLst>
          </p:cNvPr>
          <p:cNvSpPr>
            <a:spLocks noGrp="1"/>
          </p:cNvSpPr>
          <p:nvPr>
            <p:ph idx="15" hasCustomPrompt="1"/>
          </p:nvPr>
        </p:nvSpPr>
        <p:spPr>
          <a:xfrm>
            <a:off x="6098625" y="1944000"/>
            <a:ext cx="255960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D5467532-26CE-464F-8AF2-4CA009A8544A}"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3" name="Text Placeholder 4">
            <a:extLst>
              <a:ext uri="{FF2B5EF4-FFF2-40B4-BE49-F238E27FC236}">
                <a16:creationId xmlns:a16="http://schemas.microsoft.com/office/drawing/2014/main" id="{5F91D68D-2FA9-4CAD-8EF0-C0BF3460A391}"/>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42049330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EAC862-3F5E-4BE7-98A8-908A40076FAA}"/>
              </a:ext>
            </a:extLst>
          </p:cNvPr>
          <p:cNvSpPr>
            <a:spLocks noGrp="1"/>
          </p:cNvSpPr>
          <p:nvPr>
            <p:ph type="title" hasCustomPrompt="1"/>
          </p:nvPr>
        </p:nvSpPr>
        <p:spPr>
          <a:xfrm>
            <a:off x="485775" y="647700"/>
            <a:ext cx="8171261" cy="1292866"/>
          </a:xfrm>
        </p:spPr>
        <p:txBody>
          <a:bodyPr/>
          <a:lstStyle>
            <a:lvl1pPr>
              <a:defRPr/>
            </a:lvl1pPr>
          </a:lstStyle>
          <a:p>
            <a:r>
              <a:rPr lang="en-US"/>
              <a:t>Click to add title</a:t>
            </a:r>
            <a:endParaRPr lang="nb-NO"/>
          </a:p>
        </p:txBody>
      </p:sp>
      <p:sp>
        <p:nvSpPr>
          <p:cNvPr id="3" name="Content Placeholder 2"/>
          <p:cNvSpPr>
            <a:spLocks noGrp="1"/>
          </p:cNvSpPr>
          <p:nvPr>
            <p:ph idx="1" hasCustomPrompt="1"/>
          </p:nvPr>
        </p:nvSpPr>
        <p:spPr>
          <a:xfrm>
            <a:off x="486000" y="1944000"/>
            <a:ext cx="186075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1" name="Content Placeholder 3">
            <a:extLst>
              <a:ext uri="{FF2B5EF4-FFF2-40B4-BE49-F238E27FC236}">
                <a16:creationId xmlns:a16="http://schemas.microsoft.com/office/drawing/2014/main" id="{581FC0A7-42F8-4349-8CA5-D573D5B636CE}"/>
              </a:ext>
            </a:extLst>
          </p:cNvPr>
          <p:cNvSpPr>
            <a:spLocks noGrp="1"/>
          </p:cNvSpPr>
          <p:nvPr>
            <p:ph idx="14" hasCustomPrompt="1"/>
          </p:nvPr>
        </p:nvSpPr>
        <p:spPr>
          <a:xfrm>
            <a:off x="2589750" y="1944000"/>
            <a:ext cx="186075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2" name="Content Placeholder 4">
            <a:extLst>
              <a:ext uri="{FF2B5EF4-FFF2-40B4-BE49-F238E27FC236}">
                <a16:creationId xmlns:a16="http://schemas.microsoft.com/office/drawing/2014/main" id="{62B952AC-1C62-4199-9CD6-8B1EDC5F8A37}"/>
              </a:ext>
            </a:extLst>
          </p:cNvPr>
          <p:cNvSpPr>
            <a:spLocks noGrp="1"/>
          </p:cNvSpPr>
          <p:nvPr>
            <p:ph idx="15" hasCustomPrompt="1"/>
          </p:nvPr>
        </p:nvSpPr>
        <p:spPr>
          <a:xfrm>
            <a:off x="4693500" y="1944000"/>
            <a:ext cx="186075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3" name="Content Placeholder 5">
            <a:extLst>
              <a:ext uri="{FF2B5EF4-FFF2-40B4-BE49-F238E27FC236}">
                <a16:creationId xmlns:a16="http://schemas.microsoft.com/office/drawing/2014/main" id="{AF5B9A70-CF7A-4620-9CE3-3CD5021B259D}"/>
              </a:ext>
            </a:extLst>
          </p:cNvPr>
          <p:cNvSpPr>
            <a:spLocks noGrp="1"/>
          </p:cNvSpPr>
          <p:nvPr>
            <p:ph idx="16" hasCustomPrompt="1"/>
          </p:nvPr>
        </p:nvSpPr>
        <p:spPr>
          <a:xfrm>
            <a:off x="6797250" y="1944000"/>
            <a:ext cx="1860750" cy="4266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7BE22FA3-5D2D-49F9-BF94-E4C3D3B871DE}"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4" name="Text Placeholder 4">
            <a:extLst>
              <a:ext uri="{FF2B5EF4-FFF2-40B4-BE49-F238E27FC236}">
                <a16:creationId xmlns:a16="http://schemas.microsoft.com/office/drawing/2014/main" id="{536D757B-F40B-4569-BAF1-AA3404B9E9E6}"/>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10252730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 placeholders horisontal">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EAC862-3F5E-4BE7-98A8-908A40076FAA}"/>
              </a:ext>
            </a:extLst>
          </p:cNvPr>
          <p:cNvSpPr>
            <a:spLocks noGrp="1"/>
          </p:cNvSpPr>
          <p:nvPr>
            <p:ph type="title" hasCustomPrompt="1"/>
          </p:nvPr>
        </p:nvSpPr>
        <p:spPr>
          <a:xfrm>
            <a:off x="486000" y="648000"/>
            <a:ext cx="8172000" cy="1296000"/>
          </a:xfrm>
        </p:spPr>
        <p:txBody>
          <a:bodyPr/>
          <a:lstStyle>
            <a:lvl1pPr>
              <a:defRPr/>
            </a:lvl1pPr>
          </a:lstStyle>
          <a:p>
            <a:r>
              <a:rPr lang="en-US"/>
              <a:t>Click to add title</a:t>
            </a:r>
            <a:endParaRPr lang="nb-NO"/>
          </a:p>
        </p:txBody>
      </p:sp>
      <p:sp>
        <p:nvSpPr>
          <p:cNvPr id="3" name="Content Placeholder 2"/>
          <p:cNvSpPr>
            <a:spLocks noGrp="1"/>
          </p:cNvSpPr>
          <p:nvPr>
            <p:ph idx="1" hasCustomPrompt="1"/>
          </p:nvPr>
        </p:nvSpPr>
        <p:spPr>
          <a:xfrm>
            <a:off x="486000" y="1944000"/>
            <a:ext cx="3964500" cy="18144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1" name="Content Placeholder 3">
            <a:extLst>
              <a:ext uri="{FF2B5EF4-FFF2-40B4-BE49-F238E27FC236}">
                <a16:creationId xmlns:a16="http://schemas.microsoft.com/office/drawing/2014/main" id="{581FC0A7-42F8-4349-8CA5-D573D5B636CE}"/>
              </a:ext>
            </a:extLst>
          </p:cNvPr>
          <p:cNvSpPr>
            <a:spLocks noGrp="1"/>
          </p:cNvSpPr>
          <p:nvPr>
            <p:ph idx="14" hasCustomPrompt="1"/>
          </p:nvPr>
        </p:nvSpPr>
        <p:spPr>
          <a:xfrm>
            <a:off x="486000" y="4076700"/>
            <a:ext cx="39645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2" name="Content Placeholder 4">
            <a:extLst>
              <a:ext uri="{FF2B5EF4-FFF2-40B4-BE49-F238E27FC236}">
                <a16:creationId xmlns:a16="http://schemas.microsoft.com/office/drawing/2014/main" id="{62B952AC-1C62-4199-9CD6-8B1EDC5F8A37}"/>
              </a:ext>
            </a:extLst>
          </p:cNvPr>
          <p:cNvSpPr>
            <a:spLocks noGrp="1"/>
          </p:cNvSpPr>
          <p:nvPr>
            <p:ph idx="15" hasCustomPrompt="1"/>
          </p:nvPr>
        </p:nvSpPr>
        <p:spPr>
          <a:xfrm>
            <a:off x="4693500" y="1944000"/>
            <a:ext cx="3964500" cy="18144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3" name="Content Placeholder 5">
            <a:extLst>
              <a:ext uri="{FF2B5EF4-FFF2-40B4-BE49-F238E27FC236}">
                <a16:creationId xmlns:a16="http://schemas.microsoft.com/office/drawing/2014/main" id="{AF5B9A70-CF7A-4620-9CE3-3CD5021B259D}"/>
              </a:ext>
            </a:extLst>
          </p:cNvPr>
          <p:cNvSpPr>
            <a:spLocks noGrp="1"/>
          </p:cNvSpPr>
          <p:nvPr>
            <p:ph idx="16" hasCustomPrompt="1"/>
          </p:nvPr>
        </p:nvSpPr>
        <p:spPr>
          <a:xfrm>
            <a:off x="4693436" y="4076700"/>
            <a:ext cx="39645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05136503-28B5-4831-A3C7-E7B009BE19D2}"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4" name="Text Placeholder 4">
            <a:extLst>
              <a:ext uri="{FF2B5EF4-FFF2-40B4-BE49-F238E27FC236}">
                <a16:creationId xmlns:a16="http://schemas.microsoft.com/office/drawing/2014/main" id="{9EC381D6-39E2-4766-8084-72599657FA73}"/>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110154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dirty="0"/>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4677185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A. Editorial">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13CFCCD3-0AE2-4C38-9A7F-E484B1E8CF9D}"/>
              </a:ext>
            </a:extLst>
          </p:cNvPr>
          <p:cNvSpPr>
            <a:spLocks noGrp="1"/>
          </p:cNvSpPr>
          <p:nvPr>
            <p:ph type="pic" sz="quarter" idx="13" hasCustomPrompt="1"/>
          </p:nvPr>
        </p:nvSpPr>
        <p:spPr>
          <a:xfrm>
            <a:off x="0" y="0"/>
            <a:ext cx="9144900" cy="6861600"/>
          </a:xfrm>
          <a:custGeom>
            <a:avLst/>
            <a:gdLst>
              <a:gd name="connsiteX0" fmla="*/ 11666200 w 12193200"/>
              <a:gd name="connsiteY0" fmla="*/ 756760 h 6861600"/>
              <a:gd name="connsiteX1" fmla="*/ 11678975 w 12193200"/>
              <a:gd name="connsiteY1" fmla="*/ 761119 h 6861600"/>
              <a:gd name="connsiteX2" fmla="*/ 11678975 w 12193200"/>
              <a:gd name="connsiteY2" fmla="*/ 808195 h 6861600"/>
              <a:gd name="connsiteX3" fmla="*/ 11678845 w 12193200"/>
              <a:gd name="connsiteY3" fmla="*/ 808195 h 6861600"/>
              <a:gd name="connsiteX4" fmla="*/ 11667095 w 12193200"/>
              <a:gd name="connsiteY4" fmla="*/ 813579 h 6861600"/>
              <a:gd name="connsiteX5" fmla="*/ 11644998 w 12193200"/>
              <a:gd name="connsiteY5" fmla="*/ 784080 h 6861600"/>
              <a:gd name="connsiteX6" fmla="*/ 11666200 w 12193200"/>
              <a:gd name="connsiteY6" fmla="*/ 756760 h 6861600"/>
              <a:gd name="connsiteX7" fmla="*/ 11553608 w 12193200"/>
              <a:gd name="connsiteY7" fmla="*/ 755951 h 6861600"/>
              <a:gd name="connsiteX8" fmla="*/ 11565369 w 12193200"/>
              <a:gd name="connsiteY8" fmla="*/ 760439 h 6861600"/>
              <a:gd name="connsiteX9" fmla="*/ 11571638 w 12193200"/>
              <a:gd name="connsiteY9" fmla="*/ 784954 h 6861600"/>
              <a:gd name="connsiteX10" fmla="*/ 11565369 w 12193200"/>
              <a:gd name="connsiteY10" fmla="*/ 809339 h 6861600"/>
              <a:gd name="connsiteX11" fmla="*/ 11553608 w 12193200"/>
              <a:gd name="connsiteY11" fmla="*/ 813698 h 6861600"/>
              <a:gd name="connsiteX12" fmla="*/ 11542106 w 12193200"/>
              <a:gd name="connsiteY12" fmla="*/ 809339 h 6861600"/>
              <a:gd name="connsiteX13" fmla="*/ 11535837 w 12193200"/>
              <a:gd name="connsiteY13" fmla="*/ 784954 h 6861600"/>
              <a:gd name="connsiteX14" fmla="*/ 11542106 w 12193200"/>
              <a:gd name="connsiteY14" fmla="*/ 760439 h 6861600"/>
              <a:gd name="connsiteX15" fmla="*/ 11553608 w 12193200"/>
              <a:gd name="connsiteY15" fmla="*/ 755951 h 6861600"/>
              <a:gd name="connsiteX16" fmla="*/ 11389948 w 12193200"/>
              <a:gd name="connsiteY16" fmla="*/ 755951 h 6861600"/>
              <a:gd name="connsiteX17" fmla="*/ 11401504 w 12193200"/>
              <a:gd name="connsiteY17" fmla="*/ 760439 h 6861600"/>
              <a:gd name="connsiteX18" fmla="*/ 11407795 w 12193200"/>
              <a:gd name="connsiteY18" fmla="*/ 784954 h 6861600"/>
              <a:gd name="connsiteX19" fmla="*/ 11401504 w 12193200"/>
              <a:gd name="connsiteY19" fmla="*/ 809339 h 6861600"/>
              <a:gd name="connsiteX20" fmla="*/ 11389948 w 12193200"/>
              <a:gd name="connsiteY20" fmla="*/ 813698 h 6861600"/>
              <a:gd name="connsiteX21" fmla="*/ 11378133 w 12193200"/>
              <a:gd name="connsiteY21" fmla="*/ 809339 h 6861600"/>
              <a:gd name="connsiteX22" fmla="*/ 11371843 w 12193200"/>
              <a:gd name="connsiteY22" fmla="*/ 784954 h 6861600"/>
              <a:gd name="connsiteX23" fmla="*/ 11378133 w 12193200"/>
              <a:gd name="connsiteY23" fmla="*/ 760439 h 6861600"/>
              <a:gd name="connsiteX24" fmla="*/ 11389948 w 12193200"/>
              <a:gd name="connsiteY24" fmla="*/ 755951 h 6861600"/>
              <a:gd name="connsiteX25" fmla="*/ 11267462 w 12193200"/>
              <a:gd name="connsiteY25" fmla="*/ 755951 h 6861600"/>
              <a:gd name="connsiteX26" fmla="*/ 11279148 w 12193200"/>
              <a:gd name="connsiteY26" fmla="*/ 760439 h 6861600"/>
              <a:gd name="connsiteX27" fmla="*/ 11285438 w 12193200"/>
              <a:gd name="connsiteY27" fmla="*/ 784954 h 6861600"/>
              <a:gd name="connsiteX28" fmla="*/ 11279148 w 12193200"/>
              <a:gd name="connsiteY28" fmla="*/ 809339 h 6861600"/>
              <a:gd name="connsiteX29" fmla="*/ 11267462 w 12193200"/>
              <a:gd name="connsiteY29" fmla="*/ 813698 h 6861600"/>
              <a:gd name="connsiteX30" fmla="*/ 11255907 w 12193200"/>
              <a:gd name="connsiteY30" fmla="*/ 809339 h 6861600"/>
              <a:gd name="connsiteX31" fmla="*/ 11249616 w 12193200"/>
              <a:gd name="connsiteY31" fmla="*/ 784954 h 6861600"/>
              <a:gd name="connsiteX32" fmla="*/ 11255907 w 12193200"/>
              <a:gd name="connsiteY32" fmla="*/ 760439 h 6861600"/>
              <a:gd name="connsiteX33" fmla="*/ 11267462 w 12193200"/>
              <a:gd name="connsiteY33" fmla="*/ 755951 h 6861600"/>
              <a:gd name="connsiteX34" fmla="*/ 11708668 w 12193200"/>
              <a:gd name="connsiteY34" fmla="*/ 750006 h 6861600"/>
              <a:gd name="connsiteX35" fmla="*/ 11706381 w 12193200"/>
              <a:gd name="connsiteY35" fmla="*/ 752433 h 6861600"/>
              <a:gd name="connsiteX36" fmla="*/ 11706381 w 12193200"/>
              <a:gd name="connsiteY36" fmla="*/ 817032 h 6861600"/>
              <a:gd name="connsiteX37" fmla="*/ 11708420 w 12193200"/>
              <a:gd name="connsiteY37" fmla="*/ 819459 h 6861600"/>
              <a:gd name="connsiteX38" fmla="*/ 11715671 w 12193200"/>
              <a:gd name="connsiteY38" fmla="*/ 819459 h 6861600"/>
              <a:gd name="connsiteX39" fmla="*/ 11718206 w 12193200"/>
              <a:gd name="connsiteY39" fmla="*/ 817032 h 6861600"/>
              <a:gd name="connsiteX40" fmla="*/ 11718206 w 12193200"/>
              <a:gd name="connsiteY40" fmla="*/ 752433 h 6861600"/>
              <a:gd name="connsiteX41" fmla="*/ 11715660 w 12193200"/>
              <a:gd name="connsiteY41" fmla="*/ 750006 h 6861600"/>
              <a:gd name="connsiteX42" fmla="*/ 11708668 w 12193200"/>
              <a:gd name="connsiteY42" fmla="*/ 750006 h 6861600"/>
              <a:gd name="connsiteX43" fmla="*/ 11826514 w 12193200"/>
              <a:gd name="connsiteY43" fmla="*/ 749671 h 6861600"/>
              <a:gd name="connsiteX44" fmla="*/ 11822404 w 12193200"/>
              <a:gd name="connsiteY44" fmla="*/ 751851 h 6861600"/>
              <a:gd name="connsiteX45" fmla="*/ 11798623 w 12193200"/>
              <a:gd name="connsiteY45" fmla="*/ 781695 h 6861600"/>
              <a:gd name="connsiteX46" fmla="*/ 11798105 w 12193200"/>
              <a:gd name="connsiteY46" fmla="*/ 782461 h 6861600"/>
              <a:gd name="connsiteX47" fmla="*/ 11798234 w 12193200"/>
              <a:gd name="connsiteY47" fmla="*/ 783227 h 6861600"/>
              <a:gd name="connsiteX48" fmla="*/ 11822145 w 12193200"/>
              <a:gd name="connsiteY48" fmla="*/ 817420 h 6861600"/>
              <a:gd name="connsiteX49" fmla="*/ 11826126 w 12193200"/>
              <a:gd name="connsiteY49" fmla="*/ 819470 h 6861600"/>
              <a:gd name="connsiteX50" fmla="*/ 11835254 w 12193200"/>
              <a:gd name="connsiteY50" fmla="*/ 819470 h 6861600"/>
              <a:gd name="connsiteX51" fmla="*/ 11837175 w 12193200"/>
              <a:gd name="connsiteY51" fmla="*/ 817798 h 6861600"/>
              <a:gd name="connsiteX52" fmla="*/ 11836279 w 12193200"/>
              <a:gd name="connsiteY52" fmla="*/ 816136 h 6861600"/>
              <a:gd name="connsiteX53" fmla="*/ 11810826 w 12193200"/>
              <a:gd name="connsiteY53" fmla="*/ 782450 h 6861600"/>
              <a:gd name="connsiteX54" fmla="*/ 11810567 w 12193200"/>
              <a:gd name="connsiteY54" fmla="*/ 782192 h 6861600"/>
              <a:gd name="connsiteX55" fmla="*/ 11834607 w 12193200"/>
              <a:gd name="connsiteY55" fmla="*/ 753890 h 6861600"/>
              <a:gd name="connsiteX56" fmla="*/ 11835254 w 12193200"/>
              <a:gd name="connsiteY56" fmla="*/ 751203 h 6861600"/>
              <a:gd name="connsiteX57" fmla="*/ 11832816 w 12193200"/>
              <a:gd name="connsiteY57" fmla="*/ 749671 h 6861600"/>
              <a:gd name="connsiteX58" fmla="*/ 11826514 w 12193200"/>
              <a:gd name="connsiteY58" fmla="*/ 749671 h 6861600"/>
              <a:gd name="connsiteX59" fmla="*/ 11301634 w 12193200"/>
              <a:gd name="connsiteY59" fmla="*/ 749671 h 6861600"/>
              <a:gd name="connsiteX60" fmla="*/ 11299832 w 12193200"/>
              <a:gd name="connsiteY60" fmla="*/ 751462 h 6861600"/>
              <a:gd name="connsiteX61" fmla="*/ 11300350 w 12193200"/>
              <a:gd name="connsiteY61" fmla="*/ 753383 h 6861600"/>
              <a:gd name="connsiteX62" fmla="*/ 11324605 w 12193200"/>
              <a:gd name="connsiteY62" fmla="*/ 817399 h 6861600"/>
              <a:gd name="connsiteX63" fmla="*/ 11326785 w 12193200"/>
              <a:gd name="connsiteY63" fmla="*/ 819449 h 6861600"/>
              <a:gd name="connsiteX64" fmla="*/ 11332050 w 12193200"/>
              <a:gd name="connsiteY64" fmla="*/ 819449 h 6861600"/>
              <a:gd name="connsiteX65" fmla="*/ 11334489 w 12193200"/>
              <a:gd name="connsiteY65" fmla="*/ 817399 h 6861600"/>
              <a:gd name="connsiteX66" fmla="*/ 11358108 w 12193200"/>
              <a:gd name="connsiteY66" fmla="*/ 753135 h 6861600"/>
              <a:gd name="connsiteX67" fmla="*/ 11358366 w 12193200"/>
              <a:gd name="connsiteY67" fmla="*/ 751085 h 6861600"/>
              <a:gd name="connsiteX68" fmla="*/ 11356694 w 12193200"/>
              <a:gd name="connsiteY68" fmla="*/ 749671 h 6861600"/>
              <a:gd name="connsiteX69" fmla="*/ 11350015 w 12193200"/>
              <a:gd name="connsiteY69" fmla="*/ 749671 h 6861600"/>
              <a:gd name="connsiteX70" fmla="*/ 11348343 w 12193200"/>
              <a:gd name="connsiteY70" fmla="*/ 751592 h 6861600"/>
              <a:gd name="connsiteX71" fmla="*/ 11330885 w 12193200"/>
              <a:gd name="connsiteY71" fmla="*/ 802908 h 6861600"/>
              <a:gd name="connsiteX72" fmla="*/ 11312920 w 12193200"/>
              <a:gd name="connsiteY72" fmla="*/ 751851 h 6861600"/>
              <a:gd name="connsiteX73" fmla="*/ 11309845 w 12193200"/>
              <a:gd name="connsiteY73" fmla="*/ 749671 h 6861600"/>
              <a:gd name="connsiteX74" fmla="*/ 11301634 w 12193200"/>
              <a:gd name="connsiteY74" fmla="*/ 749671 h 6861600"/>
              <a:gd name="connsiteX75" fmla="*/ 11754223 w 12193200"/>
              <a:gd name="connsiteY75" fmla="*/ 748506 h 6861600"/>
              <a:gd name="connsiteX76" fmla="*/ 11731241 w 12193200"/>
              <a:gd name="connsiteY76" fmla="*/ 767625 h 6861600"/>
              <a:gd name="connsiteX77" fmla="*/ 11749346 w 12193200"/>
              <a:gd name="connsiteY77" fmla="*/ 788417 h 6861600"/>
              <a:gd name="connsiteX78" fmla="*/ 11764236 w 12193200"/>
              <a:gd name="connsiteY78" fmla="*/ 801894 h 6861600"/>
              <a:gd name="connsiteX79" fmla="*/ 11750500 w 12193200"/>
              <a:gd name="connsiteY79" fmla="*/ 813698 h 6861600"/>
              <a:gd name="connsiteX80" fmla="*/ 11733679 w 12193200"/>
              <a:gd name="connsiteY80" fmla="*/ 806641 h 6861600"/>
              <a:gd name="connsiteX81" fmla="*/ 11728673 w 12193200"/>
              <a:gd name="connsiteY81" fmla="*/ 811130 h 6861600"/>
              <a:gd name="connsiteX82" fmla="*/ 11750241 w 12193200"/>
              <a:gd name="connsiteY82" fmla="*/ 821402 h 6861600"/>
              <a:gd name="connsiteX83" fmla="*/ 11774896 w 12193200"/>
              <a:gd name="connsiteY83" fmla="*/ 800610 h 6861600"/>
              <a:gd name="connsiteX84" fmla="*/ 11741901 w 12193200"/>
              <a:gd name="connsiteY84" fmla="*/ 766471 h 6861600"/>
              <a:gd name="connsiteX85" fmla="*/ 11753457 w 12193200"/>
              <a:gd name="connsiteY85" fmla="*/ 756199 h 6861600"/>
              <a:gd name="connsiteX86" fmla="*/ 11767322 w 12193200"/>
              <a:gd name="connsiteY86" fmla="*/ 761335 h 6861600"/>
              <a:gd name="connsiteX87" fmla="*/ 11772328 w 12193200"/>
              <a:gd name="connsiteY87" fmla="*/ 756587 h 6861600"/>
              <a:gd name="connsiteX88" fmla="*/ 11754223 w 12193200"/>
              <a:gd name="connsiteY88" fmla="*/ 748506 h 6861600"/>
              <a:gd name="connsiteX89" fmla="*/ 11614257 w 12193200"/>
              <a:gd name="connsiteY89" fmla="*/ 748117 h 6861600"/>
              <a:gd name="connsiteX90" fmla="*/ 11599001 w 12193200"/>
              <a:gd name="connsiteY90" fmla="*/ 750167 h 6861600"/>
              <a:gd name="connsiteX91" fmla="*/ 11592721 w 12193200"/>
              <a:gd name="connsiteY91" fmla="*/ 755660 h 6861600"/>
              <a:gd name="connsiteX92" fmla="*/ 11592721 w 12193200"/>
              <a:gd name="connsiteY92" fmla="*/ 816902 h 6861600"/>
              <a:gd name="connsiteX93" fmla="*/ 11595418 w 12193200"/>
              <a:gd name="connsiteY93" fmla="*/ 819071 h 6861600"/>
              <a:gd name="connsiteX94" fmla="*/ 11602216 w 12193200"/>
              <a:gd name="connsiteY94" fmla="*/ 819071 h 6861600"/>
              <a:gd name="connsiteX95" fmla="*/ 11604654 w 12193200"/>
              <a:gd name="connsiteY95" fmla="*/ 816902 h 6861600"/>
              <a:gd name="connsiteX96" fmla="*/ 11604654 w 12193200"/>
              <a:gd name="connsiteY96" fmla="*/ 760774 h 6861600"/>
              <a:gd name="connsiteX97" fmla="*/ 11611452 w 12193200"/>
              <a:gd name="connsiteY97" fmla="*/ 754764 h 6861600"/>
              <a:gd name="connsiteX98" fmla="*/ 11625943 w 12193200"/>
              <a:gd name="connsiteY98" fmla="*/ 761033 h 6861600"/>
              <a:gd name="connsiteX99" fmla="*/ 11631823 w 12193200"/>
              <a:gd name="connsiteY99" fmla="*/ 755152 h 6861600"/>
              <a:gd name="connsiteX100" fmla="*/ 11614257 w 12193200"/>
              <a:gd name="connsiteY100" fmla="*/ 748117 h 6861600"/>
              <a:gd name="connsiteX101" fmla="*/ 11553619 w 12193200"/>
              <a:gd name="connsiteY101" fmla="*/ 748117 h 6861600"/>
              <a:gd name="connsiteX102" fmla="*/ 11536236 w 12193200"/>
              <a:gd name="connsiteY102" fmla="*/ 753124 h 6861600"/>
              <a:gd name="connsiteX103" fmla="*/ 11523450 w 12193200"/>
              <a:gd name="connsiteY103" fmla="*/ 784954 h 6861600"/>
              <a:gd name="connsiteX104" fmla="*/ 11536236 w 12193200"/>
              <a:gd name="connsiteY104" fmla="*/ 816654 h 6861600"/>
              <a:gd name="connsiteX105" fmla="*/ 11553619 w 12193200"/>
              <a:gd name="connsiteY105" fmla="*/ 821531 h 6861600"/>
              <a:gd name="connsiteX106" fmla="*/ 11571001 w 12193200"/>
              <a:gd name="connsiteY106" fmla="*/ 816654 h 6861600"/>
              <a:gd name="connsiteX107" fmla="*/ 11583917 w 12193200"/>
              <a:gd name="connsiteY107" fmla="*/ 784954 h 6861600"/>
              <a:gd name="connsiteX108" fmla="*/ 11571001 w 12193200"/>
              <a:gd name="connsiteY108" fmla="*/ 753124 h 6861600"/>
              <a:gd name="connsiteX109" fmla="*/ 11553619 w 12193200"/>
              <a:gd name="connsiteY109" fmla="*/ 748117 h 6861600"/>
              <a:gd name="connsiteX110" fmla="*/ 11486031 w 12193200"/>
              <a:gd name="connsiteY110" fmla="*/ 748117 h 6861600"/>
              <a:gd name="connsiteX111" fmla="*/ 11465229 w 12193200"/>
              <a:gd name="connsiteY111" fmla="*/ 751452 h 6861600"/>
              <a:gd name="connsiteX112" fmla="*/ 11459230 w 12193200"/>
              <a:gd name="connsiteY112" fmla="*/ 756965 h 6861600"/>
              <a:gd name="connsiteX113" fmla="*/ 11459230 w 12193200"/>
              <a:gd name="connsiteY113" fmla="*/ 817010 h 6861600"/>
              <a:gd name="connsiteX114" fmla="*/ 11461787 w 12193200"/>
              <a:gd name="connsiteY114" fmla="*/ 819449 h 6861600"/>
              <a:gd name="connsiteX115" fmla="*/ 11468422 w 12193200"/>
              <a:gd name="connsiteY115" fmla="*/ 819449 h 6861600"/>
              <a:gd name="connsiteX116" fmla="*/ 11471228 w 12193200"/>
              <a:gd name="connsiteY116" fmla="*/ 816751 h 6861600"/>
              <a:gd name="connsiteX117" fmla="*/ 11471228 w 12193200"/>
              <a:gd name="connsiteY117" fmla="*/ 761454 h 6861600"/>
              <a:gd name="connsiteX118" fmla="*/ 11485654 w 12193200"/>
              <a:gd name="connsiteY118" fmla="*/ 755422 h 6861600"/>
              <a:gd name="connsiteX119" fmla="*/ 11501223 w 12193200"/>
              <a:gd name="connsiteY119" fmla="*/ 771844 h 6861600"/>
              <a:gd name="connsiteX120" fmla="*/ 11501223 w 12193200"/>
              <a:gd name="connsiteY120" fmla="*/ 816751 h 6861600"/>
              <a:gd name="connsiteX121" fmla="*/ 11504288 w 12193200"/>
              <a:gd name="connsiteY121" fmla="*/ 819449 h 6861600"/>
              <a:gd name="connsiteX122" fmla="*/ 11511690 w 12193200"/>
              <a:gd name="connsiteY122" fmla="*/ 819449 h 6861600"/>
              <a:gd name="connsiteX123" fmla="*/ 11512963 w 12193200"/>
              <a:gd name="connsiteY123" fmla="*/ 816762 h 6861600"/>
              <a:gd name="connsiteX124" fmla="*/ 11512963 w 12193200"/>
              <a:gd name="connsiteY124" fmla="*/ 770312 h 6861600"/>
              <a:gd name="connsiteX125" fmla="*/ 11486031 w 12193200"/>
              <a:gd name="connsiteY125" fmla="*/ 748117 h 6861600"/>
              <a:gd name="connsiteX126" fmla="*/ 11389700 w 12193200"/>
              <a:gd name="connsiteY126" fmla="*/ 748117 h 6861600"/>
              <a:gd name="connsiteX127" fmla="*/ 11372242 w 12193200"/>
              <a:gd name="connsiteY127" fmla="*/ 753124 h 6861600"/>
              <a:gd name="connsiteX128" fmla="*/ 11359402 w 12193200"/>
              <a:gd name="connsiteY128" fmla="*/ 784954 h 6861600"/>
              <a:gd name="connsiteX129" fmla="*/ 11372242 w 12193200"/>
              <a:gd name="connsiteY129" fmla="*/ 816654 h 6861600"/>
              <a:gd name="connsiteX130" fmla="*/ 11389700 w 12193200"/>
              <a:gd name="connsiteY130" fmla="*/ 821531 h 6861600"/>
              <a:gd name="connsiteX131" fmla="*/ 11407158 w 12193200"/>
              <a:gd name="connsiteY131" fmla="*/ 816654 h 6861600"/>
              <a:gd name="connsiteX132" fmla="*/ 11420127 w 12193200"/>
              <a:gd name="connsiteY132" fmla="*/ 784954 h 6861600"/>
              <a:gd name="connsiteX133" fmla="*/ 11407158 w 12193200"/>
              <a:gd name="connsiteY133" fmla="*/ 753124 h 6861600"/>
              <a:gd name="connsiteX134" fmla="*/ 11389700 w 12193200"/>
              <a:gd name="connsiteY134" fmla="*/ 748117 h 6861600"/>
              <a:gd name="connsiteX135" fmla="*/ 11267473 w 12193200"/>
              <a:gd name="connsiteY135" fmla="*/ 748117 h 6861600"/>
              <a:gd name="connsiteX136" fmla="*/ 11250015 w 12193200"/>
              <a:gd name="connsiteY136" fmla="*/ 753124 h 6861600"/>
              <a:gd name="connsiteX137" fmla="*/ 11237046 w 12193200"/>
              <a:gd name="connsiteY137" fmla="*/ 784954 h 6861600"/>
              <a:gd name="connsiteX138" fmla="*/ 11250015 w 12193200"/>
              <a:gd name="connsiteY138" fmla="*/ 816654 h 6861600"/>
              <a:gd name="connsiteX139" fmla="*/ 11267473 w 12193200"/>
              <a:gd name="connsiteY139" fmla="*/ 821531 h 6861600"/>
              <a:gd name="connsiteX140" fmla="*/ 11284931 w 12193200"/>
              <a:gd name="connsiteY140" fmla="*/ 816654 h 6861600"/>
              <a:gd name="connsiteX141" fmla="*/ 11297771 w 12193200"/>
              <a:gd name="connsiteY141" fmla="*/ 784954 h 6861600"/>
              <a:gd name="connsiteX142" fmla="*/ 11284931 w 12193200"/>
              <a:gd name="connsiteY142" fmla="*/ 753124 h 6861600"/>
              <a:gd name="connsiteX143" fmla="*/ 11267473 w 12193200"/>
              <a:gd name="connsiteY143" fmla="*/ 748117 h 6861600"/>
              <a:gd name="connsiteX144" fmla="*/ 11199756 w 12193200"/>
              <a:gd name="connsiteY144" fmla="*/ 748117 h 6861600"/>
              <a:gd name="connsiteX145" fmla="*/ 11178857 w 12193200"/>
              <a:gd name="connsiteY145" fmla="*/ 751452 h 6861600"/>
              <a:gd name="connsiteX146" fmla="*/ 11172825 w 12193200"/>
              <a:gd name="connsiteY146" fmla="*/ 756965 h 6861600"/>
              <a:gd name="connsiteX147" fmla="*/ 11172825 w 12193200"/>
              <a:gd name="connsiteY147" fmla="*/ 817010 h 6861600"/>
              <a:gd name="connsiteX148" fmla="*/ 11175263 w 12193200"/>
              <a:gd name="connsiteY148" fmla="*/ 819449 h 6861600"/>
              <a:gd name="connsiteX149" fmla="*/ 11181932 w 12193200"/>
              <a:gd name="connsiteY149" fmla="*/ 819449 h 6861600"/>
              <a:gd name="connsiteX150" fmla="*/ 11184748 w 12193200"/>
              <a:gd name="connsiteY150" fmla="*/ 816751 h 6861600"/>
              <a:gd name="connsiteX151" fmla="*/ 11184748 w 12193200"/>
              <a:gd name="connsiteY151" fmla="*/ 761454 h 6861600"/>
              <a:gd name="connsiteX152" fmla="*/ 11199238 w 12193200"/>
              <a:gd name="connsiteY152" fmla="*/ 755422 h 6861600"/>
              <a:gd name="connsiteX153" fmla="*/ 11214884 w 12193200"/>
              <a:gd name="connsiteY153" fmla="*/ 771844 h 6861600"/>
              <a:gd name="connsiteX154" fmla="*/ 11214884 w 12193200"/>
              <a:gd name="connsiteY154" fmla="*/ 816751 h 6861600"/>
              <a:gd name="connsiteX155" fmla="*/ 11217959 w 12193200"/>
              <a:gd name="connsiteY155" fmla="*/ 819449 h 6861600"/>
              <a:gd name="connsiteX156" fmla="*/ 11225393 w 12193200"/>
              <a:gd name="connsiteY156" fmla="*/ 819449 h 6861600"/>
              <a:gd name="connsiteX157" fmla="*/ 11226817 w 12193200"/>
              <a:gd name="connsiteY157" fmla="*/ 816762 h 6861600"/>
              <a:gd name="connsiteX158" fmla="*/ 11226817 w 12193200"/>
              <a:gd name="connsiteY158" fmla="*/ 770312 h 6861600"/>
              <a:gd name="connsiteX159" fmla="*/ 11199756 w 12193200"/>
              <a:gd name="connsiteY159" fmla="*/ 748117 h 6861600"/>
              <a:gd name="connsiteX160" fmla="*/ 11681273 w 12193200"/>
              <a:gd name="connsiteY160" fmla="*/ 724801 h 6861600"/>
              <a:gd name="connsiteX161" fmla="*/ 11678845 w 12193200"/>
              <a:gd name="connsiteY161" fmla="*/ 727876 h 6861600"/>
              <a:gd name="connsiteX162" fmla="*/ 11678845 w 12193200"/>
              <a:gd name="connsiteY162" fmla="*/ 752250 h 6861600"/>
              <a:gd name="connsiteX163" fmla="*/ 11664279 w 12193200"/>
              <a:gd name="connsiteY163" fmla="*/ 748527 h 6861600"/>
              <a:gd name="connsiteX164" fmla="*/ 11632848 w 12193200"/>
              <a:gd name="connsiteY164" fmla="*/ 784954 h 6861600"/>
              <a:gd name="connsiteX165" fmla="*/ 11666707 w 12193200"/>
              <a:gd name="connsiteY165" fmla="*/ 821510 h 6861600"/>
              <a:gd name="connsiteX166" fmla="*/ 11690477 w 12193200"/>
              <a:gd name="connsiteY166" fmla="*/ 812036 h 6861600"/>
              <a:gd name="connsiteX167" fmla="*/ 11690477 w 12193200"/>
              <a:gd name="connsiteY167" fmla="*/ 727498 h 6861600"/>
              <a:gd name="connsiteX168" fmla="*/ 11687919 w 12193200"/>
              <a:gd name="connsiteY168" fmla="*/ 724801 h 6861600"/>
              <a:gd name="connsiteX169" fmla="*/ 11681273 w 12193200"/>
              <a:gd name="connsiteY169" fmla="*/ 724801 h 6861600"/>
              <a:gd name="connsiteX170" fmla="*/ 11786797 w 12193200"/>
              <a:gd name="connsiteY170" fmla="*/ 724552 h 6861600"/>
              <a:gd name="connsiteX171" fmla="*/ 11784607 w 12193200"/>
              <a:gd name="connsiteY171" fmla="*/ 726732 h 6861600"/>
              <a:gd name="connsiteX172" fmla="*/ 11784607 w 12193200"/>
              <a:gd name="connsiteY172" fmla="*/ 817280 h 6861600"/>
              <a:gd name="connsiteX173" fmla="*/ 11786797 w 12193200"/>
              <a:gd name="connsiteY173" fmla="*/ 819330 h 6861600"/>
              <a:gd name="connsiteX174" fmla="*/ 11793864 w 12193200"/>
              <a:gd name="connsiteY174" fmla="*/ 819330 h 6861600"/>
              <a:gd name="connsiteX175" fmla="*/ 11796303 w 12193200"/>
              <a:gd name="connsiteY175" fmla="*/ 817409 h 6861600"/>
              <a:gd name="connsiteX176" fmla="*/ 11796303 w 12193200"/>
              <a:gd name="connsiteY176" fmla="*/ 726473 h 6861600"/>
              <a:gd name="connsiteX177" fmla="*/ 11793864 w 12193200"/>
              <a:gd name="connsiteY177" fmla="*/ 724552 h 6861600"/>
              <a:gd name="connsiteX178" fmla="*/ 11786797 w 12193200"/>
              <a:gd name="connsiteY178" fmla="*/ 724552 h 6861600"/>
              <a:gd name="connsiteX179" fmla="*/ 11712617 w 12193200"/>
              <a:gd name="connsiteY179" fmla="*/ 723776 h 6861600"/>
              <a:gd name="connsiteX180" fmla="*/ 11705237 w 12193200"/>
              <a:gd name="connsiteY180" fmla="*/ 730940 h 6861600"/>
              <a:gd name="connsiteX181" fmla="*/ 11712358 w 12193200"/>
              <a:gd name="connsiteY181" fmla="*/ 737975 h 6861600"/>
              <a:gd name="connsiteX182" fmla="*/ 11719609 w 12193200"/>
              <a:gd name="connsiteY182" fmla="*/ 730433 h 6861600"/>
              <a:gd name="connsiteX183" fmla="*/ 11712617 w 12193200"/>
              <a:gd name="connsiteY183" fmla="*/ 723776 h 6861600"/>
              <a:gd name="connsiteX184" fmla="*/ 11855021 w 12193200"/>
              <a:gd name="connsiteY184" fmla="*/ 713601 h 6861600"/>
              <a:gd name="connsiteX185" fmla="*/ 11855284 w 12193200"/>
              <a:gd name="connsiteY185" fmla="*/ 713794 h 6861600"/>
              <a:gd name="connsiteX186" fmla="*/ 11855021 w 12193200"/>
              <a:gd name="connsiteY186" fmla="*/ 713860 h 6861600"/>
              <a:gd name="connsiteX187" fmla="*/ 11855021 w 12193200"/>
              <a:gd name="connsiteY187" fmla="*/ 713601 h 6861600"/>
              <a:gd name="connsiteX188" fmla="*/ 11847209 w 12193200"/>
              <a:gd name="connsiteY188" fmla="*/ 704235 h 6861600"/>
              <a:gd name="connsiteX189" fmla="*/ 11851428 w 12193200"/>
              <a:gd name="connsiteY189" fmla="*/ 704235 h 6861600"/>
              <a:gd name="connsiteX190" fmla="*/ 11857190 w 12193200"/>
              <a:gd name="connsiteY190" fmla="*/ 707699 h 6861600"/>
              <a:gd name="connsiteX191" fmla="*/ 11851817 w 12193200"/>
              <a:gd name="connsiteY191" fmla="*/ 711162 h 6861600"/>
              <a:gd name="connsiteX192" fmla="*/ 11847209 w 12193200"/>
              <a:gd name="connsiteY192" fmla="*/ 711162 h 6861600"/>
              <a:gd name="connsiteX193" fmla="*/ 11843627 w 12193200"/>
              <a:gd name="connsiteY193" fmla="*/ 701020 h 6861600"/>
              <a:gd name="connsiteX194" fmla="*/ 11843627 w 12193200"/>
              <a:gd name="connsiteY194" fmla="*/ 724250 h 6861600"/>
              <a:gd name="connsiteX195" fmla="*/ 11847468 w 12193200"/>
              <a:gd name="connsiteY195" fmla="*/ 724250 h 6861600"/>
              <a:gd name="connsiteX196" fmla="*/ 11847468 w 12193200"/>
              <a:gd name="connsiteY196" fmla="*/ 714367 h 6861600"/>
              <a:gd name="connsiteX197" fmla="*/ 11849648 w 12193200"/>
              <a:gd name="connsiteY197" fmla="*/ 714367 h 6861600"/>
              <a:gd name="connsiteX198" fmla="*/ 11856553 w 12193200"/>
              <a:gd name="connsiteY198" fmla="*/ 720528 h 6861600"/>
              <a:gd name="connsiteX199" fmla="*/ 11858603 w 12193200"/>
              <a:gd name="connsiteY199" fmla="*/ 724121 h 6861600"/>
              <a:gd name="connsiteX200" fmla="*/ 11863081 w 12193200"/>
              <a:gd name="connsiteY200" fmla="*/ 724121 h 6861600"/>
              <a:gd name="connsiteX201" fmla="*/ 11860265 w 12193200"/>
              <a:gd name="connsiteY201" fmla="*/ 719503 h 6861600"/>
              <a:gd name="connsiteX202" fmla="*/ 11857064 w 12193200"/>
              <a:gd name="connsiteY202" fmla="*/ 715107 h 6861600"/>
              <a:gd name="connsiteX203" fmla="*/ 11855284 w 12193200"/>
              <a:gd name="connsiteY203" fmla="*/ 713794 h 6861600"/>
              <a:gd name="connsiteX204" fmla="*/ 11858039 w 12193200"/>
              <a:gd name="connsiteY204" fmla="*/ 713106 h 6861600"/>
              <a:gd name="connsiteX205" fmla="*/ 11861549 w 12193200"/>
              <a:gd name="connsiteY205" fmla="*/ 707310 h 6861600"/>
              <a:gd name="connsiteX206" fmla="*/ 11859370 w 12193200"/>
              <a:gd name="connsiteY206" fmla="*/ 702822 h 6861600"/>
              <a:gd name="connsiteX207" fmla="*/ 11851817 w 12193200"/>
              <a:gd name="connsiteY207" fmla="*/ 701020 h 6861600"/>
              <a:gd name="connsiteX208" fmla="*/ 11843627 w 12193200"/>
              <a:gd name="connsiteY208" fmla="*/ 701020 h 6861600"/>
              <a:gd name="connsiteX209" fmla="*/ 11852712 w 12193200"/>
              <a:gd name="connsiteY209" fmla="*/ 694611 h 6861600"/>
              <a:gd name="connsiteX210" fmla="*/ 11870623 w 12193200"/>
              <a:gd name="connsiteY210" fmla="*/ 712446 h 6861600"/>
              <a:gd name="connsiteX211" fmla="*/ 11852712 w 12193200"/>
              <a:gd name="connsiteY211" fmla="*/ 730541 h 6861600"/>
              <a:gd name="connsiteX212" fmla="*/ 11834931 w 12193200"/>
              <a:gd name="connsiteY212" fmla="*/ 712446 h 6861600"/>
              <a:gd name="connsiteX213" fmla="*/ 11852712 w 12193200"/>
              <a:gd name="connsiteY213" fmla="*/ 694611 h 6861600"/>
              <a:gd name="connsiteX214" fmla="*/ 11852712 w 12193200"/>
              <a:gd name="connsiteY214" fmla="*/ 690888 h 6861600"/>
              <a:gd name="connsiteX215" fmla="*/ 11831348 w 12193200"/>
              <a:gd name="connsiteY215" fmla="*/ 712446 h 6861600"/>
              <a:gd name="connsiteX216" fmla="*/ 11852712 w 12193200"/>
              <a:gd name="connsiteY216" fmla="*/ 734004 h 6861600"/>
              <a:gd name="connsiteX217" fmla="*/ 11874076 w 12193200"/>
              <a:gd name="connsiteY217" fmla="*/ 712446 h 6861600"/>
              <a:gd name="connsiteX218" fmla="*/ 11852712 w 12193200"/>
              <a:gd name="connsiteY218" fmla="*/ 690888 h 6861600"/>
              <a:gd name="connsiteX219" fmla="*/ 11639380 w 12193200"/>
              <a:gd name="connsiteY219" fmla="*/ 551044 h 6861600"/>
              <a:gd name="connsiteX220" fmla="*/ 11641189 w 12193200"/>
              <a:gd name="connsiteY220" fmla="*/ 551862 h 6861600"/>
              <a:gd name="connsiteX221" fmla="*/ 11644652 w 12193200"/>
              <a:gd name="connsiteY221" fmla="*/ 634274 h 6861600"/>
              <a:gd name="connsiteX222" fmla="*/ 11640682 w 12193200"/>
              <a:gd name="connsiteY222" fmla="*/ 633508 h 6861600"/>
              <a:gd name="connsiteX223" fmla="*/ 11634273 w 12193200"/>
              <a:gd name="connsiteY223" fmla="*/ 599671 h 6861600"/>
              <a:gd name="connsiteX224" fmla="*/ 11638243 w 12193200"/>
              <a:gd name="connsiteY224" fmla="*/ 552250 h 6861600"/>
              <a:gd name="connsiteX225" fmla="*/ 11639380 w 12193200"/>
              <a:gd name="connsiteY225" fmla="*/ 551044 h 6861600"/>
              <a:gd name="connsiteX226" fmla="*/ 11490639 w 12193200"/>
              <a:gd name="connsiteY226" fmla="*/ 502002 h 6861600"/>
              <a:gd name="connsiteX227" fmla="*/ 11550015 w 12193200"/>
              <a:gd name="connsiteY227" fmla="*/ 504052 h 6861600"/>
              <a:gd name="connsiteX228" fmla="*/ 11548343 w 12193200"/>
              <a:gd name="connsiteY228" fmla="*/ 536605 h 6861600"/>
              <a:gd name="connsiteX229" fmla="*/ 11499486 w 12193200"/>
              <a:gd name="connsiteY229" fmla="*/ 541094 h 6861600"/>
              <a:gd name="connsiteX230" fmla="*/ 11492948 w 12193200"/>
              <a:gd name="connsiteY230" fmla="*/ 533659 h 6861600"/>
              <a:gd name="connsiteX231" fmla="*/ 11490639 w 12193200"/>
              <a:gd name="connsiteY231" fmla="*/ 502002 h 6861600"/>
              <a:gd name="connsiteX232" fmla="*/ 11594253 w 12193200"/>
              <a:gd name="connsiteY232" fmla="*/ 498797 h 6861600"/>
              <a:gd name="connsiteX233" fmla="*/ 11598612 w 12193200"/>
              <a:gd name="connsiteY233" fmla="*/ 520075 h 6861600"/>
              <a:gd name="connsiteX234" fmla="*/ 11588351 w 12193200"/>
              <a:gd name="connsiteY234" fmla="*/ 527509 h 6861600"/>
              <a:gd name="connsiteX235" fmla="*/ 11580011 w 12193200"/>
              <a:gd name="connsiteY235" fmla="*/ 500718 h 6861600"/>
              <a:gd name="connsiteX236" fmla="*/ 11594253 w 12193200"/>
              <a:gd name="connsiteY236" fmla="*/ 498797 h 6861600"/>
              <a:gd name="connsiteX237" fmla="*/ 11441405 w 12193200"/>
              <a:gd name="connsiteY237" fmla="*/ 491374 h 6861600"/>
              <a:gd name="connsiteX238" fmla="*/ 11460384 w 12193200"/>
              <a:gd name="connsiteY238" fmla="*/ 496499 h 6861600"/>
              <a:gd name="connsiteX239" fmla="*/ 11442948 w 12193200"/>
              <a:gd name="connsiteY239" fmla="*/ 533670 h 6861600"/>
              <a:gd name="connsiteX240" fmla="*/ 11434607 w 12193200"/>
              <a:gd name="connsiteY240" fmla="*/ 527131 h 6861600"/>
              <a:gd name="connsiteX241" fmla="*/ 11441405 w 12193200"/>
              <a:gd name="connsiteY241" fmla="*/ 491374 h 6861600"/>
              <a:gd name="connsiteX242" fmla="*/ 11419441 w 12193200"/>
              <a:gd name="connsiteY242" fmla="*/ 484343 h 6861600"/>
              <a:gd name="connsiteX243" fmla="*/ 11431543 w 12193200"/>
              <a:gd name="connsiteY243" fmla="*/ 488299 h 6861600"/>
              <a:gd name="connsiteX244" fmla="*/ 11423202 w 12193200"/>
              <a:gd name="connsiteY244" fmla="*/ 532257 h 6861600"/>
              <a:gd name="connsiteX245" fmla="*/ 11444102 w 12193200"/>
              <a:gd name="connsiteY245" fmla="*/ 543154 h 6861600"/>
              <a:gd name="connsiteX246" fmla="*/ 11469620 w 12193200"/>
              <a:gd name="connsiteY246" fmla="*/ 498549 h 6861600"/>
              <a:gd name="connsiteX247" fmla="*/ 11481672 w 12193200"/>
              <a:gd name="connsiteY247" fmla="*/ 500729 h 6861600"/>
              <a:gd name="connsiteX248" fmla="*/ 11485395 w 12193200"/>
              <a:gd name="connsiteY248" fmla="*/ 542507 h 6861600"/>
              <a:gd name="connsiteX249" fmla="*/ 11498472 w 12193200"/>
              <a:gd name="connsiteY249" fmla="*/ 550707 h 6861600"/>
              <a:gd name="connsiteX250" fmla="*/ 11555917 w 12193200"/>
              <a:gd name="connsiteY250" fmla="*/ 543532 h 6861600"/>
              <a:gd name="connsiteX251" fmla="*/ 11559122 w 12193200"/>
              <a:gd name="connsiteY251" fmla="*/ 503286 h 6861600"/>
              <a:gd name="connsiteX252" fmla="*/ 11570149 w 12193200"/>
              <a:gd name="connsiteY252" fmla="*/ 502002 h 6861600"/>
              <a:gd name="connsiteX253" fmla="*/ 11579385 w 12193200"/>
              <a:gd name="connsiteY253" fmla="*/ 528405 h 6861600"/>
              <a:gd name="connsiteX254" fmla="*/ 11598752 w 12193200"/>
              <a:gd name="connsiteY254" fmla="*/ 531739 h 6861600"/>
              <a:gd name="connsiteX255" fmla="*/ 11602723 w 12193200"/>
              <a:gd name="connsiteY255" fmla="*/ 497772 h 6861600"/>
              <a:gd name="connsiteX256" fmla="*/ 11625673 w 12193200"/>
              <a:gd name="connsiteY256" fmla="*/ 533282 h 6861600"/>
              <a:gd name="connsiteX257" fmla="*/ 11612855 w 12193200"/>
              <a:gd name="connsiteY257" fmla="*/ 586216 h 6861600"/>
              <a:gd name="connsiteX258" fmla="*/ 11537326 w 12193200"/>
              <a:gd name="connsiteY258" fmla="*/ 569427 h 6861600"/>
              <a:gd name="connsiteX259" fmla="*/ 11459488 w 12193200"/>
              <a:gd name="connsiteY259" fmla="*/ 611465 h 6861600"/>
              <a:gd name="connsiteX260" fmla="*/ 11456154 w 12193200"/>
              <a:gd name="connsiteY260" fmla="*/ 612360 h 6861600"/>
              <a:gd name="connsiteX261" fmla="*/ 11418325 w 12193200"/>
              <a:gd name="connsiteY261" fmla="*/ 585191 h 6861600"/>
              <a:gd name="connsiteX262" fmla="*/ 11388707 w 12193200"/>
              <a:gd name="connsiteY262" fmla="*/ 549434 h 6861600"/>
              <a:gd name="connsiteX263" fmla="*/ 11414743 w 12193200"/>
              <a:gd name="connsiteY263" fmla="*/ 487403 h 6861600"/>
              <a:gd name="connsiteX264" fmla="*/ 11419441 w 12193200"/>
              <a:gd name="connsiteY264" fmla="*/ 484343 h 6861600"/>
              <a:gd name="connsiteX265" fmla="*/ 11358173 w 12193200"/>
              <a:gd name="connsiteY265" fmla="*/ 469801 h 6861600"/>
              <a:gd name="connsiteX266" fmla="*/ 11346260 w 12193200"/>
              <a:gd name="connsiteY266" fmla="*/ 478275 h 6861600"/>
              <a:gd name="connsiteX267" fmla="*/ 11361744 w 12193200"/>
              <a:gd name="connsiteY267" fmla="*/ 470744 h 6861600"/>
              <a:gd name="connsiteX268" fmla="*/ 11358173 w 12193200"/>
              <a:gd name="connsiteY268" fmla="*/ 469801 h 6861600"/>
              <a:gd name="connsiteX269" fmla="*/ 11354455 w 12193200"/>
              <a:gd name="connsiteY269" fmla="*/ 453696 h 6861600"/>
              <a:gd name="connsiteX270" fmla="*/ 11379471 w 12193200"/>
              <a:gd name="connsiteY270" fmla="*/ 464454 h 6861600"/>
              <a:gd name="connsiteX271" fmla="*/ 11401267 w 12193200"/>
              <a:gd name="connsiteY271" fmla="*/ 487522 h 6861600"/>
              <a:gd name="connsiteX272" fmla="*/ 11376515 w 12193200"/>
              <a:gd name="connsiteY272" fmla="*/ 541611 h 6861600"/>
              <a:gd name="connsiteX273" fmla="*/ 11357665 w 12193200"/>
              <a:gd name="connsiteY273" fmla="*/ 511745 h 6861600"/>
              <a:gd name="connsiteX274" fmla="*/ 11330734 w 12193200"/>
              <a:gd name="connsiteY274" fmla="*/ 504052 h 6861600"/>
              <a:gd name="connsiteX275" fmla="*/ 11328166 w 12193200"/>
              <a:gd name="connsiteY275" fmla="*/ 491881 h 6861600"/>
              <a:gd name="connsiteX276" fmla="*/ 11335600 w 12193200"/>
              <a:gd name="connsiteY276" fmla="*/ 481879 h 6861600"/>
              <a:gd name="connsiteX277" fmla="*/ 11338297 w 12193200"/>
              <a:gd name="connsiteY277" fmla="*/ 470604 h 6861600"/>
              <a:gd name="connsiteX278" fmla="*/ 11349972 w 12193200"/>
              <a:gd name="connsiteY278" fmla="*/ 456124 h 6861600"/>
              <a:gd name="connsiteX279" fmla="*/ 11354455 w 12193200"/>
              <a:gd name="connsiteY279" fmla="*/ 453696 h 6861600"/>
              <a:gd name="connsiteX280" fmla="*/ 11324025 w 12193200"/>
              <a:gd name="connsiteY280" fmla="*/ 392924 h 6861600"/>
              <a:gd name="connsiteX281" fmla="*/ 11322134 w 12193200"/>
              <a:gd name="connsiteY281" fmla="*/ 400006 h 6861600"/>
              <a:gd name="connsiteX282" fmla="*/ 11335988 w 12193200"/>
              <a:gd name="connsiteY282" fmla="*/ 441536 h 6861600"/>
              <a:gd name="connsiteX283" fmla="*/ 11339193 w 12193200"/>
              <a:gd name="connsiteY283" fmla="*/ 451786 h 6861600"/>
              <a:gd name="connsiteX284" fmla="*/ 11328425 w 12193200"/>
              <a:gd name="connsiteY284" fmla="*/ 467162 h 6861600"/>
              <a:gd name="connsiteX285" fmla="*/ 11327270 w 12193200"/>
              <a:gd name="connsiteY285" fmla="*/ 474855 h 6861600"/>
              <a:gd name="connsiteX286" fmla="*/ 11315477 w 12193200"/>
              <a:gd name="connsiteY286" fmla="*/ 490748 h 6861600"/>
              <a:gd name="connsiteX287" fmla="*/ 11317268 w 12193200"/>
              <a:gd name="connsiteY287" fmla="*/ 503696 h 6861600"/>
              <a:gd name="connsiteX288" fmla="*/ 11327788 w 12193200"/>
              <a:gd name="connsiteY288" fmla="*/ 514594 h 6861600"/>
              <a:gd name="connsiteX289" fmla="*/ 11341890 w 12193200"/>
              <a:gd name="connsiteY289" fmla="*/ 516137 h 6861600"/>
              <a:gd name="connsiteX290" fmla="*/ 11358561 w 12193200"/>
              <a:gd name="connsiteY290" fmla="*/ 529214 h 6861600"/>
              <a:gd name="connsiteX291" fmla="*/ 11388308 w 12193200"/>
              <a:gd name="connsiteY291" fmla="*/ 580476 h 6861600"/>
              <a:gd name="connsiteX292" fmla="*/ 11394717 w 12193200"/>
              <a:gd name="connsiteY292" fmla="*/ 606490 h 6861600"/>
              <a:gd name="connsiteX293" fmla="*/ 11360611 w 12193200"/>
              <a:gd name="connsiteY293" fmla="*/ 709026 h 6861600"/>
              <a:gd name="connsiteX294" fmla="*/ 11362402 w 12193200"/>
              <a:gd name="connsiteY294" fmla="*/ 719406 h 6861600"/>
              <a:gd name="connsiteX295" fmla="*/ 11388567 w 12193200"/>
              <a:gd name="connsiteY295" fmla="*/ 719406 h 6861600"/>
              <a:gd name="connsiteX296" fmla="*/ 11394210 w 12193200"/>
              <a:gd name="connsiteY296" fmla="*/ 711972 h 6861600"/>
              <a:gd name="connsiteX297" fmla="*/ 11429094 w 12193200"/>
              <a:gd name="connsiteY297" fmla="*/ 608411 h 6861600"/>
              <a:gd name="connsiteX298" fmla="*/ 11464484 w 12193200"/>
              <a:gd name="connsiteY298" fmla="*/ 709921 h 6861600"/>
              <a:gd name="connsiteX299" fmla="*/ 11468207 w 12193200"/>
              <a:gd name="connsiteY299" fmla="*/ 719665 h 6861600"/>
              <a:gd name="connsiteX300" fmla="*/ 11490650 w 12193200"/>
              <a:gd name="connsiteY300" fmla="*/ 719665 h 6861600"/>
              <a:gd name="connsiteX301" fmla="*/ 11497954 w 12193200"/>
              <a:gd name="connsiteY301" fmla="*/ 713126 h 6861600"/>
              <a:gd name="connsiteX302" fmla="*/ 11473979 w 12193200"/>
              <a:gd name="connsiteY302" fmla="*/ 619309 h 6861600"/>
              <a:gd name="connsiteX303" fmla="*/ 11535276 w 12193200"/>
              <a:gd name="connsiteY303" fmla="*/ 595345 h 6861600"/>
              <a:gd name="connsiteX304" fmla="*/ 11569383 w 12193200"/>
              <a:gd name="connsiteY304" fmla="*/ 622136 h 6861600"/>
              <a:gd name="connsiteX305" fmla="*/ 11512315 w 12193200"/>
              <a:gd name="connsiteY305" fmla="*/ 709932 h 6861600"/>
              <a:gd name="connsiteX306" fmla="*/ 11514624 w 12193200"/>
              <a:gd name="connsiteY306" fmla="*/ 719417 h 6861600"/>
              <a:gd name="connsiteX307" fmla="*/ 11538351 w 12193200"/>
              <a:gd name="connsiteY307" fmla="*/ 719417 h 6861600"/>
              <a:gd name="connsiteX308" fmla="*/ 11547069 w 12193200"/>
              <a:gd name="connsiteY308" fmla="*/ 713903 h 6861600"/>
              <a:gd name="connsiteX309" fmla="*/ 11598623 w 12193200"/>
              <a:gd name="connsiteY309" fmla="*/ 630983 h 6861600"/>
              <a:gd name="connsiteX310" fmla="*/ 11608496 w 12193200"/>
              <a:gd name="connsiteY310" fmla="*/ 600869 h 6861600"/>
              <a:gd name="connsiteX311" fmla="*/ 11599130 w 12193200"/>
              <a:gd name="connsiteY311" fmla="*/ 710062 h 6861600"/>
              <a:gd name="connsiteX312" fmla="*/ 11601439 w 12193200"/>
              <a:gd name="connsiteY312" fmla="*/ 719287 h 6861600"/>
              <a:gd name="connsiteX313" fmla="*/ 11622857 w 12193200"/>
              <a:gd name="connsiteY313" fmla="*/ 719287 h 6861600"/>
              <a:gd name="connsiteX314" fmla="*/ 11629525 w 12193200"/>
              <a:gd name="connsiteY314" fmla="*/ 711087 h 6861600"/>
              <a:gd name="connsiteX315" fmla="*/ 11634650 w 12193200"/>
              <a:gd name="connsiteY315" fmla="*/ 693014 h 6861600"/>
              <a:gd name="connsiteX316" fmla="*/ 11654018 w 12193200"/>
              <a:gd name="connsiteY316" fmla="*/ 688018 h 6861600"/>
              <a:gd name="connsiteX317" fmla="*/ 11659024 w 12193200"/>
              <a:gd name="connsiteY317" fmla="*/ 680584 h 6861600"/>
              <a:gd name="connsiteX318" fmla="*/ 11654654 w 12193200"/>
              <a:gd name="connsiteY318" fmla="*/ 520852 h 6861600"/>
              <a:gd name="connsiteX319" fmla="*/ 11603360 w 12193200"/>
              <a:gd name="connsiteY319" fmla="*/ 487533 h 6861600"/>
              <a:gd name="connsiteX320" fmla="*/ 11526547 w 12193200"/>
              <a:gd name="connsiteY320" fmla="*/ 493424 h 6861600"/>
              <a:gd name="connsiteX321" fmla="*/ 11402033 w 12193200"/>
              <a:gd name="connsiteY321" fmla="*/ 464842 h 6861600"/>
              <a:gd name="connsiteX322" fmla="*/ 11401644 w 12193200"/>
              <a:gd name="connsiteY322" fmla="*/ 459199 h 6861600"/>
              <a:gd name="connsiteX323" fmla="*/ 11433960 w 12193200"/>
              <a:gd name="connsiteY323" fmla="*/ 433314 h 6861600"/>
              <a:gd name="connsiteX324" fmla="*/ 11431392 w 12193200"/>
              <a:gd name="connsiteY324" fmla="*/ 426398 h 6861600"/>
              <a:gd name="connsiteX325" fmla="*/ 11365995 w 12193200"/>
              <a:gd name="connsiteY325" fmla="*/ 438191 h 6861600"/>
              <a:gd name="connsiteX326" fmla="*/ 11327648 w 12193200"/>
              <a:gd name="connsiteY326" fmla="*/ 397568 h 6861600"/>
              <a:gd name="connsiteX327" fmla="*/ 11324025 w 12193200"/>
              <a:gd name="connsiteY327" fmla="*/ 392924 h 6861600"/>
              <a:gd name="connsiteX328" fmla="*/ 11391491 w 12193200"/>
              <a:gd name="connsiteY328" fmla="*/ 334037 h 6861600"/>
              <a:gd name="connsiteX329" fmla="*/ 11426364 w 12193200"/>
              <a:gd name="connsiteY329" fmla="*/ 368996 h 6861600"/>
              <a:gd name="connsiteX330" fmla="*/ 11391491 w 12193200"/>
              <a:gd name="connsiteY330" fmla="*/ 403955 h 6861600"/>
              <a:gd name="connsiteX331" fmla="*/ 11356360 w 12193200"/>
              <a:gd name="connsiteY331" fmla="*/ 368996 h 6861600"/>
              <a:gd name="connsiteX332" fmla="*/ 11391491 w 12193200"/>
              <a:gd name="connsiteY332" fmla="*/ 334037 h 6861600"/>
              <a:gd name="connsiteX333" fmla="*/ 11389959 w 12193200"/>
              <a:gd name="connsiteY333" fmla="*/ 321618 h 6861600"/>
              <a:gd name="connsiteX334" fmla="*/ 11337262 w 12193200"/>
              <a:gd name="connsiteY334" fmla="*/ 374510 h 6861600"/>
              <a:gd name="connsiteX335" fmla="*/ 11389959 w 12193200"/>
              <a:gd name="connsiteY335" fmla="*/ 427401 h 6861600"/>
              <a:gd name="connsiteX336" fmla="*/ 11442656 w 12193200"/>
              <a:gd name="connsiteY336" fmla="*/ 374510 h 6861600"/>
              <a:gd name="connsiteX337" fmla="*/ 11389959 w 12193200"/>
              <a:gd name="connsiteY337" fmla="*/ 321618 h 6861600"/>
              <a:gd name="connsiteX338" fmla="*/ 0 w 12193200"/>
              <a:gd name="connsiteY338" fmla="*/ 0 h 6861600"/>
              <a:gd name="connsiteX339" fmla="*/ 12193200 w 12193200"/>
              <a:gd name="connsiteY339" fmla="*/ 0 h 6861600"/>
              <a:gd name="connsiteX340" fmla="*/ 12193200 w 12193200"/>
              <a:gd name="connsiteY340" fmla="*/ 6861600 h 6861600"/>
              <a:gd name="connsiteX341" fmla="*/ 0 w 12193200"/>
              <a:gd name="connsiteY341" fmla="*/ 6861600 h 686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12193200" h="6861600">
                <a:moveTo>
                  <a:pt x="11666200" y="756760"/>
                </a:moveTo>
                <a:cubicBezTo>
                  <a:pt x="11673094" y="756760"/>
                  <a:pt x="11676288" y="758939"/>
                  <a:pt x="11678975" y="761119"/>
                </a:cubicBezTo>
                <a:cubicBezTo>
                  <a:pt x="11678975" y="808195"/>
                  <a:pt x="11678975" y="808195"/>
                  <a:pt x="11678975" y="808195"/>
                </a:cubicBezTo>
                <a:lnTo>
                  <a:pt x="11678845" y="808195"/>
                </a:lnTo>
                <a:cubicBezTo>
                  <a:pt x="11678845" y="811658"/>
                  <a:pt x="11673094" y="813579"/>
                  <a:pt x="11667095" y="813579"/>
                </a:cubicBezTo>
                <a:cubicBezTo>
                  <a:pt x="11654191" y="813579"/>
                  <a:pt x="11644998" y="802671"/>
                  <a:pt x="11644998" y="784080"/>
                </a:cubicBezTo>
                <a:cubicBezTo>
                  <a:pt x="11644998" y="767658"/>
                  <a:pt x="11653942" y="756760"/>
                  <a:pt x="11666200" y="756760"/>
                </a:cubicBezTo>
                <a:close/>
                <a:moveTo>
                  <a:pt x="11553608" y="755951"/>
                </a:moveTo>
                <a:cubicBezTo>
                  <a:pt x="11558334" y="755951"/>
                  <a:pt x="11561787" y="756976"/>
                  <a:pt x="11565369" y="760439"/>
                </a:cubicBezTo>
                <a:cubicBezTo>
                  <a:pt x="11569210" y="764032"/>
                  <a:pt x="11571638" y="771995"/>
                  <a:pt x="11571638" y="784954"/>
                </a:cubicBezTo>
                <a:cubicBezTo>
                  <a:pt x="11571638" y="797535"/>
                  <a:pt x="11569210" y="805746"/>
                  <a:pt x="11565369" y="809339"/>
                </a:cubicBezTo>
                <a:cubicBezTo>
                  <a:pt x="11561787" y="812802"/>
                  <a:pt x="11558334" y="813698"/>
                  <a:pt x="11553608" y="813698"/>
                </a:cubicBezTo>
                <a:cubicBezTo>
                  <a:pt x="11548882" y="813698"/>
                  <a:pt x="11545677" y="812802"/>
                  <a:pt x="11542106" y="809339"/>
                </a:cubicBezTo>
                <a:cubicBezTo>
                  <a:pt x="11538394" y="805746"/>
                  <a:pt x="11535837" y="797783"/>
                  <a:pt x="11535837" y="784954"/>
                </a:cubicBezTo>
                <a:cubicBezTo>
                  <a:pt x="11535837" y="772243"/>
                  <a:pt x="11538394" y="764032"/>
                  <a:pt x="11542106" y="760439"/>
                </a:cubicBezTo>
                <a:cubicBezTo>
                  <a:pt x="11545688" y="756976"/>
                  <a:pt x="11549141" y="755951"/>
                  <a:pt x="11553608" y="755951"/>
                </a:cubicBezTo>
                <a:close/>
                <a:moveTo>
                  <a:pt x="11389948" y="755951"/>
                </a:moveTo>
                <a:cubicBezTo>
                  <a:pt x="11394707" y="755951"/>
                  <a:pt x="11397911" y="756976"/>
                  <a:pt x="11401504" y="760439"/>
                </a:cubicBezTo>
                <a:cubicBezTo>
                  <a:pt x="11405356" y="764032"/>
                  <a:pt x="11407795" y="771995"/>
                  <a:pt x="11407795" y="784954"/>
                </a:cubicBezTo>
                <a:cubicBezTo>
                  <a:pt x="11407795" y="797535"/>
                  <a:pt x="11405356" y="805746"/>
                  <a:pt x="11401504" y="809339"/>
                </a:cubicBezTo>
                <a:cubicBezTo>
                  <a:pt x="11397911" y="812802"/>
                  <a:pt x="11394448" y="813698"/>
                  <a:pt x="11389948" y="813698"/>
                </a:cubicBezTo>
                <a:cubicBezTo>
                  <a:pt x="11385201" y="813698"/>
                  <a:pt x="11381985" y="812802"/>
                  <a:pt x="11378133" y="809339"/>
                </a:cubicBezTo>
                <a:cubicBezTo>
                  <a:pt x="11374411" y="805746"/>
                  <a:pt x="11371843" y="797783"/>
                  <a:pt x="11371843" y="784954"/>
                </a:cubicBezTo>
                <a:cubicBezTo>
                  <a:pt x="11371843" y="772243"/>
                  <a:pt x="11374411" y="764032"/>
                  <a:pt x="11378133" y="760439"/>
                </a:cubicBezTo>
                <a:cubicBezTo>
                  <a:pt x="11381726" y="756976"/>
                  <a:pt x="11385190" y="755951"/>
                  <a:pt x="11389948" y="755951"/>
                </a:cubicBezTo>
                <a:close/>
                <a:moveTo>
                  <a:pt x="11267462" y="755951"/>
                </a:moveTo>
                <a:cubicBezTo>
                  <a:pt x="11272210" y="755951"/>
                  <a:pt x="11275425" y="756976"/>
                  <a:pt x="11279148" y="760439"/>
                </a:cubicBezTo>
                <a:cubicBezTo>
                  <a:pt x="11282881" y="764032"/>
                  <a:pt x="11285438" y="771995"/>
                  <a:pt x="11285438" y="784954"/>
                </a:cubicBezTo>
                <a:cubicBezTo>
                  <a:pt x="11285438" y="797535"/>
                  <a:pt x="11283000" y="805746"/>
                  <a:pt x="11279148" y="809339"/>
                </a:cubicBezTo>
                <a:cubicBezTo>
                  <a:pt x="11275555" y="812802"/>
                  <a:pt x="11272210" y="813698"/>
                  <a:pt x="11267462" y="813698"/>
                </a:cubicBezTo>
                <a:cubicBezTo>
                  <a:pt x="11262715" y="813698"/>
                  <a:pt x="11259499" y="812802"/>
                  <a:pt x="11255907" y="809339"/>
                </a:cubicBezTo>
                <a:cubicBezTo>
                  <a:pt x="11252054" y="805746"/>
                  <a:pt x="11249616" y="797783"/>
                  <a:pt x="11249616" y="784954"/>
                </a:cubicBezTo>
                <a:cubicBezTo>
                  <a:pt x="11249616" y="772243"/>
                  <a:pt x="11252054" y="764032"/>
                  <a:pt x="11255907" y="760439"/>
                </a:cubicBezTo>
                <a:cubicBezTo>
                  <a:pt x="11259499" y="756976"/>
                  <a:pt x="11262844" y="755951"/>
                  <a:pt x="11267462" y="755951"/>
                </a:cubicBezTo>
                <a:close/>
                <a:moveTo>
                  <a:pt x="11708668" y="750006"/>
                </a:moveTo>
                <a:cubicBezTo>
                  <a:pt x="11706381" y="750006"/>
                  <a:pt x="11706381" y="750772"/>
                  <a:pt x="11706381" y="752433"/>
                </a:cubicBezTo>
                <a:cubicBezTo>
                  <a:pt x="11706381" y="817032"/>
                  <a:pt x="11706381" y="817032"/>
                  <a:pt x="11706381" y="817032"/>
                </a:cubicBezTo>
                <a:cubicBezTo>
                  <a:pt x="11706381" y="818952"/>
                  <a:pt x="11706381" y="819459"/>
                  <a:pt x="11708420" y="819459"/>
                </a:cubicBezTo>
                <a:cubicBezTo>
                  <a:pt x="11715671" y="819459"/>
                  <a:pt x="11715671" y="819459"/>
                  <a:pt x="11715671" y="819459"/>
                </a:cubicBezTo>
                <a:cubicBezTo>
                  <a:pt x="11717699" y="819330"/>
                  <a:pt x="11718206" y="819330"/>
                  <a:pt x="11718206" y="817032"/>
                </a:cubicBezTo>
                <a:cubicBezTo>
                  <a:pt x="11718206" y="752433"/>
                  <a:pt x="11718206" y="752433"/>
                  <a:pt x="11718206" y="752433"/>
                </a:cubicBezTo>
                <a:cubicBezTo>
                  <a:pt x="11718206" y="750383"/>
                  <a:pt x="11717699" y="750006"/>
                  <a:pt x="11715660" y="750006"/>
                </a:cubicBezTo>
                <a:cubicBezTo>
                  <a:pt x="11708668" y="750006"/>
                  <a:pt x="11708668" y="750006"/>
                  <a:pt x="11708668" y="750006"/>
                </a:cubicBezTo>
                <a:close/>
                <a:moveTo>
                  <a:pt x="11826514" y="749671"/>
                </a:moveTo>
                <a:cubicBezTo>
                  <a:pt x="11824076" y="749671"/>
                  <a:pt x="11823170" y="749542"/>
                  <a:pt x="11822404" y="751851"/>
                </a:cubicBezTo>
                <a:cubicBezTo>
                  <a:pt x="11818552" y="763374"/>
                  <a:pt x="11808647" y="775804"/>
                  <a:pt x="11798623" y="781695"/>
                </a:cubicBezTo>
                <a:cubicBezTo>
                  <a:pt x="11798234" y="782084"/>
                  <a:pt x="11798105" y="782461"/>
                  <a:pt x="11798105" y="782461"/>
                </a:cubicBezTo>
                <a:cubicBezTo>
                  <a:pt x="11798105" y="782591"/>
                  <a:pt x="11798234" y="782968"/>
                  <a:pt x="11798234" y="783227"/>
                </a:cubicBezTo>
                <a:cubicBezTo>
                  <a:pt x="11822145" y="817420"/>
                  <a:pt x="11822145" y="817420"/>
                  <a:pt x="11822145" y="817420"/>
                </a:cubicBezTo>
                <a:cubicBezTo>
                  <a:pt x="11823558" y="819470"/>
                  <a:pt x="11824076" y="819470"/>
                  <a:pt x="11826126" y="819470"/>
                </a:cubicBezTo>
                <a:cubicBezTo>
                  <a:pt x="11835254" y="819470"/>
                  <a:pt x="11835254" y="819470"/>
                  <a:pt x="11835254" y="819470"/>
                </a:cubicBezTo>
                <a:cubicBezTo>
                  <a:pt x="11835891" y="819330"/>
                  <a:pt x="11837175" y="819330"/>
                  <a:pt x="11837175" y="817798"/>
                </a:cubicBezTo>
                <a:cubicBezTo>
                  <a:pt x="11837175" y="817291"/>
                  <a:pt x="11836786" y="816643"/>
                  <a:pt x="11836279" y="816136"/>
                </a:cubicBezTo>
                <a:cubicBezTo>
                  <a:pt x="11810826" y="782450"/>
                  <a:pt x="11810826" y="782450"/>
                  <a:pt x="11810826" y="782450"/>
                </a:cubicBezTo>
                <a:cubicBezTo>
                  <a:pt x="11810567" y="782192"/>
                  <a:pt x="11810567" y="782192"/>
                  <a:pt x="11810567" y="782192"/>
                </a:cubicBezTo>
                <a:cubicBezTo>
                  <a:pt x="11819566" y="775534"/>
                  <a:pt x="11828824" y="765154"/>
                  <a:pt x="11834607" y="753890"/>
                </a:cubicBezTo>
                <a:cubicBezTo>
                  <a:pt x="11835125" y="752606"/>
                  <a:pt x="11835254" y="751969"/>
                  <a:pt x="11835254" y="751203"/>
                </a:cubicBezTo>
                <a:cubicBezTo>
                  <a:pt x="11835254" y="750049"/>
                  <a:pt x="11834607" y="749671"/>
                  <a:pt x="11832816" y="749671"/>
                </a:cubicBezTo>
                <a:cubicBezTo>
                  <a:pt x="11826514" y="749671"/>
                  <a:pt x="11826514" y="749671"/>
                  <a:pt x="11826514" y="749671"/>
                </a:cubicBezTo>
                <a:close/>
                <a:moveTo>
                  <a:pt x="11301634" y="749671"/>
                </a:moveTo>
                <a:cubicBezTo>
                  <a:pt x="11301116" y="749671"/>
                  <a:pt x="11299832" y="749671"/>
                  <a:pt x="11299832" y="751462"/>
                </a:cubicBezTo>
                <a:cubicBezTo>
                  <a:pt x="11299832" y="751980"/>
                  <a:pt x="11299961" y="752617"/>
                  <a:pt x="11300350" y="753383"/>
                </a:cubicBezTo>
                <a:cubicBezTo>
                  <a:pt x="11324605" y="817399"/>
                  <a:pt x="11324605" y="817399"/>
                  <a:pt x="11324605" y="817399"/>
                </a:cubicBezTo>
                <a:cubicBezTo>
                  <a:pt x="11325371" y="818942"/>
                  <a:pt x="11325630" y="819449"/>
                  <a:pt x="11326785" y="819449"/>
                </a:cubicBezTo>
                <a:cubicBezTo>
                  <a:pt x="11332050" y="819449"/>
                  <a:pt x="11332050" y="819449"/>
                  <a:pt x="11332050" y="819449"/>
                </a:cubicBezTo>
                <a:cubicBezTo>
                  <a:pt x="11333593" y="819449"/>
                  <a:pt x="11333971" y="819190"/>
                  <a:pt x="11334489" y="817399"/>
                </a:cubicBezTo>
                <a:cubicBezTo>
                  <a:pt x="11358108" y="753135"/>
                  <a:pt x="11358108" y="753135"/>
                  <a:pt x="11358108" y="753135"/>
                </a:cubicBezTo>
                <a:cubicBezTo>
                  <a:pt x="11358366" y="751592"/>
                  <a:pt x="11358366" y="751462"/>
                  <a:pt x="11358366" y="751085"/>
                </a:cubicBezTo>
                <a:cubicBezTo>
                  <a:pt x="11358366" y="749671"/>
                  <a:pt x="11357341" y="749671"/>
                  <a:pt x="11356694" y="749671"/>
                </a:cubicBezTo>
                <a:cubicBezTo>
                  <a:pt x="11350015" y="749671"/>
                  <a:pt x="11350015" y="749671"/>
                  <a:pt x="11350015" y="749671"/>
                </a:cubicBezTo>
                <a:cubicBezTo>
                  <a:pt x="11349120" y="749930"/>
                  <a:pt x="11348990" y="750308"/>
                  <a:pt x="11348343" y="751592"/>
                </a:cubicBezTo>
                <a:cubicBezTo>
                  <a:pt x="11330885" y="802908"/>
                  <a:pt x="11330885" y="802908"/>
                  <a:pt x="11330885" y="802908"/>
                </a:cubicBezTo>
                <a:cubicBezTo>
                  <a:pt x="11312920" y="751851"/>
                  <a:pt x="11312920" y="751851"/>
                  <a:pt x="11312920" y="751851"/>
                </a:cubicBezTo>
                <a:cubicBezTo>
                  <a:pt x="11312154" y="749930"/>
                  <a:pt x="11311895" y="749671"/>
                  <a:pt x="11309845" y="749671"/>
                </a:cubicBezTo>
                <a:cubicBezTo>
                  <a:pt x="11301634" y="749671"/>
                  <a:pt x="11301634" y="749671"/>
                  <a:pt x="11301634" y="749671"/>
                </a:cubicBezTo>
                <a:close/>
                <a:moveTo>
                  <a:pt x="11754223" y="748506"/>
                </a:moveTo>
                <a:cubicBezTo>
                  <a:pt x="11742149" y="748506"/>
                  <a:pt x="11731241" y="755185"/>
                  <a:pt x="11731241" y="767625"/>
                </a:cubicBezTo>
                <a:cubicBezTo>
                  <a:pt x="11731241" y="779300"/>
                  <a:pt x="11739462" y="784177"/>
                  <a:pt x="11749346" y="788417"/>
                </a:cubicBezTo>
                <a:cubicBezTo>
                  <a:pt x="11757050" y="791622"/>
                  <a:pt x="11764236" y="794708"/>
                  <a:pt x="11764236" y="801894"/>
                </a:cubicBezTo>
                <a:cubicBezTo>
                  <a:pt x="11764236" y="807407"/>
                  <a:pt x="11759866" y="813698"/>
                  <a:pt x="11750500" y="813698"/>
                </a:cubicBezTo>
                <a:cubicBezTo>
                  <a:pt x="11740995" y="813698"/>
                  <a:pt x="11738308" y="806641"/>
                  <a:pt x="11733679" y="806641"/>
                </a:cubicBezTo>
                <a:cubicBezTo>
                  <a:pt x="11731500" y="806641"/>
                  <a:pt x="11728673" y="807666"/>
                  <a:pt x="11728673" y="811130"/>
                </a:cubicBezTo>
                <a:cubicBezTo>
                  <a:pt x="11728673" y="816643"/>
                  <a:pt x="11739462" y="821402"/>
                  <a:pt x="11750241" y="821402"/>
                </a:cubicBezTo>
                <a:cubicBezTo>
                  <a:pt x="11762434" y="821531"/>
                  <a:pt x="11774896" y="815111"/>
                  <a:pt x="11774896" y="800610"/>
                </a:cubicBezTo>
                <a:cubicBezTo>
                  <a:pt x="11774896" y="777897"/>
                  <a:pt x="11741901" y="781490"/>
                  <a:pt x="11741901" y="766471"/>
                </a:cubicBezTo>
                <a:cubicBezTo>
                  <a:pt x="11741901" y="761335"/>
                  <a:pt x="11745882" y="756199"/>
                  <a:pt x="11753457" y="756199"/>
                </a:cubicBezTo>
                <a:cubicBezTo>
                  <a:pt x="11761290" y="756199"/>
                  <a:pt x="11763340" y="761335"/>
                  <a:pt x="11767322" y="761335"/>
                </a:cubicBezTo>
                <a:cubicBezTo>
                  <a:pt x="11769372" y="761335"/>
                  <a:pt x="11772328" y="760180"/>
                  <a:pt x="11772328" y="756587"/>
                </a:cubicBezTo>
                <a:cubicBezTo>
                  <a:pt x="11772328" y="751452"/>
                  <a:pt x="11763599" y="748506"/>
                  <a:pt x="11754223" y="748506"/>
                </a:cubicBezTo>
                <a:close/>
                <a:moveTo>
                  <a:pt x="11614257" y="748117"/>
                </a:moveTo>
                <a:cubicBezTo>
                  <a:pt x="11607082" y="748117"/>
                  <a:pt x="11602594" y="749272"/>
                  <a:pt x="11599001" y="750167"/>
                </a:cubicBezTo>
                <a:cubicBezTo>
                  <a:pt x="11594383" y="751322"/>
                  <a:pt x="11592721" y="753491"/>
                  <a:pt x="11592721" y="755660"/>
                </a:cubicBezTo>
                <a:cubicBezTo>
                  <a:pt x="11592721" y="816902"/>
                  <a:pt x="11592721" y="816902"/>
                  <a:pt x="11592721" y="816902"/>
                </a:cubicBezTo>
                <a:cubicBezTo>
                  <a:pt x="11592721" y="818952"/>
                  <a:pt x="11593487" y="819071"/>
                  <a:pt x="11595418" y="819071"/>
                </a:cubicBezTo>
                <a:cubicBezTo>
                  <a:pt x="11602216" y="819071"/>
                  <a:pt x="11602216" y="819071"/>
                  <a:pt x="11602216" y="819071"/>
                </a:cubicBezTo>
                <a:cubicBezTo>
                  <a:pt x="11603878" y="819071"/>
                  <a:pt x="11604654" y="818942"/>
                  <a:pt x="11604654" y="816902"/>
                </a:cubicBezTo>
                <a:cubicBezTo>
                  <a:pt x="11604654" y="760774"/>
                  <a:pt x="11604654" y="760774"/>
                  <a:pt x="11604654" y="760774"/>
                </a:cubicBezTo>
                <a:cubicBezTo>
                  <a:pt x="11604654" y="757192"/>
                  <a:pt x="11607471" y="754764"/>
                  <a:pt x="11611452" y="754764"/>
                </a:cubicBezTo>
                <a:cubicBezTo>
                  <a:pt x="11620041" y="754764"/>
                  <a:pt x="11621325" y="761033"/>
                  <a:pt x="11625943" y="761033"/>
                </a:cubicBezTo>
                <a:cubicBezTo>
                  <a:pt x="11629255" y="761162"/>
                  <a:pt x="11631823" y="759112"/>
                  <a:pt x="11631823" y="755152"/>
                </a:cubicBezTo>
                <a:cubicBezTo>
                  <a:pt x="11631823" y="750167"/>
                  <a:pt x="11623623" y="748117"/>
                  <a:pt x="11614257" y="748117"/>
                </a:cubicBezTo>
                <a:close/>
                <a:moveTo>
                  <a:pt x="11553619" y="748117"/>
                </a:moveTo>
                <a:cubicBezTo>
                  <a:pt x="11547609" y="748117"/>
                  <a:pt x="11541221" y="749919"/>
                  <a:pt x="11536236" y="753124"/>
                </a:cubicBezTo>
                <a:cubicBezTo>
                  <a:pt x="11528565" y="758519"/>
                  <a:pt x="11523450" y="768780"/>
                  <a:pt x="11523450" y="784954"/>
                </a:cubicBezTo>
                <a:cubicBezTo>
                  <a:pt x="11523450" y="800998"/>
                  <a:pt x="11528565" y="811270"/>
                  <a:pt x="11536236" y="816654"/>
                </a:cubicBezTo>
                <a:cubicBezTo>
                  <a:pt x="11540962" y="819988"/>
                  <a:pt x="11547490" y="821531"/>
                  <a:pt x="11553619" y="821531"/>
                </a:cubicBezTo>
                <a:cubicBezTo>
                  <a:pt x="11559888" y="821531"/>
                  <a:pt x="11566275" y="819859"/>
                  <a:pt x="11571001" y="816654"/>
                </a:cubicBezTo>
                <a:cubicBezTo>
                  <a:pt x="11578802" y="811259"/>
                  <a:pt x="11583917" y="800998"/>
                  <a:pt x="11583917" y="784954"/>
                </a:cubicBezTo>
                <a:cubicBezTo>
                  <a:pt x="11583917" y="768780"/>
                  <a:pt x="11578802" y="758519"/>
                  <a:pt x="11571001" y="753124"/>
                </a:cubicBezTo>
                <a:cubicBezTo>
                  <a:pt x="11566146" y="749660"/>
                  <a:pt x="11559747" y="748117"/>
                  <a:pt x="11553619" y="748117"/>
                </a:cubicBezTo>
                <a:close/>
                <a:moveTo>
                  <a:pt x="11486031" y="748117"/>
                </a:moveTo>
                <a:cubicBezTo>
                  <a:pt x="11475824" y="748117"/>
                  <a:pt x="11468930" y="750297"/>
                  <a:pt x="11465229" y="751452"/>
                </a:cubicBezTo>
                <a:cubicBezTo>
                  <a:pt x="11460632" y="752994"/>
                  <a:pt x="11459230" y="754656"/>
                  <a:pt x="11459230" y="756965"/>
                </a:cubicBezTo>
                <a:cubicBezTo>
                  <a:pt x="11459230" y="817010"/>
                  <a:pt x="11459230" y="817010"/>
                  <a:pt x="11459230" y="817010"/>
                </a:cubicBezTo>
                <a:cubicBezTo>
                  <a:pt x="11459230" y="819190"/>
                  <a:pt x="11459737" y="819449"/>
                  <a:pt x="11461787" y="819449"/>
                </a:cubicBezTo>
                <a:cubicBezTo>
                  <a:pt x="11468422" y="819449"/>
                  <a:pt x="11468422" y="819449"/>
                  <a:pt x="11468422" y="819449"/>
                </a:cubicBezTo>
                <a:cubicBezTo>
                  <a:pt x="11470332" y="819449"/>
                  <a:pt x="11471228" y="819190"/>
                  <a:pt x="11471228" y="816751"/>
                </a:cubicBezTo>
                <a:cubicBezTo>
                  <a:pt x="11471228" y="761454"/>
                  <a:pt x="11471228" y="761454"/>
                  <a:pt x="11471228" y="761454"/>
                </a:cubicBezTo>
                <a:cubicBezTo>
                  <a:pt x="11471228" y="758497"/>
                  <a:pt x="11476331" y="755422"/>
                  <a:pt x="11485654" y="755422"/>
                </a:cubicBezTo>
                <a:cubicBezTo>
                  <a:pt x="11501223" y="755422"/>
                  <a:pt x="11501223" y="765554"/>
                  <a:pt x="11501223" y="771844"/>
                </a:cubicBezTo>
                <a:cubicBezTo>
                  <a:pt x="11501223" y="816751"/>
                  <a:pt x="11501223" y="816751"/>
                  <a:pt x="11501223" y="816751"/>
                </a:cubicBezTo>
                <a:cubicBezTo>
                  <a:pt x="11501223" y="819190"/>
                  <a:pt x="11501990" y="819449"/>
                  <a:pt x="11504288" y="819449"/>
                </a:cubicBezTo>
                <a:cubicBezTo>
                  <a:pt x="11511690" y="819449"/>
                  <a:pt x="11511690" y="819449"/>
                  <a:pt x="11511690" y="819449"/>
                </a:cubicBezTo>
                <a:cubicBezTo>
                  <a:pt x="11512963" y="819201"/>
                  <a:pt x="11512963" y="817917"/>
                  <a:pt x="11512963" y="816762"/>
                </a:cubicBezTo>
                <a:cubicBezTo>
                  <a:pt x="11512963" y="770312"/>
                  <a:pt x="11512963" y="770312"/>
                  <a:pt x="11512963" y="770312"/>
                </a:cubicBezTo>
                <a:cubicBezTo>
                  <a:pt x="11512963" y="762230"/>
                  <a:pt x="11512704" y="748117"/>
                  <a:pt x="11486031" y="748117"/>
                </a:cubicBezTo>
                <a:close/>
                <a:moveTo>
                  <a:pt x="11389700" y="748117"/>
                </a:moveTo>
                <a:cubicBezTo>
                  <a:pt x="11383539" y="748117"/>
                  <a:pt x="11377249" y="749919"/>
                  <a:pt x="11372242" y="753124"/>
                </a:cubicBezTo>
                <a:cubicBezTo>
                  <a:pt x="11364538" y="758519"/>
                  <a:pt x="11359402" y="768780"/>
                  <a:pt x="11359402" y="784954"/>
                </a:cubicBezTo>
                <a:cubicBezTo>
                  <a:pt x="11359402" y="800998"/>
                  <a:pt x="11364538" y="811270"/>
                  <a:pt x="11372242" y="816654"/>
                </a:cubicBezTo>
                <a:cubicBezTo>
                  <a:pt x="11376990" y="819988"/>
                  <a:pt x="11383539" y="821531"/>
                  <a:pt x="11389700" y="821531"/>
                </a:cubicBezTo>
                <a:cubicBezTo>
                  <a:pt x="11395990" y="821531"/>
                  <a:pt x="11402281" y="819859"/>
                  <a:pt x="11407158" y="816654"/>
                </a:cubicBezTo>
                <a:cubicBezTo>
                  <a:pt x="11414991" y="811259"/>
                  <a:pt x="11420127" y="800998"/>
                  <a:pt x="11420127" y="784954"/>
                </a:cubicBezTo>
                <a:cubicBezTo>
                  <a:pt x="11420127" y="768780"/>
                  <a:pt x="11414991" y="758519"/>
                  <a:pt x="11407158" y="753124"/>
                </a:cubicBezTo>
                <a:cubicBezTo>
                  <a:pt x="11402540" y="749660"/>
                  <a:pt x="11395990" y="748117"/>
                  <a:pt x="11389700" y="748117"/>
                </a:cubicBezTo>
                <a:close/>
                <a:moveTo>
                  <a:pt x="11267473" y="748117"/>
                </a:moveTo>
                <a:cubicBezTo>
                  <a:pt x="11261312" y="748117"/>
                  <a:pt x="11254892" y="749919"/>
                  <a:pt x="11250015" y="753124"/>
                </a:cubicBezTo>
                <a:cubicBezTo>
                  <a:pt x="11242182" y="758519"/>
                  <a:pt x="11237046" y="768780"/>
                  <a:pt x="11237046" y="784954"/>
                </a:cubicBezTo>
                <a:cubicBezTo>
                  <a:pt x="11237046" y="800998"/>
                  <a:pt x="11242182" y="811270"/>
                  <a:pt x="11250015" y="816654"/>
                </a:cubicBezTo>
                <a:cubicBezTo>
                  <a:pt x="11254763" y="819988"/>
                  <a:pt x="11261183" y="821531"/>
                  <a:pt x="11267473" y="821531"/>
                </a:cubicBezTo>
                <a:cubicBezTo>
                  <a:pt x="11273764" y="821531"/>
                  <a:pt x="11279925" y="819859"/>
                  <a:pt x="11284931" y="816654"/>
                </a:cubicBezTo>
                <a:cubicBezTo>
                  <a:pt x="11292635" y="811259"/>
                  <a:pt x="11297771" y="800998"/>
                  <a:pt x="11297771" y="784954"/>
                </a:cubicBezTo>
                <a:cubicBezTo>
                  <a:pt x="11297771" y="768780"/>
                  <a:pt x="11292635" y="758519"/>
                  <a:pt x="11284931" y="753124"/>
                </a:cubicBezTo>
                <a:cubicBezTo>
                  <a:pt x="11279925" y="749660"/>
                  <a:pt x="11273764" y="748117"/>
                  <a:pt x="11267473" y="748117"/>
                </a:cubicBezTo>
                <a:close/>
                <a:moveTo>
                  <a:pt x="11199756" y="748117"/>
                </a:moveTo>
                <a:cubicBezTo>
                  <a:pt x="11189495" y="748117"/>
                  <a:pt x="11182698" y="750297"/>
                  <a:pt x="11178857" y="751452"/>
                </a:cubicBezTo>
                <a:cubicBezTo>
                  <a:pt x="11174368" y="752994"/>
                  <a:pt x="11172825" y="754656"/>
                  <a:pt x="11172825" y="756965"/>
                </a:cubicBezTo>
                <a:cubicBezTo>
                  <a:pt x="11172825" y="817010"/>
                  <a:pt x="11172825" y="817010"/>
                  <a:pt x="11172825" y="817010"/>
                </a:cubicBezTo>
                <a:cubicBezTo>
                  <a:pt x="11172825" y="819190"/>
                  <a:pt x="11173343" y="819449"/>
                  <a:pt x="11175263" y="819449"/>
                </a:cubicBezTo>
                <a:cubicBezTo>
                  <a:pt x="11181932" y="819449"/>
                  <a:pt x="11181932" y="819449"/>
                  <a:pt x="11181932" y="819449"/>
                </a:cubicBezTo>
                <a:cubicBezTo>
                  <a:pt x="11183852" y="819449"/>
                  <a:pt x="11184748" y="819190"/>
                  <a:pt x="11184748" y="816751"/>
                </a:cubicBezTo>
                <a:cubicBezTo>
                  <a:pt x="11184748" y="761454"/>
                  <a:pt x="11184748" y="761454"/>
                  <a:pt x="11184748" y="761454"/>
                </a:cubicBezTo>
                <a:cubicBezTo>
                  <a:pt x="11184748" y="758497"/>
                  <a:pt x="11189873" y="755422"/>
                  <a:pt x="11199238" y="755422"/>
                </a:cubicBezTo>
                <a:cubicBezTo>
                  <a:pt x="11214884" y="755422"/>
                  <a:pt x="11214884" y="765554"/>
                  <a:pt x="11214884" y="771844"/>
                </a:cubicBezTo>
                <a:cubicBezTo>
                  <a:pt x="11214884" y="816751"/>
                  <a:pt x="11214884" y="816751"/>
                  <a:pt x="11214884" y="816751"/>
                </a:cubicBezTo>
                <a:cubicBezTo>
                  <a:pt x="11214884" y="819190"/>
                  <a:pt x="11215650" y="819449"/>
                  <a:pt x="11217959" y="819449"/>
                </a:cubicBezTo>
                <a:cubicBezTo>
                  <a:pt x="11225393" y="819449"/>
                  <a:pt x="11225393" y="819449"/>
                  <a:pt x="11225393" y="819449"/>
                </a:cubicBezTo>
                <a:cubicBezTo>
                  <a:pt x="11226688" y="819201"/>
                  <a:pt x="11226817" y="817917"/>
                  <a:pt x="11226817" y="816762"/>
                </a:cubicBezTo>
                <a:cubicBezTo>
                  <a:pt x="11226817" y="770312"/>
                  <a:pt x="11226817" y="770312"/>
                  <a:pt x="11226817" y="770312"/>
                </a:cubicBezTo>
                <a:cubicBezTo>
                  <a:pt x="11226817" y="762230"/>
                  <a:pt x="11226688" y="748117"/>
                  <a:pt x="11199756" y="748117"/>
                </a:cubicBezTo>
                <a:close/>
                <a:moveTo>
                  <a:pt x="11681273" y="724801"/>
                </a:moveTo>
                <a:cubicBezTo>
                  <a:pt x="11678975" y="724801"/>
                  <a:pt x="11678845" y="725567"/>
                  <a:pt x="11678845" y="727876"/>
                </a:cubicBezTo>
                <a:cubicBezTo>
                  <a:pt x="11678845" y="752250"/>
                  <a:pt x="11678845" y="752250"/>
                  <a:pt x="11678845" y="752250"/>
                </a:cubicBezTo>
                <a:cubicBezTo>
                  <a:pt x="11674626" y="750070"/>
                  <a:pt x="11670537" y="748527"/>
                  <a:pt x="11664279" y="748527"/>
                </a:cubicBezTo>
                <a:cubicBezTo>
                  <a:pt x="11643455" y="748527"/>
                  <a:pt x="11632848" y="768413"/>
                  <a:pt x="11632848" y="784954"/>
                </a:cubicBezTo>
                <a:cubicBezTo>
                  <a:pt x="11632848" y="809587"/>
                  <a:pt x="11646260" y="821510"/>
                  <a:pt x="11666707" y="821510"/>
                </a:cubicBezTo>
                <a:cubicBezTo>
                  <a:pt x="11676547" y="821531"/>
                  <a:pt x="11690477" y="816654"/>
                  <a:pt x="11690477" y="812036"/>
                </a:cubicBezTo>
                <a:cubicBezTo>
                  <a:pt x="11690477" y="727498"/>
                  <a:pt x="11690477" y="727498"/>
                  <a:pt x="11690477" y="727498"/>
                </a:cubicBezTo>
                <a:cubicBezTo>
                  <a:pt x="11690477" y="724930"/>
                  <a:pt x="11689711" y="724801"/>
                  <a:pt x="11687919" y="724801"/>
                </a:cubicBezTo>
                <a:cubicBezTo>
                  <a:pt x="11681273" y="724801"/>
                  <a:pt x="11681273" y="724801"/>
                  <a:pt x="11681273" y="724801"/>
                </a:cubicBezTo>
                <a:close/>
                <a:moveTo>
                  <a:pt x="11786797" y="724552"/>
                </a:moveTo>
                <a:cubicBezTo>
                  <a:pt x="11785384" y="724552"/>
                  <a:pt x="11784607" y="724811"/>
                  <a:pt x="11784607" y="726732"/>
                </a:cubicBezTo>
                <a:cubicBezTo>
                  <a:pt x="11784607" y="817280"/>
                  <a:pt x="11784607" y="817280"/>
                  <a:pt x="11784607" y="817280"/>
                </a:cubicBezTo>
                <a:cubicBezTo>
                  <a:pt x="11784607" y="819071"/>
                  <a:pt x="11784995" y="819330"/>
                  <a:pt x="11786797" y="819330"/>
                </a:cubicBezTo>
                <a:cubicBezTo>
                  <a:pt x="11793864" y="819330"/>
                  <a:pt x="11793864" y="819330"/>
                  <a:pt x="11793864" y="819330"/>
                </a:cubicBezTo>
                <a:cubicBezTo>
                  <a:pt x="11795526" y="819330"/>
                  <a:pt x="11796303" y="819330"/>
                  <a:pt x="11796303" y="817409"/>
                </a:cubicBezTo>
                <a:cubicBezTo>
                  <a:pt x="11796303" y="726473"/>
                  <a:pt x="11796303" y="726473"/>
                  <a:pt x="11796303" y="726473"/>
                </a:cubicBezTo>
                <a:cubicBezTo>
                  <a:pt x="11796303" y="724552"/>
                  <a:pt x="11795407" y="724552"/>
                  <a:pt x="11793864" y="724552"/>
                </a:cubicBezTo>
                <a:cubicBezTo>
                  <a:pt x="11786797" y="724552"/>
                  <a:pt x="11786797" y="724552"/>
                  <a:pt x="11786797" y="724552"/>
                </a:cubicBezTo>
                <a:close/>
                <a:moveTo>
                  <a:pt x="11712617" y="723776"/>
                </a:moveTo>
                <a:cubicBezTo>
                  <a:pt x="11708291" y="723776"/>
                  <a:pt x="11705237" y="726851"/>
                  <a:pt x="11705237" y="730940"/>
                </a:cubicBezTo>
                <a:cubicBezTo>
                  <a:pt x="11705237" y="734781"/>
                  <a:pt x="11707913" y="737975"/>
                  <a:pt x="11712358" y="737975"/>
                </a:cubicBezTo>
                <a:cubicBezTo>
                  <a:pt x="11716933" y="737845"/>
                  <a:pt x="11719739" y="734263"/>
                  <a:pt x="11719609" y="730433"/>
                </a:cubicBezTo>
                <a:cubicBezTo>
                  <a:pt x="11719350" y="726462"/>
                  <a:pt x="11716178" y="723776"/>
                  <a:pt x="11712617" y="723776"/>
                </a:cubicBezTo>
                <a:close/>
                <a:moveTo>
                  <a:pt x="11855021" y="713601"/>
                </a:moveTo>
                <a:lnTo>
                  <a:pt x="11855284" y="713794"/>
                </a:lnTo>
                <a:lnTo>
                  <a:pt x="11855021" y="713860"/>
                </a:lnTo>
                <a:cubicBezTo>
                  <a:pt x="11855021" y="713860"/>
                  <a:pt x="11855021" y="713860"/>
                  <a:pt x="11855021" y="713601"/>
                </a:cubicBezTo>
                <a:close/>
                <a:moveTo>
                  <a:pt x="11847209" y="704235"/>
                </a:moveTo>
                <a:cubicBezTo>
                  <a:pt x="11851428" y="704235"/>
                  <a:pt x="11851428" y="704235"/>
                  <a:pt x="11851428" y="704235"/>
                </a:cubicBezTo>
                <a:cubicBezTo>
                  <a:pt x="11853608" y="704235"/>
                  <a:pt x="11857190" y="704235"/>
                  <a:pt x="11857190" y="707699"/>
                </a:cubicBezTo>
                <a:cubicBezTo>
                  <a:pt x="11857190" y="711162"/>
                  <a:pt x="11853478" y="711162"/>
                  <a:pt x="11851817" y="711162"/>
                </a:cubicBezTo>
                <a:cubicBezTo>
                  <a:pt x="11847209" y="711162"/>
                  <a:pt x="11847209" y="711162"/>
                  <a:pt x="11847209" y="711162"/>
                </a:cubicBezTo>
                <a:close/>
                <a:moveTo>
                  <a:pt x="11843627" y="701020"/>
                </a:moveTo>
                <a:lnTo>
                  <a:pt x="11843627" y="724250"/>
                </a:lnTo>
                <a:cubicBezTo>
                  <a:pt x="11847468" y="724250"/>
                  <a:pt x="11847468" y="724250"/>
                  <a:pt x="11847468" y="724250"/>
                </a:cubicBezTo>
                <a:cubicBezTo>
                  <a:pt x="11847468" y="714367"/>
                  <a:pt x="11847468" y="714367"/>
                  <a:pt x="11847468" y="714367"/>
                </a:cubicBezTo>
                <a:cubicBezTo>
                  <a:pt x="11849648" y="714367"/>
                  <a:pt x="11849648" y="714367"/>
                  <a:pt x="11849648" y="714367"/>
                </a:cubicBezTo>
                <a:cubicBezTo>
                  <a:pt x="11852723" y="714367"/>
                  <a:pt x="11853867" y="715521"/>
                  <a:pt x="11856553" y="720528"/>
                </a:cubicBezTo>
                <a:cubicBezTo>
                  <a:pt x="11858603" y="724121"/>
                  <a:pt x="11858603" y="724121"/>
                  <a:pt x="11858603" y="724121"/>
                </a:cubicBezTo>
                <a:cubicBezTo>
                  <a:pt x="11863081" y="724121"/>
                  <a:pt x="11863081" y="724121"/>
                  <a:pt x="11863081" y="724121"/>
                </a:cubicBezTo>
                <a:cubicBezTo>
                  <a:pt x="11860265" y="719503"/>
                  <a:pt x="11860265" y="719503"/>
                  <a:pt x="11860265" y="719503"/>
                </a:cubicBezTo>
                <a:cubicBezTo>
                  <a:pt x="11858857" y="717258"/>
                  <a:pt x="11857864" y="715942"/>
                  <a:pt x="11857064" y="715107"/>
                </a:cubicBezTo>
                <a:lnTo>
                  <a:pt x="11855284" y="713794"/>
                </a:lnTo>
                <a:lnTo>
                  <a:pt x="11858039" y="713106"/>
                </a:lnTo>
                <a:cubicBezTo>
                  <a:pt x="11860542" y="711860"/>
                  <a:pt x="11861549" y="709333"/>
                  <a:pt x="11861549" y="707310"/>
                </a:cubicBezTo>
                <a:cubicBezTo>
                  <a:pt x="11861549" y="705390"/>
                  <a:pt x="11860653" y="703717"/>
                  <a:pt x="11859370" y="702822"/>
                </a:cubicBezTo>
                <a:cubicBezTo>
                  <a:pt x="11857449" y="701020"/>
                  <a:pt x="11854385" y="701020"/>
                  <a:pt x="11851817" y="701020"/>
                </a:cubicBezTo>
                <a:cubicBezTo>
                  <a:pt x="11843627" y="701020"/>
                  <a:pt x="11843627" y="701020"/>
                  <a:pt x="11843627" y="701020"/>
                </a:cubicBezTo>
                <a:close/>
                <a:moveTo>
                  <a:pt x="11852712" y="694611"/>
                </a:moveTo>
                <a:cubicBezTo>
                  <a:pt x="11862563" y="694611"/>
                  <a:pt x="11870623" y="702563"/>
                  <a:pt x="11870623" y="712446"/>
                </a:cubicBezTo>
                <a:cubicBezTo>
                  <a:pt x="11870623" y="722330"/>
                  <a:pt x="11862693" y="730541"/>
                  <a:pt x="11852712" y="730541"/>
                </a:cubicBezTo>
                <a:cubicBezTo>
                  <a:pt x="11842861" y="730541"/>
                  <a:pt x="11834931" y="722330"/>
                  <a:pt x="11834931" y="712446"/>
                </a:cubicBezTo>
                <a:cubicBezTo>
                  <a:pt x="11834801" y="702563"/>
                  <a:pt x="11842732" y="694611"/>
                  <a:pt x="11852712" y="694611"/>
                </a:cubicBezTo>
                <a:close/>
                <a:moveTo>
                  <a:pt x="11852712" y="690888"/>
                </a:moveTo>
                <a:cubicBezTo>
                  <a:pt x="11840940" y="690888"/>
                  <a:pt x="11831348" y="700513"/>
                  <a:pt x="11831348" y="712446"/>
                </a:cubicBezTo>
                <a:cubicBezTo>
                  <a:pt x="11831348" y="724509"/>
                  <a:pt x="11840940" y="734004"/>
                  <a:pt x="11852712" y="734004"/>
                </a:cubicBezTo>
                <a:cubicBezTo>
                  <a:pt x="11864613" y="734004"/>
                  <a:pt x="11874076" y="724250"/>
                  <a:pt x="11874076" y="712446"/>
                </a:cubicBezTo>
                <a:cubicBezTo>
                  <a:pt x="11874076" y="700642"/>
                  <a:pt x="11864484" y="690888"/>
                  <a:pt x="11852712" y="690888"/>
                </a:cubicBezTo>
                <a:close/>
                <a:moveTo>
                  <a:pt x="11639380" y="551044"/>
                </a:moveTo>
                <a:cubicBezTo>
                  <a:pt x="11639972" y="550996"/>
                  <a:pt x="11640676" y="551284"/>
                  <a:pt x="11641189" y="551862"/>
                </a:cubicBezTo>
                <a:cubicBezTo>
                  <a:pt x="11649011" y="560062"/>
                  <a:pt x="11646325" y="621974"/>
                  <a:pt x="11644652" y="634274"/>
                </a:cubicBezTo>
                <a:cubicBezTo>
                  <a:pt x="11644264" y="637349"/>
                  <a:pt x="11641448" y="639788"/>
                  <a:pt x="11640682" y="633508"/>
                </a:cubicBezTo>
                <a:cubicBezTo>
                  <a:pt x="11639786" y="625567"/>
                  <a:pt x="11635557" y="607235"/>
                  <a:pt x="11634273" y="599671"/>
                </a:cubicBezTo>
                <a:cubicBezTo>
                  <a:pt x="11632859" y="592496"/>
                  <a:pt x="11636841" y="570582"/>
                  <a:pt x="11638243" y="552250"/>
                </a:cubicBezTo>
                <a:cubicBezTo>
                  <a:pt x="11638308" y="551479"/>
                  <a:pt x="11638788" y="551093"/>
                  <a:pt x="11639380" y="551044"/>
                </a:cubicBezTo>
                <a:close/>
                <a:moveTo>
                  <a:pt x="11490639" y="502002"/>
                </a:moveTo>
                <a:cubicBezTo>
                  <a:pt x="11510395" y="504700"/>
                  <a:pt x="11530399" y="505207"/>
                  <a:pt x="11550015" y="504052"/>
                </a:cubicBezTo>
                <a:cubicBezTo>
                  <a:pt x="11553220" y="516223"/>
                  <a:pt x="11552831" y="532116"/>
                  <a:pt x="11548343" y="536605"/>
                </a:cubicBezTo>
                <a:cubicBezTo>
                  <a:pt x="11541157" y="543910"/>
                  <a:pt x="11508722" y="542496"/>
                  <a:pt x="11499486" y="541094"/>
                </a:cubicBezTo>
                <a:cubicBezTo>
                  <a:pt x="11496918" y="540705"/>
                  <a:pt x="11494361" y="540327"/>
                  <a:pt x="11492948" y="533659"/>
                </a:cubicBezTo>
                <a:cubicBezTo>
                  <a:pt x="11491405" y="525837"/>
                  <a:pt x="11491275" y="511486"/>
                  <a:pt x="11490639" y="502002"/>
                </a:cubicBezTo>
                <a:close/>
                <a:moveTo>
                  <a:pt x="11594253" y="498797"/>
                </a:moveTo>
                <a:cubicBezTo>
                  <a:pt x="11599767" y="509048"/>
                  <a:pt x="11600155" y="514950"/>
                  <a:pt x="11598612" y="520075"/>
                </a:cubicBezTo>
                <a:cubicBezTo>
                  <a:pt x="11597069" y="525200"/>
                  <a:pt x="11589894" y="528146"/>
                  <a:pt x="11588351" y="527509"/>
                </a:cubicBezTo>
                <a:cubicBezTo>
                  <a:pt x="11588092" y="516482"/>
                  <a:pt x="11585147" y="508152"/>
                  <a:pt x="11580011" y="500718"/>
                </a:cubicBezTo>
                <a:cubicBezTo>
                  <a:pt x="11584510" y="499952"/>
                  <a:pt x="11589257" y="499315"/>
                  <a:pt x="11594253" y="498797"/>
                </a:cubicBezTo>
                <a:close/>
                <a:moveTo>
                  <a:pt x="11441405" y="491374"/>
                </a:moveTo>
                <a:cubicBezTo>
                  <a:pt x="11447684" y="493295"/>
                  <a:pt x="11454104" y="494967"/>
                  <a:pt x="11460384" y="496499"/>
                </a:cubicBezTo>
                <a:cubicBezTo>
                  <a:pt x="11456025" y="524056"/>
                  <a:pt x="11447436" y="531868"/>
                  <a:pt x="11442948" y="533670"/>
                </a:cubicBezTo>
                <a:cubicBezTo>
                  <a:pt x="11439473" y="535073"/>
                  <a:pt x="11431910" y="535839"/>
                  <a:pt x="11434607" y="527131"/>
                </a:cubicBezTo>
                <a:cubicBezTo>
                  <a:pt x="11437305" y="518413"/>
                  <a:pt x="11439862" y="503545"/>
                  <a:pt x="11441405" y="491374"/>
                </a:cubicBezTo>
                <a:close/>
                <a:moveTo>
                  <a:pt x="11419441" y="484343"/>
                </a:moveTo>
                <a:cubicBezTo>
                  <a:pt x="11421606" y="484488"/>
                  <a:pt x="11425004" y="485801"/>
                  <a:pt x="11431543" y="488299"/>
                </a:cubicBezTo>
                <a:cubicBezTo>
                  <a:pt x="11430647" y="509447"/>
                  <a:pt x="11425263" y="521499"/>
                  <a:pt x="11423202" y="532257"/>
                </a:cubicBezTo>
                <a:cubicBezTo>
                  <a:pt x="11420893" y="543284"/>
                  <a:pt x="11433204" y="545841"/>
                  <a:pt x="11444102" y="543154"/>
                </a:cubicBezTo>
                <a:cubicBezTo>
                  <a:pt x="11454870" y="540468"/>
                  <a:pt x="11465132" y="529181"/>
                  <a:pt x="11469620" y="498549"/>
                </a:cubicBezTo>
                <a:cubicBezTo>
                  <a:pt x="11473850" y="499574"/>
                  <a:pt x="11477313" y="500092"/>
                  <a:pt x="11481672" y="500729"/>
                </a:cubicBezTo>
                <a:cubicBezTo>
                  <a:pt x="11482190" y="532516"/>
                  <a:pt x="11484111" y="539691"/>
                  <a:pt x="11485395" y="542507"/>
                </a:cubicBezTo>
                <a:cubicBezTo>
                  <a:pt x="11487833" y="548398"/>
                  <a:pt x="11493735" y="550330"/>
                  <a:pt x="11498472" y="550707"/>
                </a:cubicBezTo>
                <a:cubicBezTo>
                  <a:pt x="11523353" y="552628"/>
                  <a:pt x="11547458" y="551862"/>
                  <a:pt x="11555917" y="543532"/>
                </a:cubicBezTo>
                <a:cubicBezTo>
                  <a:pt x="11564506" y="535073"/>
                  <a:pt x="11561560" y="514443"/>
                  <a:pt x="11559122" y="503286"/>
                </a:cubicBezTo>
                <a:cubicBezTo>
                  <a:pt x="11563092" y="502898"/>
                  <a:pt x="11566308" y="502520"/>
                  <a:pt x="11570149" y="502002"/>
                </a:cubicBezTo>
                <a:cubicBezTo>
                  <a:pt x="11578360" y="511486"/>
                  <a:pt x="11579385" y="521866"/>
                  <a:pt x="11579385" y="528405"/>
                </a:cubicBezTo>
                <a:cubicBezTo>
                  <a:pt x="11579385" y="535709"/>
                  <a:pt x="11587466" y="539551"/>
                  <a:pt x="11598752" y="531739"/>
                </a:cubicBezTo>
                <a:cubicBezTo>
                  <a:pt x="11609909" y="523916"/>
                  <a:pt x="11608884" y="510202"/>
                  <a:pt x="11602723" y="497772"/>
                </a:cubicBezTo>
                <a:cubicBezTo>
                  <a:pt x="11628371" y="495722"/>
                  <a:pt x="11627086" y="512511"/>
                  <a:pt x="11625673" y="533282"/>
                </a:cubicBezTo>
                <a:cubicBezTo>
                  <a:pt x="11624389" y="553793"/>
                  <a:pt x="11619771" y="582882"/>
                  <a:pt x="11612855" y="586216"/>
                </a:cubicBezTo>
                <a:cubicBezTo>
                  <a:pt x="11605798" y="589162"/>
                  <a:pt x="11594771" y="570323"/>
                  <a:pt x="11537326" y="569427"/>
                </a:cubicBezTo>
                <a:cubicBezTo>
                  <a:pt x="11496551" y="568661"/>
                  <a:pt x="11465261" y="574175"/>
                  <a:pt x="11459488" y="611465"/>
                </a:cubicBezTo>
                <a:cubicBezTo>
                  <a:pt x="11459100" y="614151"/>
                  <a:pt x="11457568" y="613774"/>
                  <a:pt x="11456154" y="612360"/>
                </a:cubicBezTo>
                <a:cubicBezTo>
                  <a:pt x="11444998" y="600189"/>
                  <a:pt x="11434737" y="594676"/>
                  <a:pt x="11418325" y="585191"/>
                </a:cubicBezTo>
                <a:cubicBezTo>
                  <a:pt x="11401785" y="575448"/>
                  <a:pt x="11390757" y="562382"/>
                  <a:pt x="11388707" y="549434"/>
                </a:cubicBezTo>
                <a:cubicBezTo>
                  <a:pt x="11386657" y="536486"/>
                  <a:pt x="11391405" y="519190"/>
                  <a:pt x="11414743" y="487403"/>
                </a:cubicBezTo>
                <a:cubicBezTo>
                  <a:pt x="11416346" y="485224"/>
                  <a:pt x="11417276" y="484199"/>
                  <a:pt x="11419441" y="484343"/>
                </a:cubicBezTo>
                <a:close/>
                <a:moveTo>
                  <a:pt x="11358173" y="469801"/>
                </a:moveTo>
                <a:cubicBezTo>
                  <a:pt x="11352402" y="469752"/>
                  <a:pt x="11342133" y="472433"/>
                  <a:pt x="11346260" y="478275"/>
                </a:cubicBezTo>
                <a:cubicBezTo>
                  <a:pt x="11351763" y="486314"/>
                  <a:pt x="11362639" y="473042"/>
                  <a:pt x="11361744" y="470744"/>
                </a:cubicBezTo>
                <a:cubicBezTo>
                  <a:pt x="11361520" y="470137"/>
                  <a:pt x="11360096" y="469817"/>
                  <a:pt x="11358173" y="469801"/>
                </a:cubicBezTo>
                <a:close/>
                <a:moveTo>
                  <a:pt x="11354455" y="453696"/>
                </a:moveTo>
                <a:cubicBezTo>
                  <a:pt x="11359222" y="452705"/>
                  <a:pt x="11365520" y="456094"/>
                  <a:pt x="11379471" y="464454"/>
                </a:cubicBezTo>
                <a:cubicBezTo>
                  <a:pt x="11402044" y="478167"/>
                  <a:pt x="11408971" y="475351"/>
                  <a:pt x="11401267" y="487522"/>
                </a:cubicBezTo>
                <a:cubicBezTo>
                  <a:pt x="11396519" y="495345"/>
                  <a:pt x="11380486" y="516104"/>
                  <a:pt x="11376515" y="541611"/>
                </a:cubicBezTo>
                <a:cubicBezTo>
                  <a:pt x="11371131" y="534436"/>
                  <a:pt x="11363815" y="516622"/>
                  <a:pt x="11357665" y="511745"/>
                </a:cubicBezTo>
                <a:cubicBezTo>
                  <a:pt x="11345613" y="502261"/>
                  <a:pt x="11335222" y="509566"/>
                  <a:pt x="11330734" y="504052"/>
                </a:cubicBezTo>
                <a:cubicBezTo>
                  <a:pt x="11325727" y="498031"/>
                  <a:pt x="11323677" y="497643"/>
                  <a:pt x="11328166" y="491881"/>
                </a:cubicBezTo>
                <a:cubicBezTo>
                  <a:pt x="11328166" y="491881"/>
                  <a:pt x="11333550" y="484835"/>
                  <a:pt x="11335600" y="481879"/>
                </a:cubicBezTo>
                <a:cubicBezTo>
                  <a:pt x="11337909" y="478804"/>
                  <a:pt x="11337272" y="473031"/>
                  <a:pt x="11338297" y="470604"/>
                </a:cubicBezTo>
                <a:cubicBezTo>
                  <a:pt x="11339193" y="468165"/>
                  <a:pt x="11344707" y="460861"/>
                  <a:pt x="11349972" y="456124"/>
                </a:cubicBezTo>
                <a:cubicBezTo>
                  <a:pt x="11351448" y="454843"/>
                  <a:pt x="11352866" y="454026"/>
                  <a:pt x="11354455" y="453696"/>
                </a:cubicBezTo>
                <a:close/>
                <a:moveTo>
                  <a:pt x="11324025" y="392924"/>
                </a:moveTo>
                <a:cubicBezTo>
                  <a:pt x="11322935" y="393149"/>
                  <a:pt x="11322134" y="395329"/>
                  <a:pt x="11322134" y="400006"/>
                </a:cubicBezTo>
                <a:cubicBezTo>
                  <a:pt x="11322134" y="423463"/>
                  <a:pt x="11332395" y="437555"/>
                  <a:pt x="11335988" y="441536"/>
                </a:cubicBezTo>
                <a:cubicBezTo>
                  <a:pt x="11339452" y="445507"/>
                  <a:pt x="11341114" y="449477"/>
                  <a:pt x="11339193" y="451786"/>
                </a:cubicBezTo>
                <a:cubicBezTo>
                  <a:pt x="11334068" y="457807"/>
                  <a:pt x="11328554" y="464475"/>
                  <a:pt x="11328425" y="467162"/>
                </a:cubicBezTo>
                <a:cubicBezTo>
                  <a:pt x="11328166" y="470107"/>
                  <a:pt x="11328425" y="471521"/>
                  <a:pt x="11327270" y="474855"/>
                </a:cubicBezTo>
                <a:cubicBezTo>
                  <a:pt x="11326116" y="478059"/>
                  <a:pt x="11322016" y="482796"/>
                  <a:pt x="11315477" y="490748"/>
                </a:cubicBezTo>
                <a:cubicBezTo>
                  <a:pt x="11311884" y="495366"/>
                  <a:pt x="11314193" y="500362"/>
                  <a:pt x="11317268" y="503696"/>
                </a:cubicBezTo>
                <a:cubicBezTo>
                  <a:pt x="11320861" y="507796"/>
                  <a:pt x="11323300" y="512544"/>
                  <a:pt x="11327788" y="514594"/>
                </a:cubicBezTo>
                <a:cubicBezTo>
                  <a:pt x="11332406" y="516644"/>
                  <a:pt x="11336506" y="515230"/>
                  <a:pt x="11341890" y="516137"/>
                </a:cubicBezTo>
                <a:cubicBezTo>
                  <a:pt x="11347016" y="517032"/>
                  <a:pt x="11353436" y="520107"/>
                  <a:pt x="11358561" y="529214"/>
                </a:cubicBezTo>
                <a:cubicBezTo>
                  <a:pt x="11365995" y="542539"/>
                  <a:pt x="11373947" y="563310"/>
                  <a:pt x="11388308" y="580476"/>
                </a:cubicBezTo>
                <a:cubicBezTo>
                  <a:pt x="11394717" y="588040"/>
                  <a:pt x="11394717" y="602013"/>
                  <a:pt x="11394717" y="606490"/>
                </a:cubicBezTo>
                <a:cubicBezTo>
                  <a:pt x="11395106" y="646736"/>
                  <a:pt x="11374076" y="684803"/>
                  <a:pt x="11360611" y="709026"/>
                </a:cubicBezTo>
                <a:cubicBezTo>
                  <a:pt x="11357406" y="714669"/>
                  <a:pt x="11358172" y="719406"/>
                  <a:pt x="11362402" y="719406"/>
                </a:cubicBezTo>
                <a:cubicBezTo>
                  <a:pt x="11367279" y="719406"/>
                  <a:pt x="11385481" y="719406"/>
                  <a:pt x="11388567" y="719406"/>
                </a:cubicBezTo>
                <a:cubicBezTo>
                  <a:pt x="11391901" y="719406"/>
                  <a:pt x="11393951" y="715813"/>
                  <a:pt x="11394210" y="711972"/>
                </a:cubicBezTo>
                <a:cubicBezTo>
                  <a:pt x="11396519" y="679030"/>
                  <a:pt x="11415110" y="618661"/>
                  <a:pt x="11429094" y="608411"/>
                </a:cubicBezTo>
                <a:cubicBezTo>
                  <a:pt x="11452561" y="623150"/>
                  <a:pt x="11475900" y="654678"/>
                  <a:pt x="11464484" y="709921"/>
                </a:cubicBezTo>
                <a:cubicBezTo>
                  <a:pt x="11463966" y="712997"/>
                  <a:pt x="11461150" y="719665"/>
                  <a:pt x="11468207" y="719665"/>
                </a:cubicBezTo>
                <a:cubicBezTo>
                  <a:pt x="11468207" y="719665"/>
                  <a:pt x="11488082" y="719665"/>
                  <a:pt x="11490650" y="719665"/>
                </a:cubicBezTo>
                <a:cubicBezTo>
                  <a:pt x="11493595" y="719665"/>
                  <a:pt x="11498343" y="718510"/>
                  <a:pt x="11497954" y="713126"/>
                </a:cubicBezTo>
                <a:cubicBezTo>
                  <a:pt x="11496800" y="691590"/>
                  <a:pt x="11478716" y="646100"/>
                  <a:pt x="11473979" y="619309"/>
                </a:cubicBezTo>
                <a:cubicBezTo>
                  <a:pt x="11471034" y="602390"/>
                  <a:pt x="11484499" y="572147"/>
                  <a:pt x="11535276" y="595345"/>
                </a:cubicBezTo>
                <a:cubicBezTo>
                  <a:pt x="11554773" y="577790"/>
                  <a:pt x="11580421" y="588428"/>
                  <a:pt x="11569383" y="622136"/>
                </a:cubicBezTo>
                <a:cubicBezTo>
                  <a:pt x="11558614" y="655714"/>
                  <a:pt x="11549249" y="670452"/>
                  <a:pt x="11512315" y="709932"/>
                </a:cubicBezTo>
                <a:cubicBezTo>
                  <a:pt x="11508215" y="714550"/>
                  <a:pt x="11507827" y="719417"/>
                  <a:pt x="11514624" y="719417"/>
                </a:cubicBezTo>
                <a:cubicBezTo>
                  <a:pt x="11517958" y="719417"/>
                  <a:pt x="11534888" y="719417"/>
                  <a:pt x="11538351" y="719417"/>
                </a:cubicBezTo>
                <a:cubicBezTo>
                  <a:pt x="11543476" y="719417"/>
                  <a:pt x="11545537" y="717874"/>
                  <a:pt x="11547069" y="713903"/>
                </a:cubicBezTo>
                <a:cubicBezTo>
                  <a:pt x="11548483" y="709673"/>
                  <a:pt x="11565412" y="656102"/>
                  <a:pt x="11598623" y="630983"/>
                </a:cubicBezTo>
                <a:cubicBezTo>
                  <a:pt x="11601191" y="629063"/>
                  <a:pt x="11603371" y="620474"/>
                  <a:pt x="11608496" y="600869"/>
                </a:cubicBezTo>
                <a:cubicBezTo>
                  <a:pt x="11624529" y="622017"/>
                  <a:pt x="11626709" y="660461"/>
                  <a:pt x="11599130" y="710062"/>
                </a:cubicBezTo>
                <a:cubicBezTo>
                  <a:pt x="11596314" y="715316"/>
                  <a:pt x="11597976" y="719287"/>
                  <a:pt x="11601439" y="719287"/>
                </a:cubicBezTo>
                <a:cubicBezTo>
                  <a:pt x="11603360" y="719287"/>
                  <a:pt x="11618368" y="719287"/>
                  <a:pt x="11622857" y="719287"/>
                </a:cubicBezTo>
                <a:cubicBezTo>
                  <a:pt x="11626828" y="719287"/>
                  <a:pt x="11627982" y="717107"/>
                  <a:pt x="11629525" y="711087"/>
                </a:cubicBezTo>
                <a:cubicBezTo>
                  <a:pt x="11631446" y="703653"/>
                  <a:pt x="11632093" y="700060"/>
                  <a:pt x="11634650" y="693014"/>
                </a:cubicBezTo>
                <a:cubicBezTo>
                  <a:pt x="11636193" y="688655"/>
                  <a:pt x="11636830" y="687889"/>
                  <a:pt x="11654018" y="688018"/>
                </a:cubicBezTo>
                <a:cubicBezTo>
                  <a:pt x="11659402" y="688018"/>
                  <a:pt x="11659024" y="685202"/>
                  <a:pt x="11659024" y="680584"/>
                </a:cubicBezTo>
                <a:cubicBezTo>
                  <a:pt x="11659272" y="614151"/>
                  <a:pt x="11659661" y="544687"/>
                  <a:pt x="11654654" y="520852"/>
                </a:cubicBezTo>
                <a:cubicBezTo>
                  <a:pt x="11647727" y="487403"/>
                  <a:pt x="11618617" y="486378"/>
                  <a:pt x="11603360" y="487533"/>
                </a:cubicBezTo>
                <a:cubicBezTo>
                  <a:pt x="11587456" y="488688"/>
                  <a:pt x="11557449" y="493424"/>
                  <a:pt x="11526547" y="493424"/>
                </a:cubicBezTo>
                <a:cubicBezTo>
                  <a:pt x="11484866" y="493424"/>
                  <a:pt x="11437930" y="481631"/>
                  <a:pt x="11402033" y="464842"/>
                </a:cubicBezTo>
                <a:cubicBezTo>
                  <a:pt x="11395753" y="462026"/>
                  <a:pt x="11398958" y="460742"/>
                  <a:pt x="11401644" y="459199"/>
                </a:cubicBezTo>
                <a:cubicBezTo>
                  <a:pt x="11415110" y="451765"/>
                  <a:pt x="11426774" y="445097"/>
                  <a:pt x="11433960" y="433314"/>
                </a:cubicBezTo>
                <a:cubicBezTo>
                  <a:pt x="11439473" y="424348"/>
                  <a:pt x="11437423" y="421521"/>
                  <a:pt x="11431392" y="426398"/>
                </a:cubicBezTo>
                <a:cubicBezTo>
                  <a:pt x="11415110" y="439982"/>
                  <a:pt x="11391890" y="447546"/>
                  <a:pt x="11365995" y="438191"/>
                </a:cubicBezTo>
                <a:cubicBezTo>
                  <a:pt x="11339959" y="428966"/>
                  <a:pt x="11329957" y="403847"/>
                  <a:pt x="11327648" y="397568"/>
                </a:cubicBezTo>
                <a:cubicBezTo>
                  <a:pt x="11326493" y="394428"/>
                  <a:pt x="11325115" y="392699"/>
                  <a:pt x="11324025" y="392924"/>
                </a:cubicBezTo>
                <a:close/>
                <a:moveTo>
                  <a:pt x="11391491" y="334037"/>
                </a:moveTo>
                <a:cubicBezTo>
                  <a:pt x="11410848" y="334037"/>
                  <a:pt x="11426364" y="349790"/>
                  <a:pt x="11426364" y="368996"/>
                </a:cubicBezTo>
                <a:cubicBezTo>
                  <a:pt x="11426364" y="388332"/>
                  <a:pt x="11410848" y="403955"/>
                  <a:pt x="11391491" y="403955"/>
                </a:cubicBezTo>
                <a:cubicBezTo>
                  <a:pt x="11372134" y="403955"/>
                  <a:pt x="11356360" y="388332"/>
                  <a:pt x="11356360" y="368996"/>
                </a:cubicBezTo>
                <a:cubicBezTo>
                  <a:pt x="11356360" y="349542"/>
                  <a:pt x="11372134" y="334037"/>
                  <a:pt x="11391491" y="334037"/>
                </a:cubicBezTo>
                <a:close/>
                <a:moveTo>
                  <a:pt x="11389959" y="321618"/>
                </a:moveTo>
                <a:cubicBezTo>
                  <a:pt x="11360729" y="321618"/>
                  <a:pt x="11337262" y="345442"/>
                  <a:pt x="11337262" y="374510"/>
                </a:cubicBezTo>
                <a:cubicBezTo>
                  <a:pt x="11337262" y="403836"/>
                  <a:pt x="11360978" y="427401"/>
                  <a:pt x="11389959" y="427401"/>
                </a:cubicBezTo>
                <a:cubicBezTo>
                  <a:pt x="11419189" y="427401"/>
                  <a:pt x="11442656" y="403577"/>
                  <a:pt x="11442656" y="374510"/>
                </a:cubicBezTo>
                <a:cubicBezTo>
                  <a:pt x="11442656" y="345183"/>
                  <a:pt x="11419189" y="321618"/>
                  <a:pt x="11389959" y="321618"/>
                </a:cubicBezTo>
                <a:close/>
                <a:moveTo>
                  <a:pt x="0" y="0"/>
                </a:moveTo>
                <a:lnTo>
                  <a:pt x="12193200" y="0"/>
                </a:lnTo>
                <a:lnTo>
                  <a:pt x="12193200" y="6861600"/>
                </a:lnTo>
                <a:lnTo>
                  <a:pt x="0" y="6861600"/>
                </a:lnTo>
                <a:close/>
              </a:path>
            </a:pathLst>
          </a:custGeom>
          <a:solidFill>
            <a:srgbClr val="D4D7DC"/>
          </a:solidFill>
        </p:spPr>
        <p:txBody>
          <a:bodyPr wrap="square" tIns="72000" anchor="t" anchorCtr="0">
            <a:noAutofit/>
          </a:bodyPr>
          <a:lstStyle>
            <a:lvl1pPr marL="0" indent="0" algn="ctr">
              <a:buNone/>
              <a:defRPr sz="1050">
                <a:solidFill>
                  <a:schemeClr val="bg1"/>
                </a:solidFill>
              </a:defRPr>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3" name="Title 2">
            <a:extLst>
              <a:ext uri="{FF2B5EF4-FFF2-40B4-BE49-F238E27FC236}">
                <a16:creationId xmlns:a16="http://schemas.microsoft.com/office/drawing/2014/main" id="{B4C3EE7D-BC64-44D4-965B-AAAA5C4BD6BC}"/>
              </a:ext>
            </a:extLst>
          </p:cNvPr>
          <p:cNvSpPr>
            <a:spLocks noGrp="1"/>
          </p:cNvSpPr>
          <p:nvPr>
            <p:ph type="title" hasCustomPrompt="1"/>
          </p:nvPr>
        </p:nvSpPr>
        <p:spPr>
          <a:xfrm>
            <a:off x="2169000" y="648000"/>
            <a:ext cx="6050700" cy="5562000"/>
          </a:xfrm>
        </p:spPr>
        <p:txBody>
          <a:bodyPr anchor="ctr"/>
          <a:lstStyle>
            <a:lvl1pPr>
              <a:lnSpc>
                <a:spcPct val="120000"/>
              </a:lnSpc>
              <a:defRPr sz="7200">
                <a:solidFill>
                  <a:schemeClr val="bg1"/>
                </a:solidFill>
              </a:defRPr>
            </a:lvl1pPr>
          </a:lstStyle>
          <a:p>
            <a:r>
              <a:rPr lang="en-GB"/>
              <a:t>Click to add title</a:t>
            </a:r>
          </a:p>
        </p:txBody>
      </p:sp>
      <p:sp>
        <p:nvSpPr>
          <p:cNvPr id="5" name="Text Placeholder 4">
            <a:extLst>
              <a:ext uri="{FF2B5EF4-FFF2-40B4-BE49-F238E27FC236}">
                <a16:creationId xmlns:a16="http://schemas.microsoft.com/office/drawing/2014/main" id="{42E69A22-4168-4C89-915E-68554934A99F}"/>
              </a:ext>
            </a:extLst>
          </p:cNvPr>
          <p:cNvSpPr>
            <a:spLocks noGrp="1"/>
          </p:cNvSpPr>
          <p:nvPr>
            <p:ph type="body" sz="quarter" idx="19" hasCustomPrompt="1"/>
          </p:nvPr>
        </p:nvSpPr>
        <p:spPr>
          <a:xfrm>
            <a:off x="486000" y="3429000"/>
            <a:ext cx="1440000" cy="2781000"/>
          </a:xfrm>
        </p:spPr>
        <p:txBody>
          <a:bodyPr anchor="b"/>
          <a:lstStyle>
            <a:lvl1pPr marL="0" indent="0">
              <a:buNone/>
              <a:defRPr sz="1050">
                <a:solidFill>
                  <a:schemeClr val="bg1"/>
                </a:solidFill>
              </a:defRPr>
            </a:lvl1pPr>
            <a:lvl2pPr>
              <a:defRPr sz="1050">
                <a:solidFill>
                  <a:schemeClr val="bg1"/>
                </a:solidFill>
              </a:defRPr>
            </a:lvl2pPr>
            <a:lvl3pPr>
              <a:defRPr sz="1050">
                <a:solidFill>
                  <a:schemeClr val="bg1"/>
                </a:solidFill>
              </a:defRPr>
            </a:lvl3pPr>
            <a:lvl4pPr>
              <a:defRPr sz="1050">
                <a:solidFill>
                  <a:schemeClr val="bg1"/>
                </a:solidFill>
              </a:defRPr>
            </a:lvl4pPr>
            <a:lvl5pPr>
              <a:defRPr sz="1050">
                <a:solidFill>
                  <a:schemeClr val="bg1"/>
                </a:solidFill>
              </a:defRPr>
            </a:lvl5pPr>
          </a:lstStyle>
          <a:p>
            <a:pPr lvl="0"/>
            <a:r>
              <a:rPr lang="en-GB"/>
              <a:t>Click to add text</a:t>
            </a:r>
          </a:p>
        </p:txBody>
      </p:sp>
      <p:sp>
        <p:nvSpPr>
          <p:cNvPr id="6" name="Date Placeholder 5">
            <a:extLst>
              <a:ext uri="{FF2B5EF4-FFF2-40B4-BE49-F238E27FC236}">
                <a16:creationId xmlns:a16="http://schemas.microsoft.com/office/drawing/2014/main" id="{72E73A1B-874D-4A61-944C-6104EF22B9DD}"/>
              </a:ext>
            </a:extLst>
          </p:cNvPr>
          <p:cNvSpPr>
            <a:spLocks noGrp="1"/>
          </p:cNvSpPr>
          <p:nvPr>
            <p:ph type="dt" sz="half" idx="15"/>
          </p:nvPr>
        </p:nvSpPr>
        <p:spPr/>
        <p:txBody>
          <a:bodyPr/>
          <a:lstStyle>
            <a:lvl1pPr>
              <a:defRPr>
                <a:solidFill>
                  <a:schemeClr val="bg1"/>
                </a:solidFill>
              </a:defRPr>
            </a:lvl1pPr>
          </a:lstStyle>
          <a:p>
            <a:fld id="{EE194743-088D-4DFF-8645-01481AFFE59D}" type="datetime3">
              <a:rPr lang="en-US" smtClean="0"/>
              <a:t>11 June 2025</a:t>
            </a:fld>
            <a:endParaRPr lang="en-GB" dirty="0"/>
          </a:p>
        </p:txBody>
      </p:sp>
      <p:sp>
        <p:nvSpPr>
          <p:cNvPr id="9" name="Footer Placeholder 8">
            <a:extLst>
              <a:ext uri="{FF2B5EF4-FFF2-40B4-BE49-F238E27FC236}">
                <a16:creationId xmlns:a16="http://schemas.microsoft.com/office/drawing/2014/main" id="{C123DF4B-C0EB-448C-B355-2743629DD45A}"/>
              </a:ext>
            </a:extLst>
          </p:cNvPr>
          <p:cNvSpPr>
            <a:spLocks noGrp="1"/>
          </p:cNvSpPr>
          <p:nvPr>
            <p:ph type="ftr" sz="quarter" idx="16"/>
          </p:nvPr>
        </p:nvSpPr>
        <p:spPr/>
        <p:txBody>
          <a:bodyPr/>
          <a:lstStyle>
            <a:lvl1pPr>
              <a:defRPr>
                <a:solidFill>
                  <a:schemeClr val="bg1"/>
                </a:solidFill>
              </a:defRPr>
            </a:lvl1pPr>
          </a:lstStyle>
          <a:p>
            <a:endParaRPr lang="en-GB" dirty="0"/>
          </a:p>
        </p:txBody>
      </p:sp>
      <p:sp>
        <p:nvSpPr>
          <p:cNvPr id="10" name="Slide Number Placeholder 9">
            <a:extLst>
              <a:ext uri="{FF2B5EF4-FFF2-40B4-BE49-F238E27FC236}">
                <a16:creationId xmlns:a16="http://schemas.microsoft.com/office/drawing/2014/main" id="{D92667E6-AA52-4ED3-B122-113FB4F8CA46}"/>
              </a:ext>
            </a:extLst>
          </p:cNvPr>
          <p:cNvSpPr>
            <a:spLocks noGrp="1"/>
          </p:cNvSpPr>
          <p:nvPr>
            <p:ph type="sldNum" sz="quarter" idx="17"/>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2"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44E7C209-74AB-4928-B52F-1ED3C6CFC5A2}"/>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15083266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 Editorial">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79D42066-5D13-4CA9-8F2A-410D70A7E3AF}"/>
              </a:ext>
            </a:extLst>
          </p:cNvPr>
          <p:cNvSpPr>
            <a:spLocks noGrp="1"/>
          </p:cNvSpPr>
          <p:nvPr>
            <p:ph type="pic" sz="quarter" idx="13" hasCustomPrompt="1"/>
          </p:nvPr>
        </p:nvSpPr>
        <p:spPr>
          <a:xfrm>
            <a:off x="0" y="0"/>
            <a:ext cx="9144900" cy="6861600"/>
          </a:xfrm>
          <a:custGeom>
            <a:avLst/>
            <a:gdLst>
              <a:gd name="connsiteX0" fmla="*/ 11666200 w 12193200"/>
              <a:gd name="connsiteY0" fmla="*/ 756760 h 6861600"/>
              <a:gd name="connsiteX1" fmla="*/ 11678975 w 12193200"/>
              <a:gd name="connsiteY1" fmla="*/ 761119 h 6861600"/>
              <a:gd name="connsiteX2" fmla="*/ 11678975 w 12193200"/>
              <a:gd name="connsiteY2" fmla="*/ 808195 h 6861600"/>
              <a:gd name="connsiteX3" fmla="*/ 11678845 w 12193200"/>
              <a:gd name="connsiteY3" fmla="*/ 808195 h 6861600"/>
              <a:gd name="connsiteX4" fmla="*/ 11667095 w 12193200"/>
              <a:gd name="connsiteY4" fmla="*/ 813579 h 6861600"/>
              <a:gd name="connsiteX5" fmla="*/ 11644998 w 12193200"/>
              <a:gd name="connsiteY5" fmla="*/ 784080 h 6861600"/>
              <a:gd name="connsiteX6" fmla="*/ 11666200 w 12193200"/>
              <a:gd name="connsiteY6" fmla="*/ 756760 h 6861600"/>
              <a:gd name="connsiteX7" fmla="*/ 11553608 w 12193200"/>
              <a:gd name="connsiteY7" fmla="*/ 755951 h 6861600"/>
              <a:gd name="connsiteX8" fmla="*/ 11565369 w 12193200"/>
              <a:gd name="connsiteY8" fmla="*/ 760439 h 6861600"/>
              <a:gd name="connsiteX9" fmla="*/ 11571638 w 12193200"/>
              <a:gd name="connsiteY9" fmla="*/ 784954 h 6861600"/>
              <a:gd name="connsiteX10" fmla="*/ 11565369 w 12193200"/>
              <a:gd name="connsiteY10" fmla="*/ 809339 h 6861600"/>
              <a:gd name="connsiteX11" fmla="*/ 11553608 w 12193200"/>
              <a:gd name="connsiteY11" fmla="*/ 813698 h 6861600"/>
              <a:gd name="connsiteX12" fmla="*/ 11542106 w 12193200"/>
              <a:gd name="connsiteY12" fmla="*/ 809339 h 6861600"/>
              <a:gd name="connsiteX13" fmla="*/ 11535837 w 12193200"/>
              <a:gd name="connsiteY13" fmla="*/ 784954 h 6861600"/>
              <a:gd name="connsiteX14" fmla="*/ 11542106 w 12193200"/>
              <a:gd name="connsiteY14" fmla="*/ 760439 h 6861600"/>
              <a:gd name="connsiteX15" fmla="*/ 11553608 w 12193200"/>
              <a:gd name="connsiteY15" fmla="*/ 755951 h 6861600"/>
              <a:gd name="connsiteX16" fmla="*/ 11389948 w 12193200"/>
              <a:gd name="connsiteY16" fmla="*/ 755951 h 6861600"/>
              <a:gd name="connsiteX17" fmla="*/ 11401504 w 12193200"/>
              <a:gd name="connsiteY17" fmla="*/ 760439 h 6861600"/>
              <a:gd name="connsiteX18" fmla="*/ 11407795 w 12193200"/>
              <a:gd name="connsiteY18" fmla="*/ 784954 h 6861600"/>
              <a:gd name="connsiteX19" fmla="*/ 11401504 w 12193200"/>
              <a:gd name="connsiteY19" fmla="*/ 809339 h 6861600"/>
              <a:gd name="connsiteX20" fmla="*/ 11389948 w 12193200"/>
              <a:gd name="connsiteY20" fmla="*/ 813698 h 6861600"/>
              <a:gd name="connsiteX21" fmla="*/ 11378133 w 12193200"/>
              <a:gd name="connsiteY21" fmla="*/ 809339 h 6861600"/>
              <a:gd name="connsiteX22" fmla="*/ 11371843 w 12193200"/>
              <a:gd name="connsiteY22" fmla="*/ 784954 h 6861600"/>
              <a:gd name="connsiteX23" fmla="*/ 11378133 w 12193200"/>
              <a:gd name="connsiteY23" fmla="*/ 760439 h 6861600"/>
              <a:gd name="connsiteX24" fmla="*/ 11389948 w 12193200"/>
              <a:gd name="connsiteY24" fmla="*/ 755951 h 6861600"/>
              <a:gd name="connsiteX25" fmla="*/ 11267462 w 12193200"/>
              <a:gd name="connsiteY25" fmla="*/ 755951 h 6861600"/>
              <a:gd name="connsiteX26" fmla="*/ 11279148 w 12193200"/>
              <a:gd name="connsiteY26" fmla="*/ 760439 h 6861600"/>
              <a:gd name="connsiteX27" fmla="*/ 11285438 w 12193200"/>
              <a:gd name="connsiteY27" fmla="*/ 784954 h 6861600"/>
              <a:gd name="connsiteX28" fmla="*/ 11279148 w 12193200"/>
              <a:gd name="connsiteY28" fmla="*/ 809339 h 6861600"/>
              <a:gd name="connsiteX29" fmla="*/ 11267462 w 12193200"/>
              <a:gd name="connsiteY29" fmla="*/ 813698 h 6861600"/>
              <a:gd name="connsiteX30" fmla="*/ 11255907 w 12193200"/>
              <a:gd name="connsiteY30" fmla="*/ 809339 h 6861600"/>
              <a:gd name="connsiteX31" fmla="*/ 11249616 w 12193200"/>
              <a:gd name="connsiteY31" fmla="*/ 784954 h 6861600"/>
              <a:gd name="connsiteX32" fmla="*/ 11255907 w 12193200"/>
              <a:gd name="connsiteY32" fmla="*/ 760439 h 6861600"/>
              <a:gd name="connsiteX33" fmla="*/ 11267462 w 12193200"/>
              <a:gd name="connsiteY33" fmla="*/ 755951 h 6861600"/>
              <a:gd name="connsiteX34" fmla="*/ 11708668 w 12193200"/>
              <a:gd name="connsiteY34" fmla="*/ 750006 h 6861600"/>
              <a:gd name="connsiteX35" fmla="*/ 11706381 w 12193200"/>
              <a:gd name="connsiteY35" fmla="*/ 752433 h 6861600"/>
              <a:gd name="connsiteX36" fmla="*/ 11706381 w 12193200"/>
              <a:gd name="connsiteY36" fmla="*/ 817032 h 6861600"/>
              <a:gd name="connsiteX37" fmla="*/ 11708420 w 12193200"/>
              <a:gd name="connsiteY37" fmla="*/ 819459 h 6861600"/>
              <a:gd name="connsiteX38" fmla="*/ 11715671 w 12193200"/>
              <a:gd name="connsiteY38" fmla="*/ 819459 h 6861600"/>
              <a:gd name="connsiteX39" fmla="*/ 11718206 w 12193200"/>
              <a:gd name="connsiteY39" fmla="*/ 817032 h 6861600"/>
              <a:gd name="connsiteX40" fmla="*/ 11718206 w 12193200"/>
              <a:gd name="connsiteY40" fmla="*/ 752433 h 6861600"/>
              <a:gd name="connsiteX41" fmla="*/ 11715660 w 12193200"/>
              <a:gd name="connsiteY41" fmla="*/ 750006 h 6861600"/>
              <a:gd name="connsiteX42" fmla="*/ 11708668 w 12193200"/>
              <a:gd name="connsiteY42" fmla="*/ 750006 h 6861600"/>
              <a:gd name="connsiteX43" fmla="*/ 11826514 w 12193200"/>
              <a:gd name="connsiteY43" fmla="*/ 749671 h 6861600"/>
              <a:gd name="connsiteX44" fmla="*/ 11822404 w 12193200"/>
              <a:gd name="connsiteY44" fmla="*/ 751851 h 6861600"/>
              <a:gd name="connsiteX45" fmla="*/ 11798623 w 12193200"/>
              <a:gd name="connsiteY45" fmla="*/ 781695 h 6861600"/>
              <a:gd name="connsiteX46" fmla="*/ 11798105 w 12193200"/>
              <a:gd name="connsiteY46" fmla="*/ 782461 h 6861600"/>
              <a:gd name="connsiteX47" fmla="*/ 11798234 w 12193200"/>
              <a:gd name="connsiteY47" fmla="*/ 783227 h 6861600"/>
              <a:gd name="connsiteX48" fmla="*/ 11822145 w 12193200"/>
              <a:gd name="connsiteY48" fmla="*/ 817420 h 6861600"/>
              <a:gd name="connsiteX49" fmla="*/ 11826126 w 12193200"/>
              <a:gd name="connsiteY49" fmla="*/ 819470 h 6861600"/>
              <a:gd name="connsiteX50" fmla="*/ 11835254 w 12193200"/>
              <a:gd name="connsiteY50" fmla="*/ 819470 h 6861600"/>
              <a:gd name="connsiteX51" fmla="*/ 11837175 w 12193200"/>
              <a:gd name="connsiteY51" fmla="*/ 817798 h 6861600"/>
              <a:gd name="connsiteX52" fmla="*/ 11836279 w 12193200"/>
              <a:gd name="connsiteY52" fmla="*/ 816136 h 6861600"/>
              <a:gd name="connsiteX53" fmla="*/ 11810826 w 12193200"/>
              <a:gd name="connsiteY53" fmla="*/ 782450 h 6861600"/>
              <a:gd name="connsiteX54" fmla="*/ 11810567 w 12193200"/>
              <a:gd name="connsiteY54" fmla="*/ 782192 h 6861600"/>
              <a:gd name="connsiteX55" fmla="*/ 11834607 w 12193200"/>
              <a:gd name="connsiteY55" fmla="*/ 753890 h 6861600"/>
              <a:gd name="connsiteX56" fmla="*/ 11835254 w 12193200"/>
              <a:gd name="connsiteY56" fmla="*/ 751203 h 6861600"/>
              <a:gd name="connsiteX57" fmla="*/ 11832816 w 12193200"/>
              <a:gd name="connsiteY57" fmla="*/ 749671 h 6861600"/>
              <a:gd name="connsiteX58" fmla="*/ 11826514 w 12193200"/>
              <a:gd name="connsiteY58" fmla="*/ 749671 h 6861600"/>
              <a:gd name="connsiteX59" fmla="*/ 11301634 w 12193200"/>
              <a:gd name="connsiteY59" fmla="*/ 749671 h 6861600"/>
              <a:gd name="connsiteX60" fmla="*/ 11299832 w 12193200"/>
              <a:gd name="connsiteY60" fmla="*/ 751462 h 6861600"/>
              <a:gd name="connsiteX61" fmla="*/ 11300350 w 12193200"/>
              <a:gd name="connsiteY61" fmla="*/ 753383 h 6861600"/>
              <a:gd name="connsiteX62" fmla="*/ 11324605 w 12193200"/>
              <a:gd name="connsiteY62" fmla="*/ 817399 h 6861600"/>
              <a:gd name="connsiteX63" fmla="*/ 11326785 w 12193200"/>
              <a:gd name="connsiteY63" fmla="*/ 819449 h 6861600"/>
              <a:gd name="connsiteX64" fmla="*/ 11332050 w 12193200"/>
              <a:gd name="connsiteY64" fmla="*/ 819449 h 6861600"/>
              <a:gd name="connsiteX65" fmla="*/ 11334489 w 12193200"/>
              <a:gd name="connsiteY65" fmla="*/ 817399 h 6861600"/>
              <a:gd name="connsiteX66" fmla="*/ 11358108 w 12193200"/>
              <a:gd name="connsiteY66" fmla="*/ 753135 h 6861600"/>
              <a:gd name="connsiteX67" fmla="*/ 11358366 w 12193200"/>
              <a:gd name="connsiteY67" fmla="*/ 751085 h 6861600"/>
              <a:gd name="connsiteX68" fmla="*/ 11356694 w 12193200"/>
              <a:gd name="connsiteY68" fmla="*/ 749671 h 6861600"/>
              <a:gd name="connsiteX69" fmla="*/ 11350015 w 12193200"/>
              <a:gd name="connsiteY69" fmla="*/ 749671 h 6861600"/>
              <a:gd name="connsiteX70" fmla="*/ 11348343 w 12193200"/>
              <a:gd name="connsiteY70" fmla="*/ 751592 h 6861600"/>
              <a:gd name="connsiteX71" fmla="*/ 11330885 w 12193200"/>
              <a:gd name="connsiteY71" fmla="*/ 802908 h 6861600"/>
              <a:gd name="connsiteX72" fmla="*/ 11312920 w 12193200"/>
              <a:gd name="connsiteY72" fmla="*/ 751851 h 6861600"/>
              <a:gd name="connsiteX73" fmla="*/ 11309845 w 12193200"/>
              <a:gd name="connsiteY73" fmla="*/ 749671 h 6861600"/>
              <a:gd name="connsiteX74" fmla="*/ 11301634 w 12193200"/>
              <a:gd name="connsiteY74" fmla="*/ 749671 h 6861600"/>
              <a:gd name="connsiteX75" fmla="*/ 11754223 w 12193200"/>
              <a:gd name="connsiteY75" fmla="*/ 748506 h 6861600"/>
              <a:gd name="connsiteX76" fmla="*/ 11731241 w 12193200"/>
              <a:gd name="connsiteY76" fmla="*/ 767625 h 6861600"/>
              <a:gd name="connsiteX77" fmla="*/ 11749346 w 12193200"/>
              <a:gd name="connsiteY77" fmla="*/ 788417 h 6861600"/>
              <a:gd name="connsiteX78" fmla="*/ 11764236 w 12193200"/>
              <a:gd name="connsiteY78" fmla="*/ 801894 h 6861600"/>
              <a:gd name="connsiteX79" fmla="*/ 11750500 w 12193200"/>
              <a:gd name="connsiteY79" fmla="*/ 813698 h 6861600"/>
              <a:gd name="connsiteX80" fmla="*/ 11733679 w 12193200"/>
              <a:gd name="connsiteY80" fmla="*/ 806641 h 6861600"/>
              <a:gd name="connsiteX81" fmla="*/ 11728673 w 12193200"/>
              <a:gd name="connsiteY81" fmla="*/ 811130 h 6861600"/>
              <a:gd name="connsiteX82" fmla="*/ 11750241 w 12193200"/>
              <a:gd name="connsiteY82" fmla="*/ 821402 h 6861600"/>
              <a:gd name="connsiteX83" fmla="*/ 11774896 w 12193200"/>
              <a:gd name="connsiteY83" fmla="*/ 800610 h 6861600"/>
              <a:gd name="connsiteX84" fmla="*/ 11741901 w 12193200"/>
              <a:gd name="connsiteY84" fmla="*/ 766471 h 6861600"/>
              <a:gd name="connsiteX85" fmla="*/ 11753457 w 12193200"/>
              <a:gd name="connsiteY85" fmla="*/ 756199 h 6861600"/>
              <a:gd name="connsiteX86" fmla="*/ 11767322 w 12193200"/>
              <a:gd name="connsiteY86" fmla="*/ 761335 h 6861600"/>
              <a:gd name="connsiteX87" fmla="*/ 11772328 w 12193200"/>
              <a:gd name="connsiteY87" fmla="*/ 756587 h 6861600"/>
              <a:gd name="connsiteX88" fmla="*/ 11754223 w 12193200"/>
              <a:gd name="connsiteY88" fmla="*/ 748506 h 6861600"/>
              <a:gd name="connsiteX89" fmla="*/ 11614257 w 12193200"/>
              <a:gd name="connsiteY89" fmla="*/ 748117 h 6861600"/>
              <a:gd name="connsiteX90" fmla="*/ 11599001 w 12193200"/>
              <a:gd name="connsiteY90" fmla="*/ 750167 h 6861600"/>
              <a:gd name="connsiteX91" fmla="*/ 11592721 w 12193200"/>
              <a:gd name="connsiteY91" fmla="*/ 755660 h 6861600"/>
              <a:gd name="connsiteX92" fmla="*/ 11592721 w 12193200"/>
              <a:gd name="connsiteY92" fmla="*/ 816902 h 6861600"/>
              <a:gd name="connsiteX93" fmla="*/ 11595418 w 12193200"/>
              <a:gd name="connsiteY93" fmla="*/ 819071 h 6861600"/>
              <a:gd name="connsiteX94" fmla="*/ 11602216 w 12193200"/>
              <a:gd name="connsiteY94" fmla="*/ 819071 h 6861600"/>
              <a:gd name="connsiteX95" fmla="*/ 11604654 w 12193200"/>
              <a:gd name="connsiteY95" fmla="*/ 816902 h 6861600"/>
              <a:gd name="connsiteX96" fmla="*/ 11604654 w 12193200"/>
              <a:gd name="connsiteY96" fmla="*/ 760774 h 6861600"/>
              <a:gd name="connsiteX97" fmla="*/ 11611452 w 12193200"/>
              <a:gd name="connsiteY97" fmla="*/ 754764 h 6861600"/>
              <a:gd name="connsiteX98" fmla="*/ 11625943 w 12193200"/>
              <a:gd name="connsiteY98" fmla="*/ 761033 h 6861600"/>
              <a:gd name="connsiteX99" fmla="*/ 11631823 w 12193200"/>
              <a:gd name="connsiteY99" fmla="*/ 755152 h 6861600"/>
              <a:gd name="connsiteX100" fmla="*/ 11614257 w 12193200"/>
              <a:gd name="connsiteY100" fmla="*/ 748117 h 6861600"/>
              <a:gd name="connsiteX101" fmla="*/ 11553619 w 12193200"/>
              <a:gd name="connsiteY101" fmla="*/ 748117 h 6861600"/>
              <a:gd name="connsiteX102" fmla="*/ 11536236 w 12193200"/>
              <a:gd name="connsiteY102" fmla="*/ 753124 h 6861600"/>
              <a:gd name="connsiteX103" fmla="*/ 11523450 w 12193200"/>
              <a:gd name="connsiteY103" fmla="*/ 784954 h 6861600"/>
              <a:gd name="connsiteX104" fmla="*/ 11536236 w 12193200"/>
              <a:gd name="connsiteY104" fmla="*/ 816654 h 6861600"/>
              <a:gd name="connsiteX105" fmla="*/ 11553619 w 12193200"/>
              <a:gd name="connsiteY105" fmla="*/ 821531 h 6861600"/>
              <a:gd name="connsiteX106" fmla="*/ 11571001 w 12193200"/>
              <a:gd name="connsiteY106" fmla="*/ 816654 h 6861600"/>
              <a:gd name="connsiteX107" fmla="*/ 11583917 w 12193200"/>
              <a:gd name="connsiteY107" fmla="*/ 784954 h 6861600"/>
              <a:gd name="connsiteX108" fmla="*/ 11571001 w 12193200"/>
              <a:gd name="connsiteY108" fmla="*/ 753124 h 6861600"/>
              <a:gd name="connsiteX109" fmla="*/ 11553619 w 12193200"/>
              <a:gd name="connsiteY109" fmla="*/ 748117 h 6861600"/>
              <a:gd name="connsiteX110" fmla="*/ 11486031 w 12193200"/>
              <a:gd name="connsiteY110" fmla="*/ 748117 h 6861600"/>
              <a:gd name="connsiteX111" fmla="*/ 11465229 w 12193200"/>
              <a:gd name="connsiteY111" fmla="*/ 751452 h 6861600"/>
              <a:gd name="connsiteX112" fmla="*/ 11459230 w 12193200"/>
              <a:gd name="connsiteY112" fmla="*/ 756965 h 6861600"/>
              <a:gd name="connsiteX113" fmla="*/ 11459230 w 12193200"/>
              <a:gd name="connsiteY113" fmla="*/ 817010 h 6861600"/>
              <a:gd name="connsiteX114" fmla="*/ 11461787 w 12193200"/>
              <a:gd name="connsiteY114" fmla="*/ 819449 h 6861600"/>
              <a:gd name="connsiteX115" fmla="*/ 11468422 w 12193200"/>
              <a:gd name="connsiteY115" fmla="*/ 819449 h 6861600"/>
              <a:gd name="connsiteX116" fmla="*/ 11471228 w 12193200"/>
              <a:gd name="connsiteY116" fmla="*/ 816751 h 6861600"/>
              <a:gd name="connsiteX117" fmla="*/ 11471228 w 12193200"/>
              <a:gd name="connsiteY117" fmla="*/ 761454 h 6861600"/>
              <a:gd name="connsiteX118" fmla="*/ 11485654 w 12193200"/>
              <a:gd name="connsiteY118" fmla="*/ 755422 h 6861600"/>
              <a:gd name="connsiteX119" fmla="*/ 11501223 w 12193200"/>
              <a:gd name="connsiteY119" fmla="*/ 771844 h 6861600"/>
              <a:gd name="connsiteX120" fmla="*/ 11501223 w 12193200"/>
              <a:gd name="connsiteY120" fmla="*/ 816751 h 6861600"/>
              <a:gd name="connsiteX121" fmla="*/ 11504288 w 12193200"/>
              <a:gd name="connsiteY121" fmla="*/ 819449 h 6861600"/>
              <a:gd name="connsiteX122" fmla="*/ 11511690 w 12193200"/>
              <a:gd name="connsiteY122" fmla="*/ 819449 h 6861600"/>
              <a:gd name="connsiteX123" fmla="*/ 11512963 w 12193200"/>
              <a:gd name="connsiteY123" fmla="*/ 816762 h 6861600"/>
              <a:gd name="connsiteX124" fmla="*/ 11512963 w 12193200"/>
              <a:gd name="connsiteY124" fmla="*/ 770312 h 6861600"/>
              <a:gd name="connsiteX125" fmla="*/ 11486031 w 12193200"/>
              <a:gd name="connsiteY125" fmla="*/ 748117 h 6861600"/>
              <a:gd name="connsiteX126" fmla="*/ 11389700 w 12193200"/>
              <a:gd name="connsiteY126" fmla="*/ 748117 h 6861600"/>
              <a:gd name="connsiteX127" fmla="*/ 11372242 w 12193200"/>
              <a:gd name="connsiteY127" fmla="*/ 753124 h 6861600"/>
              <a:gd name="connsiteX128" fmla="*/ 11359402 w 12193200"/>
              <a:gd name="connsiteY128" fmla="*/ 784954 h 6861600"/>
              <a:gd name="connsiteX129" fmla="*/ 11372242 w 12193200"/>
              <a:gd name="connsiteY129" fmla="*/ 816654 h 6861600"/>
              <a:gd name="connsiteX130" fmla="*/ 11389700 w 12193200"/>
              <a:gd name="connsiteY130" fmla="*/ 821531 h 6861600"/>
              <a:gd name="connsiteX131" fmla="*/ 11407158 w 12193200"/>
              <a:gd name="connsiteY131" fmla="*/ 816654 h 6861600"/>
              <a:gd name="connsiteX132" fmla="*/ 11420127 w 12193200"/>
              <a:gd name="connsiteY132" fmla="*/ 784954 h 6861600"/>
              <a:gd name="connsiteX133" fmla="*/ 11407158 w 12193200"/>
              <a:gd name="connsiteY133" fmla="*/ 753124 h 6861600"/>
              <a:gd name="connsiteX134" fmla="*/ 11389700 w 12193200"/>
              <a:gd name="connsiteY134" fmla="*/ 748117 h 6861600"/>
              <a:gd name="connsiteX135" fmla="*/ 11267473 w 12193200"/>
              <a:gd name="connsiteY135" fmla="*/ 748117 h 6861600"/>
              <a:gd name="connsiteX136" fmla="*/ 11250015 w 12193200"/>
              <a:gd name="connsiteY136" fmla="*/ 753124 h 6861600"/>
              <a:gd name="connsiteX137" fmla="*/ 11237046 w 12193200"/>
              <a:gd name="connsiteY137" fmla="*/ 784954 h 6861600"/>
              <a:gd name="connsiteX138" fmla="*/ 11250015 w 12193200"/>
              <a:gd name="connsiteY138" fmla="*/ 816654 h 6861600"/>
              <a:gd name="connsiteX139" fmla="*/ 11267473 w 12193200"/>
              <a:gd name="connsiteY139" fmla="*/ 821531 h 6861600"/>
              <a:gd name="connsiteX140" fmla="*/ 11284931 w 12193200"/>
              <a:gd name="connsiteY140" fmla="*/ 816654 h 6861600"/>
              <a:gd name="connsiteX141" fmla="*/ 11297771 w 12193200"/>
              <a:gd name="connsiteY141" fmla="*/ 784954 h 6861600"/>
              <a:gd name="connsiteX142" fmla="*/ 11284931 w 12193200"/>
              <a:gd name="connsiteY142" fmla="*/ 753124 h 6861600"/>
              <a:gd name="connsiteX143" fmla="*/ 11267473 w 12193200"/>
              <a:gd name="connsiteY143" fmla="*/ 748117 h 6861600"/>
              <a:gd name="connsiteX144" fmla="*/ 11199756 w 12193200"/>
              <a:gd name="connsiteY144" fmla="*/ 748117 h 6861600"/>
              <a:gd name="connsiteX145" fmla="*/ 11178857 w 12193200"/>
              <a:gd name="connsiteY145" fmla="*/ 751452 h 6861600"/>
              <a:gd name="connsiteX146" fmla="*/ 11172825 w 12193200"/>
              <a:gd name="connsiteY146" fmla="*/ 756965 h 6861600"/>
              <a:gd name="connsiteX147" fmla="*/ 11172825 w 12193200"/>
              <a:gd name="connsiteY147" fmla="*/ 817010 h 6861600"/>
              <a:gd name="connsiteX148" fmla="*/ 11175263 w 12193200"/>
              <a:gd name="connsiteY148" fmla="*/ 819449 h 6861600"/>
              <a:gd name="connsiteX149" fmla="*/ 11181932 w 12193200"/>
              <a:gd name="connsiteY149" fmla="*/ 819449 h 6861600"/>
              <a:gd name="connsiteX150" fmla="*/ 11184748 w 12193200"/>
              <a:gd name="connsiteY150" fmla="*/ 816751 h 6861600"/>
              <a:gd name="connsiteX151" fmla="*/ 11184748 w 12193200"/>
              <a:gd name="connsiteY151" fmla="*/ 761454 h 6861600"/>
              <a:gd name="connsiteX152" fmla="*/ 11199238 w 12193200"/>
              <a:gd name="connsiteY152" fmla="*/ 755422 h 6861600"/>
              <a:gd name="connsiteX153" fmla="*/ 11214884 w 12193200"/>
              <a:gd name="connsiteY153" fmla="*/ 771844 h 6861600"/>
              <a:gd name="connsiteX154" fmla="*/ 11214884 w 12193200"/>
              <a:gd name="connsiteY154" fmla="*/ 816751 h 6861600"/>
              <a:gd name="connsiteX155" fmla="*/ 11217959 w 12193200"/>
              <a:gd name="connsiteY155" fmla="*/ 819449 h 6861600"/>
              <a:gd name="connsiteX156" fmla="*/ 11225393 w 12193200"/>
              <a:gd name="connsiteY156" fmla="*/ 819449 h 6861600"/>
              <a:gd name="connsiteX157" fmla="*/ 11226817 w 12193200"/>
              <a:gd name="connsiteY157" fmla="*/ 816762 h 6861600"/>
              <a:gd name="connsiteX158" fmla="*/ 11226817 w 12193200"/>
              <a:gd name="connsiteY158" fmla="*/ 770312 h 6861600"/>
              <a:gd name="connsiteX159" fmla="*/ 11199756 w 12193200"/>
              <a:gd name="connsiteY159" fmla="*/ 748117 h 6861600"/>
              <a:gd name="connsiteX160" fmla="*/ 11681273 w 12193200"/>
              <a:gd name="connsiteY160" fmla="*/ 724801 h 6861600"/>
              <a:gd name="connsiteX161" fmla="*/ 11678845 w 12193200"/>
              <a:gd name="connsiteY161" fmla="*/ 727876 h 6861600"/>
              <a:gd name="connsiteX162" fmla="*/ 11678845 w 12193200"/>
              <a:gd name="connsiteY162" fmla="*/ 752250 h 6861600"/>
              <a:gd name="connsiteX163" fmla="*/ 11664279 w 12193200"/>
              <a:gd name="connsiteY163" fmla="*/ 748527 h 6861600"/>
              <a:gd name="connsiteX164" fmla="*/ 11632848 w 12193200"/>
              <a:gd name="connsiteY164" fmla="*/ 784954 h 6861600"/>
              <a:gd name="connsiteX165" fmla="*/ 11666707 w 12193200"/>
              <a:gd name="connsiteY165" fmla="*/ 821510 h 6861600"/>
              <a:gd name="connsiteX166" fmla="*/ 11690477 w 12193200"/>
              <a:gd name="connsiteY166" fmla="*/ 812036 h 6861600"/>
              <a:gd name="connsiteX167" fmla="*/ 11690477 w 12193200"/>
              <a:gd name="connsiteY167" fmla="*/ 727498 h 6861600"/>
              <a:gd name="connsiteX168" fmla="*/ 11687919 w 12193200"/>
              <a:gd name="connsiteY168" fmla="*/ 724801 h 6861600"/>
              <a:gd name="connsiteX169" fmla="*/ 11681273 w 12193200"/>
              <a:gd name="connsiteY169" fmla="*/ 724801 h 6861600"/>
              <a:gd name="connsiteX170" fmla="*/ 11786797 w 12193200"/>
              <a:gd name="connsiteY170" fmla="*/ 724552 h 6861600"/>
              <a:gd name="connsiteX171" fmla="*/ 11784607 w 12193200"/>
              <a:gd name="connsiteY171" fmla="*/ 726732 h 6861600"/>
              <a:gd name="connsiteX172" fmla="*/ 11784607 w 12193200"/>
              <a:gd name="connsiteY172" fmla="*/ 817280 h 6861600"/>
              <a:gd name="connsiteX173" fmla="*/ 11786797 w 12193200"/>
              <a:gd name="connsiteY173" fmla="*/ 819330 h 6861600"/>
              <a:gd name="connsiteX174" fmla="*/ 11793864 w 12193200"/>
              <a:gd name="connsiteY174" fmla="*/ 819330 h 6861600"/>
              <a:gd name="connsiteX175" fmla="*/ 11796303 w 12193200"/>
              <a:gd name="connsiteY175" fmla="*/ 817409 h 6861600"/>
              <a:gd name="connsiteX176" fmla="*/ 11796303 w 12193200"/>
              <a:gd name="connsiteY176" fmla="*/ 726473 h 6861600"/>
              <a:gd name="connsiteX177" fmla="*/ 11793864 w 12193200"/>
              <a:gd name="connsiteY177" fmla="*/ 724552 h 6861600"/>
              <a:gd name="connsiteX178" fmla="*/ 11786797 w 12193200"/>
              <a:gd name="connsiteY178" fmla="*/ 724552 h 6861600"/>
              <a:gd name="connsiteX179" fmla="*/ 11712617 w 12193200"/>
              <a:gd name="connsiteY179" fmla="*/ 723776 h 6861600"/>
              <a:gd name="connsiteX180" fmla="*/ 11705237 w 12193200"/>
              <a:gd name="connsiteY180" fmla="*/ 730940 h 6861600"/>
              <a:gd name="connsiteX181" fmla="*/ 11712358 w 12193200"/>
              <a:gd name="connsiteY181" fmla="*/ 737975 h 6861600"/>
              <a:gd name="connsiteX182" fmla="*/ 11719609 w 12193200"/>
              <a:gd name="connsiteY182" fmla="*/ 730433 h 6861600"/>
              <a:gd name="connsiteX183" fmla="*/ 11712617 w 12193200"/>
              <a:gd name="connsiteY183" fmla="*/ 723776 h 6861600"/>
              <a:gd name="connsiteX184" fmla="*/ 11855021 w 12193200"/>
              <a:gd name="connsiteY184" fmla="*/ 713601 h 6861600"/>
              <a:gd name="connsiteX185" fmla="*/ 11855284 w 12193200"/>
              <a:gd name="connsiteY185" fmla="*/ 713794 h 6861600"/>
              <a:gd name="connsiteX186" fmla="*/ 11855021 w 12193200"/>
              <a:gd name="connsiteY186" fmla="*/ 713860 h 6861600"/>
              <a:gd name="connsiteX187" fmla="*/ 11855021 w 12193200"/>
              <a:gd name="connsiteY187" fmla="*/ 713601 h 6861600"/>
              <a:gd name="connsiteX188" fmla="*/ 11847209 w 12193200"/>
              <a:gd name="connsiteY188" fmla="*/ 704235 h 6861600"/>
              <a:gd name="connsiteX189" fmla="*/ 11851428 w 12193200"/>
              <a:gd name="connsiteY189" fmla="*/ 704235 h 6861600"/>
              <a:gd name="connsiteX190" fmla="*/ 11857190 w 12193200"/>
              <a:gd name="connsiteY190" fmla="*/ 707699 h 6861600"/>
              <a:gd name="connsiteX191" fmla="*/ 11851817 w 12193200"/>
              <a:gd name="connsiteY191" fmla="*/ 711162 h 6861600"/>
              <a:gd name="connsiteX192" fmla="*/ 11847209 w 12193200"/>
              <a:gd name="connsiteY192" fmla="*/ 711162 h 6861600"/>
              <a:gd name="connsiteX193" fmla="*/ 11843627 w 12193200"/>
              <a:gd name="connsiteY193" fmla="*/ 701020 h 6861600"/>
              <a:gd name="connsiteX194" fmla="*/ 11843627 w 12193200"/>
              <a:gd name="connsiteY194" fmla="*/ 724250 h 6861600"/>
              <a:gd name="connsiteX195" fmla="*/ 11847468 w 12193200"/>
              <a:gd name="connsiteY195" fmla="*/ 724250 h 6861600"/>
              <a:gd name="connsiteX196" fmla="*/ 11847468 w 12193200"/>
              <a:gd name="connsiteY196" fmla="*/ 714367 h 6861600"/>
              <a:gd name="connsiteX197" fmla="*/ 11849648 w 12193200"/>
              <a:gd name="connsiteY197" fmla="*/ 714367 h 6861600"/>
              <a:gd name="connsiteX198" fmla="*/ 11856553 w 12193200"/>
              <a:gd name="connsiteY198" fmla="*/ 720528 h 6861600"/>
              <a:gd name="connsiteX199" fmla="*/ 11858603 w 12193200"/>
              <a:gd name="connsiteY199" fmla="*/ 724121 h 6861600"/>
              <a:gd name="connsiteX200" fmla="*/ 11863081 w 12193200"/>
              <a:gd name="connsiteY200" fmla="*/ 724121 h 6861600"/>
              <a:gd name="connsiteX201" fmla="*/ 11860265 w 12193200"/>
              <a:gd name="connsiteY201" fmla="*/ 719503 h 6861600"/>
              <a:gd name="connsiteX202" fmla="*/ 11857064 w 12193200"/>
              <a:gd name="connsiteY202" fmla="*/ 715107 h 6861600"/>
              <a:gd name="connsiteX203" fmla="*/ 11855284 w 12193200"/>
              <a:gd name="connsiteY203" fmla="*/ 713794 h 6861600"/>
              <a:gd name="connsiteX204" fmla="*/ 11858039 w 12193200"/>
              <a:gd name="connsiteY204" fmla="*/ 713106 h 6861600"/>
              <a:gd name="connsiteX205" fmla="*/ 11861549 w 12193200"/>
              <a:gd name="connsiteY205" fmla="*/ 707310 h 6861600"/>
              <a:gd name="connsiteX206" fmla="*/ 11859370 w 12193200"/>
              <a:gd name="connsiteY206" fmla="*/ 702822 h 6861600"/>
              <a:gd name="connsiteX207" fmla="*/ 11851817 w 12193200"/>
              <a:gd name="connsiteY207" fmla="*/ 701020 h 6861600"/>
              <a:gd name="connsiteX208" fmla="*/ 11843627 w 12193200"/>
              <a:gd name="connsiteY208" fmla="*/ 701020 h 6861600"/>
              <a:gd name="connsiteX209" fmla="*/ 11852712 w 12193200"/>
              <a:gd name="connsiteY209" fmla="*/ 694611 h 6861600"/>
              <a:gd name="connsiteX210" fmla="*/ 11870623 w 12193200"/>
              <a:gd name="connsiteY210" fmla="*/ 712446 h 6861600"/>
              <a:gd name="connsiteX211" fmla="*/ 11852712 w 12193200"/>
              <a:gd name="connsiteY211" fmla="*/ 730541 h 6861600"/>
              <a:gd name="connsiteX212" fmla="*/ 11834931 w 12193200"/>
              <a:gd name="connsiteY212" fmla="*/ 712446 h 6861600"/>
              <a:gd name="connsiteX213" fmla="*/ 11852712 w 12193200"/>
              <a:gd name="connsiteY213" fmla="*/ 694611 h 6861600"/>
              <a:gd name="connsiteX214" fmla="*/ 11852712 w 12193200"/>
              <a:gd name="connsiteY214" fmla="*/ 690888 h 6861600"/>
              <a:gd name="connsiteX215" fmla="*/ 11831348 w 12193200"/>
              <a:gd name="connsiteY215" fmla="*/ 712446 h 6861600"/>
              <a:gd name="connsiteX216" fmla="*/ 11852712 w 12193200"/>
              <a:gd name="connsiteY216" fmla="*/ 734004 h 6861600"/>
              <a:gd name="connsiteX217" fmla="*/ 11874076 w 12193200"/>
              <a:gd name="connsiteY217" fmla="*/ 712446 h 6861600"/>
              <a:gd name="connsiteX218" fmla="*/ 11852712 w 12193200"/>
              <a:gd name="connsiteY218" fmla="*/ 690888 h 6861600"/>
              <a:gd name="connsiteX219" fmla="*/ 11639380 w 12193200"/>
              <a:gd name="connsiteY219" fmla="*/ 551044 h 6861600"/>
              <a:gd name="connsiteX220" fmla="*/ 11641189 w 12193200"/>
              <a:gd name="connsiteY220" fmla="*/ 551862 h 6861600"/>
              <a:gd name="connsiteX221" fmla="*/ 11644652 w 12193200"/>
              <a:gd name="connsiteY221" fmla="*/ 634274 h 6861600"/>
              <a:gd name="connsiteX222" fmla="*/ 11640682 w 12193200"/>
              <a:gd name="connsiteY222" fmla="*/ 633508 h 6861600"/>
              <a:gd name="connsiteX223" fmla="*/ 11634273 w 12193200"/>
              <a:gd name="connsiteY223" fmla="*/ 599671 h 6861600"/>
              <a:gd name="connsiteX224" fmla="*/ 11638243 w 12193200"/>
              <a:gd name="connsiteY224" fmla="*/ 552250 h 6861600"/>
              <a:gd name="connsiteX225" fmla="*/ 11639380 w 12193200"/>
              <a:gd name="connsiteY225" fmla="*/ 551044 h 6861600"/>
              <a:gd name="connsiteX226" fmla="*/ 11490639 w 12193200"/>
              <a:gd name="connsiteY226" fmla="*/ 502002 h 6861600"/>
              <a:gd name="connsiteX227" fmla="*/ 11550015 w 12193200"/>
              <a:gd name="connsiteY227" fmla="*/ 504052 h 6861600"/>
              <a:gd name="connsiteX228" fmla="*/ 11548343 w 12193200"/>
              <a:gd name="connsiteY228" fmla="*/ 536605 h 6861600"/>
              <a:gd name="connsiteX229" fmla="*/ 11499486 w 12193200"/>
              <a:gd name="connsiteY229" fmla="*/ 541094 h 6861600"/>
              <a:gd name="connsiteX230" fmla="*/ 11492948 w 12193200"/>
              <a:gd name="connsiteY230" fmla="*/ 533659 h 6861600"/>
              <a:gd name="connsiteX231" fmla="*/ 11490639 w 12193200"/>
              <a:gd name="connsiteY231" fmla="*/ 502002 h 6861600"/>
              <a:gd name="connsiteX232" fmla="*/ 11594253 w 12193200"/>
              <a:gd name="connsiteY232" fmla="*/ 498797 h 6861600"/>
              <a:gd name="connsiteX233" fmla="*/ 11598612 w 12193200"/>
              <a:gd name="connsiteY233" fmla="*/ 520075 h 6861600"/>
              <a:gd name="connsiteX234" fmla="*/ 11588351 w 12193200"/>
              <a:gd name="connsiteY234" fmla="*/ 527509 h 6861600"/>
              <a:gd name="connsiteX235" fmla="*/ 11580011 w 12193200"/>
              <a:gd name="connsiteY235" fmla="*/ 500718 h 6861600"/>
              <a:gd name="connsiteX236" fmla="*/ 11594253 w 12193200"/>
              <a:gd name="connsiteY236" fmla="*/ 498797 h 6861600"/>
              <a:gd name="connsiteX237" fmla="*/ 11441405 w 12193200"/>
              <a:gd name="connsiteY237" fmla="*/ 491374 h 6861600"/>
              <a:gd name="connsiteX238" fmla="*/ 11460384 w 12193200"/>
              <a:gd name="connsiteY238" fmla="*/ 496499 h 6861600"/>
              <a:gd name="connsiteX239" fmla="*/ 11442948 w 12193200"/>
              <a:gd name="connsiteY239" fmla="*/ 533670 h 6861600"/>
              <a:gd name="connsiteX240" fmla="*/ 11434607 w 12193200"/>
              <a:gd name="connsiteY240" fmla="*/ 527131 h 6861600"/>
              <a:gd name="connsiteX241" fmla="*/ 11441405 w 12193200"/>
              <a:gd name="connsiteY241" fmla="*/ 491374 h 6861600"/>
              <a:gd name="connsiteX242" fmla="*/ 11419441 w 12193200"/>
              <a:gd name="connsiteY242" fmla="*/ 484343 h 6861600"/>
              <a:gd name="connsiteX243" fmla="*/ 11431543 w 12193200"/>
              <a:gd name="connsiteY243" fmla="*/ 488299 h 6861600"/>
              <a:gd name="connsiteX244" fmla="*/ 11423202 w 12193200"/>
              <a:gd name="connsiteY244" fmla="*/ 532257 h 6861600"/>
              <a:gd name="connsiteX245" fmla="*/ 11444102 w 12193200"/>
              <a:gd name="connsiteY245" fmla="*/ 543154 h 6861600"/>
              <a:gd name="connsiteX246" fmla="*/ 11469620 w 12193200"/>
              <a:gd name="connsiteY246" fmla="*/ 498549 h 6861600"/>
              <a:gd name="connsiteX247" fmla="*/ 11481672 w 12193200"/>
              <a:gd name="connsiteY247" fmla="*/ 500729 h 6861600"/>
              <a:gd name="connsiteX248" fmla="*/ 11485395 w 12193200"/>
              <a:gd name="connsiteY248" fmla="*/ 542507 h 6861600"/>
              <a:gd name="connsiteX249" fmla="*/ 11498472 w 12193200"/>
              <a:gd name="connsiteY249" fmla="*/ 550707 h 6861600"/>
              <a:gd name="connsiteX250" fmla="*/ 11555917 w 12193200"/>
              <a:gd name="connsiteY250" fmla="*/ 543532 h 6861600"/>
              <a:gd name="connsiteX251" fmla="*/ 11559122 w 12193200"/>
              <a:gd name="connsiteY251" fmla="*/ 503286 h 6861600"/>
              <a:gd name="connsiteX252" fmla="*/ 11570149 w 12193200"/>
              <a:gd name="connsiteY252" fmla="*/ 502002 h 6861600"/>
              <a:gd name="connsiteX253" fmla="*/ 11579385 w 12193200"/>
              <a:gd name="connsiteY253" fmla="*/ 528405 h 6861600"/>
              <a:gd name="connsiteX254" fmla="*/ 11598752 w 12193200"/>
              <a:gd name="connsiteY254" fmla="*/ 531739 h 6861600"/>
              <a:gd name="connsiteX255" fmla="*/ 11602723 w 12193200"/>
              <a:gd name="connsiteY255" fmla="*/ 497772 h 6861600"/>
              <a:gd name="connsiteX256" fmla="*/ 11625673 w 12193200"/>
              <a:gd name="connsiteY256" fmla="*/ 533282 h 6861600"/>
              <a:gd name="connsiteX257" fmla="*/ 11612855 w 12193200"/>
              <a:gd name="connsiteY257" fmla="*/ 586216 h 6861600"/>
              <a:gd name="connsiteX258" fmla="*/ 11537326 w 12193200"/>
              <a:gd name="connsiteY258" fmla="*/ 569427 h 6861600"/>
              <a:gd name="connsiteX259" fmla="*/ 11459488 w 12193200"/>
              <a:gd name="connsiteY259" fmla="*/ 611465 h 6861600"/>
              <a:gd name="connsiteX260" fmla="*/ 11456154 w 12193200"/>
              <a:gd name="connsiteY260" fmla="*/ 612360 h 6861600"/>
              <a:gd name="connsiteX261" fmla="*/ 11418325 w 12193200"/>
              <a:gd name="connsiteY261" fmla="*/ 585191 h 6861600"/>
              <a:gd name="connsiteX262" fmla="*/ 11388707 w 12193200"/>
              <a:gd name="connsiteY262" fmla="*/ 549434 h 6861600"/>
              <a:gd name="connsiteX263" fmla="*/ 11414743 w 12193200"/>
              <a:gd name="connsiteY263" fmla="*/ 487403 h 6861600"/>
              <a:gd name="connsiteX264" fmla="*/ 11419441 w 12193200"/>
              <a:gd name="connsiteY264" fmla="*/ 484343 h 6861600"/>
              <a:gd name="connsiteX265" fmla="*/ 11358173 w 12193200"/>
              <a:gd name="connsiteY265" fmla="*/ 469801 h 6861600"/>
              <a:gd name="connsiteX266" fmla="*/ 11346260 w 12193200"/>
              <a:gd name="connsiteY266" fmla="*/ 478275 h 6861600"/>
              <a:gd name="connsiteX267" fmla="*/ 11361744 w 12193200"/>
              <a:gd name="connsiteY267" fmla="*/ 470744 h 6861600"/>
              <a:gd name="connsiteX268" fmla="*/ 11358173 w 12193200"/>
              <a:gd name="connsiteY268" fmla="*/ 469801 h 6861600"/>
              <a:gd name="connsiteX269" fmla="*/ 11354455 w 12193200"/>
              <a:gd name="connsiteY269" fmla="*/ 453696 h 6861600"/>
              <a:gd name="connsiteX270" fmla="*/ 11379471 w 12193200"/>
              <a:gd name="connsiteY270" fmla="*/ 464454 h 6861600"/>
              <a:gd name="connsiteX271" fmla="*/ 11401267 w 12193200"/>
              <a:gd name="connsiteY271" fmla="*/ 487522 h 6861600"/>
              <a:gd name="connsiteX272" fmla="*/ 11376515 w 12193200"/>
              <a:gd name="connsiteY272" fmla="*/ 541611 h 6861600"/>
              <a:gd name="connsiteX273" fmla="*/ 11357665 w 12193200"/>
              <a:gd name="connsiteY273" fmla="*/ 511745 h 6861600"/>
              <a:gd name="connsiteX274" fmla="*/ 11330734 w 12193200"/>
              <a:gd name="connsiteY274" fmla="*/ 504052 h 6861600"/>
              <a:gd name="connsiteX275" fmla="*/ 11328166 w 12193200"/>
              <a:gd name="connsiteY275" fmla="*/ 491881 h 6861600"/>
              <a:gd name="connsiteX276" fmla="*/ 11335600 w 12193200"/>
              <a:gd name="connsiteY276" fmla="*/ 481879 h 6861600"/>
              <a:gd name="connsiteX277" fmla="*/ 11338297 w 12193200"/>
              <a:gd name="connsiteY277" fmla="*/ 470604 h 6861600"/>
              <a:gd name="connsiteX278" fmla="*/ 11349972 w 12193200"/>
              <a:gd name="connsiteY278" fmla="*/ 456124 h 6861600"/>
              <a:gd name="connsiteX279" fmla="*/ 11354455 w 12193200"/>
              <a:gd name="connsiteY279" fmla="*/ 453696 h 6861600"/>
              <a:gd name="connsiteX280" fmla="*/ 11324025 w 12193200"/>
              <a:gd name="connsiteY280" fmla="*/ 392924 h 6861600"/>
              <a:gd name="connsiteX281" fmla="*/ 11322134 w 12193200"/>
              <a:gd name="connsiteY281" fmla="*/ 400006 h 6861600"/>
              <a:gd name="connsiteX282" fmla="*/ 11335988 w 12193200"/>
              <a:gd name="connsiteY282" fmla="*/ 441536 h 6861600"/>
              <a:gd name="connsiteX283" fmla="*/ 11339193 w 12193200"/>
              <a:gd name="connsiteY283" fmla="*/ 451786 h 6861600"/>
              <a:gd name="connsiteX284" fmla="*/ 11328425 w 12193200"/>
              <a:gd name="connsiteY284" fmla="*/ 467162 h 6861600"/>
              <a:gd name="connsiteX285" fmla="*/ 11327270 w 12193200"/>
              <a:gd name="connsiteY285" fmla="*/ 474855 h 6861600"/>
              <a:gd name="connsiteX286" fmla="*/ 11315477 w 12193200"/>
              <a:gd name="connsiteY286" fmla="*/ 490748 h 6861600"/>
              <a:gd name="connsiteX287" fmla="*/ 11317268 w 12193200"/>
              <a:gd name="connsiteY287" fmla="*/ 503696 h 6861600"/>
              <a:gd name="connsiteX288" fmla="*/ 11327788 w 12193200"/>
              <a:gd name="connsiteY288" fmla="*/ 514594 h 6861600"/>
              <a:gd name="connsiteX289" fmla="*/ 11341890 w 12193200"/>
              <a:gd name="connsiteY289" fmla="*/ 516137 h 6861600"/>
              <a:gd name="connsiteX290" fmla="*/ 11358561 w 12193200"/>
              <a:gd name="connsiteY290" fmla="*/ 529214 h 6861600"/>
              <a:gd name="connsiteX291" fmla="*/ 11388308 w 12193200"/>
              <a:gd name="connsiteY291" fmla="*/ 580476 h 6861600"/>
              <a:gd name="connsiteX292" fmla="*/ 11394717 w 12193200"/>
              <a:gd name="connsiteY292" fmla="*/ 606490 h 6861600"/>
              <a:gd name="connsiteX293" fmla="*/ 11360611 w 12193200"/>
              <a:gd name="connsiteY293" fmla="*/ 709026 h 6861600"/>
              <a:gd name="connsiteX294" fmla="*/ 11362402 w 12193200"/>
              <a:gd name="connsiteY294" fmla="*/ 719406 h 6861600"/>
              <a:gd name="connsiteX295" fmla="*/ 11388567 w 12193200"/>
              <a:gd name="connsiteY295" fmla="*/ 719406 h 6861600"/>
              <a:gd name="connsiteX296" fmla="*/ 11394210 w 12193200"/>
              <a:gd name="connsiteY296" fmla="*/ 711972 h 6861600"/>
              <a:gd name="connsiteX297" fmla="*/ 11429094 w 12193200"/>
              <a:gd name="connsiteY297" fmla="*/ 608411 h 6861600"/>
              <a:gd name="connsiteX298" fmla="*/ 11464484 w 12193200"/>
              <a:gd name="connsiteY298" fmla="*/ 709921 h 6861600"/>
              <a:gd name="connsiteX299" fmla="*/ 11468207 w 12193200"/>
              <a:gd name="connsiteY299" fmla="*/ 719665 h 6861600"/>
              <a:gd name="connsiteX300" fmla="*/ 11490650 w 12193200"/>
              <a:gd name="connsiteY300" fmla="*/ 719665 h 6861600"/>
              <a:gd name="connsiteX301" fmla="*/ 11497954 w 12193200"/>
              <a:gd name="connsiteY301" fmla="*/ 713126 h 6861600"/>
              <a:gd name="connsiteX302" fmla="*/ 11473979 w 12193200"/>
              <a:gd name="connsiteY302" fmla="*/ 619309 h 6861600"/>
              <a:gd name="connsiteX303" fmla="*/ 11535276 w 12193200"/>
              <a:gd name="connsiteY303" fmla="*/ 595345 h 6861600"/>
              <a:gd name="connsiteX304" fmla="*/ 11569383 w 12193200"/>
              <a:gd name="connsiteY304" fmla="*/ 622136 h 6861600"/>
              <a:gd name="connsiteX305" fmla="*/ 11512315 w 12193200"/>
              <a:gd name="connsiteY305" fmla="*/ 709932 h 6861600"/>
              <a:gd name="connsiteX306" fmla="*/ 11514624 w 12193200"/>
              <a:gd name="connsiteY306" fmla="*/ 719417 h 6861600"/>
              <a:gd name="connsiteX307" fmla="*/ 11538351 w 12193200"/>
              <a:gd name="connsiteY307" fmla="*/ 719417 h 6861600"/>
              <a:gd name="connsiteX308" fmla="*/ 11547069 w 12193200"/>
              <a:gd name="connsiteY308" fmla="*/ 713903 h 6861600"/>
              <a:gd name="connsiteX309" fmla="*/ 11598623 w 12193200"/>
              <a:gd name="connsiteY309" fmla="*/ 630983 h 6861600"/>
              <a:gd name="connsiteX310" fmla="*/ 11608496 w 12193200"/>
              <a:gd name="connsiteY310" fmla="*/ 600869 h 6861600"/>
              <a:gd name="connsiteX311" fmla="*/ 11599130 w 12193200"/>
              <a:gd name="connsiteY311" fmla="*/ 710062 h 6861600"/>
              <a:gd name="connsiteX312" fmla="*/ 11601439 w 12193200"/>
              <a:gd name="connsiteY312" fmla="*/ 719287 h 6861600"/>
              <a:gd name="connsiteX313" fmla="*/ 11622857 w 12193200"/>
              <a:gd name="connsiteY313" fmla="*/ 719287 h 6861600"/>
              <a:gd name="connsiteX314" fmla="*/ 11629525 w 12193200"/>
              <a:gd name="connsiteY314" fmla="*/ 711087 h 6861600"/>
              <a:gd name="connsiteX315" fmla="*/ 11634650 w 12193200"/>
              <a:gd name="connsiteY315" fmla="*/ 693014 h 6861600"/>
              <a:gd name="connsiteX316" fmla="*/ 11654018 w 12193200"/>
              <a:gd name="connsiteY316" fmla="*/ 688018 h 6861600"/>
              <a:gd name="connsiteX317" fmla="*/ 11659024 w 12193200"/>
              <a:gd name="connsiteY317" fmla="*/ 680584 h 6861600"/>
              <a:gd name="connsiteX318" fmla="*/ 11654654 w 12193200"/>
              <a:gd name="connsiteY318" fmla="*/ 520852 h 6861600"/>
              <a:gd name="connsiteX319" fmla="*/ 11603360 w 12193200"/>
              <a:gd name="connsiteY319" fmla="*/ 487533 h 6861600"/>
              <a:gd name="connsiteX320" fmla="*/ 11526547 w 12193200"/>
              <a:gd name="connsiteY320" fmla="*/ 493424 h 6861600"/>
              <a:gd name="connsiteX321" fmla="*/ 11402033 w 12193200"/>
              <a:gd name="connsiteY321" fmla="*/ 464842 h 6861600"/>
              <a:gd name="connsiteX322" fmla="*/ 11401644 w 12193200"/>
              <a:gd name="connsiteY322" fmla="*/ 459199 h 6861600"/>
              <a:gd name="connsiteX323" fmla="*/ 11433960 w 12193200"/>
              <a:gd name="connsiteY323" fmla="*/ 433314 h 6861600"/>
              <a:gd name="connsiteX324" fmla="*/ 11431392 w 12193200"/>
              <a:gd name="connsiteY324" fmla="*/ 426398 h 6861600"/>
              <a:gd name="connsiteX325" fmla="*/ 11365995 w 12193200"/>
              <a:gd name="connsiteY325" fmla="*/ 438191 h 6861600"/>
              <a:gd name="connsiteX326" fmla="*/ 11327648 w 12193200"/>
              <a:gd name="connsiteY326" fmla="*/ 397568 h 6861600"/>
              <a:gd name="connsiteX327" fmla="*/ 11324025 w 12193200"/>
              <a:gd name="connsiteY327" fmla="*/ 392924 h 6861600"/>
              <a:gd name="connsiteX328" fmla="*/ 11391491 w 12193200"/>
              <a:gd name="connsiteY328" fmla="*/ 334037 h 6861600"/>
              <a:gd name="connsiteX329" fmla="*/ 11426364 w 12193200"/>
              <a:gd name="connsiteY329" fmla="*/ 368996 h 6861600"/>
              <a:gd name="connsiteX330" fmla="*/ 11391491 w 12193200"/>
              <a:gd name="connsiteY330" fmla="*/ 403955 h 6861600"/>
              <a:gd name="connsiteX331" fmla="*/ 11356360 w 12193200"/>
              <a:gd name="connsiteY331" fmla="*/ 368996 h 6861600"/>
              <a:gd name="connsiteX332" fmla="*/ 11391491 w 12193200"/>
              <a:gd name="connsiteY332" fmla="*/ 334037 h 6861600"/>
              <a:gd name="connsiteX333" fmla="*/ 11389959 w 12193200"/>
              <a:gd name="connsiteY333" fmla="*/ 321618 h 6861600"/>
              <a:gd name="connsiteX334" fmla="*/ 11337262 w 12193200"/>
              <a:gd name="connsiteY334" fmla="*/ 374510 h 6861600"/>
              <a:gd name="connsiteX335" fmla="*/ 11389959 w 12193200"/>
              <a:gd name="connsiteY335" fmla="*/ 427401 h 6861600"/>
              <a:gd name="connsiteX336" fmla="*/ 11442656 w 12193200"/>
              <a:gd name="connsiteY336" fmla="*/ 374510 h 6861600"/>
              <a:gd name="connsiteX337" fmla="*/ 11389959 w 12193200"/>
              <a:gd name="connsiteY337" fmla="*/ 321618 h 6861600"/>
              <a:gd name="connsiteX338" fmla="*/ 0 w 12193200"/>
              <a:gd name="connsiteY338" fmla="*/ 0 h 6861600"/>
              <a:gd name="connsiteX339" fmla="*/ 12193200 w 12193200"/>
              <a:gd name="connsiteY339" fmla="*/ 0 h 6861600"/>
              <a:gd name="connsiteX340" fmla="*/ 12193200 w 12193200"/>
              <a:gd name="connsiteY340" fmla="*/ 6861600 h 6861600"/>
              <a:gd name="connsiteX341" fmla="*/ 0 w 12193200"/>
              <a:gd name="connsiteY341" fmla="*/ 6861600 h 686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12193200" h="6861600">
                <a:moveTo>
                  <a:pt x="11666200" y="756760"/>
                </a:moveTo>
                <a:cubicBezTo>
                  <a:pt x="11673094" y="756760"/>
                  <a:pt x="11676288" y="758939"/>
                  <a:pt x="11678975" y="761119"/>
                </a:cubicBezTo>
                <a:cubicBezTo>
                  <a:pt x="11678975" y="808195"/>
                  <a:pt x="11678975" y="808195"/>
                  <a:pt x="11678975" y="808195"/>
                </a:cubicBezTo>
                <a:lnTo>
                  <a:pt x="11678845" y="808195"/>
                </a:lnTo>
                <a:cubicBezTo>
                  <a:pt x="11678845" y="811658"/>
                  <a:pt x="11673094" y="813579"/>
                  <a:pt x="11667095" y="813579"/>
                </a:cubicBezTo>
                <a:cubicBezTo>
                  <a:pt x="11654191" y="813579"/>
                  <a:pt x="11644998" y="802671"/>
                  <a:pt x="11644998" y="784080"/>
                </a:cubicBezTo>
                <a:cubicBezTo>
                  <a:pt x="11644998" y="767658"/>
                  <a:pt x="11653942" y="756760"/>
                  <a:pt x="11666200" y="756760"/>
                </a:cubicBezTo>
                <a:close/>
                <a:moveTo>
                  <a:pt x="11553608" y="755951"/>
                </a:moveTo>
                <a:cubicBezTo>
                  <a:pt x="11558334" y="755951"/>
                  <a:pt x="11561787" y="756976"/>
                  <a:pt x="11565369" y="760439"/>
                </a:cubicBezTo>
                <a:cubicBezTo>
                  <a:pt x="11569210" y="764032"/>
                  <a:pt x="11571638" y="771995"/>
                  <a:pt x="11571638" y="784954"/>
                </a:cubicBezTo>
                <a:cubicBezTo>
                  <a:pt x="11571638" y="797535"/>
                  <a:pt x="11569210" y="805746"/>
                  <a:pt x="11565369" y="809339"/>
                </a:cubicBezTo>
                <a:cubicBezTo>
                  <a:pt x="11561787" y="812802"/>
                  <a:pt x="11558334" y="813698"/>
                  <a:pt x="11553608" y="813698"/>
                </a:cubicBezTo>
                <a:cubicBezTo>
                  <a:pt x="11548882" y="813698"/>
                  <a:pt x="11545677" y="812802"/>
                  <a:pt x="11542106" y="809339"/>
                </a:cubicBezTo>
                <a:cubicBezTo>
                  <a:pt x="11538394" y="805746"/>
                  <a:pt x="11535837" y="797783"/>
                  <a:pt x="11535837" y="784954"/>
                </a:cubicBezTo>
                <a:cubicBezTo>
                  <a:pt x="11535837" y="772243"/>
                  <a:pt x="11538394" y="764032"/>
                  <a:pt x="11542106" y="760439"/>
                </a:cubicBezTo>
                <a:cubicBezTo>
                  <a:pt x="11545688" y="756976"/>
                  <a:pt x="11549141" y="755951"/>
                  <a:pt x="11553608" y="755951"/>
                </a:cubicBezTo>
                <a:close/>
                <a:moveTo>
                  <a:pt x="11389948" y="755951"/>
                </a:moveTo>
                <a:cubicBezTo>
                  <a:pt x="11394707" y="755951"/>
                  <a:pt x="11397911" y="756976"/>
                  <a:pt x="11401504" y="760439"/>
                </a:cubicBezTo>
                <a:cubicBezTo>
                  <a:pt x="11405356" y="764032"/>
                  <a:pt x="11407795" y="771995"/>
                  <a:pt x="11407795" y="784954"/>
                </a:cubicBezTo>
                <a:cubicBezTo>
                  <a:pt x="11407795" y="797535"/>
                  <a:pt x="11405356" y="805746"/>
                  <a:pt x="11401504" y="809339"/>
                </a:cubicBezTo>
                <a:cubicBezTo>
                  <a:pt x="11397911" y="812802"/>
                  <a:pt x="11394448" y="813698"/>
                  <a:pt x="11389948" y="813698"/>
                </a:cubicBezTo>
                <a:cubicBezTo>
                  <a:pt x="11385201" y="813698"/>
                  <a:pt x="11381985" y="812802"/>
                  <a:pt x="11378133" y="809339"/>
                </a:cubicBezTo>
                <a:cubicBezTo>
                  <a:pt x="11374411" y="805746"/>
                  <a:pt x="11371843" y="797783"/>
                  <a:pt x="11371843" y="784954"/>
                </a:cubicBezTo>
                <a:cubicBezTo>
                  <a:pt x="11371843" y="772243"/>
                  <a:pt x="11374411" y="764032"/>
                  <a:pt x="11378133" y="760439"/>
                </a:cubicBezTo>
                <a:cubicBezTo>
                  <a:pt x="11381726" y="756976"/>
                  <a:pt x="11385190" y="755951"/>
                  <a:pt x="11389948" y="755951"/>
                </a:cubicBezTo>
                <a:close/>
                <a:moveTo>
                  <a:pt x="11267462" y="755951"/>
                </a:moveTo>
                <a:cubicBezTo>
                  <a:pt x="11272210" y="755951"/>
                  <a:pt x="11275425" y="756976"/>
                  <a:pt x="11279148" y="760439"/>
                </a:cubicBezTo>
                <a:cubicBezTo>
                  <a:pt x="11282881" y="764032"/>
                  <a:pt x="11285438" y="771995"/>
                  <a:pt x="11285438" y="784954"/>
                </a:cubicBezTo>
                <a:cubicBezTo>
                  <a:pt x="11285438" y="797535"/>
                  <a:pt x="11283000" y="805746"/>
                  <a:pt x="11279148" y="809339"/>
                </a:cubicBezTo>
                <a:cubicBezTo>
                  <a:pt x="11275555" y="812802"/>
                  <a:pt x="11272210" y="813698"/>
                  <a:pt x="11267462" y="813698"/>
                </a:cubicBezTo>
                <a:cubicBezTo>
                  <a:pt x="11262715" y="813698"/>
                  <a:pt x="11259499" y="812802"/>
                  <a:pt x="11255907" y="809339"/>
                </a:cubicBezTo>
                <a:cubicBezTo>
                  <a:pt x="11252054" y="805746"/>
                  <a:pt x="11249616" y="797783"/>
                  <a:pt x="11249616" y="784954"/>
                </a:cubicBezTo>
                <a:cubicBezTo>
                  <a:pt x="11249616" y="772243"/>
                  <a:pt x="11252054" y="764032"/>
                  <a:pt x="11255907" y="760439"/>
                </a:cubicBezTo>
                <a:cubicBezTo>
                  <a:pt x="11259499" y="756976"/>
                  <a:pt x="11262844" y="755951"/>
                  <a:pt x="11267462" y="755951"/>
                </a:cubicBezTo>
                <a:close/>
                <a:moveTo>
                  <a:pt x="11708668" y="750006"/>
                </a:moveTo>
                <a:cubicBezTo>
                  <a:pt x="11706381" y="750006"/>
                  <a:pt x="11706381" y="750772"/>
                  <a:pt x="11706381" y="752433"/>
                </a:cubicBezTo>
                <a:cubicBezTo>
                  <a:pt x="11706381" y="817032"/>
                  <a:pt x="11706381" y="817032"/>
                  <a:pt x="11706381" y="817032"/>
                </a:cubicBezTo>
                <a:cubicBezTo>
                  <a:pt x="11706381" y="818952"/>
                  <a:pt x="11706381" y="819459"/>
                  <a:pt x="11708420" y="819459"/>
                </a:cubicBezTo>
                <a:cubicBezTo>
                  <a:pt x="11715671" y="819459"/>
                  <a:pt x="11715671" y="819459"/>
                  <a:pt x="11715671" y="819459"/>
                </a:cubicBezTo>
                <a:cubicBezTo>
                  <a:pt x="11717699" y="819330"/>
                  <a:pt x="11718206" y="819330"/>
                  <a:pt x="11718206" y="817032"/>
                </a:cubicBezTo>
                <a:cubicBezTo>
                  <a:pt x="11718206" y="752433"/>
                  <a:pt x="11718206" y="752433"/>
                  <a:pt x="11718206" y="752433"/>
                </a:cubicBezTo>
                <a:cubicBezTo>
                  <a:pt x="11718206" y="750383"/>
                  <a:pt x="11717699" y="750006"/>
                  <a:pt x="11715660" y="750006"/>
                </a:cubicBezTo>
                <a:cubicBezTo>
                  <a:pt x="11708668" y="750006"/>
                  <a:pt x="11708668" y="750006"/>
                  <a:pt x="11708668" y="750006"/>
                </a:cubicBezTo>
                <a:close/>
                <a:moveTo>
                  <a:pt x="11826514" y="749671"/>
                </a:moveTo>
                <a:cubicBezTo>
                  <a:pt x="11824076" y="749671"/>
                  <a:pt x="11823170" y="749542"/>
                  <a:pt x="11822404" y="751851"/>
                </a:cubicBezTo>
                <a:cubicBezTo>
                  <a:pt x="11818552" y="763374"/>
                  <a:pt x="11808647" y="775804"/>
                  <a:pt x="11798623" y="781695"/>
                </a:cubicBezTo>
                <a:cubicBezTo>
                  <a:pt x="11798234" y="782084"/>
                  <a:pt x="11798105" y="782461"/>
                  <a:pt x="11798105" y="782461"/>
                </a:cubicBezTo>
                <a:cubicBezTo>
                  <a:pt x="11798105" y="782591"/>
                  <a:pt x="11798234" y="782968"/>
                  <a:pt x="11798234" y="783227"/>
                </a:cubicBezTo>
                <a:cubicBezTo>
                  <a:pt x="11822145" y="817420"/>
                  <a:pt x="11822145" y="817420"/>
                  <a:pt x="11822145" y="817420"/>
                </a:cubicBezTo>
                <a:cubicBezTo>
                  <a:pt x="11823558" y="819470"/>
                  <a:pt x="11824076" y="819470"/>
                  <a:pt x="11826126" y="819470"/>
                </a:cubicBezTo>
                <a:cubicBezTo>
                  <a:pt x="11835254" y="819470"/>
                  <a:pt x="11835254" y="819470"/>
                  <a:pt x="11835254" y="819470"/>
                </a:cubicBezTo>
                <a:cubicBezTo>
                  <a:pt x="11835891" y="819330"/>
                  <a:pt x="11837175" y="819330"/>
                  <a:pt x="11837175" y="817798"/>
                </a:cubicBezTo>
                <a:cubicBezTo>
                  <a:pt x="11837175" y="817291"/>
                  <a:pt x="11836786" y="816643"/>
                  <a:pt x="11836279" y="816136"/>
                </a:cubicBezTo>
                <a:cubicBezTo>
                  <a:pt x="11810826" y="782450"/>
                  <a:pt x="11810826" y="782450"/>
                  <a:pt x="11810826" y="782450"/>
                </a:cubicBezTo>
                <a:cubicBezTo>
                  <a:pt x="11810567" y="782192"/>
                  <a:pt x="11810567" y="782192"/>
                  <a:pt x="11810567" y="782192"/>
                </a:cubicBezTo>
                <a:cubicBezTo>
                  <a:pt x="11819566" y="775534"/>
                  <a:pt x="11828824" y="765154"/>
                  <a:pt x="11834607" y="753890"/>
                </a:cubicBezTo>
                <a:cubicBezTo>
                  <a:pt x="11835125" y="752606"/>
                  <a:pt x="11835254" y="751969"/>
                  <a:pt x="11835254" y="751203"/>
                </a:cubicBezTo>
                <a:cubicBezTo>
                  <a:pt x="11835254" y="750049"/>
                  <a:pt x="11834607" y="749671"/>
                  <a:pt x="11832816" y="749671"/>
                </a:cubicBezTo>
                <a:cubicBezTo>
                  <a:pt x="11826514" y="749671"/>
                  <a:pt x="11826514" y="749671"/>
                  <a:pt x="11826514" y="749671"/>
                </a:cubicBezTo>
                <a:close/>
                <a:moveTo>
                  <a:pt x="11301634" y="749671"/>
                </a:moveTo>
                <a:cubicBezTo>
                  <a:pt x="11301116" y="749671"/>
                  <a:pt x="11299832" y="749671"/>
                  <a:pt x="11299832" y="751462"/>
                </a:cubicBezTo>
                <a:cubicBezTo>
                  <a:pt x="11299832" y="751980"/>
                  <a:pt x="11299961" y="752617"/>
                  <a:pt x="11300350" y="753383"/>
                </a:cubicBezTo>
                <a:cubicBezTo>
                  <a:pt x="11324605" y="817399"/>
                  <a:pt x="11324605" y="817399"/>
                  <a:pt x="11324605" y="817399"/>
                </a:cubicBezTo>
                <a:cubicBezTo>
                  <a:pt x="11325371" y="818942"/>
                  <a:pt x="11325630" y="819449"/>
                  <a:pt x="11326785" y="819449"/>
                </a:cubicBezTo>
                <a:cubicBezTo>
                  <a:pt x="11332050" y="819449"/>
                  <a:pt x="11332050" y="819449"/>
                  <a:pt x="11332050" y="819449"/>
                </a:cubicBezTo>
                <a:cubicBezTo>
                  <a:pt x="11333593" y="819449"/>
                  <a:pt x="11333971" y="819190"/>
                  <a:pt x="11334489" y="817399"/>
                </a:cubicBezTo>
                <a:cubicBezTo>
                  <a:pt x="11358108" y="753135"/>
                  <a:pt x="11358108" y="753135"/>
                  <a:pt x="11358108" y="753135"/>
                </a:cubicBezTo>
                <a:cubicBezTo>
                  <a:pt x="11358366" y="751592"/>
                  <a:pt x="11358366" y="751462"/>
                  <a:pt x="11358366" y="751085"/>
                </a:cubicBezTo>
                <a:cubicBezTo>
                  <a:pt x="11358366" y="749671"/>
                  <a:pt x="11357341" y="749671"/>
                  <a:pt x="11356694" y="749671"/>
                </a:cubicBezTo>
                <a:cubicBezTo>
                  <a:pt x="11350015" y="749671"/>
                  <a:pt x="11350015" y="749671"/>
                  <a:pt x="11350015" y="749671"/>
                </a:cubicBezTo>
                <a:cubicBezTo>
                  <a:pt x="11349120" y="749930"/>
                  <a:pt x="11348990" y="750308"/>
                  <a:pt x="11348343" y="751592"/>
                </a:cubicBezTo>
                <a:cubicBezTo>
                  <a:pt x="11330885" y="802908"/>
                  <a:pt x="11330885" y="802908"/>
                  <a:pt x="11330885" y="802908"/>
                </a:cubicBezTo>
                <a:cubicBezTo>
                  <a:pt x="11312920" y="751851"/>
                  <a:pt x="11312920" y="751851"/>
                  <a:pt x="11312920" y="751851"/>
                </a:cubicBezTo>
                <a:cubicBezTo>
                  <a:pt x="11312154" y="749930"/>
                  <a:pt x="11311895" y="749671"/>
                  <a:pt x="11309845" y="749671"/>
                </a:cubicBezTo>
                <a:cubicBezTo>
                  <a:pt x="11301634" y="749671"/>
                  <a:pt x="11301634" y="749671"/>
                  <a:pt x="11301634" y="749671"/>
                </a:cubicBezTo>
                <a:close/>
                <a:moveTo>
                  <a:pt x="11754223" y="748506"/>
                </a:moveTo>
                <a:cubicBezTo>
                  <a:pt x="11742149" y="748506"/>
                  <a:pt x="11731241" y="755185"/>
                  <a:pt x="11731241" y="767625"/>
                </a:cubicBezTo>
                <a:cubicBezTo>
                  <a:pt x="11731241" y="779300"/>
                  <a:pt x="11739462" y="784177"/>
                  <a:pt x="11749346" y="788417"/>
                </a:cubicBezTo>
                <a:cubicBezTo>
                  <a:pt x="11757050" y="791622"/>
                  <a:pt x="11764236" y="794708"/>
                  <a:pt x="11764236" y="801894"/>
                </a:cubicBezTo>
                <a:cubicBezTo>
                  <a:pt x="11764236" y="807407"/>
                  <a:pt x="11759866" y="813698"/>
                  <a:pt x="11750500" y="813698"/>
                </a:cubicBezTo>
                <a:cubicBezTo>
                  <a:pt x="11740995" y="813698"/>
                  <a:pt x="11738308" y="806641"/>
                  <a:pt x="11733679" y="806641"/>
                </a:cubicBezTo>
                <a:cubicBezTo>
                  <a:pt x="11731500" y="806641"/>
                  <a:pt x="11728673" y="807666"/>
                  <a:pt x="11728673" y="811130"/>
                </a:cubicBezTo>
                <a:cubicBezTo>
                  <a:pt x="11728673" y="816643"/>
                  <a:pt x="11739462" y="821402"/>
                  <a:pt x="11750241" y="821402"/>
                </a:cubicBezTo>
                <a:cubicBezTo>
                  <a:pt x="11762434" y="821531"/>
                  <a:pt x="11774896" y="815111"/>
                  <a:pt x="11774896" y="800610"/>
                </a:cubicBezTo>
                <a:cubicBezTo>
                  <a:pt x="11774896" y="777897"/>
                  <a:pt x="11741901" y="781490"/>
                  <a:pt x="11741901" y="766471"/>
                </a:cubicBezTo>
                <a:cubicBezTo>
                  <a:pt x="11741901" y="761335"/>
                  <a:pt x="11745882" y="756199"/>
                  <a:pt x="11753457" y="756199"/>
                </a:cubicBezTo>
                <a:cubicBezTo>
                  <a:pt x="11761290" y="756199"/>
                  <a:pt x="11763340" y="761335"/>
                  <a:pt x="11767322" y="761335"/>
                </a:cubicBezTo>
                <a:cubicBezTo>
                  <a:pt x="11769372" y="761335"/>
                  <a:pt x="11772328" y="760180"/>
                  <a:pt x="11772328" y="756587"/>
                </a:cubicBezTo>
                <a:cubicBezTo>
                  <a:pt x="11772328" y="751452"/>
                  <a:pt x="11763599" y="748506"/>
                  <a:pt x="11754223" y="748506"/>
                </a:cubicBezTo>
                <a:close/>
                <a:moveTo>
                  <a:pt x="11614257" y="748117"/>
                </a:moveTo>
                <a:cubicBezTo>
                  <a:pt x="11607082" y="748117"/>
                  <a:pt x="11602594" y="749272"/>
                  <a:pt x="11599001" y="750167"/>
                </a:cubicBezTo>
                <a:cubicBezTo>
                  <a:pt x="11594383" y="751322"/>
                  <a:pt x="11592721" y="753491"/>
                  <a:pt x="11592721" y="755660"/>
                </a:cubicBezTo>
                <a:cubicBezTo>
                  <a:pt x="11592721" y="816902"/>
                  <a:pt x="11592721" y="816902"/>
                  <a:pt x="11592721" y="816902"/>
                </a:cubicBezTo>
                <a:cubicBezTo>
                  <a:pt x="11592721" y="818952"/>
                  <a:pt x="11593487" y="819071"/>
                  <a:pt x="11595418" y="819071"/>
                </a:cubicBezTo>
                <a:cubicBezTo>
                  <a:pt x="11602216" y="819071"/>
                  <a:pt x="11602216" y="819071"/>
                  <a:pt x="11602216" y="819071"/>
                </a:cubicBezTo>
                <a:cubicBezTo>
                  <a:pt x="11603878" y="819071"/>
                  <a:pt x="11604654" y="818942"/>
                  <a:pt x="11604654" y="816902"/>
                </a:cubicBezTo>
                <a:cubicBezTo>
                  <a:pt x="11604654" y="760774"/>
                  <a:pt x="11604654" y="760774"/>
                  <a:pt x="11604654" y="760774"/>
                </a:cubicBezTo>
                <a:cubicBezTo>
                  <a:pt x="11604654" y="757192"/>
                  <a:pt x="11607471" y="754764"/>
                  <a:pt x="11611452" y="754764"/>
                </a:cubicBezTo>
                <a:cubicBezTo>
                  <a:pt x="11620041" y="754764"/>
                  <a:pt x="11621325" y="761033"/>
                  <a:pt x="11625943" y="761033"/>
                </a:cubicBezTo>
                <a:cubicBezTo>
                  <a:pt x="11629255" y="761162"/>
                  <a:pt x="11631823" y="759112"/>
                  <a:pt x="11631823" y="755152"/>
                </a:cubicBezTo>
                <a:cubicBezTo>
                  <a:pt x="11631823" y="750167"/>
                  <a:pt x="11623623" y="748117"/>
                  <a:pt x="11614257" y="748117"/>
                </a:cubicBezTo>
                <a:close/>
                <a:moveTo>
                  <a:pt x="11553619" y="748117"/>
                </a:moveTo>
                <a:cubicBezTo>
                  <a:pt x="11547609" y="748117"/>
                  <a:pt x="11541221" y="749919"/>
                  <a:pt x="11536236" y="753124"/>
                </a:cubicBezTo>
                <a:cubicBezTo>
                  <a:pt x="11528565" y="758519"/>
                  <a:pt x="11523450" y="768780"/>
                  <a:pt x="11523450" y="784954"/>
                </a:cubicBezTo>
                <a:cubicBezTo>
                  <a:pt x="11523450" y="800998"/>
                  <a:pt x="11528565" y="811270"/>
                  <a:pt x="11536236" y="816654"/>
                </a:cubicBezTo>
                <a:cubicBezTo>
                  <a:pt x="11540962" y="819988"/>
                  <a:pt x="11547490" y="821531"/>
                  <a:pt x="11553619" y="821531"/>
                </a:cubicBezTo>
                <a:cubicBezTo>
                  <a:pt x="11559888" y="821531"/>
                  <a:pt x="11566275" y="819859"/>
                  <a:pt x="11571001" y="816654"/>
                </a:cubicBezTo>
                <a:cubicBezTo>
                  <a:pt x="11578802" y="811259"/>
                  <a:pt x="11583917" y="800998"/>
                  <a:pt x="11583917" y="784954"/>
                </a:cubicBezTo>
                <a:cubicBezTo>
                  <a:pt x="11583917" y="768780"/>
                  <a:pt x="11578802" y="758519"/>
                  <a:pt x="11571001" y="753124"/>
                </a:cubicBezTo>
                <a:cubicBezTo>
                  <a:pt x="11566146" y="749660"/>
                  <a:pt x="11559747" y="748117"/>
                  <a:pt x="11553619" y="748117"/>
                </a:cubicBezTo>
                <a:close/>
                <a:moveTo>
                  <a:pt x="11486031" y="748117"/>
                </a:moveTo>
                <a:cubicBezTo>
                  <a:pt x="11475824" y="748117"/>
                  <a:pt x="11468930" y="750297"/>
                  <a:pt x="11465229" y="751452"/>
                </a:cubicBezTo>
                <a:cubicBezTo>
                  <a:pt x="11460632" y="752994"/>
                  <a:pt x="11459230" y="754656"/>
                  <a:pt x="11459230" y="756965"/>
                </a:cubicBezTo>
                <a:cubicBezTo>
                  <a:pt x="11459230" y="817010"/>
                  <a:pt x="11459230" y="817010"/>
                  <a:pt x="11459230" y="817010"/>
                </a:cubicBezTo>
                <a:cubicBezTo>
                  <a:pt x="11459230" y="819190"/>
                  <a:pt x="11459737" y="819449"/>
                  <a:pt x="11461787" y="819449"/>
                </a:cubicBezTo>
                <a:cubicBezTo>
                  <a:pt x="11468422" y="819449"/>
                  <a:pt x="11468422" y="819449"/>
                  <a:pt x="11468422" y="819449"/>
                </a:cubicBezTo>
                <a:cubicBezTo>
                  <a:pt x="11470332" y="819449"/>
                  <a:pt x="11471228" y="819190"/>
                  <a:pt x="11471228" y="816751"/>
                </a:cubicBezTo>
                <a:cubicBezTo>
                  <a:pt x="11471228" y="761454"/>
                  <a:pt x="11471228" y="761454"/>
                  <a:pt x="11471228" y="761454"/>
                </a:cubicBezTo>
                <a:cubicBezTo>
                  <a:pt x="11471228" y="758497"/>
                  <a:pt x="11476331" y="755422"/>
                  <a:pt x="11485654" y="755422"/>
                </a:cubicBezTo>
                <a:cubicBezTo>
                  <a:pt x="11501223" y="755422"/>
                  <a:pt x="11501223" y="765554"/>
                  <a:pt x="11501223" y="771844"/>
                </a:cubicBezTo>
                <a:cubicBezTo>
                  <a:pt x="11501223" y="816751"/>
                  <a:pt x="11501223" y="816751"/>
                  <a:pt x="11501223" y="816751"/>
                </a:cubicBezTo>
                <a:cubicBezTo>
                  <a:pt x="11501223" y="819190"/>
                  <a:pt x="11501990" y="819449"/>
                  <a:pt x="11504288" y="819449"/>
                </a:cubicBezTo>
                <a:cubicBezTo>
                  <a:pt x="11511690" y="819449"/>
                  <a:pt x="11511690" y="819449"/>
                  <a:pt x="11511690" y="819449"/>
                </a:cubicBezTo>
                <a:cubicBezTo>
                  <a:pt x="11512963" y="819201"/>
                  <a:pt x="11512963" y="817917"/>
                  <a:pt x="11512963" y="816762"/>
                </a:cubicBezTo>
                <a:cubicBezTo>
                  <a:pt x="11512963" y="770312"/>
                  <a:pt x="11512963" y="770312"/>
                  <a:pt x="11512963" y="770312"/>
                </a:cubicBezTo>
                <a:cubicBezTo>
                  <a:pt x="11512963" y="762230"/>
                  <a:pt x="11512704" y="748117"/>
                  <a:pt x="11486031" y="748117"/>
                </a:cubicBezTo>
                <a:close/>
                <a:moveTo>
                  <a:pt x="11389700" y="748117"/>
                </a:moveTo>
                <a:cubicBezTo>
                  <a:pt x="11383539" y="748117"/>
                  <a:pt x="11377249" y="749919"/>
                  <a:pt x="11372242" y="753124"/>
                </a:cubicBezTo>
                <a:cubicBezTo>
                  <a:pt x="11364538" y="758519"/>
                  <a:pt x="11359402" y="768780"/>
                  <a:pt x="11359402" y="784954"/>
                </a:cubicBezTo>
                <a:cubicBezTo>
                  <a:pt x="11359402" y="800998"/>
                  <a:pt x="11364538" y="811270"/>
                  <a:pt x="11372242" y="816654"/>
                </a:cubicBezTo>
                <a:cubicBezTo>
                  <a:pt x="11376990" y="819988"/>
                  <a:pt x="11383539" y="821531"/>
                  <a:pt x="11389700" y="821531"/>
                </a:cubicBezTo>
                <a:cubicBezTo>
                  <a:pt x="11395990" y="821531"/>
                  <a:pt x="11402281" y="819859"/>
                  <a:pt x="11407158" y="816654"/>
                </a:cubicBezTo>
                <a:cubicBezTo>
                  <a:pt x="11414991" y="811259"/>
                  <a:pt x="11420127" y="800998"/>
                  <a:pt x="11420127" y="784954"/>
                </a:cubicBezTo>
                <a:cubicBezTo>
                  <a:pt x="11420127" y="768780"/>
                  <a:pt x="11414991" y="758519"/>
                  <a:pt x="11407158" y="753124"/>
                </a:cubicBezTo>
                <a:cubicBezTo>
                  <a:pt x="11402540" y="749660"/>
                  <a:pt x="11395990" y="748117"/>
                  <a:pt x="11389700" y="748117"/>
                </a:cubicBezTo>
                <a:close/>
                <a:moveTo>
                  <a:pt x="11267473" y="748117"/>
                </a:moveTo>
                <a:cubicBezTo>
                  <a:pt x="11261312" y="748117"/>
                  <a:pt x="11254892" y="749919"/>
                  <a:pt x="11250015" y="753124"/>
                </a:cubicBezTo>
                <a:cubicBezTo>
                  <a:pt x="11242182" y="758519"/>
                  <a:pt x="11237046" y="768780"/>
                  <a:pt x="11237046" y="784954"/>
                </a:cubicBezTo>
                <a:cubicBezTo>
                  <a:pt x="11237046" y="800998"/>
                  <a:pt x="11242182" y="811270"/>
                  <a:pt x="11250015" y="816654"/>
                </a:cubicBezTo>
                <a:cubicBezTo>
                  <a:pt x="11254763" y="819988"/>
                  <a:pt x="11261183" y="821531"/>
                  <a:pt x="11267473" y="821531"/>
                </a:cubicBezTo>
                <a:cubicBezTo>
                  <a:pt x="11273764" y="821531"/>
                  <a:pt x="11279925" y="819859"/>
                  <a:pt x="11284931" y="816654"/>
                </a:cubicBezTo>
                <a:cubicBezTo>
                  <a:pt x="11292635" y="811259"/>
                  <a:pt x="11297771" y="800998"/>
                  <a:pt x="11297771" y="784954"/>
                </a:cubicBezTo>
                <a:cubicBezTo>
                  <a:pt x="11297771" y="768780"/>
                  <a:pt x="11292635" y="758519"/>
                  <a:pt x="11284931" y="753124"/>
                </a:cubicBezTo>
                <a:cubicBezTo>
                  <a:pt x="11279925" y="749660"/>
                  <a:pt x="11273764" y="748117"/>
                  <a:pt x="11267473" y="748117"/>
                </a:cubicBezTo>
                <a:close/>
                <a:moveTo>
                  <a:pt x="11199756" y="748117"/>
                </a:moveTo>
                <a:cubicBezTo>
                  <a:pt x="11189495" y="748117"/>
                  <a:pt x="11182698" y="750297"/>
                  <a:pt x="11178857" y="751452"/>
                </a:cubicBezTo>
                <a:cubicBezTo>
                  <a:pt x="11174368" y="752994"/>
                  <a:pt x="11172825" y="754656"/>
                  <a:pt x="11172825" y="756965"/>
                </a:cubicBezTo>
                <a:cubicBezTo>
                  <a:pt x="11172825" y="817010"/>
                  <a:pt x="11172825" y="817010"/>
                  <a:pt x="11172825" y="817010"/>
                </a:cubicBezTo>
                <a:cubicBezTo>
                  <a:pt x="11172825" y="819190"/>
                  <a:pt x="11173343" y="819449"/>
                  <a:pt x="11175263" y="819449"/>
                </a:cubicBezTo>
                <a:cubicBezTo>
                  <a:pt x="11181932" y="819449"/>
                  <a:pt x="11181932" y="819449"/>
                  <a:pt x="11181932" y="819449"/>
                </a:cubicBezTo>
                <a:cubicBezTo>
                  <a:pt x="11183852" y="819449"/>
                  <a:pt x="11184748" y="819190"/>
                  <a:pt x="11184748" y="816751"/>
                </a:cubicBezTo>
                <a:cubicBezTo>
                  <a:pt x="11184748" y="761454"/>
                  <a:pt x="11184748" y="761454"/>
                  <a:pt x="11184748" y="761454"/>
                </a:cubicBezTo>
                <a:cubicBezTo>
                  <a:pt x="11184748" y="758497"/>
                  <a:pt x="11189873" y="755422"/>
                  <a:pt x="11199238" y="755422"/>
                </a:cubicBezTo>
                <a:cubicBezTo>
                  <a:pt x="11214884" y="755422"/>
                  <a:pt x="11214884" y="765554"/>
                  <a:pt x="11214884" y="771844"/>
                </a:cubicBezTo>
                <a:cubicBezTo>
                  <a:pt x="11214884" y="816751"/>
                  <a:pt x="11214884" y="816751"/>
                  <a:pt x="11214884" y="816751"/>
                </a:cubicBezTo>
                <a:cubicBezTo>
                  <a:pt x="11214884" y="819190"/>
                  <a:pt x="11215650" y="819449"/>
                  <a:pt x="11217959" y="819449"/>
                </a:cubicBezTo>
                <a:cubicBezTo>
                  <a:pt x="11225393" y="819449"/>
                  <a:pt x="11225393" y="819449"/>
                  <a:pt x="11225393" y="819449"/>
                </a:cubicBezTo>
                <a:cubicBezTo>
                  <a:pt x="11226688" y="819201"/>
                  <a:pt x="11226817" y="817917"/>
                  <a:pt x="11226817" y="816762"/>
                </a:cubicBezTo>
                <a:cubicBezTo>
                  <a:pt x="11226817" y="770312"/>
                  <a:pt x="11226817" y="770312"/>
                  <a:pt x="11226817" y="770312"/>
                </a:cubicBezTo>
                <a:cubicBezTo>
                  <a:pt x="11226817" y="762230"/>
                  <a:pt x="11226688" y="748117"/>
                  <a:pt x="11199756" y="748117"/>
                </a:cubicBezTo>
                <a:close/>
                <a:moveTo>
                  <a:pt x="11681273" y="724801"/>
                </a:moveTo>
                <a:cubicBezTo>
                  <a:pt x="11678975" y="724801"/>
                  <a:pt x="11678845" y="725567"/>
                  <a:pt x="11678845" y="727876"/>
                </a:cubicBezTo>
                <a:cubicBezTo>
                  <a:pt x="11678845" y="752250"/>
                  <a:pt x="11678845" y="752250"/>
                  <a:pt x="11678845" y="752250"/>
                </a:cubicBezTo>
                <a:cubicBezTo>
                  <a:pt x="11674626" y="750070"/>
                  <a:pt x="11670537" y="748527"/>
                  <a:pt x="11664279" y="748527"/>
                </a:cubicBezTo>
                <a:cubicBezTo>
                  <a:pt x="11643455" y="748527"/>
                  <a:pt x="11632848" y="768413"/>
                  <a:pt x="11632848" y="784954"/>
                </a:cubicBezTo>
                <a:cubicBezTo>
                  <a:pt x="11632848" y="809587"/>
                  <a:pt x="11646260" y="821510"/>
                  <a:pt x="11666707" y="821510"/>
                </a:cubicBezTo>
                <a:cubicBezTo>
                  <a:pt x="11676547" y="821531"/>
                  <a:pt x="11690477" y="816654"/>
                  <a:pt x="11690477" y="812036"/>
                </a:cubicBezTo>
                <a:cubicBezTo>
                  <a:pt x="11690477" y="727498"/>
                  <a:pt x="11690477" y="727498"/>
                  <a:pt x="11690477" y="727498"/>
                </a:cubicBezTo>
                <a:cubicBezTo>
                  <a:pt x="11690477" y="724930"/>
                  <a:pt x="11689711" y="724801"/>
                  <a:pt x="11687919" y="724801"/>
                </a:cubicBezTo>
                <a:cubicBezTo>
                  <a:pt x="11681273" y="724801"/>
                  <a:pt x="11681273" y="724801"/>
                  <a:pt x="11681273" y="724801"/>
                </a:cubicBezTo>
                <a:close/>
                <a:moveTo>
                  <a:pt x="11786797" y="724552"/>
                </a:moveTo>
                <a:cubicBezTo>
                  <a:pt x="11785384" y="724552"/>
                  <a:pt x="11784607" y="724811"/>
                  <a:pt x="11784607" y="726732"/>
                </a:cubicBezTo>
                <a:cubicBezTo>
                  <a:pt x="11784607" y="817280"/>
                  <a:pt x="11784607" y="817280"/>
                  <a:pt x="11784607" y="817280"/>
                </a:cubicBezTo>
                <a:cubicBezTo>
                  <a:pt x="11784607" y="819071"/>
                  <a:pt x="11784995" y="819330"/>
                  <a:pt x="11786797" y="819330"/>
                </a:cubicBezTo>
                <a:cubicBezTo>
                  <a:pt x="11793864" y="819330"/>
                  <a:pt x="11793864" y="819330"/>
                  <a:pt x="11793864" y="819330"/>
                </a:cubicBezTo>
                <a:cubicBezTo>
                  <a:pt x="11795526" y="819330"/>
                  <a:pt x="11796303" y="819330"/>
                  <a:pt x="11796303" y="817409"/>
                </a:cubicBezTo>
                <a:cubicBezTo>
                  <a:pt x="11796303" y="726473"/>
                  <a:pt x="11796303" y="726473"/>
                  <a:pt x="11796303" y="726473"/>
                </a:cubicBezTo>
                <a:cubicBezTo>
                  <a:pt x="11796303" y="724552"/>
                  <a:pt x="11795407" y="724552"/>
                  <a:pt x="11793864" y="724552"/>
                </a:cubicBezTo>
                <a:cubicBezTo>
                  <a:pt x="11786797" y="724552"/>
                  <a:pt x="11786797" y="724552"/>
                  <a:pt x="11786797" y="724552"/>
                </a:cubicBezTo>
                <a:close/>
                <a:moveTo>
                  <a:pt x="11712617" y="723776"/>
                </a:moveTo>
                <a:cubicBezTo>
                  <a:pt x="11708291" y="723776"/>
                  <a:pt x="11705237" y="726851"/>
                  <a:pt x="11705237" y="730940"/>
                </a:cubicBezTo>
                <a:cubicBezTo>
                  <a:pt x="11705237" y="734781"/>
                  <a:pt x="11707913" y="737975"/>
                  <a:pt x="11712358" y="737975"/>
                </a:cubicBezTo>
                <a:cubicBezTo>
                  <a:pt x="11716933" y="737845"/>
                  <a:pt x="11719739" y="734263"/>
                  <a:pt x="11719609" y="730433"/>
                </a:cubicBezTo>
                <a:cubicBezTo>
                  <a:pt x="11719350" y="726462"/>
                  <a:pt x="11716178" y="723776"/>
                  <a:pt x="11712617" y="723776"/>
                </a:cubicBezTo>
                <a:close/>
                <a:moveTo>
                  <a:pt x="11855021" y="713601"/>
                </a:moveTo>
                <a:lnTo>
                  <a:pt x="11855284" y="713794"/>
                </a:lnTo>
                <a:lnTo>
                  <a:pt x="11855021" y="713860"/>
                </a:lnTo>
                <a:cubicBezTo>
                  <a:pt x="11855021" y="713860"/>
                  <a:pt x="11855021" y="713860"/>
                  <a:pt x="11855021" y="713601"/>
                </a:cubicBezTo>
                <a:close/>
                <a:moveTo>
                  <a:pt x="11847209" y="704235"/>
                </a:moveTo>
                <a:cubicBezTo>
                  <a:pt x="11851428" y="704235"/>
                  <a:pt x="11851428" y="704235"/>
                  <a:pt x="11851428" y="704235"/>
                </a:cubicBezTo>
                <a:cubicBezTo>
                  <a:pt x="11853608" y="704235"/>
                  <a:pt x="11857190" y="704235"/>
                  <a:pt x="11857190" y="707699"/>
                </a:cubicBezTo>
                <a:cubicBezTo>
                  <a:pt x="11857190" y="711162"/>
                  <a:pt x="11853478" y="711162"/>
                  <a:pt x="11851817" y="711162"/>
                </a:cubicBezTo>
                <a:cubicBezTo>
                  <a:pt x="11847209" y="711162"/>
                  <a:pt x="11847209" y="711162"/>
                  <a:pt x="11847209" y="711162"/>
                </a:cubicBezTo>
                <a:close/>
                <a:moveTo>
                  <a:pt x="11843627" y="701020"/>
                </a:moveTo>
                <a:lnTo>
                  <a:pt x="11843627" y="724250"/>
                </a:lnTo>
                <a:cubicBezTo>
                  <a:pt x="11847468" y="724250"/>
                  <a:pt x="11847468" y="724250"/>
                  <a:pt x="11847468" y="724250"/>
                </a:cubicBezTo>
                <a:cubicBezTo>
                  <a:pt x="11847468" y="714367"/>
                  <a:pt x="11847468" y="714367"/>
                  <a:pt x="11847468" y="714367"/>
                </a:cubicBezTo>
                <a:cubicBezTo>
                  <a:pt x="11849648" y="714367"/>
                  <a:pt x="11849648" y="714367"/>
                  <a:pt x="11849648" y="714367"/>
                </a:cubicBezTo>
                <a:cubicBezTo>
                  <a:pt x="11852723" y="714367"/>
                  <a:pt x="11853867" y="715521"/>
                  <a:pt x="11856553" y="720528"/>
                </a:cubicBezTo>
                <a:cubicBezTo>
                  <a:pt x="11858603" y="724121"/>
                  <a:pt x="11858603" y="724121"/>
                  <a:pt x="11858603" y="724121"/>
                </a:cubicBezTo>
                <a:cubicBezTo>
                  <a:pt x="11863081" y="724121"/>
                  <a:pt x="11863081" y="724121"/>
                  <a:pt x="11863081" y="724121"/>
                </a:cubicBezTo>
                <a:cubicBezTo>
                  <a:pt x="11860265" y="719503"/>
                  <a:pt x="11860265" y="719503"/>
                  <a:pt x="11860265" y="719503"/>
                </a:cubicBezTo>
                <a:cubicBezTo>
                  <a:pt x="11858857" y="717258"/>
                  <a:pt x="11857864" y="715942"/>
                  <a:pt x="11857064" y="715107"/>
                </a:cubicBezTo>
                <a:lnTo>
                  <a:pt x="11855284" y="713794"/>
                </a:lnTo>
                <a:lnTo>
                  <a:pt x="11858039" y="713106"/>
                </a:lnTo>
                <a:cubicBezTo>
                  <a:pt x="11860542" y="711860"/>
                  <a:pt x="11861549" y="709333"/>
                  <a:pt x="11861549" y="707310"/>
                </a:cubicBezTo>
                <a:cubicBezTo>
                  <a:pt x="11861549" y="705390"/>
                  <a:pt x="11860653" y="703717"/>
                  <a:pt x="11859370" y="702822"/>
                </a:cubicBezTo>
                <a:cubicBezTo>
                  <a:pt x="11857449" y="701020"/>
                  <a:pt x="11854385" y="701020"/>
                  <a:pt x="11851817" y="701020"/>
                </a:cubicBezTo>
                <a:cubicBezTo>
                  <a:pt x="11843627" y="701020"/>
                  <a:pt x="11843627" y="701020"/>
                  <a:pt x="11843627" y="701020"/>
                </a:cubicBezTo>
                <a:close/>
                <a:moveTo>
                  <a:pt x="11852712" y="694611"/>
                </a:moveTo>
                <a:cubicBezTo>
                  <a:pt x="11862563" y="694611"/>
                  <a:pt x="11870623" y="702563"/>
                  <a:pt x="11870623" y="712446"/>
                </a:cubicBezTo>
                <a:cubicBezTo>
                  <a:pt x="11870623" y="722330"/>
                  <a:pt x="11862693" y="730541"/>
                  <a:pt x="11852712" y="730541"/>
                </a:cubicBezTo>
                <a:cubicBezTo>
                  <a:pt x="11842861" y="730541"/>
                  <a:pt x="11834931" y="722330"/>
                  <a:pt x="11834931" y="712446"/>
                </a:cubicBezTo>
                <a:cubicBezTo>
                  <a:pt x="11834801" y="702563"/>
                  <a:pt x="11842732" y="694611"/>
                  <a:pt x="11852712" y="694611"/>
                </a:cubicBezTo>
                <a:close/>
                <a:moveTo>
                  <a:pt x="11852712" y="690888"/>
                </a:moveTo>
                <a:cubicBezTo>
                  <a:pt x="11840940" y="690888"/>
                  <a:pt x="11831348" y="700513"/>
                  <a:pt x="11831348" y="712446"/>
                </a:cubicBezTo>
                <a:cubicBezTo>
                  <a:pt x="11831348" y="724509"/>
                  <a:pt x="11840940" y="734004"/>
                  <a:pt x="11852712" y="734004"/>
                </a:cubicBezTo>
                <a:cubicBezTo>
                  <a:pt x="11864613" y="734004"/>
                  <a:pt x="11874076" y="724250"/>
                  <a:pt x="11874076" y="712446"/>
                </a:cubicBezTo>
                <a:cubicBezTo>
                  <a:pt x="11874076" y="700642"/>
                  <a:pt x="11864484" y="690888"/>
                  <a:pt x="11852712" y="690888"/>
                </a:cubicBezTo>
                <a:close/>
                <a:moveTo>
                  <a:pt x="11639380" y="551044"/>
                </a:moveTo>
                <a:cubicBezTo>
                  <a:pt x="11639972" y="550996"/>
                  <a:pt x="11640676" y="551284"/>
                  <a:pt x="11641189" y="551862"/>
                </a:cubicBezTo>
                <a:cubicBezTo>
                  <a:pt x="11649011" y="560062"/>
                  <a:pt x="11646325" y="621974"/>
                  <a:pt x="11644652" y="634274"/>
                </a:cubicBezTo>
                <a:cubicBezTo>
                  <a:pt x="11644264" y="637349"/>
                  <a:pt x="11641448" y="639788"/>
                  <a:pt x="11640682" y="633508"/>
                </a:cubicBezTo>
                <a:cubicBezTo>
                  <a:pt x="11639786" y="625567"/>
                  <a:pt x="11635557" y="607235"/>
                  <a:pt x="11634273" y="599671"/>
                </a:cubicBezTo>
                <a:cubicBezTo>
                  <a:pt x="11632859" y="592496"/>
                  <a:pt x="11636841" y="570582"/>
                  <a:pt x="11638243" y="552250"/>
                </a:cubicBezTo>
                <a:cubicBezTo>
                  <a:pt x="11638308" y="551479"/>
                  <a:pt x="11638788" y="551093"/>
                  <a:pt x="11639380" y="551044"/>
                </a:cubicBezTo>
                <a:close/>
                <a:moveTo>
                  <a:pt x="11490639" y="502002"/>
                </a:moveTo>
                <a:cubicBezTo>
                  <a:pt x="11510395" y="504700"/>
                  <a:pt x="11530399" y="505207"/>
                  <a:pt x="11550015" y="504052"/>
                </a:cubicBezTo>
                <a:cubicBezTo>
                  <a:pt x="11553220" y="516223"/>
                  <a:pt x="11552831" y="532116"/>
                  <a:pt x="11548343" y="536605"/>
                </a:cubicBezTo>
                <a:cubicBezTo>
                  <a:pt x="11541157" y="543910"/>
                  <a:pt x="11508722" y="542496"/>
                  <a:pt x="11499486" y="541094"/>
                </a:cubicBezTo>
                <a:cubicBezTo>
                  <a:pt x="11496918" y="540705"/>
                  <a:pt x="11494361" y="540327"/>
                  <a:pt x="11492948" y="533659"/>
                </a:cubicBezTo>
                <a:cubicBezTo>
                  <a:pt x="11491405" y="525837"/>
                  <a:pt x="11491275" y="511486"/>
                  <a:pt x="11490639" y="502002"/>
                </a:cubicBezTo>
                <a:close/>
                <a:moveTo>
                  <a:pt x="11594253" y="498797"/>
                </a:moveTo>
                <a:cubicBezTo>
                  <a:pt x="11599767" y="509048"/>
                  <a:pt x="11600155" y="514950"/>
                  <a:pt x="11598612" y="520075"/>
                </a:cubicBezTo>
                <a:cubicBezTo>
                  <a:pt x="11597069" y="525200"/>
                  <a:pt x="11589894" y="528146"/>
                  <a:pt x="11588351" y="527509"/>
                </a:cubicBezTo>
                <a:cubicBezTo>
                  <a:pt x="11588092" y="516482"/>
                  <a:pt x="11585147" y="508152"/>
                  <a:pt x="11580011" y="500718"/>
                </a:cubicBezTo>
                <a:cubicBezTo>
                  <a:pt x="11584510" y="499952"/>
                  <a:pt x="11589257" y="499315"/>
                  <a:pt x="11594253" y="498797"/>
                </a:cubicBezTo>
                <a:close/>
                <a:moveTo>
                  <a:pt x="11441405" y="491374"/>
                </a:moveTo>
                <a:cubicBezTo>
                  <a:pt x="11447684" y="493295"/>
                  <a:pt x="11454104" y="494967"/>
                  <a:pt x="11460384" y="496499"/>
                </a:cubicBezTo>
                <a:cubicBezTo>
                  <a:pt x="11456025" y="524056"/>
                  <a:pt x="11447436" y="531868"/>
                  <a:pt x="11442948" y="533670"/>
                </a:cubicBezTo>
                <a:cubicBezTo>
                  <a:pt x="11439473" y="535073"/>
                  <a:pt x="11431910" y="535839"/>
                  <a:pt x="11434607" y="527131"/>
                </a:cubicBezTo>
                <a:cubicBezTo>
                  <a:pt x="11437305" y="518413"/>
                  <a:pt x="11439862" y="503545"/>
                  <a:pt x="11441405" y="491374"/>
                </a:cubicBezTo>
                <a:close/>
                <a:moveTo>
                  <a:pt x="11419441" y="484343"/>
                </a:moveTo>
                <a:cubicBezTo>
                  <a:pt x="11421606" y="484488"/>
                  <a:pt x="11425004" y="485801"/>
                  <a:pt x="11431543" y="488299"/>
                </a:cubicBezTo>
                <a:cubicBezTo>
                  <a:pt x="11430647" y="509447"/>
                  <a:pt x="11425263" y="521499"/>
                  <a:pt x="11423202" y="532257"/>
                </a:cubicBezTo>
                <a:cubicBezTo>
                  <a:pt x="11420893" y="543284"/>
                  <a:pt x="11433204" y="545841"/>
                  <a:pt x="11444102" y="543154"/>
                </a:cubicBezTo>
                <a:cubicBezTo>
                  <a:pt x="11454870" y="540468"/>
                  <a:pt x="11465132" y="529181"/>
                  <a:pt x="11469620" y="498549"/>
                </a:cubicBezTo>
                <a:cubicBezTo>
                  <a:pt x="11473850" y="499574"/>
                  <a:pt x="11477313" y="500092"/>
                  <a:pt x="11481672" y="500729"/>
                </a:cubicBezTo>
                <a:cubicBezTo>
                  <a:pt x="11482190" y="532516"/>
                  <a:pt x="11484111" y="539691"/>
                  <a:pt x="11485395" y="542507"/>
                </a:cubicBezTo>
                <a:cubicBezTo>
                  <a:pt x="11487833" y="548398"/>
                  <a:pt x="11493735" y="550330"/>
                  <a:pt x="11498472" y="550707"/>
                </a:cubicBezTo>
                <a:cubicBezTo>
                  <a:pt x="11523353" y="552628"/>
                  <a:pt x="11547458" y="551862"/>
                  <a:pt x="11555917" y="543532"/>
                </a:cubicBezTo>
                <a:cubicBezTo>
                  <a:pt x="11564506" y="535073"/>
                  <a:pt x="11561560" y="514443"/>
                  <a:pt x="11559122" y="503286"/>
                </a:cubicBezTo>
                <a:cubicBezTo>
                  <a:pt x="11563092" y="502898"/>
                  <a:pt x="11566308" y="502520"/>
                  <a:pt x="11570149" y="502002"/>
                </a:cubicBezTo>
                <a:cubicBezTo>
                  <a:pt x="11578360" y="511486"/>
                  <a:pt x="11579385" y="521866"/>
                  <a:pt x="11579385" y="528405"/>
                </a:cubicBezTo>
                <a:cubicBezTo>
                  <a:pt x="11579385" y="535709"/>
                  <a:pt x="11587466" y="539551"/>
                  <a:pt x="11598752" y="531739"/>
                </a:cubicBezTo>
                <a:cubicBezTo>
                  <a:pt x="11609909" y="523916"/>
                  <a:pt x="11608884" y="510202"/>
                  <a:pt x="11602723" y="497772"/>
                </a:cubicBezTo>
                <a:cubicBezTo>
                  <a:pt x="11628371" y="495722"/>
                  <a:pt x="11627086" y="512511"/>
                  <a:pt x="11625673" y="533282"/>
                </a:cubicBezTo>
                <a:cubicBezTo>
                  <a:pt x="11624389" y="553793"/>
                  <a:pt x="11619771" y="582882"/>
                  <a:pt x="11612855" y="586216"/>
                </a:cubicBezTo>
                <a:cubicBezTo>
                  <a:pt x="11605798" y="589162"/>
                  <a:pt x="11594771" y="570323"/>
                  <a:pt x="11537326" y="569427"/>
                </a:cubicBezTo>
                <a:cubicBezTo>
                  <a:pt x="11496551" y="568661"/>
                  <a:pt x="11465261" y="574175"/>
                  <a:pt x="11459488" y="611465"/>
                </a:cubicBezTo>
                <a:cubicBezTo>
                  <a:pt x="11459100" y="614151"/>
                  <a:pt x="11457568" y="613774"/>
                  <a:pt x="11456154" y="612360"/>
                </a:cubicBezTo>
                <a:cubicBezTo>
                  <a:pt x="11444998" y="600189"/>
                  <a:pt x="11434737" y="594676"/>
                  <a:pt x="11418325" y="585191"/>
                </a:cubicBezTo>
                <a:cubicBezTo>
                  <a:pt x="11401785" y="575448"/>
                  <a:pt x="11390757" y="562382"/>
                  <a:pt x="11388707" y="549434"/>
                </a:cubicBezTo>
                <a:cubicBezTo>
                  <a:pt x="11386657" y="536486"/>
                  <a:pt x="11391405" y="519190"/>
                  <a:pt x="11414743" y="487403"/>
                </a:cubicBezTo>
                <a:cubicBezTo>
                  <a:pt x="11416346" y="485224"/>
                  <a:pt x="11417276" y="484199"/>
                  <a:pt x="11419441" y="484343"/>
                </a:cubicBezTo>
                <a:close/>
                <a:moveTo>
                  <a:pt x="11358173" y="469801"/>
                </a:moveTo>
                <a:cubicBezTo>
                  <a:pt x="11352402" y="469752"/>
                  <a:pt x="11342133" y="472433"/>
                  <a:pt x="11346260" y="478275"/>
                </a:cubicBezTo>
                <a:cubicBezTo>
                  <a:pt x="11351763" y="486314"/>
                  <a:pt x="11362639" y="473042"/>
                  <a:pt x="11361744" y="470744"/>
                </a:cubicBezTo>
                <a:cubicBezTo>
                  <a:pt x="11361520" y="470137"/>
                  <a:pt x="11360096" y="469817"/>
                  <a:pt x="11358173" y="469801"/>
                </a:cubicBezTo>
                <a:close/>
                <a:moveTo>
                  <a:pt x="11354455" y="453696"/>
                </a:moveTo>
                <a:cubicBezTo>
                  <a:pt x="11359222" y="452705"/>
                  <a:pt x="11365520" y="456094"/>
                  <a:pt x="11379471" y="464454"/>
                </a:cubicBezTo>
                <a:cubicBezTo>
                  <a:pt x="11402044" y="478167"/>
                  <a:pt x="11408971" y="475351"/>
                  <a:pt x="11401267" y="487522"/>
                </a:cubicBezTo>
                <a:cubicBezTo>
                  <a:pt x="11396519" y="495345"/>
                  <a:pt x="11380486" y="516104"/>
                  <a:pt x="11376515" y="541611"/>
                </a:cubicBezTo>
                <a:cubicBezTo>
                  <a:pt x="11371131" y="534436"/>
                  <a:pt x="11363815" y="516622"/>
                  <a:pt x="11357665" y="511745"/>
                </a:cubicBezTo>
                <a:cubicBezTo>
                  <a:pt x="11345613" y="502261"/>
                  <a:pt x="11335222" y="509566"/>
                  <a:pt x="11330734" y="504052"/>
                </a:cubicBezTo>
                <a:cubicBezTo>
                  <a:pt x="11325727" y="498031"/>
                  <a:pt x="11323677" y="497643"/>
                  <a:pt x="11328166" y="491881"/>
                </a:cubicBezTo>
                <a:cubicBezTo>
                  <a:pt x="11328166" y="491881"/>
                  <a:pt x="11333550" y="484835"/>
                  <a:pt x="11335600" y="481879"/>
                </a:cubicBezTo>
                <a:cubicBezTo>
                  <a:pt x="11337909" y="478804"/>
                  <a:pt x="11337272" y="473031"/>
                  <a:pt x="11338297" y="470604"/>
                </a:cubicBezTo>
                <a:cubicBezTo>
                  <a:pt x="11339193" y="468165"/>
                  <a:pt x="11344707" y="460861"/>
                  <a:pt x="11349972" y="456124"/>
                </a:cubicBezTo>
                <a:cubicBezTo>
                  <a:pt x="11351448" y="454843"/>
                  <a:pt x="11352866" y="454026"/>
                  <a:pt x="11354455" y="453696"/>
                </a:cubicBezTo>
                <a:close/>
                <a:moveTo>
                  <a:pt x="11324025" y="392924"/>
                </a:moveTo>
                <a:cubicBezTo>
                  <a:pt x="11322935" y="393149"/>
                  <a:pt x="11322134" y="395329"/>
                  <a:pt x="11322134" y="400006"/>
                </a:cubicBezTo>
                <a:cubicBezTo>
                  <a:pt x="11322134" y="423463"/>
                  <a:pt x="11332395" y="437555"/>
                  <a:pt x="11335988" y="441536"/>
                </a:cubicBezTo>
                <a:cubicBezTo>
                  <a:pt x="11339452" y="445507"/>
                  <a:pt x="11341114" y="449477"/>
                  <a:pt x="11339193" y="451786"/>
                </a:cubicBezTo>
                <a:cubicBezTo>
                  <a:pt x="11334068" y="457807"/>
                  <a:pt x="11328554" y="464475"/>
                  <a:pt x="11328425" y="467162"/>
                </a:cubicBezTo>
                <a:cubicBezTo>
                  <a:pt x="11328166" y="470107"/>
                  <a:pt x="11328425" y="471521"/>
                  <a:pt x="11327270" y="474855"/>
                </a:cubicBezTo>
                <a:cubicBezTo>
                  <a:pt x="11326116" y="478059"/>
                  <a:pt x="11322016" y="482796"/>
                  <a:pt x="11315477" y="490748"/>
                </a:cubicBezTo>
                <a:cubicBezTo>
                  <a:pt x="11311884" y="495366"/>
                  <a:pt x="11314193" y="500362"/>
                  <a:pt x="11317268" y="503696"/>
                </a:cubicBezTo>
                <a:cubicBezTo>
                  <a:pt x="11320861" y="507796"/>
                  <a:pt x="11323300" y="512544"/>
                  <a:pt x="11327788" y="514594"/>
                </a:cubicBezTo>
                <a:cubicBezTo>
                  <a:pt x="11332406" y="516644"/>
                  <a:pt x="11336506" y="515230"/>
                  <a:pt x="11341890" y="516137"/>
                </a:cubicBezTo>
                <a:cubicBezTo>
                  <a:pt x="11347016" y="517032"/>
                  <a:pt x="11353436" y="520107"/>
                  <a:pt x="11358561" y="529214"/>
                </a:cubicBezTo>
                <a:cubicBezTo>
                  <a:pt x="11365995" y="542539"/>
                  <a:pt x="11373947" y="563310"/>
                  <a:pt x="11388308" y="580476"/>
                </a:cubicBezTo>
                <a:cubicBezTo>
                  <a:pt x="11394717" y="588040"/>
                  <a:pt x="11394717" y="602013"/>
                  <a:pt x="11394717" y="606490"/>
                </a:cubicBezTo>
                <a:cubicBezTo>
                  <a:pt x="11395106" y="646736"/>
                  <a:pt x="11374076" y="684803"/>
                  <a:pt x="11360611" y="709026"/>
                </a:cubicBezTo>
                <a:cubicBezTo>
                  <a:pt x="11357406" y="714669"/>
                  <a:pt x="11358172" y="719406"/>
                  <a:pt x="11362402" y="719406"/>
                </a:cubicBezTo>
                <a:cubicBezTo>
                  <a:pt x="11367279" y="719406"/>
                  <a:pt x="11385481" y="719406"/>
                  <a:pt x="11388567" y="719406"/>
                </a:cubicBezTo>
                <a:cubicBezTo>
                  <a:pt x="11391901" y="719406"/>
                  <a:pt x="11393951" y="715813"/>
                  <a:pt x="11394210" y="711972"/>
                </a:cubicBezTo>
                <a:cubicBezTo>
                  <a:pt x="11396519" y="679030"/>
                  <a:pt x="11415110" y="618661"/>
                  <a:pt x="11429094" y="608411"/>
                </a:cubicBezTo>
                <a:cubicBezTo>
                  <a:pt x="11452561" y="623150"/>
                  <a:pt x="11475900" y="654678"/>
                  <a:pt x="11464484" y="709921"/>
                </a:cubicBezTo>
                <a:cubicBezTo>
                  <a:pt x="11463966" y="712997"/>
                  <a:pt x="11461150" y="719665"/>
                  <a:pt x="11468207" y="719665"/>
                </a:cubicBezTo>
                <a:cubicBezTo>
                  <a:pt x="11468207" y="719665"/>
                  <a:pt x="11488082" y="719665"/>
                  <a:pt x="11490650" y="719665"/>
                </a:cubicBezTo>
                <a:cubicBezTo>
                  <a:pt x="11493595" y="719665"/>
                  <a:pt x="11498343" y="718510"/>
                  <a:pt x="11497954" y="713126"/>
                </a:cubicBezTo>
                <a:cubicBezTo>
                  <a:pt x="11496800" y="691590"/>
                  <a:pt x="11478716" y="646100"/>
                  <a:pt x="11473979" y="619309"/>
                </a:cubicBezTo>
                <a:cubicBezTo>
                  <a:pt x="11471034" y="602390"/>
                  <a:pt x="11484499" y="572147"/>
                  <a:pt x="11535276" y="595345"/>
                </a:cubicBezTo>
                <a:cubicBezTo>
                  <a:pt x="11554773" y="577790"/>
                  <a:pt x="11580421" y="588428"/>
                  <a:pt x="11569383" y="622136"/>
                </a:cubicBezTo>
                <a:cubicBezTo>
                  <a:pt x="11558614" y="655714"/>
                  <a:pt x="11549249" y="670452"/>
                  <a:pt x="11512315" y="709932"/>
                </a:cubicBezTo>
                <a:cubicBezTo>
                  <a:pt x="11508215" y="714550"/>
                  <a:pt x="11507827" y="719417"/>
                  <a:pt x="11514624" y="719417"/>
                </a:cubicBezTo>
                <a:cubicBezTo>
                  <a:pt x="11517958" y="719417"/>
                  <a:pt x="11534888" y="719417"/>
                  <a:pt x="11538351" y="719417"/>
                </a:cubicBezTo>
                <a:cubicBezTo>
                  <a:pt x="11543476" y="719417"/>
                  <a:pt x="11545537" y="717874"/>
                  <a:pt x="11547069" y="713903"/>
                </a:cubicBezTo>
                <a:cubicBezTo>
                  <a:pt x="11548483" y="709673"/>
                  <a:pt x="11565412" y="656102"/>
                  <a:pt x="11598623" y="630983"/>
                </a:cubicBezTo>
                <a:cubicBezTo>
                  <a:pt x="11601191" y="629063"/>
                  <a:pt x="11603371" y="620474"/>
                  <a:pt x="11608496" y="600869"/>
                </a:cubicBezTo>
                <a:cubicBezTo>
                  <a:pt x="11624529" y="622017"/>
                  <a:pt x="11626709" y="660461"/>
                  <a:pt x="11599130" y="710062"/>
                </a:cubicBezTo>
                <a:cubicBezTo>
                  <a:pt x="11596314" y="715316"/>
                  <a:pt x="11597976" y="719287"/>
                  <a:pt x="11601439" y="719287"/>
                </a:cubicBezTo>
                <a:cubicBezTo>
                  <a:pt x="11603360" y="719287"/>
                  <a:pt x="11618368" y="719287"/>
                  <a:pt x="11622857" y="719287"/>
                </a:cubicBezTo>
                <a:cubicBezTo>
                  <a:pt x="11626828" y="719287"/>
                  <a:pt x="11627982" y="717107"/>
                  <a:pt x="11629525" y="711087"/>
                </a:cubicBezTo>
                <a:cubicBezTo>
                  <a:pt x="11631446" y="703653"/>
                  <a:pt x="11632093" y="700060"/>
                  <a:pt x="11634650" y="693014"/>
                </a:cubicBezTo>
                <a:cubicBezTo>
                  <a:pt x="11636193" y="688655"/>
                  <a:pt x="11636830" y="687889"/>
                  <a:pt x="11654018" y="688018"/>
                </a:cubicBezTo>
                <a:cubicBezTo>
                  <a:pt x="11659402" y="688018"/>
                  <a:pt x="11659024" y="685202"/>
                  <a:pt x="11659024" y="680584"/>
                </a:cubicBezTo>
                <a:cubicBezTo>
                  <a:pt x="11659272" y="614151"/>
                  <a:pt x="11659661" y="544687"/>
                  <a:pt x="11654654" y="520852"/>
                </a:cubicBezTo>
                <a:cubicBezTo>
                  <a:pt x="11647727" y="487403"/>
                  <a:pt x="11618617" y="486378"/>
                  <a:pt x="11603360" y="487533"/>
                </a:cubicBezTo>
                <a:cubicBezTo>
                  <a:pt x="11587456" y="488688"/>
                  <a:pt x="11557449" y="493424"/>
                  <a:pt x="11526547" y="493424"/>
                </a:cubicBezTo>
                <a:cubicBezTo>
                  <a:pt x="11484866" y="493424"/>
                  <a:pt x="11437930" y="481631"/>
                  <a:pt x="11402033" y="464842"/>
                </a:cubicBezTo>
                <a:cubicBezTo>
                  <a:pt x="11395753" y="462026"/>
                  <a:pt x="11398958" y="460742"/>
                  <a:pt x="11401644" y="459199"/>
                </a:cubicBezTo>
                <a:cubicBezTo>
                  <a:pt x="11415110" y="451765"/>
                  <a:pt x="11426774" y="445097"/>
                  <a:pt x="11433960" y="433314"/>
                </a:cubicBezTo>
                <a:cubicBezTo>
                  <a:pt x="11439473" y="424348"/>
                  <a:pt x="11437423" y="421521"/>
                  <a:pt x="11431392" y="426398"/>
                </a:cubicBezTo>
                <a:cubicBezTo>
                  <a:pt x="11415110" y="439982"/>
                  <a:pt x="11391890" y="447546"/>
                  <a:pt x="11365995" y="438191"/>
                </a:cubicBezTo>
                <a:cubicBezTo>
                  <a:pt x="11339959" y="428966"/>
                  <a:pt x="11329957" y="403847"/>
                  <a:pt x="11327648" y="397568"/>
                </a:cubicBezTo>
                <a:cubicBezTo>
                  <a:pt x="11326493" y="394428"/>
                  <a:pt x="11325115" y="392699"/>
                  <a:pt x="11324025" y="392924"/>
                </a:cubicBezTo>
                <a:close/>
                <a:moveTo>
                  <a:pt x="11391491" y="334037"/>
                </a:moveTo>
                <a:cubicBezTo>
                  <a:pt x="11410848" y="334037"/>
                  <a:pt x="11426364" y="349790"/>
                  <a:pt x="11426364" y="368996"/>
                </a:cubicBezTo>
                <a:cubicBezTo>
                  <a:pt x="11426364" y="388332"/>
                  <a:pt x="11410848" y="403955"/>
                  <a:pt x="11391491" y="403955"/>
                </a:cubicBezTo>
                <a:cubicBezTo>
                  <a:pt x="11372134" y="403955"/>
                  <a:pt x="11356360" y="388332"/>
                  <a:pt x="11356360" y="368996"/>
                </a:cubicBezTo>
                <a:cubicBezTo>
                  <a:pt x="11356360" y="349542"/>
                  <a:pt x="11372134" y="334037"/>
                  <a:pt x="11391491" y="334037"/>
                </a:cubicBezTo>
                <a:close/>
                <a:moveTo>
                  <a:pt x="11389959" y="321618"/>
                </a:moveTo>
                <a:cubicBezTo>
                  <a:pt x="11360729" y="321618"/>
                  <a:pt x="11337262" y="345442"/>
                  <a:pt x="11337262" y="374510"/>
                </a:cubicBezTo>
                <a:cubicBezTo>
                  <a:pt x="11337262" y="403836"/>
                  <a:pt x="11360978" y="427401"/>
                  <a:pt x="11389959" y="427401"/>
                </a:cubicBezTo>
                <a:cubicBezTo>
                  <a:pt x="11419189" y="427401"/>
                  <a:pt x="11442656" y="403577"/>
                  <a:pt x="11442656" y="374510"/>
                </a:cubicBezTo>
                <a:cubicBezTo>
                  <a:pt x="11442656" y="345183"/>
                  <a:pt x="11419189" y="321618"/>
                  <a:pt x="11389959" y="321618"/>
                </a:cubicBezTo>
                <a:close/>
                <a:moveTo>
                  <a:pt x="0" y="0"/>
                </a:moveTo>
                <a:lnTo>
                  <a:pt x="12193200" y="0"/>
                </a:lnTo>
                <a:lnTo>
                  <a:pt x="12193200" y="6861600"/>
                </a:lnTo>
                <a:lnTo>
                  <a:pt x="0" y="6861600"/>
                </a:lnTo>
                <a:close/>
              </a:path>
            </a:pathLst>
          </a:custGeom>
          <a:solidFill>
            <a:srgbClr val="D4D7DC"/>
          </a:solidFill>
        </p:spPr>
        <p:txBody>
          <a:bodyPr wrap="square" tIns="72000" anchor="t" anchorCtr="0">
            <a:noAutofit/>
          </a:bodyPr>
          <a:lstStyle>
            <a:lvl1pPr marL="0" indent="0" algn="ctr">
              <a:buNone/>
              <a:defRPr sz="1050">
                <a:solidFill>
                  <a:schemeClr val="bg1"/>
                </a:solidFill>
              </a:defRPr>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3" name="Title 2">
            <a:extLst>
              <a:ext uri="{FF2B5EF4-FFF2-40B4-BE49-F238E27FC236}">
                <a16:creationId xmlns:a16="http://schemas.microsoft.com/office/drawing/2014/main" id="{B4C3EE7D-BC64-44D4-965B-AAAA5C4BD6BC}"/>
              </a:ext>
            </a:extLst>
          </p:cNvPr>
          <p:cNvSpPr>
            <a:spLocks noGrp="1"/>
          </p:cNvSpPr>
          <p:nvPr>
            <p:ph type="title" hasCustomPrompt="1"/>
          </p:nvPr>
        </p:nvSpPr>
        <p:spPr>
          <a:xfrm>
            <a:off x="3010344" y="648000"/>
            <a:ext cx="5648556" cy="5562000"/>
          </a:xfrm>
        </p:spPr>
        <p:txBody>
          <a:bodyPr anchor="ctr"/>
          <a:lstStyle>
            <a:lvl1pPr>
              <a:lnSpc>
                <a:spcPct val="120000"/>
              </a:lnSpc>
              <a:defRPr sz="5400">
                <a:solidFill>
                  <a:schemeClr val="bg1"/>
                </a:solidFill>
              </a:defRPr>
            </a:lvl1pPr>
          </a:lstStyle>
          <a:p>
            <a:r>
              <a:rPr lang="en-GB"/>
              <a:t>Click to add title</a:t>
            </a:r>
          </a:p>
        </p:txBody>
      </p:sp>
      <p:sp>
        <p:nvSpPr>
          <p:cNvPr id="5" name="Text Placeholder 4">
            <a:extLst>
              <a:ext uri="{FF2B5EF4-FFF2-40B4-BE49-F238E27FC236}">
                <a16:creationId xmlns:a16="http://schemas.microsoft.com/office/drawing/2014/main" id="{42E69A22-4168-4C89-915E-68554934A99F}"/>
              </a:ext>
            </a:extLst>
          </p:cNvPr>
          <p:cNvSpPr>
            <a:spLocks noGrp="1"/>
          </p:cNvSpPr>
          <p:nvPr>
            <p:ph type="body" sz="quarter" idx="19" hasCustomPrompt="1"/>
          </p:nvPr>
        </p:nvSpPr>
        <p:spPr>
          <a:xfrm>
            <a:off x="486000" y="2779200"/>
            <a:ext cx="2281344" cy="3430800"/>
          </a:xfrm>
        </p:spPr>
        <p:txBody>
          <a:bodyPr anchor="b"/>
          <a:lstStyle>
            <a:lvl1pPr marL="0" indent="0">
              <a:buNone/>
              <a:defRPr sz="1050">
                <a:solidFill>
                  <a:schemeClr val="bg1"/>
                </a:solidFill>
              </a:defRPr>
            </a:lvl1pPr>
            <a:lvl2pPr>
              <a:defRPr sz="1050">
                <a:solidFill>
                  <a:schemeClr val="bg1"/>
                </a:solidFill>
              </a:defRPr>
            </a:lvl2pPr>
            <a:lvl3pPr>
              <a:defRPr sz="1050">
                <a:solidFill>
                  <a:schemeClr val="bg1"/>
                </a:solidFill>
              </a:defRPr>
            </a:lvl3pPr>
            <a:lvl4pPr>
              <a:defRPr sz="1050">
                <a:solidFill>
                  <a:schemeClr val="bg1"/>
                </a:solidFill>
              </a:defRPr>
            </a:lvl4pPr>
            <a:lvl5pPr>
              <a:defRPr sz="1050">
                <a:solidFill>
                  <a:schemeClr val="bg1"/>
                </a:solidFill>
              </a:defRPr>
            </a:lvl5pPr>
          </a:lstStyle>
          <a:p>
            <a:pPr lvl="0"/>
            <a:r>
              <a:rPr lang="en-GB"/>
              <a:t>Click to add text</a:t>
            </a:r>
          </a:p>
        </p:txBody>
      </p:sp>
      <p:sp>
        <p:nvSpPr>
          <p:cNvPr id="6" name="Date Placeholder 5">
            <a:extLst>
              <a:ext uri="{FF2B5EF4-FFF2-40B4-BE49-F238E27FC236}">
                <a16:creationId xmlns:a16="http://schemas.microsoft.com/office/drawing/2014/main" id="{72E73A1B-874D-4A61-944C-6104EF22B9DD}"/>
              </a:ext>
            </a:extLst>
          </p:cNvPr>
          <p:cNvSpPr>
            <a:spLocks noGrp="1"/>
          </p:cNvSpPr>
          <p:nvPr>
            <p:ph type="dt" sz="half" idx="15"/>
          </p:nvPr>
        </p:nvSpPr>
        <p:spPr/>
        <p:txBody>
          <a:bodyPr/>
          <a:lstStyle>
            <a:lvl1pPr>
              <a:defRPr>
                <a:solidFill>
                  <a:schemeClr val="bg1"/>
                </a:solidFill>
              </a:defRPr>
            </a:lvl1pPr>
          </a:lstStyle>
          <a:p>
            <a:fld id="{D5F443D6-A23D-4F34-AA8B-D8EEB04C9408}" type="datetime3">
              <a:rPr lang="en-US" smtClean="0"/>
              <a:t>11 June 2025</a:t>
            </a:fld>
            <a:endParaRPr lang="en-GB" dirty="0"/>
          </a:p>
        </p:txBody>
      </p:sp>
      <p:sp>
        <p:nvSpPr>
          <p:cNvPr id="9" name="Footer Placeholder 8">
            <a:extLst>
              <a:ext uri="{FF2B5EF4-FFF2-40B4-BE49-F238E27FC236}">
                <a16:creationId xmlns:a16="http://schemas.microsoft.com/office/drawing/2014/main" id="{C123DF4B-C0EB-448C-B355-2743629DD45A}"/>
              </a:ext>
            </a:extLst>
          </p:cNvPr>
          <p:cNvSpPr>
            <a:spLocks noGrp="1"/>
          </p:cNvSpPr>
          <p:nvPr>
            <p:ph type="ftr" sz="quarter" idx="16"/>
          </p:nvPr>
        </p:nvSpPr>
        <p:spPr/>
        <p:txBody>
          <a:bodyPr/>
          <a:lstStyle>
            <a:lvl1pPr>
              <a:defRPr>
                <a:solidFill>
                  <a:schemeClr val="bg1"/>
                </a:solidFill>
              </a:defRPr>
            </a:lvl1pPr>
          </a:lstStyle>
          <a:p>
            <a:endParaRPr lang="en-GB" dirty="0"/>
          </a:p>
        </p:txBody>
      </p:sp>
      <p:sp>
        <p:nvSpPr>
          <p:cNvPr id="10" name="Slide Number Placeholder 9">
            <a:extLst>
              <a:ext uri="{FF2B5EF4-FFF2-40B4-BE49-F238E27FC236}">
                <a16:creationId xmlns:a16="http://schemas.microsoft.com/office/drawing/2014/main" id="{D92667E6-AA52-4ED3-B122-113FB4F8CA46}"/>
              </a:ext>
            </a:extLst>
          </p:cNvPr>
          <p:cNvSpPr>
            <a:spLocks noGrp="1"/>
          </p:cNvSpPr>
          <p:nvPr>
            <p:ph type="sldNum" sz="quarter" idx="17"/>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2"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E3FA8B5C-51AE-4CBF-B3D5-16E4AB91FC04}"/>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3931496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C. Editorial ">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39581EB9-E0FA-446E-8021-1547926BE143}"/>
              </a:ext>
            </a:extLst>
          </p:cNvPr>
          <p:cNvSpPr>
            <a:spLocks noGrp="1"/>
          </p:cNvSpPr>
          <p:nvPr>
            <p:ph type="pic" sz="quarter" idx="13" hasCustomPrompt="1"/>
          </p:nvPr>
        </p:nvSpPr>
        <p:spPr>
          <a:xfrm>
            <a:off x="0" y="0"/>
            <a:ext cx="9144900" cy="6861600"/>
          </a:xfrm>
          <a:custGeom>
            <a:avLst/>
            <a:gdLst>
              <a:gd name="connsiteX0" fmla="*/ 11666200 w 12193200"/>
              <a:gd name="connsiteY0" fmla="*/ 756760 h 6861600"/>
              <a:gd name="connsiteX1" fmla="*/ 11678975 w 12193200"/>
              <a:gd name="connsiteY1" fmla="*/ 761119 h 6861600"/>
              <a:gd name="connsiteX2" fmla="*/ 11678975 w 12193200"/>
              <a:gd name="connsiteY2" fmla="*/ 808195 h 6861600"/>
              <a:gd name="connsiteX3" fmla="*/ 11678845 w 12193200"/>
              <a:gd name="connsiteY3" fmla="*/ 808195 h 6861600"/>
              <a:gd name="connsiteX4" fmla="*/ 11667095 w 12193200"/>
              <a:gd name="connsiteY4" fmla="*/ 813579 h 6861600"/>
              <a:gd name="connsiteX5" fmla="*/ 11644998 w 12193200"/>
              <a:gd name="connsiteY5" fmla="*/ 784080 h 6861600"/>
              <a:gd name="connsiteX6" fmla="*/ 11666200 w 12193200"/>
              <a:gd name="connsiteY6" fmla="*/ 756760 h 6861600"/>
              <a:gd name="connsiteX7" fmla="*/ 11553608 w 12193200"/>
              <a:gd name="connsiteY7" fmla="*/ 755951 h 6861600"/>
              <a:gd name="connsiteX8" fmla="*/ 11565369 w 12193200"/>
              <a:gd name="connsiteY8" fmla="*/ 760439 h 6861600"/>
              <a:gd name="connsiteX9" fmla="*/ 11571638 w 12193200"/>
              <a:gd name="connsiteY9" fmla="*/ 784954 h 6861600"/>
              <a:gd name="connsiteX10" fmla="*/ 11565369 w 12193200"/>
              <a:gd name="connsiteY10" fmla="*/ 809339 h 6861600"/>
              <a:gd name="connsiteX11" fmla="*/ 11553608 w 12193200"/>
              <a:gd name="connsiteY11" fmla="*/ 813698 h 6861600"/>
              <a:gd name="connsiteX12" fmla="*/ 11542106 w 12193200"/>
              <a:gd name="connsiteY12" fmla="*/ 809339 h 6861600"/>
              <a:gd name="connsiteX13" fmla="*/ 11535837 w 12193200"/>
              <a:gd name="connsiteY13" fmla="*/ 784954 h 6861600"/>
              <a:gd name="connsiteX14" fmla="*/ 11542106 w 12193200"/>
              <a:gd name="connsiteY14" fmla="*/ 760439 h 6861600"/>
              <a:gd name="connsiteX15" fmla="*/ 11553608 w 12193200"/>
              <a:gd name="connsiteY15" fmla="*/ 755951 h 6861600"/>
              <a:gd name="connsiteX16" fmla="*/ 11389948 w 12193200"/>
              <a:gd name="connsiteY16" fmla="*/ 755951 h 6861600"/>
              <a:gd name="connsiteX17" fmla="*/ 11401504 w 12193200"/>
              <a:gd name="connsiteY17" fmla="*/ 760439 h 6861600"/>
              <a:gd name="connsiteX18" fmla="*/ 11407795 w 12193200"/>
              <a:gd name="connsiteY18" fmla="*/ 784954 h 6861600"/>
              <a:gd name="connsiteX19" fmla="*/ 11401504 w 12193200"/>
              <a:gd name="connsiteY19" fmla="*/ 809339 h 6861600"/>
              <a:gd name="connsiteX20" fmla="*/ 11389948 w 12193200"/>
              <a:gd name="connsiteY20" fmla="*/ 813698 h 6861600"/>
              <a:gd name="connsiteX21" fmla="*/ 11378133 w 12193200"/>
              <a:gd name="connsiteY21" fmla="*/ 809339 h 6861600"/>
              <a:gd name="connsiteX22" fmla="*/ 11371843 w 12193200"/>
              <a:gd name="connsiteY22" fmla="*/ 784954 h 6861600"/>
              <a:gd name="connsiteX23" fmla="*/ 11378133 w 12193200"/>
              <a:gd name="connsiteY23" fmla="*/ 760439 h 6861600"/>
              <a:gd name="connsiteX24" fmla="*/ 11389948 w 12193200"/>
              <a:gd name="connsiteY24" fmla="*/ 755951 h 6861600"/>
              <a:gd name="connsiteX25" fmla="*/ 11267462 w 12193200"/>
              <a:gd name="connsiteY25" fmla="*/ 755951 h 6861600"/>
              <a:gd name="connsiteX26" fmla="*/ 11279148 w 12193200"/>
              <a:gd name="connsiteY26" fmla="*/ 760439 h 6861600"/>
              <a:gd name="connsiteX27" fmla="*/ 11285438 w 12193200"/>
              <a:gd name="connsiteY27" fmla="*/ 784954 h 6861600"/>
              <a:gd name="connsiteX28" fmla="*/ 11279148 w 12193200"/>
              <a:gd name="connsiteY28" fmla="*/ 809339 h 6861600"/>
              <a:gd name="connsiteX29" fmla="*/ 11267462 w 12193200"/>
              <a:gd name="connsiteY29" fmla="*/ 813698 h 6861600"/>
              <a:gd name="connsiteX30" fmla="*/ 11255907 w 12193200"/>
              <a:gd name="connsiteY30" fmla="*/ 809339 h 6861600"/>
              <a:gd name="connsiteX31" fmla="*/ 11249616 w 12193200"/>
              <a:gd name="connsiteY31" fmla="*/ 784954 h 6861600"/>
              <a:gd name="connsiteX32" fmla="*/ 11255907 w 12193200"/>
              <a:gd name="connsiteY32" fmla="*/ 760439 h 6861600"/>
              <a:gd name="connsiteX33" fmla="*/ 11267462 w 12193200"/>
              <a:gd name="connsiteY33" fmla="*/ 755951 h 6861600"/>
              <a:gd name="connsiteX34" fmla="*/ 11708668 w 12193200"/>
              <a:gd name="connsiteY34" fmla="*/ 750006 h 6861600"/>
              <a:gd name="connsiteX35" fmla="*/ 11706381 w 12193200"/>
              <a:gd name="connsiteY35" fmla="*/ 752433 h 6861600"/>
              <a:gd name="connsiteX36" fmla="*/ 11706381 w 12193200"/>
              <a:gd name="connsiteY36" fmla="*/ 817032 h 6861600"/>
              <a:gd name="connsiteX37" fmla="*/ 11708420 w 12193200"/>
              <a:gd name="connsiteY37" fmla="*/ 819459 h 6861600"/>
              <a:gd name="connsiteX38" fmla="*/ 11715671 w 12193200"/>
              <a:gd name="connsiteY38" fmla="*/ 819459 h 6861600"/>
              <a:gd name="connsiteX39" fmla="*/ 11718206 w 12193200"/>
              <a:gd name="connsiteY39" fmla="*/ 817032 h 6861600"/>
              <a:gd name="connsiteX40" fmla="*/ 11718206 w 12193200"/>
              <a:gd name="connsiteY40" fmla="*/ 752433 h 6861600"/>
              <a:gd name="connsiteX41" fmla="*/ 11715660 w 12193200"/>
              <a:gd name="connsiteY41" fmla="*/ 750006 h 6861600"/>
              <a:gd name="connsiteX42" fmla="*/ 11708668 w 12193200"/>
              <a:gd name="connsiteY42" fmla="*/ 750006 h 6861600"/>
              <a:gd name="connsiteX43" fmla="*/ 11826514 w 12193200"/>
              <a:gd name="connsiteY43" fmla="*/ 749671 h 6861600"/>
              <a:gd name="connsiteX44" fmla="*/ 11822404 w 12193200"/>
              <a:gd name="connsiteY44" fmla="*/ 751851 h 6861600"/>
              <a:gd name="connsiteX45" fmla="*/ 11798623 w 12193200"/>
              <a:gd name="connsiteY45" fmla="*/ 781695 h 6861600"/>
              <a:gd name="connsiteX46" fmla="*/ 11798105 w 12193200"/>
              <a:gd name="connsiteY46" fmla="*/ 782461 h 6861600"/>
              <a:gd name="connsiteX47" fmla="*/ 11798234 w 12193200"/>
              <a:gd name="connsiteY47" fmla="*/ 783227 h 6861600"/>
              <a:gd name="connsiteX48" fmla="*/ 11822145 w 12193200"/>
              <a:gd name="connsiteY48" fmla="*/ 817420 h 6861600"/>
              <a:gd name="connsiteX49" fmla="*/ 11826126 w 12193200"/>
              <a:gd name="connsiteY49" fmla="*/ 819470 h 6861600"/>
              <a:gd name="connsiteX50" fmla="*/ 11835254 w 12193200"/>
              <a:gd name="connsiteY50" fmla="*/ 819470 h 6861600"/>
              <a:gd name="connsiteX51" fmla="*/ 11837175 w 12193200"/>
              <a:gd name="connsiteY51" fmla="*/ 817798 h 6861600"/>
              <a:gd name="connsiteX52" fmla="*/ 11836279 w 12193200"/>
              <a:gd name="connsiteY52" fmla="*/ 816136 h 6861600"/>
              <a:gd name="connsiteX53" fmla="*/ 11810826 w 12193200"/>
              <a:gd name="connsiteY53" fmla="*/ 782450 h 6861600"/>
              <a:gd name="connsiteX54" fmla="*/ 11810567 w 12193200"/>
              <a:gd name="connsiteY54" fmla="*/ 782192 h 6861600"/>
              <a:gd name="connsiteX55" fmla="*/ 11834607 w 12193200"/>
              <a:gd name="connsiteY55" fmla="*/ 753890 h 6861600"/>
              <a:gd name="connsiteX56" fmla="*/ 11835254 w 12193200"/>
              <a:gd name="connsiteY56" fmla="*/ 751203 h 6861600"/>
              <a:gd name="connsiteX57" fmla="*/ 11832816 w 12193200"/>
              <a:gd name="connsiteY57" fmla="*/ 749671 h 6861600"/>
              <a:gd name="connsiteX58" fmla="*/ 11826514 w 12193200"/>
              <a:gd name="connsiteY58" fmla="*/ 749671 h 6861600"/>
              <a:gd name="connsiteX59" fmla="*/ 11301634 w 12193200"/>
              <a:gd name="connsiteY59" fmla="*/ 749671 h 6861600"/>
              <a:gd name="connsiteX60" fmla="*/ 11299832 w 12193200"/>
              <a:gd name="connsiteY60" fmla="*/ 751462 h 6861600"/>
              <a:gd name="connsiteX61" fmla="*/ 11300350 w 12193200"/>
              <a:gd name="connsiteY61" fmla="*/ 753383 h 6861600"/>
              <a:gd name="connsiteX62" fmla="*/ 11324605 w 12193200"/>
              <a:gd name="connsiteY62" fmla="*/ 817399 h 6861600"/>
              <a:gd name="connsiteX63" fmla="*/ 11326785 w 12193200"/>
              <a:gd name="connsiteY63" fmla="*/ 819449 h 6861600"/>
              <a:gd name="connsiteX64" fmla="*/ 11332050 w 12193200"/>
              <a:gd name="connsiteY64" fmla="*/ 819449 h 6861600"/>
              <a:gd name="connsiteX65" fmla="*/ 11334489 w 12193200"/>
              <a:gd name="connsiteY65" fmla="*/ 817399 h 6861600"/>
              <a:gd name="connsiteX66" fmla="*/ 11358108 w 12193200"/>
              <a:gd name="connsiteY66" fmla="*/ 753135 h 6861600"/>
              <a:gd name="connsiteX67" fmla="*/ 11358366 w 12193200"/>
              <a:gd name="connsiteY67" fmla="*/ 751085 h 6861600"/>
              <a:gd name="connsiteX68" fmla="*/ 11356694 w 12193200"/>
              <a:gd name="connsiteY68" fmla="*/ 749671 h 6861600"/>
              <a:gd name="connsiteX69" fmla="*/ 11350015 w 12193200"/>
              <a:gd name="connsiteY69" fmla="*/ 749671 h 6861600"/>
              <a:gd name="connsiteX70" fmla="*/ 11348343 w 12193200"/>
              <a:gd name="connsiteY70" fmla="*/ 751592 h 6861600"/>
              <a:gd name="connsiteX71" fmla="*/ 11330885 w 12193200"/>
              <a:gd name="connsiteY71" fmla="*/ 802908 h 6861600"/>
              <a:gd name="connsiteX72" fmla="*/ 11312920 w 12193200"/>
              <a:gd name="connsiteY72" fmla="*/ 751851 h 6861600"/>
              <a:gd name="connsiteX73" fmla="*/ 11309845 w 12193200"/>
              <a:gd name="connsiteY73" fmla="*/ 749671 h 6861600"/>
              <a:gd name="connsiteX74" fmla="*/ 11301634 w 12193200"/>
              <a:gd name="connsiteY74" fmla="*/ 749671 h 6861600"/>
              <a:gd name="connsiteX75" fmla="*/ 11754223 w 12193200"/>
              <a:gd name="connsiteY75" fmla="*/ 748506 h 6861600"/>
              <a:gd name="connsiteX76" fmla="*/ 11731241 w 12193200"/>
              <a:gd name="connsiteY76" fmla="*/ 767625 h 6861600"/>
              <a:gd name="connsiteX77" fmla="*/ 11749346 w 12193200"/>
              <a:gd name="connsiteY77" fmla="*/ 788417 h 6861600"/>
              <a:gd name="connsiteX78" fmla="*/ 11764236 w 12193200"/>
              <a:gd name="connsiteY78" fmla="*/ 801894 h 6861600"/>
              <a:gd name="connsiteX79" fmla="*/ 11750500 w 12193200"/>
              <a:gd name="connsiteY79" fmla="*/ 813698 h 6861600"/>
              <a:gd name="connsiteX80" fmla="*/ 11733679 w 12193200"/>
              <a:gd name="connsiteY80" fmla="*/ 806641 h 6861600"/>
              <a:gd name="connsiteX81" fmla="*/ 11728673 w 12193200"/>
              <a:gd name="connsiteY81" fmla="*/ 811130 h 6861600"/>
              <a:gd name="connsiteX82" fmla="*/ 11750241 w 12193200"/>
              <a:gd name="connsiteY82" fmla="*/ 821402 h 6861600"/>
              <a:gd name="connsiteX83" fmla="*/ 11774896 w 12193200"/>
              <a:gd name="connsiteY83" fmla="*/ 800610 h 6861600"/>
              <a:gd name="connsiteX84" fmla="*/ 11741901 w 12193200"/>
              <a:gd name="connsiteY84" fmla="*/ 766471 h 6861600"/>
              <a:gd name="connsiteX85" fmla="*/ 11753457 w 12193200"/>
              <a:gd name="connsiteY85" fmla="*/ 756199 h 6861600"/>
              <a:gd name="connsiteX86" fmla="*/ 11767322 w 12193200"/>
              <a:gd name="connsiteY86" fmla="*/ 761335 h 6861600"/>
              <a:gd name="connsiteX87" fmla="*/ 11772328 w 12193200"/>
              <a:gd name="connsiteY87" fmla="*/ 756587 h 6861600"/>
              <a:gd name="connsiteX88" fmla="*/ 11754223 w 12193200"/>
              <a:gd name="connsiteY88" fmla="*/ 748506 h 6861600"/>
              <a:gd name="connsiteX89" fmla="*/ 11614257 w 12193200"/>
              <a:gd name="connsiteY89" fmla="*/ 748117 h 6861600"/>
              <a:gd name="connsiteX90" fmla="*/ 11599001 w 12193200"/>
              <a:gd name="connsiteY90" fmla="*/ 750167 h 6861600"/>
              <a:gd name="connsiteX91" fmla="*/ 11592721 w 12193200"/>
              <a:gd name="connsiteY91" fmla="*/ 755660 h 6861600"/>
              <a:gd name="connsiteX92" fmla="*/ 11592721 w 12193200"/>
              <a:gd name="connsiteY92" fmla="*/ 816902 h 6861600"/>
              <a:gd name="connsiteX93" fmla="*/ 11595418 w 12193200"/>
              <a:gd name="connsiteY93" fmla="*/ 819071 h 6861600"/>
              <a:gd name="connsiteX94" fmla="*/ 11602216 w 12193200"/>
              <a:gd name="connsiteY94" fmla="*/ 819071 h 6861600"/>
              <a:gd name="connsiteX95" fmla="*/ 11604654 w 12193200"/>
              <a:gd name="connsiteY95" fmla="*/ 816902 h 6861600"/>
              <a:gd name="connsiteX96" fmla="*/ 11604654 w 12193200"/>
              <a:gd name="connsiteY96" fmla="*/ 760774 h 6861600"/>
              <a:gd name="connsiteX97" fmla="*/ 11611452 w 12193200"/>
              <a:gd name="connsiteY97" fmla="*/ 754764 h 6861600"/>
              <a:gd name="connsiteX98" fmla="*/ 11625943 w 12193200"/>
              <a:gd name="connsiteY98" fmla="*/ 761033 h 6861600"/>
              <a:gd name="connsiteX99" fmla="*/ 11631823 w 12193200"/>
              <a:gd name="connsiteY99" fmla="*/ 755152 h 6861600"/>
              <a:gd name="connsiteX100" fmla="*/ 11614257 w 12193200"/>
              <a:gd name="connsiteY100" fmla="*/ 748117 h 6861600"/>
              <a:gd name="connsiteX101" fmla="*/ 11553619 w 12193200"/>
              <a:gd name="connsiteY101" fmla="*/ 748117 h 6861600"/>
              <a:gd name="connsiteX102" fmla="*/ 11536236 w 12193200"/>
              <a:gd name="connsiteY102" fmla="*/ 753124 h 6861600"/>
              <a:gd name="connsiteX103" fmla="*/ 11523450 w 12193200"/>
              <a:gd name="connsiteY103" fmla="*/ 784954 h 6861600"/>
              <a:gd name="connsiteX104" fmla="*/ 11536236 w 12193200"/>
              <a:gd name="connsiteY104" fmla="*/ 816654 h 6861600"/>
              <a:gd name="connsiteX105" fmla="*/ 11553619 w 12193200"/>
              <a:gd name="connsiteY105" fmla="*/ 821531 h 6861600"/>
              <a:gd name="connsiteX106" fmla="*/ 11571001 w 12193200"/>
              <a:gd name="connsiteY106" fmla="*/ 816654 h 6861600"/>
              <a:gd name="connsiteX107" fmla="*/ 11583917 w 12193200"/>
              <a:gd name="connsiteY107" fmla="*/ 784954 h 6861600"/>
              <a:gd name="connsiteX108" fmla="*/ 11571001 w 12193200"/>
              <a:gd name="connsiteY108" fmla="*/ 753124 h 6861600"/>
              <a:gd name="connsiteX109" fmla="*/ 11553619 w 12193200"/>
              <a:gd name="connsiteY109" fmla="*/ 748117 h 6861600"/>
              <a:gd name="connsiteX110" fmla="*/ 11486031 w 12193200"/>
              <a:gd name="connsiteY110" fmla="*/ 748117 h 6861600"/>
              <a:gd name="connsiteX111" fmla="*/ 11465229 w 12193200"/>
              <a:gd name="connsiteY111" fmla="*/ 751452 h 6861600"/>
              <a:gd name="connsiteX112" fmla="*/ 11459230 w 12193200"/>
              <a:gd name="connsiteY112" fmla="*/ 756965 h 6861600"/>
              <a:gd name="connsiteX113" fmla="*/ 11459230 w 12193200"/>
              <a:gd name="connsiteY113" fmla="*/ 817010 h 6861600"/>
              <a:gd name="connsiteX114" fmla="*/ 11461787 w 12193200"/>
              <a:gd name="connsiteY114" fmla="*/ 819449 h 6861600"/>
              <a:gd name="connsiteX115" fmla="*/ 11468422 w 12193200"/>
              <a:gd name="connsiteY115" fmla="*/ 819449 h 6861600"/>
              <a:gd name="connsiteX116" fmla="*/ 11471228 w 12193200"/>
              <a:gd name="connsiteY116" fmla="*/ 816751 h 6861600"/>
              <a:gd name="connsiteX117" fmla="*/ 11471228 w 12193200"/>
              <a:gd name="connsiteY117" fmla="*/ 761454 h 6861600"/>
              <a:gd name="connsiteX118" fmla="*/ 11485654 w 12193200"/>
              <a:gd name="connsiteY118" fmla="*/ 755422 h 6861600"/>
              <a:gd name="connsiteX119" fmla="*/ 11501223 w 12193200"/>
              <a:gd name="connsiteY119" fmla="*/ 771844 h 6861600"/>
              <a:gd name="connsiteX120" fmla="*/ 11501223 w 12193200"/>
              <a:gd name="connsiteY120" fmla="*/ 816751 h 6861600"/>
              <a:gd name="connsiteX121" fmla="*/ 11504288 w 12193200"/>
              <a:gd name="connsiteY121" fmla="*/ 819449 h 6861600"/>
              <a:gd name="connsiteX122" fmla="*/ 11511690 w 12193200"/>
              <a:gd name="connsiteY122" fmla="*/ 819449 h 6861600"/>
              <a:gd name="connsiteX123" fmla="*/ 11512963 w 12193200"/>
              <a:gd name="connsiteY123" fmla="*/ 816762 h 6861600"/>
              <a:gd name="connsiteX124" fmla="*/ 11512963 w 12193200"/>
              <a:gd name="connsiteY124" fmla="*/ 770312 h 6861600"/>
              <a:gd name="connsiteX125" fmla="*/ 11486031 w 12193200"/>
              <a:gd name="connsiteY125" fmla="*/ 748117 h 6861600"/>
              <a:gd name="connsiteX126" fmla="*/ 11389700 w 12193200"/>
              <a:gd name="connsiteY126" fmla="*/ 748117 h 6861600"/>
              <a:gd name="connsiteX127" fmla="*/ 11372242 w 12193200"/>
              <a:gd name="connsiteY127" fmla="*/ 753124 h 6861600"/>
              <a:gd name="connsiteX128" fmla="*/ 11359402 w 12193200"/>
              <a:gd name="connsiteY128" fmla="*/ 784954 h 6861600"/>
              <a:gd name="connsiteX129" fmla="*/ 11372242 w 12193200"/>
              <a:gd name="connsiteY129" fmla="*/ 816654 h 6861600"/>
              <a:gd name="connsiteX130" fmla="*/ 11389700 w 12193200"/>
              <a:gd name="connsiteY130" fmla="*/ 821531 h 6861600"/>
              <a:gd name="connsiteX131" fmla="*/ 11407158 w 12193200"/>
              <a:gd name="connsiteY131" fmla="*/ 816654 h 6861600"/>
              <a:gd name="connsiteX132" fmla="*/ 11420127 w 12193200"/>
              <a:gd name="connsiteY132" fmla="*/ 784954 h 6861600"/>
              <a:gd name="connsiteX133" fmla="*/ 11407158 w 12193200"/>
              <a:gd name="connsiteY133" fmla="*/ 753124 h 6861600"/>
              <a:gd name="connsiteX134" fmla="*/ 11389700 w 12193200"/>
              <a:gd name="connsiteY134" fmla="*/ 748117 h 6861600"/>
              <a:gd name="connsiteX135" fmla="*/ 11267473 w 12193200"/>
              <a:gd name="connsiteY135" fmla="*/ 748117 h 6861600"/>
              <a:gd name="connsiteX136" fmla="*/ 11250015 w 12193200"/>
              <a:gd name="connsiteY136" fmla="*/ 753124 h 6861600"/>
              <a:gd name="connsiteX137" fmla="*/ 11237046 w 12193200"/>
              <a:gd name="connsiteY137" fmla="*/ 784954 h 6861600"/>
              <a:gd name="connsiteX138" fmla="*/ 11250015 w 12193200"/>
              <a:gd name="connsiteY138" fmla="*/ 816654 h 6861600"/>
              <a:gd name="connsiteX139" fmla="*/ 11267473 w 12193200"/>
              <a:gd name="connsiteY139" fmla="*/ 821531 h 6861600"/>
              <a:gd name="connsiteX140" fmla="*/ 11284931 w 12193200"/>
              <a:gd name="connsiteY140" fmla="*/ 816654 h 6861600"/>
              <a:gd name="connsiteX141" fmla="*/ 11297771 w 12193200"/>
              <a:gd name="connsiteY141" fmla="*/ 784954 h 6861600"/>
              <a:gd name="connsiteX142" fmla="*/ 11284931 w 12193200"/>
              <a:gd name="connsiteY142" fmla="*/ 753124 h 6861600"/>
              <a:gd name="connsiteX143" fmla="*/ 11267473 w 12193200"/>
              <a:gd name="connsiteY143" fmla="*/ 748117 h 6861600"/>
              <a:gd name="connsiteX144" fmla="*/ 11199756 w 12193200"/>
              <a:gd name="connsiteY144" fmla="*/ 748117 h 6861600"/>
              <a:gd name="connsiteX145" fmla="*/ 11178857 w 12193200"/>
              <a:gd name="connsiteY145" fmla="*/ 751452 h 6861600"/>
              <a:gd name="connsiteX146" fmla="*/ 11172825 w 12193200"/>
              <a:gd name="connsiteY146" fmla="*/ 756965 h 6861600"/>
              <a:gd name="connsiteX147" fmla="*/ 11172825 w 12193200"/>
              <a:gd name="connsiteY147" fmla="*/ 817010 h 6861600"/>
              <a:gd name="connsiteX148" fmla="*/ 11175263 w 12193200"/>
              <a:gd name="connsiteY148" fmla="*/ 819449 h 6861600"/>
              <a:gd name="connsiteX149" fmla="*/ 11181932 w 12193200"/>
              <a:gd name="connsiteY149" fmla="*/ 819449 h 6861600"/>
              <a:gd name="connsiteX150" fmla="*/ 11184748 w 12193200"/>
              <a:gd name="connsiteY150" fmla="*/ 816751 h 6861600"/>
              <a:gd name="connsiteX151" fmla="*/ 11184748 w 12193200"/>
              <a:gd name="connsiteY151" fmla="*/ 761454 h 6861600"/>
              <a:gd name="connsiteX152" fmla="*/ 11199238 w 12193200"/>
              <a:gd name="connsiteY152" fmla="*/ 755422 h 6861600"/>
              <a:gd name="connsiteX153" fmla="*/ 11214884 w 12193200"/>
              <a:gd name="connsiteY153" fmla="*/ 771844 h 6861600"/>
              <a:gd name="connsiteX154" fmla="*/ 11214884 w 12193200"/>
              <a:gd name="connsiteY154" fmla="*/ 816751 h 6861600"/>
              <a:gd name="connsiteX155" fmla="*/ 11217959 w 12193200"/>
              <a:gd name="connsiteY155" fmla="*/ 819449 h 6861600"/>
              <a:gd name="connsiteX156" fmla="*/ 11225393 w 12193200"/>
              <a:gd name="connsiteY156" fmla="*/ 819449 h 6861600"/>
              <a:gd name="connsiteX157" fmla="*/ 11226817 w 12193200"/>
              <a:gd name="connsiteY157" fmla="*/ 816762 h 6861600"/>
              <a:gd name="connsiteX158" fmla="*/ 11226817 w 12193200"/>
              <a:gd name="connsiteY158" fmla="*/ 770312 h 6861600"/>
              <a:gd name="connsiteX159" fmla="*/ 11199756 w 12193200"/>
              <a:gd name="connsiteY159" fmla="*/ 748117 h 6861600"/>
              <a:gd name="connsiteX160" fmla="*/ 11681273 w 12193200"/>
              <a:gd name="connsiteY160" fmla="*/ 724801 h 6861600"/>
              <a:gd name="connsiteX161" fmla="*/ 11678845 w 12193200"/>
              <a:gd name="connsiteY161" fmla="*/ 727876 h 6861600"/>
              <a:gd name="connsiteX162" fmla="*/ 11678845 w 12193200"/>
              <a:gd name="connsiteY162" fmla="*/ 752250 h 6861600"/>
              <a:gd name="connsiteX163" fmla="*/ 11664279 w 12193200"/>
              <a:gd name="connsiteY163" fmla="*/ 748527 h 6861600"/>
              <a:gd name="connsiteX164" fmla="*/ 11632848 w 12193200"/>
              <a:gd name="connsiteY164" fmla="*/ 784954 h 6861600"/>
              <a:gd name="connsiteX165" fmla="*/ 11666707 w 12193200"/>
              <a:gd name="connsiteY165" fmla="*/ 821510 h 6861600"/>
              <a:gd name="connsiteX166" fmla="*/ 11690477 w 12193200"/>
              <a:gd name="connsiteY166" fmla="*/ 812036 h 6861600"/>
              <a:gd name="connsiteX167" fmla="*/ 11690477 w 12193200"/>
              <a:gd name="connsiteY167" fmla="*/ 727498 h 6861600"/>
              <a:gd name="connsiteX168" fmla="*/ 11687919 w 12193200"/>
              <a:gd name="connsiteY168" fmla="*/ 724801 h 6861600"/>
              <a:gd name="connsiteX169" fmla="*/ 11681273 w 12193200"/>
              <a:gd name="connsiteY169" fmla="*/ 724801 h 6861600"/>
              <a:gd name="connsiteX170" fmla="*/ 11786797 w 12193200"/>
              <a:gd name="connsiteY170" fmla="*/ 724552 h 6861600"/>
              <a:gd name="connsiteX171" fmla="*/ 11784607 w 12193200"/>
              <a:gd name="connsiteY171" fmla="*/ 726732 h 6861600"/>
              <a:gd name="connsiteX172" fmla="*/ 11784607 w 12193200"/>
              <a:gd name="connsiteY172" fmla="*/ 817280 h 6861600"/>
              <a:gd name="connsiteX173" fmla="*/ 11786797 w 12193200"/>
              <a:gd name="connsiteY173" fmla="*/ 819330 h 6861600"/>
              <a:gd name="connsiteX174" fmla="*/ 11793864 w 12193200"/>
              <a:gd name="connsiteY174" fmla="*/ 819330 h 6861600"/>
              <a:gd name="connsiteX175" fmla="*/ 11796303 w 12193200"/>
              <a:gd name="connsiteY175" fmla="*/ 817409 h 6861600"/>
              <a:gd name="connsiteX176" fmla="*/ 11796303 w 12193200"/>
              <a:gd name="connsiteY176" fmla="*/ 726473 h 6861600"/>
              <a:gd name="connsiteX177" fmla="*/ 11793864 w 12193200"/>
              <a:gd name="connsiteY177" fmla="*/ 724552 h 6861600"/>
              <a:gd name="connsiteX178" fmla="*/ 11786797 w 12193200"/>
              <a:gd name="connsiteY178" fmla="*/ 724552 h 6861600"/>
              <a:gd name="connsiteX179" fmla="*/ 11712617 w 12193200"/>
              <a:gd name="connsiteY179" fmla="*/ 723776 h 6861600"/>
              <a:gd name="connsiteX180" fmla="*/ 11705237 w 12193200"/>
              <a:gd name="connsiteY180" fmla="*/ 730940 h 6861600"/>
              <a:gd name="connsiteX181" fmla="*/ 11712358 w 12193200"/>
              <a:gd name="connsiteY181" fmla="*/ 737975 h 6861600"/>
              <a:gd name="connsiteX182" fmla="*/ 11719609 w 12193200"/>
              <a:gd name="connsiteY182" fmla="*/ 730433 h 6861600"/>
              <a:gd name="connsiteX183" fmla="*/ 11712617 w 12193200"/>
              <a:gd name="connsiteY183" fmla="*/ 723776 h 6861600"/>
              <a:gd name="connsiteX184" fmla="*/ 11855021 w 12193200"/>
              <a:gd name="connsiteY184" fmla="*/ 713601 h 6861600"/>
              <a:gd name="connsiteX185" fmla="*/ 11855284 w 12193200"/>
              <a:gd name="connsiteY185" fmla="*/ 713794 h 6861600"/>
              <a:gd name="connsiteX186" fmla="*/ 11855021 w 12193200"/>
              <a:gd name="connsiteY186" fmla="*/ 713860 h 6861600"/>
              <a:gd name="connsiteX187" fmla="*/ 11855021 w 12193200"/>
              <a:gd name="connsiteY187" fmla="*/ 713601 h 6861600"/>
              <a:gd name="connsiteX188" fmla="*/ 11847209 w 12193200"/>
              <a:gd name="connsiteY188" fmla="*/ 704235 h 6861600"/>
              <a:gd name="connsiteX189" fmla="*/ 11851428 w 12193200"/>
              <a:gd name="connsiteY189" fmla="*/ 704235 h 6861600"/>
              <a:gd name="connsiteX190" fmla="*/ 11857190 w 12193200"/>
              <a:gd name="connsiteY190" fmla="*/ 707699 h 6861600"/>
              <a:gd name="connsiteX191" fmla="*/ 11851817 w 12193200"/>
              <a:gd name="connsiteY191" fmla="*/ 711162 h 6861600"/>
              <a:gd name="connsiteX192" fmla="*/ 11847209 w 12193200"/>
              <a:gd name="connsiteY192" fmla="*/ 711162 h 6861600"/>
              <a:gd name="connsiteX193" fmla="*/ 11843627 w 12193200"/>
              <a:gd name="connsiteY193" fmla="*/ 701020 h 6861600"/>
              <a:gd name="connsiteX194" fmla="*/ 11843627 w 12193200"/>
              <a:gd name="connsiteY194" fmla="*/ 724250 h 6861600"/>
              <a:gd name="connsiteX195" fmla="*/ 11847468 w 12193200"/>
              <a:gd name="connsiteY195" fmla="*/ 724250 h 6861600"/>
              <a:gd name="connsiteX196" fmla="*/ 11847468 w 12193200"/>
              <a:gd name="connsiteY196" fmla="*/ 714367 h 6861600"/>
              <a:gd name="connsiteX197" fmla="*/ 11849648 w 12193200"/>
              <a:gd name="connsiteY197" fmla="*/ 714367 h 6861600"/>
              <a:gd name="connsiteX198" fmla="*/ 11856553 w 12193200"/>
              <a:gd name="connsiteY198" fmla="*/ 720528 h 6861600"/>
              <a:gd name="connsiteX199" fmla="*/ 11858603 w 12193200"/>
              <a:gd name="connsiteY199" fmla="*/ 724121 h 6861600"/>
              <a:gd name="connsiteX200" fmla="*/ 11863081 w 12193200"/>
              <a:gd name="connsiteY200" fmla="*/ 724121 h 6861600"/>
              <a:gd name="connsiteX201" fmla="*/ 11860265 w 12193200"/>
              <a:gd name="connsiteY201" fmla="*/ 719503 h 6861600"/>
              <a:gd name="connsiteX202" fmla="*/ 11857064 w 12193200"/>
              <a:gd name="connsiteY202" fmla="*/ 715107 h 6861600"/>
              <a:gd name="connsiteX203" fmla="*/ 11855284 w 12193200"/>
              <a:gd name="connsiteY203" fmla="*/ 713794 h 6861600"/>
              <a:gd name="connsiteX204" fmla="*/ 11858039 w 12193200"/>
              <a:gd name="connsiteY204" fmla="*/ 713106 h 6861600"/>
              <a:gd name="connsiteX205" fmla="*/ 11861549 w 12193200"/>
              <a:gd name="connsiteY205" fmla="*/ 707310 h 6861600"/>
              <a:gd name="connsiteX206" fmla="*/ 11859370 w 12193200"/>
              <a:gd name="connsiteY206" fmla="*/ 702822 h 6861600"/>
              <a:gd name="connsiteX207" fmla="*/ 11851817 w 12193200"/>
              <a:gd name="connsiteY207" fmla="*/ 701020 h 6861600"/>
              <a:gd name="connsiteX208" fmla="*/ 11843627 w 12193200"/>
              <a:gd name="connsiteY208" fmla="*/ 701020 h 6861600"/>
              <a:gd name="connsiteX209" fmla="*/ 11852712 w 12193200"/>
              <a:gd name="connsiteY209" fmla="*/ 694611 h 6861600"/>
              <a:gd name="connsiteX210" fmla="*/ 11870623 w 12193200"/>
              <a:gd name="connsiteY210" fmla="*/ 712446 h 6861600"/>
              <a:gd name="connsiteX211" fmla="*/ 11852712 w 12193200"/>
              <a:gd name="connsiteY211" fmla="*/ 730541 h 6861600"/>
              <a:gd name="connsiteX212" fmla="*/ 11834931 w 12193200"/>
              <a:gd name="connsiteY212" fmla="*/ 712446 h 6861600"/>
              <a:gd name="connsiteX213" fmla="*/ 11852712 w 12193200"/>
              <a:gd name="connsiteY213" fmla="*/ 694611 h 6861600"/>
              <a:gd name="connsiteX214" fmla="*/ 11852712 w 12193200"/>
              <a:gd name="connsiteY214" fmla="*/ 690888 h 6861600"/>
              <a:gd name="connsiteX215" fmla="*/ 11831348 w 12193200"/>
              <a:gd name="connsiteY215" fmla="*/ 712446 h 6861600"/>
              <a:gd name="connsiteX216" fmla="*/ 11852712 w 12193200"/>
              <a:gd name="connsiteY216" fmla="*/ 734004 h 6861600"/>
              <a:gd name="connsiteX217" fmla="*/ 11874076 w 12193200"/>
              <a:gd name="connsiteY217" fmla="*/ 712446 h 6861600"/>
              <a:gd name="connsiteX218" fmla="*/ 11852712 w 12193200"/>
              <a:gd name="connsiteY218" fmla="*/ 690888 h 6861600"/>
              <a:gd name="connsiteX219" fmla="*/ 11639380 w 12193200"/>
              <a:gd name="connsiteY219" fmla="*/ 551044 h 6861600"/>
              <a:gd name="connsiteX220" fmla="*/ 11641189 w 12193200"/>
              <a:gd name="connsiteY220" fmla="*/ 551862 h 6861600"/>
              <a:gd name="connsiteX221" fmla="*/ 11644652 w 12193200"/>
              <a:gd name="connsiteY221" fmla="*/ 634274 h 6861600"/>
              <a:gd name="connsiteX222" fmla="*/ 11640682 w 12193200"/>
              <a:gd name="connsiteY222" fmla="*/ 633508 h 6861600"/>
              <a:gd name="connsiteX223" fmla="*/ 11634273 w 12193200"/>
              <a:gd name="connsiteY223" fmla="*/ 599671 h 6861600"/>
              <a:gd name="connsiteX224" fmla="*/ 11638243 w 12193200"/>
              <a:gd name="connsiteY224" fmla="*/ 552250 h 6861600"/>
              <a:gd name="connsiteX225" fmla="*/ 11639380 w 12193200"/>
              <a:gd name="connsiteY225" fmla="*/ 551044 h 6861600"/>
              <a:gd name="connsiteX226" fmla="*/ 11490639 w 12193200"/>
              <a:gd name="connsiteY226" fmla="*/ 502002 h 6861600"/>
              <a:gd name="connsiteX227" fmla="*/ 11550015 w 12193200"/>
              <a:gd name="connsiteY227" fmla="*/ 504052 h 6861600"/>
              <a:gd name="connsiteX228" fmla="*/ 11548343 w 12193200"/>
              <a:gd name="connsiteY228" fmla="*/ 536605 h 6861600"/>
              <a:gd name="connsiteX229" fmla="*/ 11499486 w 12193200"/>
              <a:gd name="connsiteY229" fmla="*/ 541094 h 6861600"/>
              <a:gd name="connsiteX230" fmla="*/ 11492948 w 12193200"/>
              <a:gd name="connsiteY230" fmla="*/ 533659 h 6861600"/>
              <a:gd name="connsiteX231" fmla="*/ 11490639 w 12193200"/>
              <a:gd name="connsiteY231" fmla="*/ 502002 h 6861600"/>
              <a:gd name="connsiteX232" fmla="*/ 11594253 w 12193200"/>
              <a:gd name="connsiteY232" fmla="*/ 498797 h 6861600"/>
              <a:gd name="connsiteX233" fmla="*/ 11598612 w 12193200"/>
              <a:gd name="connsiteY233" fmla="*/ 520075 h 6861600"/>
              <a:gd name="connsiteX234" fmla="*/ 11588351 w 12193200"/>
              <a:gd name="connsiteY234" fmla="*/ 527509 h 6861600"/>
              <a:gd name="connsiteX235" fmla="*/ 11580011 w 12193200"/>
              <a:gd name="connsiteY235" fmla="*/ 500718 h 6861600"/>
              <a:gd name="connsiteX236" fmla="*/ 11594253 w 12193200"/>
              <a:gd name="connsiteY236" fmla="*/ 498797 h 6861600"/>
              <a:gd name="connsiteX237" fmla="*/ 11441405 w 12193200"/>
              <a:gd name="connsiteY237" fmla="*/ 491374 h 6861600"/>
              <a:gd name="connsiteX238" fmla="*/ 11460384 w 12193200"/>
              <a:gd name="connsiteY238" fmla="*/ 496499 h 6861600"/>
              <a:gd name="connsiteX239" fmla="*/ 11442948 w 12193200"/>
              <a:gd name="connsiteY239" fmla="*/ 533670 h 6861600"/>
              <a:gd name="connsiteX240" fmla="*/ 11434607 w 12193200"/>
              <a:gd name="connsiteY240" fmla="*/ 527131 h 6861600"/>
              <a:gd name="connsiteX241" fmla="*/ 11441405 w 12193200"/>
              <a:gd name="connsiteY241" fmla="*/ 491374 h 6861600"/>
              <a:gd name="connsiteX242" fmla="*/ 11419441 w 12193200"/>
              <a:gd name="connsiteY242" fmla="*/ 484343 h 6861600"/>
              <a:gd name="connsiteX243" fmla="*/ 11431543 w 12193200"/>
              <a:gd name="connsiteY243" fmla="*/ 488299 h 6861600"/>
              <a:gd name="connsiteX244" fmla="*/ 11423202 w 12193200"/>
              <a:gd name="connsiteY244" fmla="*/ 532257 h 6861600"/>
              <a:gd name="connsiteX245" fmla="*/ 11444102 w 12193200"/>
              <a:gd name="connsiteY245" fmla="*/ 543154 h 6861600"/>
              <a:gd name="connsiteX246" fmla="*/ 11469620 w 12193200"/>
              <a:gd name="connsiteY246" fmla="*/ 498549 h 6861600"/>
              <a:gd name="connsiteX247" fmla="*/ 11481672 w 12193200"/>
              <a:gd name="connsiteY247" fmla="*/ 500729 h 6861600"/>
              <a:gd name="connsiteX248" fmla="*/ 11485395 w 12193200"/>
              <a:gd name="connsiteY248" fmla="*/ 542507 h 6861600"/>
              <a:gd name="connsiteX249" fmla="*/ 11498472 w 12193200"/>
              <a:gd name="connsiteY249" fmla="*/ 550707 h 6861600"/>
              <a:gd name="connsiteX250" fmla="*/ 11555917 w 12193200"/>
              <a:gd name="connsiteY250" fmla="*/ 543532 h 6861600"/>
              <a:gd name="connsiteX251" fmla="*/ 11559122 w 12193200"/>
              <a:gd name="connsiteY251" fmla="*/ 503286 h 6861600"/>
              <a:gd name="connsiteX252" fmla="*/ 11570149 w 12193200"/>
              <a:gd name="connsiteY252" fmla="*/ 502002 h 6861600"/>
              <a:gd name="connsiteX253" fmla="*/ 11579385 w 12193200"/>
              <a:gd name="connsiteY253" fmla="*/ 528405 h 6861600"/>
              <a:gd name="connsiteX254" fmla="*/ 11598752 w 12193200"/>
              <a:gd name="connsiteY254" fmla="*/ 531739 h 6861600"/>
              <a:gd name="connsiteX255" fmla="*/ 11602723 w 12193200"/>
              <a:gd name="connsiteY255" fmla="*/ 497772 h 6861600"/>
              <a:gd name="connsiteX256" fmla="*/ 11625673 w 12193200"/>
              <a:gd name="connsiteY256" fmla="*/ 533282 h 6861600"/>
              <a:gd name="connsiteX257" fmla="*/ 11612855 w 12193200"/>
              <a:gd name="connsiteY257" fmla="*/ 586216 h 6861600"/>
              <a:gd name="connsiteX258" fmla="*/ 11537326 w 12193200"/>
              <a:gd name="connsiteY258" fmla="*/ 569427 h 6861600"/>
              <a:gd name="connsiteX259" fmla="*/ 11459488 w 12193200"/>
              <a:gd name="connsiteY259" fmla="*/ 611465 h 6861600"/>
              <a:gd name="connsiteX260" fmla="*/ 11456154 w 12193200"/>
              <a:gd name="connsiteY260" fmla="*/ 612360 h 6861600"/>
              <a:gd name="connsiteX261" fmla="*/ 11418325 w 12193200"/>
              <a:gd name="connsiteY261" fmla="*/ 585191 h 6861600"/>
              <a:gd name="connsiteX262" fmla="*/ 11388707 w 12193200"/>
              <a:gd name="connsiteY262" fmla="*/ 549434 h 6861600"/>
              <a:gd name="connsiteX263" fmla="*/ 11414743 w 12193200"/>
              <a:gd name="connsiteY263" fmla="*/ 487403 h 6861600"/>
              <a:gd name="connsiteX264" fmla="*/ 11419441 w 12193200"/>
              <a:gd name="connsiteY264" fmla="*/ 484343 h 6861600"/>
              <a:gd name="connsiteX265" fmla="*/ 11358173 w 12193200"/>
              <a:gd name="connsiteY265" fmla="*/ 469801 h 6861600"/>
              <a:gd name="connsiteX266" fmla="*/ 11346260 w 12193200"/>
              <a:gd name="connsiteY266" fmla="*/ 478275 h 6861600"/>
              <a:gd name="connsiteX267" fmla="*/ 11361744 w 12193200"/>
              <a:gd name="connsiteY267" fmla="*/ 470744 h 6861600"/>
              <a:gd name="connsiteX268" fmla="*/ 11358173 w 12193200"/>
              <a:gd name="connsiteY268" fmla="*/ 469801 h 6861600"/>
              <a:gd name="connsiteX269" fmla="*/ 11354455 w 12193200"/>
              <a:gd name="connsiteY269" fmla="*/ 453696 h 6861600"/>
              <a:gd name="connsiteX270" fmla="*/ 11379471 w 12193200"/>
              <a:gd name="connsiteY270" fmla="*/ 464454 h 6861600"/>
              <a:gd name="connsiteX271" fmla="*/ 11401267 w 12193200"/>
              <a:gd name="connsiteY271" fmla="*/ 487522 h 6861600"/>
              <a:gd name="connsiteX272" fmla="*/ 11376515 w 12193200"/>
              <a:gd name="connsiteY272" fmla="*/ 541611 h 6861600"/>
              <a:gd name="connsiteX273" fmla="*/ 11357665 w 12193200"/>
              <a:gd name="connsiteY273" fmla="*/ 511745 h 6861600"/>
              <a:gd name="connsiteX274" fmla="*/ 11330734 w 12193200"/>
              <a:gd name="connsiteY274" fmla="*/ 504052 h 6861600"/>
              <a:gd name="connsiteX275" fmla="*/ 11328166 w 12193200"/>
              <a:gd name="connsiteY275" fmla="*/ 491881 h 6861600"/>
              <a:gd name="connsiteX276" fmla="*/ 11335600 w 12193200"/>
              <a:gd name="connsiteY276" fmla="*/ 481879 h 6861600"/>
              <a:gd name="connsiteX277" fmla="*/ 11338297 w 12193200"/>
              <a:gd name="connsiteY277" fmla="*/ 470604 h 6861600"/>
              <a:gd name="connsiteX278" fmla="*/ 11349972 w 12193200"/>
              <a:gd name="connsiteY278" fmla="*/ 456124 h 6861600"/>
              <a:gd name="connsiteX279" fmla="*/ 11354455 w 12193200"/>
              <a:gd name="connsiteY279" fmla="*/ 453696 h 6861600"/>
              <a:gd name="connsiteX280" fmla="*/ 11324025 w 12193200"/>
              <a:gd name="connsiteY280" fmla="*/ 392924 h 6861600"/>
              <a:gd name="connsiteX281" fmla="*/ 11322134 w 12193200"/>
              <a:gd name="connsiteY281" fmla="*/ 400006 h 6861600"/>
              <a:gd name="connsiteX282" fmla="*/ 11335988 w 12193200"/>
              <a:gd name="connsiteY282" fmla="*/ 441536 h 6861600"/>
              <a:gd name="connsiteX283" fmla="*/ 11339193 w 12193200"/>
              <a:gd name="connsiteY283" fmla="*/ 451786 h 6861600"/>
              <a:gd name="connsiteX284" fmla="*/ 11328425 w 12193200"/>
              <a:gd name="connsiteY284" fmla="*/ 467162 h 6861600"/>
              <a:gd name="connsiteX285" fmla="*/ 11327270 w 12193200"/>
              <a:gd name="connsiteY285" fmla="*/ 474855 h 6861600"/>
              <a:gd name="connsiteX286" fmla="*/ 11315477 w 12193200"/>
              <a:gd name="connsiteY286" fmla="*/ 490748 h 6861600"/>
              <a:gd name="connsiteX287" fmla="*/ 11317268 w 12193200"/>
              <a:gd name="connsiteY287" fmla="*/ 503696 h 6861600"/>
              <a:gd name="connsiteX288" fmla="*/ 11327788 w 12193200"/>
              <a:gd name="connsiteY288" fmla="*/ 514594 h 6861600"/>
              <a:gd name="connsiteX289" fmla="*/ 11341890 w 12193200"/>
              <a:gd name="connsiteY289" fmla="*/ 516137 h 6861600"/>
              <a:gd name="connsiteX290" fmla="*/ 11358561 w 12193200"/>
              <a:gd name="connsiteY290" fmla="*/ 529214 h 6861600"/>
              <a:gd name="connsiteX291" fmla="*/ 11388308 w 12193200"/>
              <a:gd name="connsiteY291" fmla="*/ 580476 h 6861600"/>
              <a:gd name="connsiteX292" fmla="*/ 11394717 w 12193200"/>
              <a:gd name="connsiteY292" fmla="*/ 606490 h 6861600"/>
              <a:gd name="connsiteX293" fmla="*/ 11360611 w 12193200"/>
              <a:gd name="connsiteY293" fmla="*/ 709026 h 6861600"/>
              <a:gd name="connsiteX294" fmla="*/ 11362402 w 12193200"/>
              <a:gd name="connsiteY294" fmla="*/ 719406 h 6861600"/>
              <a:gd name="connsiteX295" fmla="*/ 11388567 w 12193200"/>
              <a:gd name="connsiteY295" fmla="*/ 719406 h 6861600"/>
              <a:gd name="connsiteX296" fmla="*/ 11394210 w 12193200"/>
              <a:gd name="connsiteY296" fmla="*/ 711972 h 6861600"/>
              <a:gd name="connsiteX297" fmla="*/ 11429094 w 12193200"/>
              <a:gd name="connsiteY297" fmla="*/ 608411 h 6861600"/>
              <a:gd name="connsiteX298" fmla="*/ 11464484 w 12193200"/>
              <a:gd name="connsiteY298" fmla="*/ 709921 h 6861600"/>
              <a:gd name="connsiteX299" fmla="*/ 11468207 w 12193200"/>
              <a:gd name="connsiteY299" fmla="*/ 719665 h 6861600"/>
              <a:gd name="connsiteX300" fmla="*/ 11490650 w 12193200"/>
              <a:gd name="connsiteY300" fmla="*/ 719665 h 6861600"/>
              <a:gd name="connsiteX301" fmla="*/ 11497954 w 12193200"/>
              <a:gd name="connsiteY301" fmla="*/ 713126 h 6861600"/>
              <a:gd name="connsiteX302" fmla="*/ 11473979 w 12193200"/>
              <a:gd name="connsiteY302" fmla="*/ 619309 h 6861600"/>
              <a:gd name="connsiteX303" fmla="*/ 11535276 w 12193200"/>
              <a:gd name="connsiteY303" fmla="*/ 595345 h 6861600"/>
              <a:gd name="connsiteX304" fmla="*/ 11569383 w 12193200"/>
              <a:gd name="connsiteY304" fmla="*/ 622136 h 6861600"/>
              <a:gd name="connsiteX305" fmla="*/ 11512315 w 12193200"/>
              <a:gd name="connsiteY305" fmla="*/ 709932 h 6861600"/>
              <a:gd name="connsiteX306" fmla="*/ 11514624 w 12193200"/>
              <a:gd name="connsiteY306" fmla="*/ 719417 h 6861600"/>
              <a:gd name="connsiteX307" fmla="*/ 11538351 w 12193200"/>
              <a:gd name="connsiteY307" fmla="*/ 719417 h 6861600"/>
              <a:gd name="connsiteX308" fmla="*/ 11547069 w 12193200"/>
              <a:gd name="connsiteY308" fmla="*/ 713903 h 6861600"/>
              <a:gd name="connsiteX309" fmla="*/ 11598623 w 12193200"/>
              <a:gd name="connsiteY309" fmla="*/ 630983 h 6861600"/>
              <a:gd name="connsiteX310" fmla="*/ 11608496 w 12193200"/>
              <a:gd name="connsiteY310" fmla="*/ 600869 h 6861600"/>
              <a:gd name="connsiteX311" fmla="*/ 11599130 w 12193200"/>
              <a:gd name="connsiteY311" fmla="*/ 710062 h 6861600"/>
              <a:gd name="connsiteX312" fmla="*/ 11601439 w 12193200"/>
              <a:gd name="connsiteY312" fmla="*/ 719287 h 6861600"/>
              <a:gd name="connsiteX313" fmla="*/ 11622857 w 12193200"/>
              <a:gd name="connsiteY313" fmla="*/ 719287 h 6861600"/>
              <a:gd name="connsiteX314" fmla="*/ 11629525 w 12193200"/>
              <a:gd name="connsiteY314" fmla="*/ 711087 h 6861600"/>
              <a:gd name="connsiteX315" fmla="*/ 11634650 w 12193200"/>
              <a:gd name="connsiteY315" fmla="*/ 693014 h 6861600"/>
              <a:gd name="connsiteX316" fmla="*/ 11654018 w 12193200"/>
              <a:gd name="connsiteY316" fmla="*/ 688018 h 6861600"/>
              <a:gd name="connsiteX317" fmla="*/ 11659024 w 12193200"/>
              <a:gd name="connsiteY317" fmla="*/ 680584 h 6861600"/>
              <a:gd name="connsiteX318" fmla="*/ 11654654 w 12193200"/>
              <a:gd name="connsiteY318" fmla="*/ 520852 h 6861600"/>
              <a:gd name="connsiteX319" fmla="*/ 11603360 w 12193200"/>
              <a:gd name="connsiteY319" fmla="*/ 487533 h 6861600"/>
              <a:gd name="connsiteX320" fmla="*/ 11526547 w 12193200"/>
              <a:gd name="connsiteY320" fmla="*/ 493424 h 6861600"/>
              <a:gd name="connsiteX321" fmla="*/ 11402033 w 12193200"/>
              <a:gd name="connsiteY321" fmla="*/ 464842 h 6861600"/>
              <a:gd name="connsiteX322" fmla="*/ 11401644 w 12193200"/>
              <a:gd name="connsiteY322" fmla="*/ 459199 h 6861600"/>
              <a:gd name="connsiteX323" fmla="*/ 11433960 w 12193200"/>
              <a:gd name="connsiteY323" fmla="*/ 433314 h 6861600"/>
              <a:gd name="connsiteX324" fmla="*/ 11431392 w 12193200"/>
              <a:gd name="connsiteY324" fmla="*/ 426398 h 6861600"/>
              <a:gd name="connsiteX325" fmla="*/ 11365995 w 12193200"/>
              <a:gd name="connsiteY325" fmla="*/ 438191 h 6861600"/>
              <a:gd name="connsiteX326" fmla="*/ 11327648 w 12193200"/>
              <a:gd name="connsiteY326" fmla="*/ 397568 h 6861600"/>
              <a:gd name="connsiteX327" fmla="*/ 11324025 w 12193200"/>
              <a:gd name="connsiteY327" fmla="*/ 392924 h 6861600"/>
              <a:gd name="connsiteX328" fmla="*/ 11391491 w 12193200"/>
              <a:gd name="connsiteY328" fmla="*/ 334037 h 6861600"/>
              <a:gd name="connsiteX329" fmla="*/ 11426364 w 12193200"/>
              <a:gd name="connsiteY329" fmla="*/ 368996 h 6861600"/>
              <a:gd name="connsiteX330" fmla="*/ 11391491 w 12193200"/>
              <a:gd name="connsiteY330" fmla="*/ 403955 h 6861600"/>
              <a:gd name="connsiteX331" fmla="*/ 11356360 w 12193200"/>
              <a:gd name="connsiteY331" fmla="*/ 368996 h 6861600"/>
              <a:gd name="connsiteX332" fmla="*/ 11391491 w 12193200"/>
              <a:gd name="connsiteY332" fmla="*/ 334037 h 6861600"/>
              <a:gd name="connsiteX333" fmla="*/ 11389959 w 12193200"/>
              <a:gd name="connsiteY333" fmla="*/ 321618 h 6861600"/>
              <a:gd name="connsiteX334" fmla="*/ 11337262 w 12193200"/>
              <a:gd name="connsiteY334" fmla="*/ 374510 h 6861600"/>
              <a:gd name="connsiteX335" fmla="*/ 11389959 w 12193200"/>
              <a:gd name="connsiteY335" fmla="*/ 427401 h 6861600"/>
              <a:gd name="connsiteX336" fmla="*/ 11442656 w 12193200"/>
              <a:gd name="connsiteY336" fmla="*/ 374510 h 6861600"/>
              <a:gd name="connsiteX337" fmla="*/ 11389959 w 12193200"/>
              <a:gd name="connsiteY337" fmla="*/ 321618 h 6861600"/>
              <a:gd name="connsiteX338" fmla="*/ 0 w 12193200"/>
              <a:gd name="connsiteY338" fmla="*/ 0 h 6861600"/>
              <a:gd name="connsiteX339" fmla="*/ 12193200 w 12193200"/>
              <a:gd name="connsiteY339" fmla="*/ 0 h 6861600"/>
              <a:gd name="connsiteX340" fmla="*/ 12193200 w 12193200"/>
              <a:gd name="connsiteY340" fmla="*/ 6861600 h 6861600"/>
              <a:gd name="connsiteX341" fmla="*/ 0 w 12193200"/>
              <a:gd name="connsiteY341" fmla="*/ 6861600 h 686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12193200" h="6861600">
                <a:moveTo>
                  <a:pt x="11666200" y="756760"/>
                </a:moveTo>
                <a:cubicBezTo>
                  <a:pt x="11673094" y="756760"/>
                  <a:pt x="11676288" y="758939"/>
                  <a:pt x="11678975" y="761119"/>
                </a:cubicBezTo>
                <a:cubicBezTo>
                  <a:pt x="11678975" y="808195"/>
                  <a:pt x="11678975" y="808195"/>
                  <a:pt x="11678975" y="808195"/>
                </a:cubicBezTo>
                <a:lnTo>
                  <a:pt x="11678845" y="808195"/>
                </a:lnTo>
                <a:cubicBezTo>
                  <a:pt x="11678845" y="811658"/>
                  <a:pt x="11673094" y="813579"/>
                  <a:pt x="11667095" y="813579"/>
                </a:cubicBezTo>
                <a:cubicBezTo>
                  <a:pt x="11654191" y="813579"/>
                  <a:pt x="11644998" y="802671"/>
                  <a:pt x="11644998" y="784080"/>
                </a:cubicBezTo>
                <a:cubicBezTo>
                  <a:pt x="11644998" y="767658"/>
                  <a:pt x="11653942" y="756760"/>
                  <a:pt x="11666200" y="756760"/>
                </a:cubicBezTo>
                <a:close/>
                <a:moveTo>
                  <a:pt x="11553608" y="755951"/>
                </a:moveTo>
                <a:cubicBezTo>
                  <a:pt x="11558334" y="755951"/>
                  <a:pt x="11561787" y="756976"/>
                  <a:pt x="11565369" y="760439"/>
                </a:cubicBezTo>
                <a:cubicBezTo>
                  <a:pt x="11569210" y="764032"/>
                  <a:pt x="11571638" y="771995"/>
                  <a:pt x="11571638" y="784954"/>
                </a:cubicBezTo>
                <a:cubicBezTo>
                  <a:pt x="11571638" y="797535"/>
                  <a:pt x="11569210" y="805746"/>
                  <a:pt x="11565369" y="809339"/>
                </a:cubicBezTo>
                <a:cubicBezTo>
                  <a:pt x="11561787" y="812802"/>
                  <a:pt x="11558334" y="813698"/>
                  <a:pt x="11553608" y="813698"/>
                </a:cubicBezTo>
                <a:cubicBezTo>
                  <a:pt x="11548882" y="813698"/>
                  <a:pt x="11545677" y="812802"/>
                  <a:pt x="11542106" y="809339"/>
                </a:cubicBezTo>
                <a:cubicBezTo>
                  <a:pt x="11538394" y="805746"/>
                  <a:pt x="11535837" y="797783"/>
                  <a:pt x="11535837" y="784954"/>
                </a:cubicBezTo>
                <a:cubicBezTo>
                  <a:pt x="11535837" y="772243"/>
                  <a:pt x="11538394" y="764032"/>
                  <a:pt x="11542106" y="760439"/>
                </a:cubicBezTo>
                <a:cubicBezTo>
                  <a:pt x="11545688" y="756976"/>
                  <a:pt x="11549141" y="755951"/>
                  <a:pt x="11553608" y="755951"/>
                </a:cubicBezTo>
                <a:close/>
                <a:moveTo>
                  <a:pt x="11389948" y="755951"/>
                </a:moveTo>
                <a:cubicBezTo>
                  <a:pt x="11394707" y="755951"/>
                  <a:pt x="11397911" y="756976"/>
                  <a:pt x="11401504" y="760439"/>
                </a:cubicBezTo>
                <a:cubicBezTo>
                  <a:pt x="11405356" y="764032"/>
                  <a:pt x="11407795" y="771995"/>
                  <a:pt x="11407795" y="784954"/>
                </a:cubicBezTo>
                <a:cubicBezTo>
                  <a:pt x="11407795" y="797535"/>
                  <a:pt x="11405356" y="805746"/>
                  <a:pt x="11401504" y="809339"/>
                </a:cubicBezTo>
                <a:cubicBezTo>
                  <a:pt x="11397911" y="812802"/>
                  <a:pt x="11394448" y="813698"/>
                  <a:pt x="11389948" y="813698"/>
                </a:cubicBezTo>
                <a:cubicBezTo>
                  <a:pt x="11385201" y="813698"/>
                  <a:pt x="11381985" y="812802"/>
                  <a:pt x="11378133" y="809339"/>
                </a:cubicBezTo>
                <a:cubicBezTo>
                  <a:pt x="11374411" y="805746"/>
                  <a:pt x="11371843" y="797783"/>
                  <a:pt x="11371843" y="784954"/>
                </a:cubicBezTo>
                <a:cubicBezTo>
                  <a:pt x="11371843" y="772243"/>
                  <a:pt x="11374411" y="764032"/>
                  <a:pt x="11378133" y="760439"/>
                </a:cubicBezTo>
                <a:cubicBezTo>
                  <a:pt x="11381726" y="756976"/>
                  <a:pt x="11385190" y="755951"/>
                  <a:pt x="11389948" y="755951"/>
                </a:cubicBezTo>
                <a:close/>
                <a:moveTo>
                  <a:pt x="11267462" y="755951"/>
                </a:moveTo>
                <a:cubicBezTo>
                  <a:pt x="11272210" y="755951"/>
                  <a:pt x="11275425" y="756976"/>
                  <a:pt x="11279148" y="760439"/>
                </a:cubicBezTo>
                <a:cubicBezTo>
                  <a:pt x="11282881" y="764032"/>
                  <a:pt x="11285438" y="771995"/>
                  <a:pt x="11285438" y="784954"/>
                </a:cubicBezTo>
                <a:cubicBezTo>
                  <a:pt x="11285438" y="797535"/>
                  <a:pt x="11283000" y="805746"/>
                  <a:pt x="11279148" y="809339"/>
                </a:cubicBezTo>
                <a:cubicBezTo>
                  <a:pt x="11275555" y="812802"/>
                  <a:pt x="11272210" y="813698"/>
                  <a:pt x="11267462" y="813698"/>
                </a:cubicBezTo>
                <a:cubicBezTo>
                  <a:pt x="11262715" y="813698"/>
                  <a:pt x="11259499" y="812802"/>
                  <a:pt x="11255907" y="809339"/>
                </a:cubicBezTo>
                <a:cubicBezTo>
                  <a:pt x="11252054" y="805746"/>
                  <a:pt x="11249616" y="797783"/>
                  <a:pt x="11249616" y="784954"/>
                </a:cubicBezTo>
                <a:cubicBezTo>
                  <a:pt x="11249616" y="772243"/>
                  <a:pt x="11252054" y="764032"/>
                  <a:pt x="11255907" y="760439"/>
                </a:cubicBezTo>
                <a:cubicBezTo>
                  <a:pt x="11259499" y="756976"/>
                  <a:pt x="11262844" y="755951"/>
                  <a:pt x="11267462" y="755951"/>
                </a:cubicBezTo>
                <a:close/>
                <a:moveTo>
                  <a:pt x="11708668" y="750006"/>
                </a:moveTo>
                <a:cubicBezTo>
                  <a:pt x="11706381" y="750006"/>
                  <a:pt x="11706381" y="750772"/>
                  <a:pt x="11706381" y="752433"/>
                </a:cubicBezTo>
                <a:cubicBezTo>
                  <a:pt x="11706381" y="817032"/>
                  <a:pt x="11706381" y="817032"/>
                  <a:pt x="11706381" y="817032"/>
                </a:cubicBezTo>
                <a:cubicBezTo>
                  <a:pt x="11706381" y="818952"/>
                  <a:pt x="11706381" y="819459"/>
                  <a:pt x="11708420" y="819459"/>
                </a:cubicBezTo>
                <a:cubicBezTo>
                  <a:pt x="11715671" y="819459"/>
                  <a:pt x="11715671" y="819459"/>
                  <a:pt x="11715671" y="819459"/>
                </a:cubicBezTo>
                <a:cubicBezTo>
                  <a:pt x="11717699" y="819330"/>
                  <a:pt x="11718206" y="819330"/>
                  <a:pt x="11718206" y="817032"/>
                </a:cubicBezTo>
                <a:cubicBezTo>
                  <a:pt x="11718206" y="752433"/>
                  <a:pt x="11718206" y="752433"/>
                  <a:pt x="11718206" y="752433"/>
                </a:cubicBezTo>
                <a:cubicBezTo>
                  <a:pt x="11718206" y="750383"/>
                  <a:pt x="11717699" y="750006"/>
                  <a:pt x="11715660" y="750006"/>
                </a:cubicBezTo>
                <a:cubicBezTo>
                  <a:pt x="11708668" y="750006"/>
                  <a:pt x="11708668" y="750006"/>
                  <a:pt x="11708668" y="750006"/>
                </a:cubicBezTo>
                <a:close/>
                <a:moveTo>
                  <a:pt x="11826514" y="749671"/>
                </a:moveTo>
                <a:cubicBezTo>
                  <a:pt x="11824076" y="749671"/>
                  <a:pt x="11823170" y="749542"/>
                  <a:pt x="11822404" y="751851"/>
                </a:cubicBezTo>
                <a:cubicBezTo>
                  <a:pt x="11818552" y="763374"/>
                  <a:pt x="11808647" y="775804"/>
                  <a:pt x="11798623" y="781695"/>
                </a:cubicBezTo>
                <a:cubicBezTo>
                  <a:pt x="11798234" y="782084"/>
                  <a:pt x="11798105" y="782461"/>
                  <a:pt x="11798105" y="782461"/>
                </a:cubicBezTo>
                <a:cubicBezTo>
                  <a:pt x="11798105" y="782591"/>
                  <a:pt x="11798234" y="782968"/>
                  <a:pt x="11798234" y="783227"/>
                </a:cubicBezTo>
                <a:cubicBezTo>
                  <a:pt x="11822145" y="817420"/>
                  <a:pt x="11822145" y="817420"/>
                  <a:pt x="11822145" y="817420"/>
                </a:cubicBezTo>
                <a:cubicBezTo>
                  <a:pt x="11823558" y="819470"/>
                  <a:pt x="11824076" y="819470"/>
                  <a:pt x="11826126" y="819470"/>
                </a:cubicBezTo>
                <a:cubicBezTo>
                  <a:pt x="11835254" y="819470"/>
                  <a:pt x="11835254" y="819470"/>
                  <a:pt x="11835254" y="819470"/>
                </a:cubicBezTo>
                <a:cubicBezTo>
                  <a:pt x="11835891" y="819330"/>
                  <a:pt x="11837175" y="819330"/>
                  <a:pt x="11837175" y="817798"/>
                </a:cubicBezTo>
                <a:cubicBezTo>
                  <a:pt x="11837175" y="817291"/>
                  <a:pt x="11836786" y="816643"/>
                  <a:pt x="11836279" y="816136"/>
                </a:cubicBezTo>
                <a:cubicBezTo>
                  <a:pt x="11810826" y="782450"/>
                  <a:pt x="11810826" y="782450"/>
                  <a:pt x="11810826" y="782450"/>
                </a:cubicBezTo>
                <a:cubicBezTo>
                  <a:pt x="11810567" y="782192"/>
                  <a:pt x="11810567" y="782192"/>
                  <a:pt x="11810567" y="782192"/>
                </a:cubicBezTo>
                <a:cubicBezTo>
                  <a:pt x="11819566" y="775534"/>
                  <a:pt x="11828824" y="765154"/>
                  <a:pt x="11834607" y="753890"/>
                </a:cubicBezTo>
                <a:cubicBezTo>
                  <a:pt x="11835125" y="752606"/>
                  <a:pt x="11835254" y="751969"/>
                  <a:pt x="11835254" y="751203"/>
                </a:cubicBezTo>
                <a:cubicBezTo>
                  <a:pt x="11835254" y="750049"/>
                  <a:pt x="11834607" y="749671"/>
                  <a:pt x="11832816" y="749671"/>
                </a:cubicBezTo>
                <a:cubicBezTo>
                  <a:pt x="11826514" y="749671"/>
                  <a:pt x="11826514" y="749671"/>
                  <a:pt x="11826514" y="749671"/>
                </a:cubicBezTo>
                <a:close/>
                <a:moveTo>
                  <a:pt x="11301634" y="749671"/>
                </a:moveTo>
                <a:cubicBezTo>
                  <a:pt x="11301116" y="749671"/>
                  <a:pt x="11299832" y="749671"/>
                  <a:pt x="11299832" y="751462"/>
                </a:cubicBezTo>
                <a:cubicBezTo>
                  <a:pt x="11299832" y="751980"/>
                  <a:pt x="11299961" y="752617"/>
                  <a:pt x="11300350" y="753383"/>
                </a:cubicBezTo>
                <a:cubicBezTo>
                  <a:pt x="11324605" y="817399"/>
                  <a:pt x="11324605" y="817399"/>
                  <a:pt x="11324605" y="817399"/>
                </a:cubicBezTo>
                <a:cubicBezTo>
                  <a:pt x="11325371" y="818942"/>
                  <a:pt x="11325630" y="819449"/>
                  <a:pt x="11326785" y="819449"/>
                </a:cubicBezTo>
                <a:cubicBezTo>
                  <a:pt x="11332050" y="819449"/>
                  <a:pt x="11332050" y="819449"/>
                  <a:pt x="11332050" y="819449"/>
                </a:cubicBezTo>
                <a:cubicBezTo>
                  <a:pt x="11333593" y="819449"/>
                  <a:pt x="11333971" y="819190"/>
                  <a:pt x="11334489" y="817399"/>
                </a:cubicBezTo>
                <a:cubicBezTo>
                  <a:pt x="11358108" y="753135"/>
                  <a:pt x="11358108" y="753135"/>
                  <a:pt x="11358108" y="753135"/>
                </a:cubicBezTo>
                <a:cubicBezTo>
                  <a:pt x="11358366" y="751592"/>
                  <a:pt x="11358366" y="751462"/>
                  <a:pt x="11358366" y="751085"/>
                </a:cubicBezTo>
                <a:cubicBezTo>
                  <a:pt x="11358366" y="749671"/>
                  <a:pt x="11357341" y="749671"/>
                  <a:pt x="11356694" y="749671"/>
                </a:cubicBezTo>
                <a:cubicBezTo>
                  <a:pt x="11350015" y="749671"/>
                  <a:pt x="11350015" y="749671"/>
                  <a:pt x="11350015" y="749671"/>
                </a:cubicBezTo>
                <a:cubicBezTo>
                  <a:pt x="11349120" y="749930"/>
                  <a:pt x="11348990" y="750308"/>
                  <a:pt x="11348343" y="751592"/>
                </a:cubicBezTo>
                <a:cubicBezTo>
                  <a:pt x="11330885" y="802908"/>
                  <a:pt x="11330885" y="802908"/>
                  <a:pt x="11330885" y="802908"/>
                </a:cubicBezTo>
                <a:cubicBezTo>
                  <a:pt x="11312920" y="751851"/>
                  <a:pt x="11312920" y="751851"/>
                  <a:pt x="11312920" y="751851"/>
                </a:cubicBezTo>
                <a:cubicBezTo>
                  <a:pt x="11312154" y="749930"/>
                  <a:pt x="11311895" y="749671"/>
                  <a:pt x="11309845" y="749671"/>
                </a:cubicBezTo>
                <a:cubicBezTo>
                  <a:pt x="11301634" y="749671"/>
                  <a:pt x="11301634" y="749671"/>
                  <a:pt x="11301634" y="749671"/>
                </a:cubicBezTo>
                <a:close/>
                <a:moveTo>
                  <a:pt x="11754223" y="748506"/>
                </a:moveTo>
                <a:cubicBezTo>
                  <a:pt x="11742149" y="748506"/>
                  <a:pt x="11731241" y="755185"/>
                  <a:pt x="11731241" y="767625"/>
                </a:cubicBezTo>
                <a:cubicBezTo>
                  <a:pt x="11731241" y="779300"/>
                  <a:pt x="11739462" y="784177"/>
                  <a:pt x="11749346" y="788417"/>
                </a:cubicBezTo>
                <a:cubicBezTo>
                  <a:pt x="11757050" y="791622"/>
                  <a:pt x="11764236" y="794708"/>
                  <a:pt x="11764236" y="801894"/>
                </a:cubicBezTo>
                <a:cubicBezTo>
                  <a:pt x="11764236" y="807407"/>
                  <a:pt x="11759866" y="813698"/>
                  <a:pt x="11750500" y="813698"/>
                </a:cubicBezTo>
                <a:cubicBezTo>
                  <a:pt x="11740995" y="813698"/>
                  <a:pt x="11738308" y="806641"/>
                  <a:pt x="11733679" y="806641"/>
                </a:cubicBezTo>
                <a:cubicBezTo>
                  <a:pt x="11731500" y="806641"/>
                  <a:pt x="11728673" y="807666"/>
                  <a:pt x="11728673" y="811130"/>
                </a:cubicBezTo>
                <a:cubicBezTo>
                  <a:pt x="11728673" y="816643"/>
                  <a:pt x="11739462" y="821402"/>
                  <a:pt x="11750241" y="821402"/>
                </a:cubicBezTo>
                <a:cubicBezTo>
                  <a:pt x="11762434" y="821531"/>
                  <a:pt x="11774896" y="815111"/>
                  <a:pt x="11774896" y="800610"/>
                </a:cubicBezTo>
                <a:cubicBezTo>
                  <a:pt x="11774896" y="777897"/>
                  <a:pt x="11741901" y="781490"/>
                  <a:pt x="11741901" y="766471"/>
                </a:cubicBezTo>
                <a:cubicBezTo>
                  <a:pt x="11741901" y="761335"/>
                  <a:pt x="11745882" y="756199"/>
                  <a:pt x="11753457" y="756199"/>
                </a:cubicBezTo>
                <a:cubicBezTo>
                  <a:pt x="11761290" y="756199"/>
                  <a:pt x="11763340" y="761335"/>
                  <a:pt x="11767322" y="761335"/>
                </a:cubicBezTo>
                <a:cubicBezTo>
                  <a:pt x="11769372" y="761335"/>
                  <a:pt x="11772328" y="760180"/>
                  <a:pt x="11772328" y="756587"/>
                </a:cubicBezTo>
                <a:cubicBezTo>
                  <a:pt x="11772328" y="751452"/>
                  <a:pt x="11763599" y="748506"/>
                  <a:pt x="11754223" y="748506"/>
                </a:cubicBezTo>
                <a:close/>
                <a:moveTo>
                  <a:pt x="11614257" y="748117"/>
                </a:moveTo>
                <a:cubicBezTo>
                  <a:pt x="11607082" y="748117"/>
                  <a:pt x="11602594" y="749272"/>
                  <a:pt x="11599001" y="750167"/>
                </a:cubicBezTo>
                <a:cubicBezTo>
                  <a:pt x="11594383" y="751322"/>
                  <a:pt x="11592721" y="753491"/>
                  <a:pt x="11592721" y="755660"/>
                </a:cubicBezTo>
                <a:cubicBezTo>
                  <a:pt x="11592721" y="816902"/>
                  <a:pt x="11592721" y="816902"/>
                  <a:pt x="11592721" y="816902"/>
                </a:cubicBezTo>
                <a:cubicBezTo>
                  <a:pt x="11592721" y="818952"/>
                  <a:pt x="11593487" y="819071"/>
                  <a:pt x="11595418" y="819071"/>
                </a:cubicBezTo>
                <a:cubicBezTo>
                  <a:pt x="11602216" y="819071"/>
                  <a:pt x="11602216" y="819071"/>
                  <a:pt x="11602216" y="819071"/>
                </a:cubicBezTo>
                <a:cubicBezTo>
                  <a:pt x="11603878" y="819071"/>
                  <a:pt x="11604654" y="818942"/>
                  <a:pt x="11604654" y="816902"/>
                </a:cubicBezTo>
                <a:cubicBezTo>
                  <a:pt x="11604654" y="760774"/>
                  <a:pt x="11604654" y="760774"/>
                  <a:pt x="11604654" y="760774"/>
                </a:cubicBezTo>
                <a:cubicBezTo>
                  <a:pt x="11604654" y="757192"/>
                  <a:pt x="11607471" y="754764"/>
                  <a:pt x="11611452" y="754764"/>
                </a:cubicBezTo>
                <a:cubicBezTo>
                  <a:pt x="11620041" y="754764"/>
                  <a:pt x="11621325" y="761033"/>
                  <a:pt x="11625943" y="761033"/>
                </a:cubicBezTo>
                <a:cubicBezTo>
                  <a:pt x="11629255" y="761162"/>
                  <a:pt x="11631823" y="759112"/>
                  <a:pt x="11631823" y="755152"/>
                </a:cubicBezTo>
                <a:cubicBezTo>
                  <a:pt x="11631823" y="750167"/>
                  <a:pt x="11623623" y="748117"/>
                  <a:pt x="11614257" y="748117"/>
                </a:cubicBezTo>
                <a:close/>
                <a:moveTo>
                  <a:pt x="11553619" y="748117"/>
                </a:moveTo>
                <a:cubicBezTo>
                  <a:pt x="11547609" y="748117"/>
                  <a:pt x="11541221" y="749919"/>
                  <a:pt x="11536236" y="753124"/>
                </a:cubicBezTo>
                <a:cubicBezTo>
                  <a:pt x="11528565" y="758519"/>
                  <a:pt x="11523450" y="768780"/>
                  <a:pt x="11523450" y="784954"/>
                </a:cubicBezTo>
                <a:cubicBezTo>
                  <a:pt x="11523450" y="800998"/>
                  <a:pt x="11528565" y="811270"/>
                  <a:pt x="11536236" y="816654"/>
                </a:cubicBezTo>
                <a:cubicBezTo>
                  <a:pt x="11540962" y="819988"/>
                  <a:pt x="11547490" y="821531"/>
                  <a:pt x="11553619" y="821531"/>
                </a:cubicBezTo>
                <a:cubicBezTo>
                  <a:pt x="11559888" y="821531"/>
                  <a:pt x="11566275" y="819859"/>
                  <a:pt x="11571001" y="816654"/>
                </a:cubicBezTo>
                <a:cubicBezTo>
                  <a:pt x="11578802" y="811259"/>
                  <a:pt x="11583917" y="800998"/>
                  <a:pt x="11583917" y="784954"/>
                </a:cubicBezTo>
                <a:cubicBezTo>
                  <a:pt x="11583917" y="768780"/>
                  <a:pt x="11578802" y="758519"/>
                  <a:pt x="11571001" y="753124"/>
                </a:cubicBezTo>
                <a:cubicBezTo>
                  <a:pt x="11566146" y="749660"/>
                  <a:pt x="11559747" y="748117"/>
                  <a:pt x="11553619" y="748117"/>
                </a:cubicBezTo>
                <a:close/>
                <a:moveTo>
                  <a:pt x="11486031" y="748117"/>
                </a:moveTo>
                <a:cubicBezTo>
                  <a:pt x="11475824" y="748117"/>
                  <a:pt x="11468930" y="750297"/>
                  <a:pt x="11465229" y="751452"/>
                </a:cubicBezTo>
                <a:cubicBezTo>
                  <a:pt x="11460632" y="752994"/>
                  <a:pt x="11459230" y="754656"/>
                  <a:pt x="11459230" y="756965"/>
                </a:cubicBezTo>
                <a:cubicBezTo>
                  <a:pt x="11459230" y="817010"/>
                  <a:pt x="11459230" y="817010"/>
                  <a:pt x="11459230" y="817010"/>
                </a:cubicBezTo>
                <a:cubicBezTo>
                  <a:pt x="11459230" y="819190"/>
                  <a:pt x="11459737" y="819449"/>
                  <a:pt x="11461787" y="819449"/>
                </a:cubicBezTo>
                <a:cubicBezTo>
                  <a:pt x="11468422" y="819449"/>
                  <a:pt x="11468422" y="819449"/>
                  <a:pt x="11468422" y="819449"/>
                </a:cubicBezTo>
                <a:cubicBezTo>
                  <a:pt x="11470332" y="819449"/>
                  <a:pt x="11471228" y="819190"/>
                  <a:pt x="11471228" y="816751"/>
                </a:cubicBezTo>
                <a:cubicBezTo>
                  <a:pt x="11471228" y="761454"/>
                  <a:pt x="11471228" y="761454"/>
                  <a:pt x="11471228" y="761454"/>
                </a:cubicBezTo>
                <a:cubicBezTo>
                  <a:pt x="11471228" y="758497"/>
                  <a:pt x="11476331" y="755422"/>
                  <a:pt x="11485654" y="755422"/>
                </a:cubicBezTo>
                <a:cubicBezTo>
                  <a:pt x="11501223" y="755422"/>
                  <a:pt x="11501223" y="765554"/>
                  <a:pt x="11501223" y="771844"/>
                </a:cubicBezTo>
                <a:cubicBezTo>
                  <a:pt x="11501223" y="816751"/>
                  <a:pt x="11501223" y="816751"/>
                  <a:pt x="11501223" y="816751"/>
                </a:cubicBezTo>
                <a:cubicBezTo>
                  <a:pt x="11501223" y="819190"/>
                  <a:pt x="11501990" y="819449"/>
                  <a:pt x="11504288" y="819449"/>
                </a:cubicBezTo>
                <a:cubicBezTo>
                  <a:pt x="11511690" y="819449"/>
                  <a:pt x="11511690" y="819449"/>
                  <a:pt x="11511690" y="819449"/>
                </a:cubicBezTo>
                <a:cubicBezTo>
                  <a:pt x="11512963" y="819201"/>
                  <a:pt x="11512963" y="817917"/>
                  <a:pt x="11512963" y="816762"/>
                </a:cubicBezTo>
                <a:cubicBezTo>
                  <a:pt x="11512963" y="770312"/>
                  <a:pt x="11512963" y="770312"/>
                  <a:pt x="11512963" y="770312"/>
                </a:cubicBezTo>
                <a:cubicBezTo>
                  <a:pt x="11512963" y="762230"/>
                  <a:pt x="11512704" y="748117"/>
                  <a:pt x="11486031" y="748117"/>
                </a:cubicBezTo>
                <a:close/>
                <a:moveTo>
                  <a:pt x="11389700" y="748117"/>
                </a:moveTo>
                <a:cubicBezTo>
                  <a:pt x="11383539" y="748117"/>
                  <a:pt x="11377249" y="749919"/>
                  <a:pt x="11372242" y="753124"/>
                </a:cubicBezTo>
                <a:cubicBezTo>
                  <a:pt x="11364538" y="758519"/>
                  <a:pt x="11359402" y="768780"/>
                  <a:pt x="11359402" y="784954"/>
                </a:cubicBezTo>
                <a:cubicBezTo>
                  <a:pt x="11359402" y="800998"/>
                  <a:pt x="11364538" y="811270"/>
                  <a:pt x="11372242" y="816654"/>
                </a:cubicBezTo>
                <a:cubicBezTo>
                  <a:pt x="11376990" y="819988"/>
                  <a:pt x="11383539" y="821531"/>
                  <a:pt x="11389700" y="821531"/>
                </a:cubicBezTo>
                <a:cubicBezTo>
                  <a:pt x="11395990" y="821531"/>
                  <a:pt x="11402281" y="819859"/>
                  <a:pt x="11407158" y="816654"/>
                </a:cubicBezTo>
                <a:cubicBezTo>
                  <a:pt x="11414991" y="811259"/>
                  <a:pt x="11420127" y="800998"/>
                  <a:pt x="11420127" y="784954"/>
                </a:cubicBezTo>
                <a:cubicBezTo>
                  <a:pt x="11420127" y="768780"/>
                  <a:pt x="11414991" y="758519"/>
                  <a:pt x="11407158" y="753124"/>
                </a:cubicBezTo>
                <a:cubicBezTo>
                  <a:pt x="11402540" y="749660"/>
                  <a:pt x="11395990" y="748117"/>
                  <a:pt x="11389700" y="748117"/>
                </a:cubicBezTo>
                <a:close/>
                <a:moveTo>
                  <a:pt x="11267473" y="748117"/>
                </a:moveTo>
                <a:cubicBezTo>
                  <a:pt x="11261312" y="748117"/>
                  <a:pt x="11254892" y="749919"/>
                  <a:pt x="11250015" y="753124"/>
                </a:cubicBezTo>
                <a:cubicBezTo>
                  <a:pt x="11242182" y="758519"/>
                  <a:pt x="11237046" y="768780"/>
                  <a:pt x="11237046" y="784954"/>
                </a:cubicBezTo>
                <a:cubicBezTo>
                  <a:pt x="11237046" y="800998"/>
                  <a:pt x="11242182" y="811270"/>
                  <a:pt x="11250015" y="816654"/>
                </a:cubicBezTo>
                <a:cubicBezTo>
                  <a:pt x="11254763" y="819988"/>
                  <a:pt x="11261183" y="821531"/>
                  <a:pt x="11267473" y="821531"/>
                </a:cubicBezTo>
                <a:cubicBezTo>
                  <a:pt x="11273764" y="821531"/>
                  <a:pt x="11279925" y="819859"/>
                  <a:pt x="11284931" y="816654"/>
                </a:cubicBezTo>
                <a:cubicBezTo>
                  <a:pt x="11292635" y="811259"/>
                  <a:pt x="11297771" y="800998"/>
                  <a:pt x="11297771" y="784954"/>
                </a:cubicBezTo>
                <a:cubicBezTo>
                  <a:pt x="11297771" y="768780"/>
                  <a:pt x="11292635" y="758519"/>
                  <a:pt x="11284931" y="753124"/>
                </a:cubicBezTo>
                <a:cubicBezTo>
                  <a:pt x="11279925" y="749660"/>
                  <a:pt x="11273764" y="748117"/>
                  <a:pt x="11267473" y="748117"/>
                </a:cubicBezTo>
                <a:close/>
                <a:moveTo>
                  <a:pt x="11199756" y="748117"/>
                </a:moveTo>
                <a:cubicBezTo>
                  <a:pt x="11189495" y="748117"/>
                  <a:pt x="11182698" y="750297"/>
                  <a:pt x="11178857" y="751452"/>
                </a:cubicBezTo>
                <a:cubicBezTo>
                  <a:pt x="11174368" y="752994"/>
                  <a:pt x="11172825" y="754656"/>
                  <a:pt x="11172825" y="756965"/>
                </a:cubicBezTo>
                <a:cubicBezTo>
                  <a:pt x="11172825" y="817010"/>
                  <a:pt x="11172825" y="817010"/>
                  <a:pt x="11172825" y="817010"/>
                </a:cubicBezTo>
                <a:cubicBezTo>
                  <a:pt x="11172825" y="819190"/>
                  <a:pt x="11173343" y="819449"/>
                  <a:pt x="11175263" y="819449"/>
                </a:cubicBezTo>
                <a:cubicBezTo>
                  <a:pt x="11181932" y="819449"/>
                  <a:pt x="11181932" y="819449"/>
                  <a:pt x="11181932" y="819449"/>
                </a:cubicBezTo>
                <a:cubicBezTo>
                  <a:pt x="11183852" y="819449"/>
                  <a:pt x="11184748" y="819190"/>
                  <a:pt x="11184748" y="816751"/>
                </a:cubicBezTo>
                <a:cubicBezTo>
                  <a:pt x="11184748" y="761454"/>
                  <a:pt x="11184748" y="761454"/>
                  <a:pt x="11184748" y="761454"/>
                </a:cubicBezTo>
                <a:cubicBezTo>
                  <a:pt x="11184748" y="758497"/>
                  <a:pt x="11189873" y="755422"/>
                  <a:pt x="11199238" y="755422"/>
                </a:cubicBezTo>
                <a:cubicBezTo>
                  <a:pt x="11214884" y="755422"/>
                  <a:pt x="11214884" y="765554"/>
                  <a:pt x="11214884" y="771844"/>
                </a:cubicBezTo>
                <a:cubicBezTo>
                  <a:pt x="11214884" y="816751"/>
                  <a:pt x="11214884" y="816751"/>
                  <a:pt x="11214884" y="816751"/>
                </a:cubicBezTo>
                <a:cubicBezTo>
                  <a:pt x="11214884" y="819190"/>
                  <a:pt x="11215650" y="819449"/>
                  <a:pt x="11217959" y="819449"/>
                </a:cubicBezTo>
                <a:cubicBezTo>
                  <a:pt x="11225393" y="819449"/>
                  <a:pt x="11225393" y="819449"/>
                  <a:pt x="11225393" y="819449"/>
                </a:cubicBezTo>
                <a:cubicBezTo>
                  <a:pt x="11226688" y="819201"/>
                  <a:pt x="11226817" y="817917"/>
                  <a:pt x="11226817" y="816762"/>
                </a:cubicBezTo>
                <a:cubicBezTo>
                  <a:pt x="11226817" y="770312"/>
                  <a:pt x="11226817" y="770312"/>
                  <a:pt x="11226817" y="770312"/>
                </a:cubicBezTo>
                <a:cubicBezTo>
                  <a:pt x="11226817" y="762230"/>
                  <a:pt x="11226688" y="748117"/>
                  <a:pt x="11199756" y="748117"/>
                </a:cubicBezTo>
                <a:close/>
                <a:moveTo>
                  <a:pt x="11681273" y="724801"/>
                </a:moveTo>
                <a:cubicBezTo>
                  <a:pt x="11678975" y="724801"/>
                  <a:pt x="11678845" y="725567"/>
                  <a:pt x="11678845" y="727876"/>
                </a:cubicBezTo>
                <a:cubicBezTo>
                  <a:pt x="11678845" y="752250"/>
                  <a:pt x="11678845" y="752250"/>
                  <a:pt x="11678845" y="752250"/>
                </a:cubicBezTo>
                <a:cubicBezTo>
                  <a:pt x="11674626" y="750070"/>
                  <a:pt x="11670537" y="748527"/>
                  <a:pt x="11664279" y="748527"/>
                </a:cubicBezTo>
                <a:cubicBezTo>
                  <a:pt x="11643455" y="748527"/>
                  <a:pt x="11632848" y="768413"/>
                  <a:pt x="11632848" y="784954"/>
                </a:cubicBezTo>
                <a:cubicBezTo>
                  <a:pt x="11632848" y="809587"/>
                  <a:pt x="11646260" y="821510"/>
                  <a:pt x="11666707" y="821510"/>
                </a:cubicBezTo>
                <a:cubicBezTo>
                  <a:pt x="11676547" y="821531"/>
                  <a:pt x="11690477" y="816654"/>
                  <a:pt x="11690477" y="812036"/>
                </a:cubicBezTo>
                <a:cubicBezTo>
                  <a:pt x="11690477" y="727498"/>
                  <a:pt x="11690477" y="727498"/>
                  <a:pt x="11690477" y="727498"/>
                </a:cubicBezTo>
                <a:cubicBezTo>
                  <a:pt x="11690477" y="724930"/>
                  <a:pt x="11689711" y="724801"/>
                  <a:pt x="11687919" y="724801"/>
                </a:cubicBezTo>
                <a:cubicBezTo>
                  <a:pt x="11681273" y="724801"/>
                  <a:pt x="11681273" y="724801"/>
                  <a:pt x="11681273" y="724801"/>
                </a:cubicBezTo>
                <a:close/>
                <a:moveTo>
                  <a:pt x="11786797" y="724552"/>
                </a:moveTo>
                <a:cubicBezTo>
                  <a:pt x="11785384" y="724552"/>
                  <a:pt x="11784607" y="724811"/>
                  <a:pt x="11784607" y="726732"/>
                </a:cubicBezTo>
                <a:cubicBezTo>
                  <a:pt x="11784607" y="817280"/>
                  <a:pt x="11784607" y="817280"/>
                  <a:pt x="11784607" y="817280"/>
                </a:cubicBezTo>
                <a:cubicBezTo>
                  <a:pt x="11784607" y="819071"/>
                  <a:pt x="11784995" y="819330"/>
                  <a:pt x="11786797" y="819330"/>
                </a:cubicBezTo>
                <a:cubicBezTo>
                  <a:pt x="11793864" y="819330"/>
                  <a:pt x="11793864" y="819330"/>
                  <a:pt x="11793864" y="819330"/>
                </a:cubicBezTo>
                <a:cubicBezTo>
                  <a:pt x="11795526" y="819330"/>
                  <a:pt x="11796303" y="819330"/>
                  <a:pt x="11796303" y="817409"/>
                </a:cubicBezTo>
                <a:cubicBezTo>
                  <a:pt x="11796303" y="726473"/>
                  <a:pt x="11796303" y="726473"/>
                  <a:pt x="11796303" y="726473"/>
                </a:cubicBezTo>
                <a:cubicBezTo>
                  <a:pt x="11796303" y="724552"/>
                  <a:pt x="11795407" y="724552"/>
                  <a:pt x="11793864" y="724552"/>
                </a:cubicBezTo>
                <a:cubicBezTo>
                  <a:pt x="11786797" y="724552"/>
                  <a:pt x="11786797" y="724552"/>
                  <a:pt x="11786797" y="724552"/>
                </a:cubicBezTo>
                <a:close/>
                <a:moveTo>
                  <a:pt x="11712617" y="723776"/>
                </a:moveTo>
                <a:cubicBezTo>
                  <a:pt x="11708291" y="723776"/>
                  <a:pt x="11705237" y="726851"/>
                  <a:pt x="11705237" y="730940"/>
                </a:cubicBezTo>
                <a:cubicBezTo>
                  <a:pt x="11705237" y="734781"/>
                  <a:pt x="11707913" y="737975"/>
                  <a:pt x="11712358" y="737975"/>
                </a:cubicBezTo>
                <a:cubicBezTo>
                  <a:pt x="11716933" y="737845"/>
                  <a:pt x="11719739" y="734263"/>
                  <a:pt x="11719609" y="730433"/>
                </a:cubicBezTo>
                <a:cubicBezTo>
                  <a:pt x="11719350" y="726462"/>
                  <a:pt x="11716178" y="723776"/>
                  <a:pt x="11712617" y="723776"/>
                </a:cubicBezTo>
                <a:close/>
                <a:moveTo>
                  <a:pt x="11855021" y="713601"/>
                </a:moveTo>
                <a:lnTo>
                  <a:pt x="11855284" y="713794"/>
                </a:lnTo>
                <a:lnTo>
                  <a:pt x="11855021" y="713860"/>
                </a:lnTo>
                <a:cubicBezTo>
                  <a:pt x="11855021" y="713860"/>
                  <a:pt x="11855021" y="713860"/>
                  <a:pt x="11855021" y="713601"/>
                </a:cubicBezTo>
                <a:close/>
                <a:moveTo>
                  <a:pt x="11847209" y="704235"/>
                </a:moveTo>
                <a:cubicBezTo>
                  <a:pt x="11851428" y="704235"/>
                  <a:pt x="11851428" y="704235"/>
                  <a:pt x="11851428" y="704235"/>
                </a:cubicBezTo>
                <a:cubicBezTo>
                  <a:pt x="11853608" y="704235"/>
                  <a:pt x="11857190" y="704235"/>
                  <a:pt x="11857190" y="707699"/>
                </a:cubicBezTo>
                <a:cubicBezTo>
                  <a:pt x="11857190" y="711162"/>
                  <a:pt x="11853478" y="711162"/>
                  <a:pt x="11851817" y="711162"/>
                </a:cubicBezTo>
                <a:cubicBezTo>
                  <a:pt x="11847209" y="711162"/>
                  <a:pt x="11847209" y="711162"/>
                  <a:pt x="11847209" y="711162"/>
                </a:cubicBezTo>
                <a:close/>
                <a:moveTo>
                  <a:pt x="11843627" y="701020"/>
                </a:moveTo>
                <a:lnTo>
                  <a:pt x="11843627" y="724250"/>
                </a:lnTo>
                <a:cubicBezTo>
                  <a:pt x="11847468" y="724250"/>
                  <a:pt x="11847468" y="724250"/>
                  <a:pt x="11847468" y="724250"/>
                </a:cubicBezTo>
                <a:cubicBezTo>
                  <a:pt x="11847468" y="714367"/>
                  <a:pt x="11847468" y="714367"/>
                  <a:pt x="11847468" y="714367"/>
                </a:cubicBezTo>
                <a:cubicBezTo>
                  <a:pt x="11849648" y="714367"/>
                  <a:pt x="11849648" y="714367"/>
                  <a:pt x="11849648" y="714367"/>
                </a:cubicBezTo>
                <a:cubicBezTo>
                  <a:pt x="11852723" y="714367"/>
                  <a:pt x="11853867" y="715521"/>
                  <a:pt x="11856553" y="720528"/>
                </a:cubicBezTo>
                <a:cubicBezTo>
                  <a:pt x="11858603" y="724121"/>
                  <a:pt x="11858603" y="724121"/>
                  <a:pt x="11858603" y="724121"/>
                </a:cubicBezTo>
                <a:cubicBezTo>
                  <a:pt x="11863081" y="724121"/>
                  <a:pt x="11863081" y="724121"/>
                  <a:pt x="11863081" y="724121"/>
                </a:cubicBezTo>
                <a:cubicBezTo>
                  <a:pt x="11860265" y="719503"/>
                  <a:pt x="11860265" y="719503"/>
                  <a:pt x="11860265" y="719503"/>
                </a:cubicBezTo>
                <a:cubicBezTo>
                  <a:pt x="11858857" y="717258"/>
                  <a:pt x="11857864" y="715942"/>
                  <a:pt x="11857064" y="715107"/>
                </a:cubicBezTo>
                <a:lnTo>
                  <a:pt x="11855284" y="713794"/>
                </a:lnTo>
                <a:lnTo>
                  <a:pt x="11858039" y="713106"/>
                </a:lnTo>
                <a:cubicBezTo>
                  <a:pt x="11860542" y="711860"/>
                  <a:pt x="11861549" y="709333"/>
                  <a:pt x="11861549" y="707310"/>
                </a:cubicBezTo>
                <a:cubicBezTo>
                  <a:pt x="11861549" y="705390"/>
                  <a:pt x="11860653" y="703717"/>
                  <a:pt x="11859370" y="702822"/>
                </a:cubicBezTo>
                <a:cubicBezTo>
                  <a:pt x="11857449" y="701020"/>
                  <a:pt x="11854385" y="701020"/>
                  <a:pt x="11851817" y="701020"/>
                </a:cubicBezTo>
                <a:cubicBezTo>
                  <a:pt x="11843627" y="701020"/>
                  <a:pt x="11843627" y="701020"/>
                  <a:pt x="11843627" y="701020"/>
                </a:cubicBezTo>
                <a:close/>
                <a:moveTo>
                  <a:pt x="11852712" y="694611"/>
                </a:moveTo>
                <a:cubicBezTo>
                  <a:pt x="11862563" y="694611"/>
                  <a:pt x="11870623" y="702563"/>
                  <a:pt x="11870623" y="712446"/>
                </a:cubicBezTo>
                <a:cubicBezTo>
                  <a:pt x="11870623" y="722330"/>
                  <a:pt x="11862693" y="730541"/>
                  <a:pt x="11852712" y="730541"/>
                </a:cubicBezTo>
                <a:cubicBezTo>
                  <a:pt x="11842861" y="730541"/>
                  <a:pt x="11834931" y="722330"/>
                  <a:pt x="11834931" y="712446"/>
                </a:cubicBezTo>
                <a:cubicBezTo>
                  <a:pt x="11834801" y="702563"/>
                  <a:pt x="11842732" y="694611"/>
                  <a:pt x="11852712" y="694611"/>
                </a:cubicBezTo>
                <a:close/>
                <a:moveTo>
                  <a:pt x="11852712" y="690888"/>
                </a:moveTo>
                <a:cubicBezTo>
                  <a:pt x="11840940" y="690888"/>
                  <a:pt x="11831348" y="700513"/>
                  <a:pt x="11831348" y="712446"/>
                </a:cubicBezTo>
                <a:cubicBezTo>
                  <a:pt x="11831348" y="724509"/>
                  <a:pt x="11840940" y="734004"/>
                  <a:pt x="11852712" y="734004"/>
                </a:cubicBezTo>
                <a:cubicBezTo>
                  <a:pt x="11864613" y="734004"/>
                  <a:pt x="11874076" y="724250"/>
                  <a:pt x="11874076" y="712446"/>
                </a:cubicBezTo>
                <a:cubicBezTo>
                  <a:pt x="11874076" y="700642"/>
                  <a:pt x="11864484" y="690888"/>
                  <a:pt x="11852712" y="690888"/>
                </a:cubicBezTo>
                <a:close/>
                <a:moveTo>
                  <a:pt x="11639380" y="551044"/>
                </a:moveTo>
                <a:cubicBezTo>
                  <a:pt x="11639972" y="550996"/>
                  <a:pt x="11640676" y="551284"/>
                  <a:pt x="11641189" y="551862"/>
                </a:cubicBezTo>
                <a:cubicBezTo>
                  <a:pt x="11649011" y="560062"/>
                  <a:pt x="11646325" y="621974"/>
                  <a:pt x="11644652" y="634274"/>
                </a:cubicBezTo>
                <a:cubicBezTo>
                  <a:pt x="11644264" y="637349"/>
                  <a:pt x="11641448" y="639788"/>
                  <a:pt x="11640682" y="633508"/>
                </a:cubicBezTo>
                <a:cubicBezTo>
                  <a:pt x="11639786" y="625567"/>
                  <a:pt x="11635557" y="607235"/>
                  <a:pt x="11634273" y="599671"/>
                </a:cubicBezTo>
                <a:cubicBezTo>
                  <a:pt x="11632859" y="592496"/>
                  <a:pt x="11636841" y="570582"/>
                  <a:pt x="11638243" y="552250"/>
                </a:cubicBezTo>
                <a:cubicBezTo>
                  <a:pt x="11638308" y="551479"/>
                  <a:pt x="11638788" y="551093"/>
                  <a:pt x="11639380" y="551044"/>
                </a:cubicBezTo>
                <a:close/>
                <a:moveTo>
                  <a:pt x="11490639" y="502002"/>
                </a:moveTo>
                <a:cubicBezTo>
                  <a:pt x="11510395" y="504700"/>
                  <a:pt x="11530399" y="505207"/>
                  <a:pt x="11550015" y="504052"/>
                </a:cubicBezTo>
                <a:cubicBezTo>
                  <a:pt x="11553220" y="516223"/>
                  <a:pt x="11552831" y="532116"/>
                  <a:pt x="11548343" y="536605"/>
                </a:cubicBezTo>
                <a:cubicBezTo>
                  <a:pt x="11541157" y="543910"/>
                  <a:pt x="11508722" y="542496"/>
                  <a:pt x="11499486" y="541094"/>
                </a:cubicBezTo>
                <a:cubicBezTo>
                  <a:pt x="11496918" y="540705"/>
                  <a:pt x="11494361" y="540327"/>
                  <a:pt x="11492948" y="533659"/>
                </a:cubicBezTo>
                <a:cubicBezTo>
                  <a:pt x="11491405" y="525837"/>
                  <a:pt x="11491275" y="511486"/>
                  <a:pt x="11490639" y="502002"/>
                </a:cubicBezTo>
                <a:close/>
                <a:moveTo>
                  <a:pt x="11594253" y="498797"/>
                </a:moveTo>
                <a:cubicBezTo>
                  <a:pt x="11599767" y="509048"/>
                  <a:pt x="11600155" y="514950"/>
                  <a:pt x="11598612" y="520075"/>
                </a:cubicBezTo>
                <a:cubicBezTo>
                  <a:pt x="11597069" y="525200"/>
                  <a:pt x="11589894" y="528146"/>
                  <a:pt x="11588351" y="527509"/>
                </a:cubicBezTo>
                <a:cubicBezTo>
                  <a:pt x="11588092" y="516482"/>
                  <a:pt x="11585147" y="508152"/>
                  <a:pt x="11580011" y="500718"/>
                </a:cubicBezTo>
                <a:cubicBezTo>
                  <a:pt x="11584510" y="499952"/>
                  <a:pt x="11589257" y="499315"/>
                  <a:pt x="11594253" y="498797"/>
                </a:cubicBezTo>
                <a:close/>
                <a:moveTo>
                  <a:pt x="11441405" y="491374"/>
                </a:moveTo>
                <a:cubicBezTo>
                  <a:pt x="11447684" y="493295"/>
                  <a:pt x="11454104" y="494967"/>
                  <a:pt x="11460384" y="496499"/>
                </a:cubicBezTo>
                <a:cubicBezTo>
                  <a:pt x="11456025" y="524056"/>
                  <a:pt x="11447436" y="531868"/>
                  <a:pt x="11442948" y="533670"/>
                </a:cubicBezTo>
                <a:cubicBezTo>
                  <a:pt x="11439473" y="535073"/>
                  <a:pt x="11431910" y="535839"/>
                  <a:pt x="11434607" y="527131"/>
                </a:cubicBezTo>
                <a:cubicBezTo>
                  <a:pt x="11437305" y="518413"/>
                  <a:pt x="11439862" y="503545"/>
                  <a:pt x="11441405" y="491374"/>
                </a:cubicBezTo>
                <a:close/>
                <a:moveTo>
                  <a:pt x="11419441" y="484343"/>
                </a:moveTo>
                <a:cubicBezTo>
                  <a:pt x="11421606" y="484488"/>
                  <a:pt x="11425004" y="485801"/>
                  <a:pt x="11431543" y="488299"/>
                </a:cubicBezTo>
                <a:cubicBezTo>
                  <a:pt x="11430647" y="509447"/>
                  <a:pt x="11425263" y="521499"/>
                  <a:pt x="11423202" y="532257"/>
                </a:cubicBezTo>
                <a:cubicBezTo>
                  <a:pt x="11420893" y="543284"/>
                  <a:pt x="11433204" y="545841"/>
                  <a:pt x="11444102" y="543154"/>
                </a:cubicBezTo>
                <a:cubicBezTo>
                  <a:pt x="11454870" y="540468"/>
                  <a:pt x="11465132" y="529181"/>
                  <a:pt x="11469620" y="498549"/>
                </a:cubicBezTo>
                <a:cubicBezTo>
                  <a:pt x="11473850" y="499574"/>
                  <a:pt x="11477313" y="500092"/>
                  <a:pt x="11481672" y="500729"/>
                </a:cubicBezTo>
                <a:cubicBezTo>
                  <a:pt x="11482190" y="532516"/>
                  <a:pt x="11484111" y="539691"/>
                  <a:pt x="11485395" y="542507"/>
                </a:cubicBezTo>
                <a:cubicBezTo>
                  <a:pt x="11487833" y="548398"/>
                  <a:pt x="11493735" y="550330"/>
                  <a:pt x="11498472" y="550707"/>
                </a:cubicBezTo>
                <a:cubicBezTo>
                  <a:pt x="11523353" y="552628"/>
                  <a:pt x="11547458" y="551862"/>
                  <a:pt x="11555917" y="543532"/>
                </a:cubicBezTo>
                <a:cubicBezTo>
                  <a:pt x="11564506" y="535073"/>
                  <a:pt x="11561560" y="514443"/>
                  <a:pt x="11559122" y="503286"/>
                </a:cubicBezTo>
                <a:cubicBezTo>
                  <a:pt x="11563092" y="502898"/>
                  <a:pt x="11566308" y="502520"/>
                  <a:pt x="11570149" y="502002"/>
                </a:cubicBezTo>
                <a:cubicBezTo>
                  <a:pt x="11578360" y="511486"/>
                  <a:pt x="11579385" y="521866"/>
                  <a:pt x="11579385" y="528405"/>
                </a:cubicBezTo>
                <a:cubicBezTo>
                  <a:pt x="11579385" y="535709"/>
                  <a:pt x="11587466" y="539551"/>
                  <a:pt x="11598752" y="531739"/>
                </a:cubicBezTo>
                <a:cubicBezTo>
                  <a:pt x="11609909" y="523916"/>
                  <a:pt x="11608884" y="510202"/>
                  <a:pt x="11602723" y="497772"/>
                </a:cubicBezTo>
                <a:cubicBezTo>
                  <a:pt x="11628371" y="495722"/>
                  <a:pt x="11627086" y="512511"/>
                  <a:pt x="11625673" y="533282"/>
                </a:cubicBezTo>
                <a:cubicBezTo>
                  <a:pt x="11624389" y="553793"/>
                  <a:pt x="11619771" y="582882"/>
                  <a:pt x="11612855" y="586216"/>
                </a:cubicBezTo>
                <a:cubicBezTo>
                  <a:pt x="11605798" y="589162"/>
                  <a:pt x="11594771" y="570323"/>
                  <a:pt x="11537326" y="569427"/>
                </a:cubicBezTo>
                <a:cubicBezTo>
                  <a:pt x="11496551" y="568661"/>
                  <a:pt x="11465261" y="574175"/>
                  <a:pt x="11459488" y="611465"/>
                </a:cubicBezTo>
                <a:cubicBezTo>
                  <a:pt x="11459100" y="614151"/>
                  <a:pt x="11457568" y="613774"/>
                  <a:pt x="11456154" y="612360"/>
                </a:cubicBezTo>
                <a:cubicBezTo>
                  <a:pt x="11444998" y="600189"/>
                  <a:pt x="11434737" y="594676"/>
                  <a:pt x="11418325" y="585191"/>
                </a:cubicBezTo>
                <a:cubicBezTo>
                  <a:pt x="11401785" y="575448"/>
                  <a:pt x="11390757" y="562382"/>
                  <a:pt x="11388707" y="549434"/>
                </a:cubicBezTo>
                <a:cubicBezTo>
                  <a:pt x="11386657" y="536486"/>
                  <a:pt x="11391405" y="519190"/>
                  <a:pt x="11414743" y="487403"/>
                </a:cubicBezTo>
                <a:cubicBezTo>
                  <a:pt x="11416346" y="485224"/>
                  <a:pt x="11417276" y="484199"/>
                  <a:pt x="11419441" y="484343"/>
                </a:cubicBezTo>
                <a:close/>
                <a:moveTo>
                  <a:pt x="11358173" y="469801"/>
                </a:moveTo>
                <a:cubicBezTo>
                  <a:pt x="11352402" y="469752"/>
                  <a:pt x="11342133" y="472433"/>
                  <a:pt x="11346260" y="478275"/>
                </a:cubicBezTo>
                <a:cubicBezTo>
                  <a:pt x="11351763" y="486314"/>
                  <a:pt x="11362639" y="473042"/>
                  <a:pt x="11361744" y="470744"/>
                </a:cubicBezTo>
                <a:cubicBezTo>
                  <a:pt x="11361520" y="470137"/>
                  <a:pt x="11360096" y="469817"/>
                  <a:pt x="11358173" y="469801"/>
                </a:cubicBezTo>
                <a:close/>
                <a:moveTo>
                  <a:pt x="11354455" y="453696"/>
                </a:moveTo>
                <a:cubicBezTo>
                  <a:pt x="11359222" y="452705"/>
                  <a:pt x="11365520" y="456094"/>
                  <a:pt x="11379471" y="464454"/>
                </a:cubicBezTo>
                <a:cubicBezTo>
                  <a:pt x="11402044" y="478167"/>
                  <a:pt x="11408971" y="475351"/>
                  <a:pt x="11401267" y="487522"/>
                </a:cubicBezTo>
                <a:cubicBezTo>
                  <a:pt x="11396519" y="495345"/>
                  <a:pt x="11380486" y="516104"/>
                  <a:pt x="11376515" y="541611"/>
                </a:cubicBezTo>
                <a:cubicBezTo>
                  <a:pt x="11371131" y="534436"/>
                  <a:pt x="11363815" y="516622"/>
                  <a:pt x="11357665" y="511745"/>
                </a:cubicBezTo>
                <a:cubicBezTo>
                  <a:pt x="11345613" y="502261"/>
                  <a:pt x="11335222" y="509566"/>
                  <a:pt x="11330734" y="504052"/>
                </a:cubicBezTo>
                <a:cubicBezTo>
                  <a:pt x="11325727" y="498031"/>
                  <a:pt x="11323677" y="497643"/>
                  <a:pt x="11328166" y="491881"/>
                </a:cubicBezTo>
                <a:cubicBezTo>
                  <a:pt x="11328166" y="491881"/>
                  <a:pt x="11333550" y="484835"/>
                  <a:pt x="11335600" y="481879"/>
                </a:cubicBezTo>
                <a:cubicBezTo>
                  <a:pt x="11337909" y="478804"/>
                  <a:pt x="11337272" y="473031"/>
                  <a:pt x="11338297" y="470604"/>
                </a:cubicBezTo>
                <a:cubicBezTo>
                  <a:pt x="11339193" y="468165"/>
                  <a:pt x="11344707" y="460861"/>
                  <a:pt x="11349972" y="456124"/>
                </a:cubicBezTo>
                <a:cubicBezTo>
                  <a:pt x="11351448" y="454843"/>
                  <a:pt x="11352866" y="454026"/>
                  <a:pt x="11354455" y="453696"/>
                </a:cubicBezTo>
                <a:close/>
                <a:moveTo>
                  <a:pt x="11324025" y="392924"/>
                </a:moveTo>
                <a:cubicBezTo>
                  <a:pt x="11322935" y="393149"/>
                  <a:pt x="11322134" y="395329"/>
                  <a:pt x="11322134" y="400006"/>
                </a:cubicBezTo>
                <a:cubicBezTo>
                  <a:pt x="11322134" y="423463"/>
                  <a:pt x="11332395" y="437555"/>
                  <a:pt x="11335988" y="441536"/>
                </a:cubicBezTo>
                <a:cubicBezTo>
                  <a:pt x="11339452" y="445507"/>
                  <a:pt x="11341114" y="449477"/>
                  <a:pt x="11339193" y="451786"/>
                </a:cubicBezTo>
                <a:cubicBezTo>
                  <a:pt x="11334068" y="457807"/>
                  <a:pt x="11328554" y="464475"/>
                  <a:pt x="11328425" y="467162"/>
                </a:cubicBezTo>
                <a:cubicBezTo>
                  <a:pt x="11328166" y="470107"/>
                  <a:pt x="11328425" y="471521"/>
                  <a:pt x="11327270" y="474855"/>
                </a:cubicBezTo>
                <a:cubicBezTo>
                  <a:pt x="11326116" y="478059"/>
                  <a:pt x="11322016" y="482796"/>
                  <a:pt x="11315477" y="490748"/>
                </a:cubicBezTo>
                <a:cubicBezTo>
                  <a:pt x="11311884" y="495366"/>
                  <a:pt x="11314193" y="500362"/>
                  <a:pt x="11317268" y="503696"/>
                </a:cubicBezTo>
                <a:cubicBezTo>
                  <a:pt x="11320861" y="507796"/>
                  <a:pt x="11323300" y="512544"/>
                  <a:pt x="11327788" y="514594"/>
                </a:cubicBezTo>
                <a:cubicBezTo>
                  <a:pt x="11332406" y="516644"/>
                  <a:pt x="11336506" y="515230"/>
                  <a:pt x="11341890" y="516137"/>
                </a:cubicBezTo>
                <a:cubicBezTo>
                  <a:pt x="11347016" y="517032"/>
                  <a:pt x="11353436" y="520107"/>
                  <a:pt x="11358561" y="529214"/>
                </a:cubicBezTo>
                <a:cubicBezTo>
                  <a:pt x="11365995" y="542539"/>
                  <a:pt x="11373947" y="563310"/>
                  <a:pt x="11388308" y="580476"/>
                </a:cubicBezTo>
                <a:cubicBezTo>
                  <a:pt x="11394717" y="588040"/>
                  <a:pt x="11394717" y="602013"/>
                  <a:pt x="11394717" y="606490"/>
                </a:cubicBezTo>
                <a:cubicBezTo>
                  <a:pt x="11395106" y="646736"/>
                  <a:pt x="11374076" y="684803"/>
                  <a:pt x="11360611" y="709026"/>
                </a:cubicBezTo>
                <a:cubicBezTo>
                  <a:pt x="11357406" y="714669"/>
                  <a:pt x="11358172" y="719406"/>
                  <a:pt x="11362402" y="719406"/>
                </a:cubicBezTo>
                <a:cubicBezTo>
                  <a:pt x="11367279" y="719406"/>
                  <a:pt x="11385481" y="719406"/>
                  <a:pt x="11388567" y="719406"/>
                </a:cubicBezTo>
                <a:cubicBezTo>
                  <a:pt x="11391901" y="719406"/>
                  <a:pt x="11393951" y="715813"/>
                  <a:pt x="11394210" y="711972"/>
                </a:cubicBezTo>
                <a:cubicBezTo>
                  <a:pt x="11396519" y="679030"/>
                  <a:pt x="11415110" y="618661"/>
                  <a:pt x="11429094" y="608411"/>
                </a:cubicBezTo>
                <a:cubicBezTo>
                  <a:pt x="11452561" y="623150"/>
                  <a:pt x="11475900" y="654678"/>
                  <a:pt x="11464484" y="709921"/>
                </a:cubicBezTo>
                <a:cubicBezTo>
                  <a:pt x="11463966" y="712997"/>
                  <a:pt x="11461150" y="719665"/>
                  <a:pt x="11468207" y="719665"/>
                </a:cubicBezTo>
                <a:cubicBezTo>
                  <a:pt x="11468207" y="719665"/>
                  <a:pt x="11488082" y="719665"/>
                  <a:pt x="11490650" y="719665"/>
                </a:cubicBezTo>
                <a:cubicBezTo>
                  <a:pt x="11493595" y="719665"/>
                  <a:pt x="11498343" y="718510"/>
                  <a:pt x="11497954" y="713126"/>
                </a:cubicBezTo>
                <a:cubicBezTo>
                  <a:pt x="11496800" y="691590"/>
                  <a:pt x="11478716" y="646100"/>
                  <a:pt x="11473979" y="619309"/>
                </a:cubicBezTo>
                <a:cubicBezTo>
                  <a:pt x="11471034" y="602390"/>
                  <a:pt x="11484499" y="572147"/>
                  <a:pt x="11535276" y="595345"/>
                </a:cubicBezTo>
                <a:cubicBezTo>
                  <a:pt x="11554773" y="577790"/>
                  <a:pt x="11580421" y="588428"/>
                  <a:pt x="11569383" y="622136"/>
                </a:cubicBezTo>
                <a:cubicBezTo>
                  <a:pt x="11558614" y="655714"/>
                  <a:pt x="11549249" y="670452"/>
                  <a:pt x="11512315" y="709932"/>
                </a:cubicBezTo>
                <a:cubicBezTo>
                  <a:pt x="11508215" y="714550"/>
                  <a:pt x="11507827" y="719417"/>
                  <a:pt x="11514624" y="719417"/>
                </a:cubicBezTo>
                <a:cubicBezTo>
                  <a:pt x="11517958" y="719417"/>
                  <a:pt x="11534888" y="719417"/>
                  <a:pt x="11538351" y="719417"/>
                </a:cubicBezTo>
                <a:cubicBezTo>
                  <a:pt x="11543476" y="719417"/>
                  <a:pt x="11545537" y="717874"/>
                  <a:pt x="11547069" y="713903"/>
                </a:cubicBezTo>
                <a:cubicBezTo>
                  <a:pt x="11548483" y="709673"/>
                  <a:pt x="11565412" y="656102"/>
                  <a:pt x="11598623" y="630983"/>
                </a:cubicBezTo>
                <a:cubicBezTo>
                  <a:pt x="11601191" y="629063"/>
                  <a:pt x="11603371" y="620474"/>
                  <a:pt x="11608496" y="600869"/>
                </a:cubicBezTo>
                <a:cubicBezTo>
                  <a:pt x="11624529" y="622017"/>
                  <a:pt x="11626709" y="660461"/>
                  <a:pt x="11599130" y="710062"/>
                </a:cubicBezTo>
                <a:cubicBezTo>
                  <a:pt x="11596314" y="715316"/>
                  <a:pt x="11597976" y="719287"/>
                  <a:pt x="11601439" y="719287"/>
                </a:cubicBezTo>
                <a:cubicBezTo>
                  <a:pt x="11603360" y="719287"/>
                  <a:pt x="11618368" y="719287"/>
                  <a:pt x="11622857" y="719287"/>
                </a:cubicBezTo>
                <a:cubicBezTo>
                  <a:pt x="11626828" y="719287"/>
                  <a:pt x="11627982" y="717107"/>
                  <a:pt x="11629525" y="711087"/>
                </a:cubicBezTo>
                <a:cubicBezTo>
                  <a:pt x="11631446" y="703653"/>
                  <a:pt x="11632093" y="700060"/>
                  <a:pt x="11634650" y="693014"/>
                </a:cubicBezTo>
                <a:cubicBezTo>
                  <a:pt x="11636193" y="688655"/>
                  <a:pt x="11636830" y="687889"/>
                  <a:pt x="11654018" y="688018"/>
                </a:cubicBezTo>
                <a:cubicBezTo>
                  <a:pt x="11659402" y="688018"/>
                  <a:pt x="11659024" y="685202"/>
                  <a:pt x="11659024" y="680584"/>
                </a:cubicBezTo>
                <a:cubicBezTo>
                  <a:pt x="11659272" y="614151"/>
                  <a:pt x="11659661" y="544687"/>
                  <a:pt x="11654654" y="520852"/>
                </a:cubicBezTo>
                <a:cubicBezTo>
                  <a:pt x="11647727" y="487403"/>
                  <a:pt x="11618617" y="486378"/>
                  <a:pt x="11603360" y="487533"/>
                </a:cubicBezTo>
                <a:cubicBezTo>
                  <a:pt x="11587456" y="488688"/>
                  <a:pt x="11557449" y="493424"/>
                  <a:pt x="11526547" y="493424"/>
                </a:cubicBezTo>
                <a:cubicBezTo>
                  <a:pt x="11484866" y="493424"/>
                  <a:pt x="11437930" y="481631"/>
                  <a:pt x="11402033" y="464842"/>
                </a:cubicBezTo>
                <a:cubicBezTo>
                  <a:pt x="11395753" y="462026"/>
                  <a:pt x="11398958" y="460742"/>
                  <a:pt x="11401644" y="459199"/>
                </a:cubicBezTo>
                <a:cubicBezTo>
                  <a:pt x="11415110" y="451765"/>
                  <a:pt x="11426774" y="445097"/>
                  <a:pt x="11433960" y="433314"/>
                </a:cubicBezTo>
                <a:cubicBezTo>
                  <a:pt x="11439473" y="424348"/>
                  <a:pt x="11437423" y="421521"/>
                  <a:pt x="11431392" y="426398"/>
                </a:cubicBezTo>
                <a:cubicBezTo>
                  <a:pt x="11415110" y="439982"/>
                  <a:pt x="11391890" y="447546"/>
                  <a:pt x="11365995" y="438191"/>
                </a:cubicBezTo>
                <a:cubicBezTo>
                  <a:pt x="11339959" y="428966"/>
                  <a:pt x="11329957" y="403847"/>
                  <a:pt x="11327648" y="397568"/>
                </a:cubicBezTo>
                <a:cubicBezTo>
                  <a:pt x="11326493" y="394428"/>
                  <a:pt x="11325115" y="392699"/>
                  <a:pt x="11324025" y="392924"/>
                </a:cubicBezTo>
                <a:close/>
                <a:moveTo>
                  <a:pt x="11391491" y="334037"/>
                </a:moveTo>
                <a:cubicBezTo>
                  <a:pt x="11410848" y="334037"/>
                  <a:pt x="11426364" y="349790"/>
                  <a:pt x="11426364" y="368996"/>
                </a:cubicBezTo>
                <a:cubicBezTo>
                  <a:pt x="11426364" y="388332"/>
                  <a:pt x="11410848" y="403955"/>
                  <a:pt x="11391491" y="403955"/>
                </a:cubicBezTo>
                <a:cubicBezTo>
                  <a:pt x="11372134" y="403955"/>
                  <a:pt x="11356360" y="388332"/>
                  <a:pt x="11356360" y="368996"/>
                </a:cubicBezTo>
                <a:cubicBezTo>
                  <a:pt x="11356360" y="349542"/>
                  <a:pt x="11372134" y="334037"/>
                  <a:pt x="11391491" y="334037"/>
                </a:cubicBezTo>
                <a:close/>
                <a:moveTo>
                  <a:pt x="11389959" y="321618"/>
                </a:moveTo>
                <a:cubicBezTo>
                  <a:pt x="11360729" y="321618"/>
                  <a:pt x="11337262" y="345442"/>
                  <a:pt x="11337262" y="374510"/>
                </a:cubicBezTo>
                <a:cubicBezTo>
                  <a:pt x="11337262" y="403836"/>
                  <a:pt x="11360978" y="427401"/>
                  <a:pt x="11389959" y="427401"/>
                </a:cubicBezTo>
                <a:cubicBezTo>
                  <a:pt x="11419189" y="427401"/>
                  <a:pt x="11442656" y="403577"/>
                  <a:pt x="11442656" y="374510"/>
                </a:cubicBezTo>
                <a:cubicBezTo>
                  <a:pt x="11442656" y="345183"/>
                  <a:pt x="11419189" y="321618"/>
                  <a:pt x="11389959" y="321618"/>
                </a:cubicBezTo>
                <a:close/>
                <a:moveTo>
                  <a:pt x="0" y="0"/>
                </a:moveTo>
                <a:lnTo>
                  <a:pt x="12193200" y="0"/>
                </a:lnTo>
                <a:lnTo>
                  <a:pt x="12193200" y="6861600"/>
                </a:lnTo>
                <a:lnTo>
                  <a:pt x="0" y="6861600"/>
                </a:lnTo>
                <a:close/>
              </a:path>
            </a:pathLst>
          </a:custGeom>
          <a:solidFill>
            <a:srgbClr val="D4D7DC"/>
          </a:solidFill>
        </p:spPr>
        <p:txBody>
          <a:bodyPr wrap="square" tIns="72000" anchor="t" anchorCtr="0">
            <a:noAutofit/>
          </a:bodyPr>
          <a:lstStyle>
            <a:lvl1pPr marL="0" indent="0" algn="ctr">
              <a:buNone/>
              <a:defRPr sz="1050">
                <a:solidFill>
                  <a:schemeClr val="bg1"/>
                </a:solidFill>
              </a:defRPr>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3" name="Title 2">
            <a:extLst>
              <a:ext uri="{FF2B5EF4-FFF2-40B4-BE49-F238E27FC236}">
                <a16:creationId xmlns:a16="http://schemas.microsoft.com/office/drawing/2014/main" id="{B4C3EE7D-BC64-44D4-965B-AAAA5C4BD6BC}"/>
              </a:ext>
            </a:extLst>
          </p:cNvPr>
          <p:cNvSpPr>
            <a:spLocks noGrp="1"/>
          </p:cNvSpPr>
          <p:nvPr>
            <p:ph type="title" hasCustomPrompt="1"/>
          </p:nvPr>
        </p:nvSpPr>
        <p:spPr>
          <a:xfrm>
            <a:off x="486000" y="648000"/>
            <a:ext cx="6489001" cy="5562000"/>
          </a:xfrm>
        </p:spPr>
        <p:txBody>
          <a:bodyPr anchor="ctr"/>
          <a:lstStyle>
            <a:lvl1pPr>
              <a:lnSpc>
                <a:spcPct val="120000"/>
              </a:lnSpc>
              <a:defRPr sz="7200">
                <a:solidFill>
                  <a:schemeClr val="bg1"/>
                </a:solidFill>
              </a:defRPr>
            </a:lvl1pPr>
          </a:lstStyle>
          <a:p>
            <a:r>
              <a:rPr lang="en-GB"/>
              <a:t>Click to add title</a:t>
            </a:r>
          </a:p>
        </p:txBody>
      </p:sp>
      <p:sp>
        <p:nvSpPr>
          <p:cNvPr id="5" name="Text Placeholder 4">
            <a:extLst>
              <a:ext uri="{FF2B5EF4-FFF2-40B4-BE49-F238E27FC236}">
                <a16:creationId xmlns:a16="http://schemas.microsoft.com/office/drawing/2014/main" id="{42E69A22-4168-4C89-915E-68554934A99F}"/>
              </a:ext>
            </a:extLst>
          </p:cNvPr>
          <p:cNvSpPr>
            <a:spLocks noGrp="1"/>
          </p:cNvSpPr>
          <p:nvPr>
            <p:ph type="body" sz="quarter" idx="19" hasCustomPrompt="1"/>
          </p:nvPr>
        </p:nvSpPr>
        <p:spPr>
          <a:xfrm>
            <a:off x="7218000" y="3429000"/>
            <a:ext cx="1440000" cy="2781000"/>
          </a:xfrm>
        </p:spPr>
        <p:txBody>
          <a:bodyPr anchor="t"/>
          <a:lstStyle>
            <a:lvl1pPr marL="0" indent="0">
              <a:buNone/>
              <a:defRPr sz="1050">
                <a:solidFill>
                  <a:schemeClr val="bg1"/>
                </a:solidFill>
              </a:defRPr>
            </a:lvl1pPr>
            <a:lvl2pPr>
              <a:defRPr sz="1050">
                <a:solidFill>
                  <a:schemeClr val="bg1"/>
                </a:solidFill>
              </a:defRPr>
            </a:lvl2pPr>
            <a:lvl3pPr>
              <a:defRPr sz="1050">
                <a:solidFill>
                  <a:schemeClr val="bg1"/>
                </a:solidFill>
              </a:defRPr>
            </a:lvl3pPr>
            <a:lvl4pPr>
              <a:defRPr sz="1050">
                <a:solidFill>
                  <a:schemeClr val="bg1"/>
                </a:solidFill>
              </a:defRPr>
            </a:lvl4pPr>
            <a:lvl5pPr>
              <a:defRPr sz="1050">
                <a:solidFill>
                  <a:schemeClr val="bg1"/>
                </a:solidFill>
              </a:defRPr>
            </a:lvl5pPr>
          </a:lstStyle>
          <a:p>
            <a:pPr lvl="0"/>
            <a:r>
              <a:rPr lang="en-GB"/>
              <a:t>Click to add text</a:t>
            </a:r>
          </a:p>
        </p:txBody>
      </p:sp>
      <p:sp>
        <p:nvSpPr>
          <p:cNvPr id="6" name="Date Placeholder 5">
            <a:extLst>
              <a:ext uri="{FF2B5EF4-FFF2-40B4-BE49-F238E27FC236}">
                <a16:creationId xmlns:a16="http://schemas.microsoft.com/office/drawing/2014/main" id="{72E73A1B-874D-4A61-944C-6104EF22B9DD}"/>
              </a:ext>
            </a:extLst>
          </p:cNvPr>
          <p:cNvSpPr>
            <a:spLocks noGrp="1"/>
          </p:cNvSpPr>
          <p:nvPr>
            <p:ph type="dt" sz="half" idx="15"/>
          </p:nvPr>
        </p:nvSpPr>
        <p:spPr/>
        <p:txBody>
          <a:bodyPr/>
          <a:lstStyle>
            <a:lvl1pPr>
              <a:defRPr>
                <a:solidFill>
                  <a:schemeClr val="bg1"/>
                </a:solidFill>
              </a:defRPr>
            </a:lvl1pPr>
          </a:lstStyle>
          <a:p>
            <a:fld id="{F625AD49-0AE1-418F-977B-D291FD79DB53}" type="datetime3">
              <a:rPr lang="en-US" smtClean="0"/>
              <a:t>11 June 2025</a:t>
            </a:fld>
            <a:endParaRPr lang="en-GB" dirty="0"/>
          </a:p>
        </p:txBody>
      </p:sp>
      <p:sp>
        <p:nvSpPr>
          <p:cNvPr id="9" name="Footer Placeholder 8">
            <a:extLst>
              <a:ext uri="{FF2B5EF4-FFF2-40B4-BE49-F238E27FC236}">
                <a16:creationId xmlns:a16="http://schemas.microsoft.com/office/drawing/2014/main" id="{C123DF4B-C0EB-448C-B355-2743629DD45A}"/>
              </a:ext>
            </a:extLst>
          </p:cNvPr>
          <p:cNvSpPr>
            <a:spLocks noGrp="1"/>
          </p:cNvSpPr>
          <p:nvPr>
            <p:ph type="ftr" sz="quarter" idx="16"/>
          </p:nvPr>
        </p:nvSpPr>
        <p:spPr/>
        <p:txBody>
          <a:bodyPr/>
          <a:lstStyle>
            <a:lvl1pPr>
              <a:defRPr>
                <a:solidFill>
                  <a:schemeClr val="bg1"/>
                </a:solidFill>
              </a:defRPr>
            </a:lvl1pPr>
          </a:lstStyle>
          <a:p>
            <a:endParaRPr lang="en-GB" dirty="0"/>
          </a:p>
        </p:txBody>
      </p:sp>
      <p:sp>
        <p:nvSpPr>
          <p:cNvPr id="10" name="Slide Number Placeholder 9">
            <a:extLst>
              <a:ext uri="{FF2B5EF4-FFF2-40B4-BE49-F238E27FC236}">
                <a16:creationId xmlns:a16="http://schemas.microsoft.com/office/drawing/2014/main" id="{D92667E6-AA52-4ED3-B122-113FB4F8CA46}"/>
              </a:ext>
            </a:extLst>
          </p:cNvPr>
          <p:cNvSpPr>
            <a:spLocks noGrp="1"/>
          </p:cNvSpPr>
          <p:nvPr>
            <p:ph type="sldNum" sz="quarter" idx="17"/>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2"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152DA9A1-3FA7-4BC8-9172-644A881C6F4B}"/>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29176081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D. Editorial">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78F7754C-3E86-406C-B149-CDBE81C128E2}"/>
              </a:ext>
            </a:extLst>
          </p:cNvPr>
          <p:cNvSpPr>
            <a:spLocks noGrp="1"/>
          </p:cNvSpPr>
          <p:nvPr>
            <p:ph type="pic" sz="quarter" idx="13" hasCustomPrompt="1"/>
          </p:nvPr>
        </p:nvSpPr>
        <p:spPr>
          <a:xfrm>
            <a:off x="0" y="0"/>
            <a:ext cx="9144900" cy="6861600"/>
          </a:xfrm>
          <a:custGeom>
            <a:avLst/>
            <a:gdLst>
              <a:gd name="connsiteX0" fmla="*/ 11666200 w 12193200"/>
              <a:gd name="connsiteY0" fmla="*/ 756760 h 6861600"/>
              <a:gd name="connsiteX1" fmla="*/ 11678975 w 12193200"/>
              <a:gd name="connsiteY1" fmla="*/ 761119 h 6861600"/>
              <a:gd name="connsiteX2" fmla="*/ 11678975 w 12193200"/>
              <a:gd name="connsiteY2" fmla="*/ 808195 h 6861600"/>
              <a:gd name="connsiteX3" fmla="*/ 11678845 w 12193200"/>
              <a:gd name="connsiteY3" fmla="*/ 808195 h 6861600"/>
              <a:gd name="connsiteX4" fmla="*/ 11667095 w 12193200"/>
              <a:gd name="connsiteY4" fmla="*/ 813579 h 6861600"/>
              <a:gd name="connsiteX5" fmla="*/ 11644998 w 12193200"/>
              <a:gd name="connsiteY5" fmla="*/ 784080 h 6861600"/>
              <a:gd name="connsiteX6" fmla="*/ 11666200 w 12193200"/>
              <a:gd name="connsiteY6" fmla="*/ 756760 h 6861600"/>
              <a:gd name="connsiteX7" fmla="*/ 11553608 w 12193200"/>
              <a:gd name="connsiteY7" fmla="*/ 755951 h 6861600"/>
              <a:gd name="connsiteX8" fmla="*/ 11565369 w 12193200"/>
              <a:gd name="connsiteY8" fmla="*/ 760439 h 6861600"/>
              <a:gd name="connsiteX9" fmla="*/ 11571638 w 12193200"/>
              <a:gd name="connsiteY9" fmla="*/ 784954 h 6861600"/>
              <a:gd name="connsiteX10" fmla="*/ 11565369 w 12193200"/>
              <a:gd name="connsiteY10" fmla="*/ 809339 h 6861600"/>
              <a:gd name="connsiteX11" fmla="*/ 11553608 w 12193200"/>
              <a:gd name="connsiteY11" fmla="*/ 813698 h 6861600"/>
              <a:gd name="connsiteX12" fmla="*/ 11542106 w 12193200"/>
              <a:gd name="connsiteY12" fmla="*/ 809339 h 6861600"/>
              <a:gd name="connsiteX13" fmla="*/ 11535837 w 12193200"/>
              <a:gd name="connsiteY13" fmla="*/ 784954 h 6861600"/>
              <a:gd name="connsiteX14" fmla="*/ 11542106 w 12193200"/>
              <a:gd name="connsiteY14" fmla="*/ 760439 h 6861600"/>
              <a:gd name="connsiteX15" fmla="*/ 11553608 w 12193200"/>
              <a:gd name="connsiteY15" fmla="*/ 755951 h 6861600"/>
              <a:gd name="connsiteX16" fmla="*/ 11389948 w 12193200"/>
              <a:gd name="connsiteY16" fmla="*/ 755951 h 6861600"/>
              <a:gd name="connsiteX17" fmla="*/ 11401504 w 12193200"/>
              <a:gd name="connsiteY17" fmla="*/ 760439 h 6861600"/>
              <a:gd name="connsiteX18" fmla="*/ 11407795 w 12193200"/>
              <a:gd name="connsiteY18" fmla="*/ 784954 h 6861600"/>
              <a:gd name="connsiteX19" fmla="*/ 11401504 w 12193200"/>
              <a:gd name="connsiteY19" fmla="*/ 809339 h 6861600"/>
              <a:gd name="connsiteX20" fmla="*/ 11389948 w 12193200"/>
              <a:gd name="connsiteY20" fmla="*/ 813698 h 6861600"/>
              <a:gd name="connsiteX21" fmla="*/ 11378133 w 12193200"/>
              <a:gd name="connsiteY21" fmla="*/ 809339 h 6861600"/>
              <a:gd name="connsiteX22" fmla="*/ 11371843 w 12193200"/>
              <a:gd name="connsiteY22" fmla="*/ 784954 h 6861600"/>
              <a:gd name="connsiteX23" fmla="*/ 11378133 w 12193200"/>
              <a:gd name="connsiteY23" fmla="*/ 760439 h 6861600"/>
              <a:gd name="connsiteX24" fmla="*/ 11389948 w 12193200"/>
              <a:gd name="connsiteY24" fmla="*/ 755951 h 6861600"/>
              <a:gd name="connsiteX25" fmla="*/ 11267462 w 12193200"/>
              <a:gd name="connsiteY25" fmla="*/ 755951 h 6861600"/>
              <a:gd name="connsiteX26" fmla="*/ 11279148 w 12193200"/>
              <a:gd name="connsiteY26" fmla="*/ 760439 h 6861600"/>
              <a:gd name="connsiteX27" fmla="*/ 11285438 w 12193200"/>
              <a:gd name="connsiteY27" fmla="*/ 784954 h 6861600"/>
              <a:gd name="connsiteX28" fmla="*/ 11279148 w 12193200"/>
              <a:gd name="connsiteY28" fmla="*/ 809339 h 6861600"/>
              <a:gd name="connsiteX29" fmla="*/ 11267462 w 12193200"/>
              <a:gd name="connsiteY29" fmla="*/ 813698 h 6861600"/>
              <a:gd name="connsiteX30" fmla="*/ 11255907 w 12193200"/>
              <a:gd name="connsiteY30" fmla="*/ 809339 h 6861600"/>
              <a:gd name="connsiteX31" fmla="*/ 11249616 w 12193200"/>
              <a:gd name="connsiteY31" fmla="*/ 784954 h 6861600"/>
              <a:gd name="connsiteX32" fmla="*/ 11255907 w 12193200"/>
              <a:gd name="connsiteY32" fmla="*/ 760439 h 6861600"/>
              <a:gd name="connsiteX33" fmla="*/ 11267462 w 12193200"/>
              <a:gd name="connsiteY33" fmla="*/ 755951 h 6861600"/>
              <a:gd name="connsiteX34" fmla="*/ 11708668 w 12193200"/>
              <a:gd name="connsiteY34" fmla="*/ 750006 h 6861600"/>
              <a:gd name="connsiteX35" fmla="*/ 11706381 w 12193200"/>
              <a:gd name="connsiteY35" fmla="*/ 752433 h 6861600"/>
              <a:gd name="connsiteX36" fmla="*/ 11706381 w 12193200"/>
              <a:gd name="connsiteY36" fmla="*/ 817032 h 6861600"/>
              <a:gd name="connsiteX37" fmla="*/ 11708420 w 12193200"/>
              <a:gd name="connsiteY37" fmla="*/ 819459 h 6861600"/>
              <a:gd name="connsiteX38" fmla="*/ 11715671 w 12193200"/>
              <a:gd name="connsiteY38" fmla="*/ 819459 h 6861600"/>
              <a:gd name="connsiteX39" fmla="*/ 11718206 w 12193200"/>
              <a:gd name="connsiteY39" fmla="*/ 817032 h 6861600"/>
              <a:gd name="connsiteX40" fmla="*/ 11718206 w 12193200"/>
              <a:gd name="connsiteY40" fmla="*/ 752433 h 6861600"/>
              <a:gd name="connsiteX41" fmla="*/ 11715660 w 12193200"/>
              <a:gd name="connsiteY41" fmla="*/ 750006 h 6861600"/>
              <a:gd name="connsiteX42" fmla="*/ 11708668 w 12193200"/>
              <a:gd name="connsiteY42" fmla="*/ 750006 h 6861600"/>
              <a:gd name="connsiteX43" fmla="*/ 11826514 w 12193200"/>
              <a:gd name="connsiteY43" fmla="*/ 749671 h 6861600"/>
              <a:gd name="connsiteX44" fmla="*/ 11822404 w 12193200"/>
              <a:gd name="connsiteY44" fmla="*/ 751851 h 6861600"/>
              <a:gd name="connsiteX45" fmla="*/ 11798623 w 12193200"/>
              <a:gd name="connsiteY45" fmla="*/ 781695 h 6861600"/>
              <a:gd name="connsiteX46" fmla="*/ 11798105 w 12193200"/>
              <a:gd name="connsiteY46" fmla="*/ 782461 h 6861600"/>
              <a:gd name="connsiteX47" fmla="*/ 11798234 w 12193200"/>
              <a:gd name="connsiteY47" fmla="*/ 783227 h 6861600"/>
              <a:gd name="connsiteX48" fmla="*/ 11822145 w 12193200"/>
              <a:gd name="connsiteY48" fmla="*/ 817420 h 6861600"/>
              <a:gd name="connsiteX49" fmla="*/ 11826126 w 12193200"/>
              <a:gd name="connsiteY49" fmla="*/ 819470 h 6861600"/>
              <a:gd name="connsiteX50" fmla="*/ 11835254 w 12193200"/>
              <a:gd name="connsiteY50" fmla="*/ 819470 h 6861600"/>
              <a:gd name="connsiteX51" fmla="*/ 11837175 w 12193200"/>
              <a:gd name="connsiteY51" fmla="*/ 817798 h 6861600"/>
              <a:gd name="connsiteX52" fmla="*/ 11836279 w 12193200"/>
              <a:gd name="connsiteY52" fmla="*/ 816136 h 6861600"/>
              <a:gd name="connsiteX53" fmla="*/ 11810826 w 12193200"/>
              <a:gd name="connsiteY53" fmla="*/ 782450 h 6861600"/>
              <a:gd name="connsiteX54" fmla="*/ 11810567 w 12193200"/>
              <a:gd name="connsiteY54" fmla="*/ 782192 h 6861600"/>
              <a:gd name="connsiteX55" fmla="*/ 11834607 w 12193200"/>
              <a:gd name="connsiteY55" fmla="*/ 753890 h 6861600"/>
              <a:gd name="connsiteX56" fmla="*/ 11835254 w 12193200"/>
              <a:gd name="connsiteY56" fmla="*/ 751203 h 6861600"/>
              <a:gd name="connsiteX57" fmla="*/ 11832816 w 12193200"/>
              <a:gd name="connsiteY57" fmla="*/ 749671 h 6861600"/>
              <a:gd name="connsiteX58" fmla="*/ 11826514 w 12193200"/>
              <a:gd name="connsiteY58" fmla="*/ 749671 h 6861600"/>
              <a:gd name="connsiteX59" fmla="*/ 11301634 w 12193200"/>
              <a:gd name="connsiteY59" fmla="*/ 749671 h 6861600"/>
              <a:gd name="connsiteX60" fmla="*/ 11299832 w 12193200"/>
              <a:gd name="connsiteY60" fmla="*/ 751462 h 6861600"/>
              <a:gd name="connsiteX61" fmla="*/ 11300350 w 12193200"/>
              <a:gd name="connsiteY61" fmla="*/ 753383 h 6861600"/>
              <a:gd name="connsiteX62" fmla="*/ 11324605 w 12193200"/>
              <a:gd name="connsiteY62" fmla="*/ 817399 h 6861600"/>
              <a:gd name="connsiteX63" fmla="*/ 11326785 w 12193200"/>
              <a:gd name="connsiteY63" fmla="*/ 819449 h 6861600"/>
              <a:gd name="connsiteX64" fmla="*/ 11332050 w 12193200"/>
              <a:gd name="connsiteY64" fmla="*/ 819449 h 6861600"/>
              <a:gd name="connsiteX65" fmla="*/ 11334489 w 12193200"/>
              <a:gd name="connsiteY65" fmla="*/ 817399 h 6861600"/>
              <a:gd name="connsiteX66" fmla="*/ 11358108 w 12193200"/>
              <a:gd name="connsiteY66" fmla="*/ 753135 h 6861600"/>
              <a:gd name="connsiteX67" fmla="*/ 11358366 w 12193200"/>
              <a:gd name="connsiteY67" fmla="*/ 751085 h 6861600"/>
              <a:gd name="connsiteX68" fmla="*/ 11356694 w 12193200"/>
              <a:gd name="connsiteY68" fmla="*/ 749671 h 6861600"/>
              <a:gd name="connsiteX69" fmla="*/ 11350015 w 12193200"/>
              <a:gd name="connsiteY69" fmla="*/ 749671 h 6861600"/>
              <a:gd name="connsiteX70" fmla="*/ 11348343 w 12193200"/>
              <a:gd name="connsiteY70" fmla="*/ 751592 h 6861600"/>
              <a:gd name="connsiteX71" fmla="*/ 11330885 w 12193200"/>
              <a:gd name="connsiteY71" fmla="*/ 802908 h 6861600"/>
              <a:gd name="connsiteX72" fmla="*/ 11312920 w 12193200"/>
              <a:gd name="connsiteY72" fmla="*/ 751851 h 6861600"/>
              <a:gd name="connsiteX73" fmla="*/ 11309845 w 12193200"/>
              <a:gd name="connsiteY73" fmla="*/ 749671 h 6861600"/>
              <a:gd name="connsiteX74" fmla="*/ 11301634 w 12193200"/>
              <a:gd name="connsiteY74" fmla="*/ 749671 h 6861600"/>
              <a:gd name="connsiteX75" fmla="*/ 11754223 w 12193200"/>
              <a:gd name="connsiteY75" fmla="*/ 748506 h 6861600"/>
              <a:gd name="connsiteX76" fmla="*/ 11731241 w 12193200"/>
              <a:gd name="connsiteY76" fmla="*/ 767625 h 6861600"/>
              <a:gd name="connsiteX77" fmla="*/ 11749346 w 12193200"/>
              <a:gd name="connsiteY77" fmla="*/ 788417 h 6861600"/>
              <a:gd name="connsiteX78" fmla="*/ 11764236 w 12193200"/>
              <a:gd name="connsiteY78" fmla="*/ 801894 h 6861600"/>
              <a:gd name="connsiteX79" fmla="*/ 11750500 w 12193200"/>
              <a:gd name="connsiteY79" fmla="*/ 813698 h 6861600"/>
              <a:gd name="connsiteX80" fmla="*/ 11733679 w 12193200"/>
              <a:gd name="connsiteY80" fmla="*/ 806641 h 6861600"/>
              <a:gd name="connsiteX81" fmla="*/ 11728673 w 12193200"/>
              <a:gd name="connsiteY81" fmla="*/ 811130 h 6861600"/>
              <a:gd name="connsiteX82" fmla="*/ 11750241 w 12193200"/>
              <a:gd name="connsiteY82" fmla="*/ 821402 h 6861600"/>
              <a:gd name="connsiteX83" fmla="*/ 11774896 w 12193200"/>
              <a:gd name="connsiteY83" fmla="*/ 800610 h 6861600"/>
              <a:gd name="connsiteX84" fmla="*/ 11741901 w 12193200"/>
              <a:gd name="connsiteY84" fmla="*/ 766471 h 6861600"/>
              <a:gd name="connsiteX85" fmla="*/ 11753457 w 12193200"/>
              <a:gd name="connsiteY85" fmla="*/ 756199 h 6861600"/>
              <a:gd name="connsiteX86" fmla="*/ 11767322 w 12193200"/>
              <a:gd name="connsiteY86" fmla="*/ 761335 h 6861600"/>
              <a:gd name="connsiteX87" fmla="*/ 11772328 w 12193200"/>
              <a:gd name="connsiteY87" fmla="*/ 756587 h 6861600"/>
              <a:gd name="connsiteX88" fmla="*/ 11754223 w 12193200"/>
              <a:gd name="connsiteY88" fmla="*/ 748506 h 6861600"/>
              <a:gd name="connsiteX89" fmla="*/ 11614257 w 12193200"/>
              <a:gd name="connsiteY89" fmla="*/ 748117 h 6861600"/>
              <a:gd name="connsiteX90" fmla="*/ 11599001 w 12193200"/>
              <a:gd name="connsiteY90" fmla="*/ 750167 h 6861600"/>
              <a:gd name="connsiteX91" fmla="*/ 11592721 w 12193200"/>
              <a:gd name="connsiteY91" fmla="*/ 755660 h 6861600"/>
              <a:gd name="connsiteX92" fmla="*/ 11592721 w 12193200"/>
              <a:gd name="connsiteY92" fmla="*/ 816902 h 6861600"/>
              <a:gd name="connsiteX93" fmla="*/ 11595418 w 12193200"/>
              <a:gd name="connsiteY93" fmla="*/ 819071 h 6861600"/>
              <a:gd name="connsiteX94" fmla="*/ 11602216 w 12193200"/>
              <a:gd name="connsiteY94" fmla="*/ 819071 h 6861600"/>
              <a:gd name="connsiteX95" fmla="*/ 11604654 w 12193200"/>
              <a:gd name="connsiteY95" fmla="*/ 816902 h 6861600"/>
              <a:gd name="connsiteX96" fmla="*/ 11604654 w 12193200"/>
              <a:gd name="connsiteY96" fmla="*/ 760774 h 6861600"/>
              <a:gd name="connsiteX97" fmla="*/ 11611452 w 12193200"/>
              <a:gd name="connsiteY97" fmla="*/ 754764 h 6861600"/>
              <a:gd name="connsiteX98" fmla="*/ 11625943 w 12193200"/>
              <a:gd name="connsiteY98" fmla="*/ 761033 h 6861600"/>
              <a:gd name="connsiteX99" fmla="*/ 11631823 w 12193200"/>
              <a:gd name="connsiteY99" fmla="*/ 755152 h 6861600"/>
              <a:gd name="connsiteX100" fmla="*/ 11614257 w 12193200"/>
              <a:gd name="connsiteY100" fmla="*/ 748117 h 6861600"/>
              <a:gd name="connsiteX101" fmla="*/ 11553619 w 12193200"/>
              <a:gd name="connsiteY101" fmla="*/ 748117 h 6861600"/>
              <a:gd name="connsiteX102" fmla="*/ 11536236 w 12193200"/>
              <a:gd name="connsiteY102" fmla="*/ 753124 h 6861600"/>
              <a:gd name="connsiteX103" fmla="*/ 11523450 w 12193200"/>
              <a:gd name="connsiteY103" fmla="*/ 784954 h 6861600"/>
              <a:gd name="connsiteX104" fmla="*/ 11536236 w 12193200"/>
              <a:gd name="connsiteY104" fmla="*/ 816654 h 6861600"/>
              <a:gd name="connsiteX105" fmla="*/ 11553619 w 12193200"/>
              <a:gd name="connsiteY105" fmla="*/ 821531 h 6861600"/>
              <a:gd name="connsiteX106" fmla="*/ 11571001 w 12193200"/>
              <a:gd name="connsiteY106" fmla="*/ 816654 h 6861600"/>
              <a:gd name="connsiteX107" fmla="*/ 11583917 w 12193200"/>
              <a:gd name="connsiteY107" fmla="*/ 784954 h 6861600"/>
              <a:gd name="connsiteX108" fmla="*/ 11571001 w 12193200"/>
              <a:gd name="connsiteY108" fmla="*/ 753124 h 6861600"/>
              <a:gd name="connsiteX109" fmla="*/ 11553619 w 12193200"/>
              <a:gd name="connsiteY109" fmla="*/ 748117 h 6861600"/>
              <a:gd name="connsiteX110" fmla="*/ 11486031 w 12193200"/>
              <a:gd name="connsiteY110" fmla="*/ 748117 h 6861600"/>
              <a:gd name="connsiteX111" fmla="*/ 11465229 w 12193200"/>
              <a:gd name="connsiteY111" fmla="*/ 751452 h 6861600"/>
              <a:gd name="connsiteX112" fmla="*/ 11459230 w 12193200"/>
              <a:gd name="connsiteY112" fmla="*/ 756965 h 6861600"/>
              <a:gd name="connsiteX113" fmla="*/ 11459230 w 12193200"/>
              <a:gd name="connsiteY113" fmla="*/ 817010 h 6861600"/>
              <a:gd name="connsiteX114" fmla="*/ 11461787 w 12193200"/>
              <a:gd name="connsiteY114" fmla="*/ 819449 h 6861600"/>
              <a:gd name="connsiteX115" fmla="*/ 11468422 w 12193200"/>
              <a:gd name="connsiteY115" fmla="*/ 819449 h 6861600"/>
              <a:gd name="connsiteX116" fmla="*/ 11471228 w 12193200"/>
              <a:gd name="connsiteY116" fmla="*/ 816751 h 6861600"/>
              <a:gd name="connsiteX117" fmla="*/ 11471228 w 12193200"/>
              <a:gd name="connsiteY117" fmla="*/ 761454 h 6861600"/>
              <a:gd name="connsiteX118" fmla="*/ 11485654 w 12193200"/>
              <a:gd name="connsiteY118" fmla="*/ 755422 h 6861600"/>
              <a:gd name="connsiteX119" fmla="*/ 11501223 w 12193200"/>
              <a:gd name="connsiteY119" fmla="*/ 771844 h 6861600"/>
              <a:gd name="connsiteX120" fmla="*/ 11501223 w 12193200"/>
              <a:gd name="connsiteY120" fmla="*/ 816751 h 6861600"/>
              <a:gd name="connsiteX121" fmla="*/ 11504288 w 12193200"/>
              <a:gd name="connsiteY121" fmla="*/ 819449 h 6861600"/>
              <a:gd name="connsiteX122" fmla="*/ 11511690 w 12193200"/>
              <a:gd name="connsiteY122" fmla="*/ 819449 h 6861600"/>
              <a:gd name="connsiteX123" fmla="*/ 11512963 w 12193200"/>
              <a:gd name="connsiteY123" fmla="*/ 816762 h 6861600"/>
              <a:gd name="connsiteX124" fmla="*/ 11512963 w 12193200"/>
              <a:gd name="connsiteY124" fmla="*/ 770312 h 6861600"/>
              <a:gd name="connsiteX125" fmla="*/ 11486031 w 12193200"/>
              <a:gd name="connsiteY125" fmla="*/ 748117 h 6861600"/>
              <a:gd name="connsiteX126" fmla="*/ 11389700 w 12193200"/>
              <a:gd name="connsiteY126" fmla="*/ 748117 h 6861600"/>
              <a:gd name="connsiteX127" fmla="*/ 11372242 w 12193200"/>
              <a:gd name="connsiteY127" fmla="*/ 753124 h 6861600"/>
              <a:gd name="connsiteX128" fmla="*/ 11359402 w 12193200"/>
              <a:gd name="connsiteY128" fmla="*/ 784954 h 6861600"/>
              <a:gd name="connsiteX129" fmla="*/ 11372242 w 12193200"/>
              <a:gd name="connsiteY129" fmla="*/ 816654 h 6861600"/>
              <a:gd name="connsiteX130" fmla="*/ 11389700 w 12193200"/>
              <a:gd name="connsiteY130" fmla="*/ 821531 h 6861600"/>
              <a:gd name="connsiteX131" fmla="*/ 11407158 w 12193200"/>
              <a:gd name="connsiteY131" fmla="*/ 816654 h 6861600"/>
              <a:gd name="connsiteX132" fmla="*/ 11420127 w 12193200"/>
              <a:gd name="connsiteY132" fmla="*/ 784954 h 6861600"/>
              <a:gd name="connsiteX133" fmla="*/ 11407158 w 12193200"/>
              <a:gd name="connsiteY133" fmla="*/ 753124 h 6861600"/>
              <a:gd name="connsiteX134" fmla="*/ 11389700 w 12193200"/>
              <a:gd name="connsiteY134" fmla="*/ 748117 h 6861600"/>
              <a:gd name="connsiteX135" fmla="*/ 11267473 w 12193200"/>
              <a:gd name="connsiteY135" fmla="*/ 748117 h 6861600"/>
              <a:gd name="connsiteX136" fmla="*/ 11250015 w 12193200"/>
              <a:gd name="connsiteY136" fmla="*/ 753124 h 6861600"/>
              <a:gd name="connsiteX137" fmla="*/ 11237046 w 12193200"/>
              <a:gd name="connsiteY137" fmla="*/ 784954 h 6861600"/>
              <a:gd name="connsiteX138" fmla="*/ 11250015 w 12193200"/>
              <a:gd name="connsiteY138" fmla="*/ 816654 h 6861600"/>
              <a:gd name="connsiteX139" fmla="*/ 11267473 w 12193200"/>
              <a:gd name="connsiteY139" fmla="*/ 821531 h 6861600"/>
              <a:gd name="connsiteX140" fmla="*/ 11284931 w 12193200"/>
              <a:gd name="connsiteY140" fmla="*/ 816654 h 6861600"/>
              <a:gd name="connsiteX141" fmla="*/ 11297771 w 12193200"/>
              <a:gd name="connsiteY141" fmla="*/ 784954 h 6861600"/>
              <a:gd name="connsiteX142" fmla="*/ 11284931 w 12193200"/>
              <a:gd name="connsiteY142" fmla="*/ 753124 h 6861600"/>
              <a:gd name="connsiteX143" fmla="*/ 11267473 w 12193200"/>
              <a:gd name="connsiteY143" fmla="*/ 748117 h 6861600"/>
              <a:gd name="connsiteX144" fmla="*/ 11199756 w 12193200"/>
              <a:gd name="connsiteY144" fmla="*/ 748117 h 6861600"/>
              <a:gd name="connsiteX145" fmla="*/ 11178857 w 12193200"/>
              <a:gd name="connsiteY145" fmla="*/ 751452 h 6861600"/>
              <a:gd name="connsiteX146" fmla="*/ 11172825 w 12193200"/>
              <a:gd name="connsiteY146" fmla="*/ 756965 h 6861600"/>
              <a:gd name="connsiteX147" fmla="*/ 11172825 w 12193200"/>
              <a:gd name="connsiteY147" fmla="*/ 817010 h 6861600"/>
              <a:gd name="connsiteX148" fmla="*/ 11175263 w 12193200"/>
              <a:gd name="connsiteY148" fmla="*/ 819449 h 6861600"/>
              <a:gd name="connsiteX149" fmla="*/ 11181932 w 12193200"/>
              <a:gd name="connsiteY149" fmla="*/ 819449 h 6861600"/>
              <a:gd name="connsiteX150" fmla="*/ 11184748 w 12193200"/>
              <a:gd name="connsiteY150" fmla="*/ 816751 h 6861600"/>
              <a:gd name="connsiteX151" fmla="*/ 11184748 w 12193200"/>
              <a:gd name="connsiteY151" fmla="*/ 761454 h 6861600"/>
              <a:gd name="connsiteX152" fmla="*/ 11199238 w 12193200"/>
              <a:gd name="connsiteY152" fmla="*/ 755422 h 6861600"/>
              <a:gd name="connsiteX153" fmla="*/ 11214884 w 12193200"/>
              <a:gd name="connsiteY153" fmla="*/ 771844 h 6861600"/>
              <a:gd name="connsiteX154" fmla="*/ 11214884 w 12193200"/>
              <a:gd name="connsiteY154" fmla="*/ 816751 h 6861600"/>
              <a:gd name="connsiteX155" fmla="*/ 11217959 w 12193200"/>
              <a:gd name="connsiteY155" fmla="*/ 819449 h 6861600"/>
              <a:gd name="connsiteX156" fmla="*/ 11225393 w 12193200"/>
              <a:gd name="connsiteY156" fmla="*/ 819449 h 6861600"/>
              <a:gd name="connsiteX157" fmla="*/ 11226817 w 12193200"/>
              <a:gd name="connsiteY157" fmla="*/ 816762 h 6861600"/>
              <a:gd name="connsiteX158" fmla="*/ 11226817 w 12193200"/>
              <a:gd name="connsiteY158" fmla="*/ 770312 h 6861600"/>
              <a:gd name="connsiteX159" fmla="*/ 11199756 w 12193200"/>
              <a:gd name="connsiteY159" fmla="*/ 748117 h 6861600"/>
              <a:gd name="connsiteX160" fmla="*/ 11681273 w 12193200"/>
              <a:gd name="connsiteY160" fmla="*/ 724801 h 6861600"/>
              <a:gd name="connsiteX161" fmla="*/ 11678845 w 12193200"/>
              <a:gd name="connsiteY161" fmla="*/ 727876 h 6861600"/>
              <a:gd name="connsiteX162" fmla="*/ 11678845 w 12193200"/>
              <a:gd name="connsiteY162" fmla="*/ 752250 h 6861600"/>
              <a:gd name="connsiteX163" fmla="*/ 11664279 w 12193200"/>
              <a:gd name="connsiteY163" fmla="*/ 748527 h 6861600"/>
              <a:gd name="connsiteX164" fmla="*/ 11632848 w 12193200"/>
              <a:gd name="connsiteY164" fmla="*/ 784954 h 6861600"/>
              <a:gd name="connsiteX165" fmla="*/ 11666707 w 12193200"/>
              <a:gd name="connsiteY165" fmla="*/ 821510 h 6861600"/>
              <a:gd name="connsiteX166" fmla="*/ 11690477 w 12193200"/>
              <a:gd name="connsiteY166" fmla="*/ 812036 h 6861600"/>
              <a:gd name="connsiteX167" fmla="*/ 11690477 w 12193200"/>
              <a:gd name="connsiteY167" fmla="*/ 727498 h 6861600"/>
              <a:gd name="connsiteX168" fmla="*/ 11687919 w 12193200"/>
              <a:gd name="connsiteY168" fmla="*/ 724801 h 6861600"/>
              <a:gd name="connsiteX169" fmla="*/ 11681273 w 12193200"/>
              <a:gd name="connsiteY169" fmla="*/ 724801 h 6861600"/>
              <a:gd name="connsiteX170" fmla="*/ 11786797 w 12193200"/>
              <a:gd name="connsiteY170" fmla="*/ 724552 h 6861600"/>
              <a:gd name="connsiteX171" fmla="*/ 11784607 w 12193200"/>
              <a:gd name="connsiteY171" fmla="*/ 726732 h 6861600"/>
              <a:gd name="connsiteX172" fmla="*/ 11784607 w 12193200"/>
              <a:gd name="connsiteY172" fmla="*/ 817280 h 6861600"/>
              <a:gd name="connsiteX173" fmla="*/ 11786797 w 12193200"/>
              <a:gd name="connsiteY173" fmla="*/ 819330 h 6861600"/>
              <a:gd name="connsiteX174" fmla="*/ 11793864 w 12193200"/>
              <a:gd name="connsiteY174" fmla="*/ 819330 h 6861600"/>
              <a:gd name="connsiteX175" fmla="*/ 11796303 w 12193200"/>
              <a:gd name="connsiteY175" fmla="*/ 817409 h 6861600"/>
              <a:gd name="connsiteX176" fmla="*/ 11796303 w 12193200"/>
              <a:gd name="connsiteY176" fmla="*/ 726473 h 6861600"/>
              <a:gd name="connsiteX177" fmla="*/ 11793864 w 12193200"/>
              <a:gd name="connsiteY177" fmla="*/ 724552 h 6861600"/>
              <a:gd name="connsiteX178" fmla="*/ 11786797 w 12193200"/>
              <a:gd name="connsiteY178" fmla="*/ 724552 h 6861600"/>
              <a:gd name="connsiteX179" fmla="*/ 11712617 w 12193200"/>
              <a:gd name="connsiteY179" fmla="*/ 723776 h 6861600"/>
              <a:gd name="connsiteX180" fmla="*/ 11705237 w 12193200"/>
              <a:gd name="connsiteY180" fmla="*/ 730940 h 6861600"/>
              <a:gd name="connsiteX181" fmla="*/ 11712358 w 12193200"/>
              <a:gd name="connsiteY181" fmla="*/ 737975 h 6861600"/>
              <a:gd name="connsiteX182" fmla="*/ 11719609 w 12193200"/>
              <a:gd name="connsiteY182" fmla="*/ 730433 h 6861600"/>
              <a:gd name="connsiteX183" fmla="*/ 11712617 w 12193200"/>
              <a:gd name="connsiteY183" fmla="*/ 723776 h 6861600"/>
              <a:gd name="connsiteX184" fmla="*/ 11855021 w 12193200"/>
              <a:gd name="connsiteY184" fmla="*/ 713601 h 6861600"/>
              <a:gd name="connsiteX185" fmla="*/ 11855284 w 12193200"/>
              <a:gd name="connsiteY185" fmla="*/ 713794 h 6861600"/>
              <a:gd name="connsiteX186" fmla="*/ 11855021 w 12193200"/>
              <a:gd name="connsiteY186" fmla="*/ 713860 h 6861600"/>
              <a:gd name="connsiteX187" fmla="*/ 11855021 w 12193200"/>
              <a:gd name="connsiteY187" fmla="*/ 713601 h 6861600"/>
              <a:gd name="connsiteX188" fmla="*/ 11847209 w 12193200"/>
              <a:gd name="connsiteY188" fmla="*/ 704235 h 6861600"/>
              <a:gd name="connsiteX189" fmla="*/ 11851428 w 12193200"/>
              <a:gd name="connsiteY189" fmla="*/ 704235 h 6861600"/>
              <a:gd name="connsiteX190" fmla="*/ 11857190 w 12193200"/>
              <a:gd name="connsiteY190" fmla="*/ 707699 h 6861600"/>
              <a:gd name="connsiteX191" fmla="*/ 11851817 w 12193200"/>
              <a:gd name="connsiteY191" fmla="*/ 711162 h 6861600"/>
              <a:gd name="connsiteX192" fmla="*/ 11847209 w 12193200"/>
              <a:gd name="connsiteY192" fmla="*/ 711162 h 6861600"/>
              <a:gd name="connsiteX193" fmla="*/ 11843627 w 12193200"/>
              <a:gd name="connsiteY193" fmla="*/ 701020 h 6861600"/>
              <a:gd name="connsiteX194" fmla="*/ 11843627 w 12193200"/>
              <a:gd name="connsiteY194" fmla="*/ 724250 h 6861600"/>
              <a:gd name="connsiteX195" fmla="*/ 11847468 w 12193200"/>
              <a:gd name="connsiteY195" fmla="*/ 724250 h 6861600"/>
              <a:gd name="connsiteX196" fmla="*/ 11847468 w 12193200"/>
              <a:gd name="connsiteY196" fmla="*/ 714367 h 6861600"/>
              <a:gd name="connsiteX197" fmla="*/ 11849648 w 12193200"/>
              <a:gd name="connsiteY197" fmla="*/ 714367 h 6861600"/>
              <a:gd name="connsiteX198" fmla="*/ 11856553 w 12193200"/>
              <a:gd name="connsiteY198" fmla="*/ 720528 h 6861600"/>
              <a:gd name="connsiteX199" fmla="*/ 11858603 w 12193200"/>
              <a:gd name="connsiteY199" fmla="*/ 724121 h 6861600"/>
              <a:gd name="connsiteX200" fmla="*/ 11863081 w 12193200"/>
              <a:gd name="connsiteY200" fmla="*/ 724121 h 6861600"/>
              <a:gd name="connsiteX201" fmla="*/ 11860265 w 12193200"/>
              <a:gd name="connsiteY201" fmla="*/ 719503 h 6861600"/>
              <a:gd name="connsiteX202" fmla="*/ 11857064 w 12193200"/>
              <a:gd name="connsiteY202" fmla="*/ 715107 h 6861600"/>
              <a:gd name="connsiteX203" fmla="*/ 11855284 w 12193200"/>
              <a:gd name="connsiteY203" fmla="*/ 713794 h 6861600"/>
              <a:gd name="connsiteX204" fmla="*/ 11858039 w 12193200"/>
              <a:gd name="connsiteY204" fmla="*/ 713106 h 6861600"/>
              <a:gd name="connsiteX205" fmla="*/ 11861549 w 12193200"/>
              <a:gd name="connsiteY205" fmla="*/ 707310 h 6861600"/>
              <a:gd name="connsiteX206" fmla="*/ 11859370 w 12193200"/>
              <a:gd name="connsiteY206" fmla="*/ 702822 h 6861600"/>
              <a:gd name="connsiteX207" fmla="*/ 11851817 w 12193200"/>
              <a:gd name="connsiteY207" fmla="*/ 701020 h 6861600"/>
              <a:gd name="connsiteX208" fmla="*/ 11843627 w 12193200"/>
              <a:gd name="connsiteY208" fmla="*/ 701020 h 6861600"/>
              <a:gd name="connsiteX209" fmla="*/ 11852712 w 12193200"/>
              <a:gd name="connsiteY209" fmla="*/ 694611 h 6861600"/>
              <a:gd name="connsiteX210" fmla="*/ 11870623 w 12193200"/>
              <a:gd name="connsiteY210" fmla="*/ 712446 h 6861600"/>
              <a:gd name="connsiteX211" fmla="*/ 11852712 w 12193200"/>
              <a:gd name="connsiteY211" fmla="*/ 730541 h 6861600"/>
              <a:gd name="connsiteX212" fmla="*/ 11834931 w 12193200"/>
              <a:gd name="connsiteY212" fmla="*/ 712446 h 6861600"/>
              <a:gd name="connsiteX213" fmla="*/ 11852712 w 12193200"/>
              <a:gd name="connsiteY213" fmla="*/ 694611 h 6861600"/>
              <a:gd name="connsiteX214" fmla="*/ 11852712 w 12193200"/>
              <a:gd name="connsiteY214" fmla="*/ 690888 h 6861600"/>
              <a:gd name="connsiteX215" fmla="*/ 11831348 w 12193200"/>
              <a:gd name="connsiteY215" fmla="*/ 712446 h 6861600"/>
              <a:gd name="connsiteX216" fmla="*/ 11852712 w 12193200"/>
              <a:gd name="connsiteY216" fmla="*/ 734004 h 6861600"/>
              <a:gd name="connsiteX217" fmla="*/ 11874076 w 12193200"/>
              <a:gd name="connsiteY217" fmla="*/ 712446 h 6861600"/>
              <a:gd name="connsiteX218" fmla="*/ 11852712 w 12193200"/>
              <a:gd name="connsiteY218" fmla="*/ 690888 h 6861600"/>
              <a:gd name="connsiteX219" fmla="*/ 11639380 w 12193200"/>
              <a:gd name="connsiteY219" fmla="*/ 551044 h 6861600"/>
              <a:gd name="connsiteX220" fmla="*/ 11641189 w 12193200"/>
              <a:gd name="connsiteY220" fmla="*/ 551862 h 6861600"/>
              <a:gd name="connsiteX221" fmla="*/ 11644652 w 12193200"/>
              <a:gd name="connsiteY221" fmla="*/ 634274 h 6861600"/>
              <a:gd name="connsiteX222" fmla="*/ 11640682 w 12193200"/>
              <a:gd name="connsiteY222" fmla="*/ 633508 h 6861600"/>
              <a:gd name="connsiteX223" fmla="*/ 11634273 w 12193200"/>
              <a:gd name="connsiteY223" fmla="*/ 599671 h 6861600"/>
              <a:gd name="connsiteX224" fmla="*/ 11638243 w 12193200"/>
              <a:gd name="connsiteY224" fmla="*/ 552250 h 6861600"/>
              <a:gd name="connsiteX225" fmla="*/ 11639380 w 12193200"/>
              <a:gd name="connsiteY225" fmla="*/ 551044 h 6861600"/>
              <a:gd name="connsiteX226" fmla="*/ 11490639 w 12193200"/>
              <a:gd name="connsiteY226" fmla="*/ 502002 h 6861600"/>
              <a:gd name="connsiteX227" fmla="*/ 11550015 w 12193200"/>
              <a:gd name="connsiteY227" fmla="*/ 504052 h 6861600"/>
              <a:gd name="connsiteX228" fmla="*/ 11548343 w 12193200"/>
              <a:gd name="connsiteY228" fmla="*/ 536605 h 6861600"/>
              <a:gd name="connsiteX229" fmla="*/ 11499486 w 12193200"/>
              <a:gd name="connsiteY229" fmla="*/ 541094 h 6861600"/>
              <a:gd name="connsiteX230" fmla="*/ 11492948 w 12193200"/>
              <a:gd name="connsiteY230" fmla="*/ 533659 h 6861600"/>
              <a:gd name="connsiteX231" fmla="*/ 11490639 w 12193200"/>
              <a:gd name="connsiteY231" fmla="*/ 502002 h 6861600"/>
              <a:gd name="connsiteX232" fmla="*/ 11594253 w 12193200"/>
              <a:gd name="connsiteY232" fmla="*/ 498797 h 6861600"/>
              <a:gd name="connsiteX233" fmla="*/ 11598612 w 12193200"/>
              <a:gd name="connsiteY233" fmla="*/ 520075 h 6861600"/>
              <a:gd name="connsiteX234" fmla="*/ 11588351 w 12193200"/>
              <a:gd name="connsiteY234" fmla="*/ 527509 h 6861600"/>
              <a:gd name="connsiteX235" fmla="*/ 11580011 w 12193200"/>
              <a:gd name="connsiteY235" fmla="*/ 500718 h 6861600"/>
              <a:gd name="connsiteX236" fmla="*/ 11594253 w 12193200"/>
              <a:gd name="connsiteY236" fmla="*/ 498797 h 6861600"/>
              <a:gd name="connsiteX237" fmla="*/ 11441405 w 12193200"/>
              <a:gd name="connsiteY237" fmla="*/ 491374 h 6861600"/>
              <a:gd name="connsiteX238" fmla="*/ 11460384 w 12193200"/>
              <a:gd name="connsiteY238" fmla="*/ 496499 h 6861600"/>
              <a:gd name="connsiteX239" fmla="*/ 11442948 w 12193200"/>
              <a:gd name="connsiteY239" fmla="*/ 533670 h 6861600"/>
              <a:gd name="connsiteX240" fmla="*/ 11434607 w 12193200"/>
              <a:gd name="connsiteY240" fmla="*/ 527131 h 6861600"/>
              <a:gd name="connsiteX241" fmla="*/ 11441405 w 12193200"/>
              <a:gd name="connsiteY241" fmla="*/ 491374 h 6861600"/>
              <a:gd name="connsiteX242" fmla="*/ 11419441 w 12193200"/>
              <a:gd name="connsiteY242" fmla="*/ 484343 h 6861600"/>
              <a:gd name="connsiteX243" fmla="*/ 11431543 w 12193200"/>
              <a:gd name="connsiteY243" fmla="*/ 488299 h 6861600"/>
              <a:gd name="connsiteX244" fmla="*/ 11423202 w 12193200"/>
              <a:gd name="connsiteY244" fmla="*/ 532257 h 6861600"/>
              <a:gd name="connsiteX245" fmla="*/ 11444102 w 12193200"/>
              <a:gd name="connsiteY245" fmla="*/ 543154 h 6861600"/>
              <a:gd name="connsiteX246" fmla="*/ 11469620 w 12193200"/>
              <a:gd name="connsiteY246" fmla="*/ 498549 h 6861600"/>
              <a:gd name="connsiteX247" fmla="*/ 11481672 w 12193200"/>
              <a:gd name="connsiteY247" fmla="*/ 500729 h 6861600"/>
              <a:gd name="connsiteX248" fmla="*/ 11485395 w 12193200"/>
              <a:gd name="connsiteY248" fmla="*/ 542507 h 6861600"/>
              <a:gd name="connsiteX249" fmla="*/ 11498472 w 12193200"/>
              <a:gd name="connsiteY249" fmla="*/ 550707 h 6861600"/>
              <a:gd name="connsiteX250" fmla="*/ 11555917 w 12193200"/>
              <a:gd name="connsiteY250" fmla="*/ 543532 h 6861600"/>
              <a:gd name="connsiteX251" fmla="*/ 11559122 w 12193200"/>
              <a:gd name="connsiteY251" fmla="*/ 503286 h 6861600"/>
              <a:gd name="connsiteX252" fmla="*/ 11570149 w 12193200"/>
              <a:gd name="connsiteY252" fmla="*/ 502002 h 6861600"/>
              <a:gd name="connsiteX253" fmla="*/ 11579385 w 12193200"/>
              <a:gd name="connsiteY253" fmla="*/ 528405 h 6861600"/>
              <a:gd name="connsiteX254" fmla="*/ 11598752 w 12193200"/>
              <a:gd name="connsiteY254" fmla="*/ 531739 h 6861600"/>
              <a:gd name="connsiteX255" fmla="*/ 11602723 w 12193200"/>
              <a:gd name="connsiteY255" fmla="*/ 497772 h 6861600"/>
              <a:gd name="connsiteX256" fmla="*/ 11625673 w 12193200"/>
              <a:gd name="connsiteY256" fmla="*/ 533282 h 6861600"/>
              <a:gd name="connsiteX257" fmla="*/ 11612855 w 12193200"/>
              <a:gd name="connsiteY257" fmla="*/ 586216 h 6861600"/>
              <a:gd name="connsiteX258" fmla="*/ 11537326 w 12193200"/>
              <a:gd name="connsiteY258" fmla="*/ 569427 h 6861600"/>
              <a:gd name="connsiteX259" fmla="*/ 11459488 w 12193200"/>
              <a:gd name="connsiteY259" fmla="*/ 611465 h 6861600"/>
              <a:gd name="connsiteX260" fmla="*/ 11456154 w 12193200"/>
              <a:gd name="connsiteY260" fmla="*/ 612360 h 6861600"/>
              <a:gd name="connsiteX261" fmla="*/ 11418325 w 12193200"/>
              <a:gd name="connsiteY261" fmla="*/ 585191 h 6861600"/>
              <a:gd name="connsiteX262" fmla="*/ 11388707 w 12193200"/>
              <a:gd name="connsiteY262" fmla="*/ 549434 h 6861600"/>
              <a:gd name="connsiteX263" fmla="*/ 11414743 w 12193200"/>
              <a:gd name="connsiteY263" fmla="*/ 487403 h 6861600"/>
              <a:gd name="connsiteX264" fmla="*/ 11419441 w 12193200"/>
              <a:gd name="connsiteY264" fmla="*/ 484343 h 6861600"/>
              <a:gd name="connsiteX265" fmla="*/ 11358173 w 12193200"/>
              <a:gd name="connsiteY265" fmla="*/ 469801 h 6861600"/>
              <a:gd name="connsiteX266" fmla="*/ 11346260 w 12193200"/>
              <a:gd name="connsiteY266" fmla="*/ 478275 h 6861600"/>
              <a:gd name="connsiteX267" fmla="*/ 11361744 w 12193200"/>
              <a:gd name="connsiteY267" fmla="*/ 470744 h 6861600"/>
              <a:gd name="connsiteX268" fmla="*/ 11358173 w 12193200"/>
              <a:gd name="connsiteY268" fmla="*/ 469801 h 6861600"/>
              <a:gd name="connsiteX269" fmla="*/ 11354455 w 12193200"/>
              <a:gd name="connsiteY269" fmla="*/ 453696 h 6861600"/>
              <a:gd name="connsiteX270" fmla="*/ 11379471 w 12193200"/>
              <a:gd name="connsiteY270" fmla="*/ 464454 h 6861600"/>
              <a:gd name="connsiteX271" fmla="*/ 11401267 w 12193200"/>
              <a:gd name="connsiteY271" fmla="*/ 487522 h 6861600"/>
              <a:gd name="connsiteX272" fmla="*/ 11376515 w 12193200"/>
              <a:gd name="connsiteY272" fmla="*/ 541611 h 6861600"/>
              <a:gd name="connsiteX273" fmla="*/ 11357665 w 12193200"/>
              <a:gd name="connsiteY273" fmla="*/ 511745 h 6861600"/>
              <a:gd name="connsiteX274" fmla="*/ 11330734 w 12193200"/>
              <a:gd name="connsiteY274" fmla="*/ 504052 h 6861600"/>
              <a:gd name="connsiteX275" fmla="*/ 11328166 w 12193200"/>
              <a:gd name="connsiteY275" fmla="*/ 491881 h 6861600"/>
              <a:gd name="connsiteX276" fmla="*/ 11335600 w 12193200"/>
              <a:gd name="connsiteY276" fmla="*/ 481879 h 6861600"/>
              <a:gd name="connsiteX277" fmla="*/ 11338297 w 12193200"/>
              <a:gd name="connsiteY277" fmla="*/ 470604 h 6861600"/>
              <a:gd name="connsiteX278" fmla="*/ 11349972 w 12193200"/>
              <a:gd name="connsiteY278" fmla="*/ 456124 h 6861600"/>
              <a:gd name="connsiteX279" fmla="*/ 11354455 w 12193200"/>
              <a:gd name="connsiteY279" fmla="*/ 453696 h 6861600"/>
              <a:gd name="connsiteX280" fmla="*/ 11324025 w 12193200"/>
              <a:gd name="connsiteY280" fmla="*/ 392924 h 6861600"/>
              <a:gd name="connsiteX281" fmla="*/ 11322134 w 12193200"/>
              <a:gd name="connsiteY281" fmla="*/ 400006 h 6861600"/>
              <a:gd name="connsiteX282" fmla="*/ 11335988 w 12193200"/>
              <a:gd name="connsiteY282" fmla="*/ 441536 h 6861600"/>
              <a:gd name="connsiteX283" fmla="*/ 11339193 w 12193200"/>
              <a:gd name="connsiteY283" fmla="*/ 451786 h 6861600"/>
              <a:gd name="connsiteX284" fmla="*/ 11328425 w 12193200"/>
              <a:gd name="connsiteY284" fmla="*/ 467162 h 6861600"/>
              <a:gd name="connsiteX285" fmla="*/ 11327270 w 12193200"/>
              <a:gd name="connsiteY285" fmla="*/ 474855 h 6861600"/>
              <a:gd name="connsiteX286" fmla="*/ 11315477 w 12193200"/>
              <a:gd name="connsiteY286" fmla="*/ 490748 h 6861600"/>
              <a:gd name="connsiteX287" fmla="*/ 11317268 w 12193200"/>
              <a:gd name="connsiteY287" fmla="*/ 503696 h 6861600"/>
              <a:gd name="connsiteX288" fmla="*/ 11327788 w 12193200"/>
              <a:gd name="connsiteY288" fmla="*/ 514594 h 6861600"/>
              <a:gd name="connsiteX289" fmla="*/ 11341890 w 12193200"/>
              <a:gd name="connsiteY289" fmla="*/ 516137 h 6861600"/>
              <a:gd name="connsiteX290" fmla="*/ 11358561 w 12193200"/>
              <a:gd name="connsiteY290" fmla="*/ 529214 h 6861600"/>
              <a:gd name="connsiteX291" fmla="*/ 11388308 w 12193200"/>
              <a:gd name="connsiteY291" fmla="*/ 580476 h 6861600"/>
              <a:gd name="connsiteX292" fmla="*/ 11394717 w 12193200"/>
              <a:gd name="connsiteY292" fmla="*/ 606490 h 6861600"/>
              <a:gd name="connsiteX293" fmla="*/ 11360611 w 12193200"/>
              <a:gd name="connsiteY293" fmla="*/ 709026 h 6861600"/>
              <a:gd name="connsiteX294" fmla="*/ 11362402 w 12193200"/>
              <a:gd name="connsiteY294" fmla="*/ 719406 h 6861600"/>
              <a:gd name="connsiteX295" fmla="*/ 11388567 w 12193200"/>
              <a:gd name="connsiteY295" fmla="*/ 719406 h 6861600"/>
              <a:gd name="connsiteX296" fmla="*/ 11394210 w 12193200"/>
              <a:gd name="connsiteY296" fmla="*/ 711972 h 6861600"/>
              <a:gd name="connsiteX297" fmla="*/ 11429094 w 12193200"/>
              <a:gd name="connsiteY297" fmla="*/ 608411 h 6861600"/>
              <a:gd name="connsiteX298" fmla="*/ 11464484 w 12193200"/>
              <a:gd name="connsiteY298" fmla="*/ 709921 h 6861600"/>
              <a:gd name="connsiteX299" fmla="*/ 11468207 w 12193200"/>
              <a:gd name="connsiteY299" fmla="*/ 719665 h 6861600"/>
              <a:gd name="connsiteX300" fmla="*/ 11490650 w 12193200"/>
              <a:gd name="connsiteY300" fmla="*/ 719665 h 6861600"/>
              <a:gd name="connsiteX301" fmla="*/ 11497954 w 12193200"/>
              <a:gd name="connsiteY301" fmla="*/ 713126 h 6861600"/>
              <a:gd name="connsiteX302" fmla="*/ 11473979 w 12193200"/>
              <a:gd name="connsiteY302" fmla="*/ 619309 h 6861600"/>
              <a:gd name="connsiteX303" fmla="*/ 11535276 w 12193200"/>
              <a:gd name="connsiteY303" fmla="*/ 595345 h 6861600"/>
              <a:gd name="connsiteX304" fmla="*/ 11569383 w 12193200"/>
              <a:gd name="connsiteY304" fmla="*/ 622136 h 6861600"/>
              <a:gd name="connsiteX305" fmla="*/ 11512315 w 12193200"/>
              <a:gd name="connsiteY305" fmla="*/ 709932 h 6861600"/>
              <a:gd name="connsiteX306" fmla="*/ 11514624 w 12193200"/>
              <a:gd name="connsiteY306" fmla="*/ 719417 h 6861600"/>
              <a:gd name="connsiteX307" fmla="*/ 11538351 w 12193200"/>
              <a:gd name="connsiteY307" fmla="*/ 719417 h 6861600"/>
              <a:gd name="connsiteX308" fmla="*/ 11547069 w 12193200"/>
              <a:gd name="connsiteY308" fmla="*/ 713903 h 6861600"/>
              <a:gd name="connsiteX309" fmla="*/ 11598623 w 12193200"/>
              <a:gd name="connsiteY309" fmla="*/ 630983 h 6861600"/>
              <a:gd name="connsiteX310" fmla="*/ 11608496 w 12193200"/>
              <a:gd name="connsiteY310" fmla="*/ 600869 h 6861600"/>
              <a:gd name="connsiteX311" fmla="*/ 11599130 w 12193200"/>
              <a:gd name="connsiteY311" fmla="*/ 710062 h 6861600"/>
              <a:gd name="connsiteX312" fmla="*/ 11601439 w 12193200"/>
              <a:gd name="connsiteY312" fmla="*/ 719287 h 6861600"/>
              <a:gd name="connsiteX313" fmla="*/ 11622857 w 12193200"/>
              <a:gd name="connsiteY313" fmla="*/ 719287 h 6861600"/>
              <a:gd name="connsiteX314" fmla="*/ 11629525 w 12193200"/>
              <a:gd name="connsiteY314" fmla="*/ 711087 h 6861600"/>
              <a:gd name="connsiteX315" fmla="*/ 11634650 w 12193200"/>
              <a:gd name="connsiteY315" fmla="*/ 693014 h 6861600"/>
              <a:gd name="connsiteX316" fmla="*/ 11654018 w 12193200"/>
              <a:gd name="connsiteY316" fmla="*/ 688018 h 6861600"/>
              <a:gd name="connsiteX317" fmla="*/ 11659024 w 12193200"/>
              <a:gd name="connsiteY317" fmla="*/ 680584 h 6861600"/>
              <a:gd name="connsiteX318" fmla="*/ 11654654 w 12193200"/>
              <a:gd name="connsiteY318" fmla="*/ 520852 h 6861600"/>
              <a:gd name="connsiteX319" fmla="*/ 11603360 w 12193200"/>
              <a:gd name="connsiteY319" fmla="*/ 487533 h 6861600"/>
              <a:gd name="connsiteX320" fmla="*/ 11526547 w 12193200"/>
              <a:gd name="connsiteY320" fmla="*/ 493424 h 6861600"/>
              <a:gd name="connsiteX321" fmla="*/ 11402033 w 12193200"/>
              <a:gd name="connsiteY321" fmla="*/ 464842 h 6861600"/>
              <a:gd name="connsiteX322" fmla="*/ 11401644 w 12193200"/>
              <a:gd name="connsiteY322" fmla="*/ 459199 h 6861600"/>
              <a:gd name="connsiteX323" fmla="*/ 11433960 w 12193200"/>
              <a:gd name="connsiteY323" fmla="*/ 433314 h 6861600"/>
              <a:gd name="connsiteX324" fmla="*/ 11431392 w 12193200"/>
              <a:gd name="connsiteY324" fmla="*/ 426398 h 6861600"/>
              <a:gd name="connsiteX325" fmla="*/ 11365995 w 12193200"/>
              <a:gd name="connsiteY325" fmla="*/ 438191 h 6861600"/>
              <a:gd name="connsiteX326" fmla="*/ 11327648 w 12193200"/>
              <a:gd name="connsiteY326" fmla="*/ 397568 h 6861600"/>
              <a:gd name="connsiteX327" fmla="*/ 11324025 w 12193200"/>
              <a:gd name="connsiteY327" fmla="*/ 392924 h 6861600"/>
              <a:gd name="connsiteX328" fmla="*/ 11391491 w 12193200"/>
              <a:gd name="connsiteY328" fmla="*/ 334037 h 6861600"/>
              <a:gd name="connsiteX329" fmla="*/ 11426364 w 12193200"/>
              <a:gd name="connsiteY329" fmla="*/ 368996 h 6861600"/>
              <a:gd name="connsiteX330" fmla="*/ 11391491 w 12193200"/>
              <a:gd name="connsiteY330" fmla="*/ 403955 h 6861600"/>
              <a:gd name="connsiteX331" fmla="*/ 11356360 w 12193200"/>
              <a:gd name="connsiteY331" fmla="*/ 368996 h 6861600"/>
              <a:gd name="connsiteX332" fmla="*/ 11391491 w 12193200"/>
              <a:gd name="connsiteY332" fmla="*/ 334037 h 6861600"/>
              <a:gd name="connsiteX333" fmla="*/ 11389959 w 12193200"/>
              <a:gd name="connsiteY333" fmla="*/ 321618 h 6861600"/>
              <a:gd name="connsiteX334" fmla="*/ 11337262 w 12193200"/>
              <a:gd name="connsiteY334" fmla="*/ 374510 h 6861600"/>
              <a:gd name="connsiteX335" fmla="*/ 11389959 w 12193200"/>
              <a:gd name="connsiteY335" fmla="*/ 427401 h 6861600"/>
              <a:gd name="connsiteX336" fmla="*/ 11442656 w 12193200"/>
              <a:gd name="connsiteY336" fmla="*/ 374510 h 6861600"/>
              <a:gd name="connsiteX337" fmla="*/ 11389959 w 12193200"/>
              <a:gd name="connsiteY337" fmla="*/ 321618 h 6861600"/>
              <a:gd name="connsiteX338" fmla="*/ 0 w 12193200"/>
              <a:gd name="connsiteY338" fmla="*/ 0 h 6861600"/>
              <a:gd name="connsiteX339" fmla="*/ 12193200 w 12193200"/>
              <a:gd name="connsiteY339" fmla="*/ 0 h 6861600"/>
              <a:gd name="connsiteX340" fmla="*/ 12193200 w 12193200"/>
              <a:gd name="connsiteY340" fmla="*/ 6861600 h 6861600"/>
              <a:gd name="connsiteX341" fmla="*/ 0 w 12193200"/>
              <a:gd name="connsiteY341" fmla="*/ 6861600 h 686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12193200" h="6861600">
                <a:moveTo>
                  <a:pt x="11666200" y="756760"/>
                </a:moveTo>
                <a:cubicBezTo>
                  <a:pt x="11673094" y="756760"/>
                  <a:pt x="11676288" y="758939"/>
                  <a:pt x="11678975" y="761119"/>
                </a:cubicBezTo>
                <a:cubicBezTo>
                  <a:pt x="11678975" y="808195"/>
                  <a:pt x="11678975" y="808195"/>
                  <a:pt x="11678975" y="808195"/>
                </a:cubicBezTo>
                <a:lnTo>
                  <a:pt x="11678845" y="808195"/>
                </a:lnTo>
                <a:cubicBezTo>
                  <a:pt x="11678845" y="811658"/>
                  <a:pt x="11673094" y="813579"/>
                  <a:pt x="11667095" y="813579"/>
                </a:cubicBezTo>
                <a:cubicBezTo>
                  <a:pt x="11654191" y="813579"/>
                  <a:pt x="11644998" y="802671"/>
                  <a:pt x="11644998" y="784080"/>
                </a:cubicBezTo>
                <a:cubicBezTo>
                  <a:pt x="11644998" y="767658"/>
                  <a:pt x="11653942" y="756760"/>
                  <a:pt x="11666200" y="756760"/>
                </a:cubicBezTo>
                <a:close/>
                <a:moveTo>
                  <a:pt x="11553608" y="755951"/>
                </a:moveTo>
                <a:cubicBezTo>
                  <a:pt x="11558334" y="755951"/>
                  <a:pt x="11561787" y="756976"/>
                  <a:pt x="11565369" y="760439"/>
                </a:cubicBezTo>
                <a:cubicBezTo>
                  <a:pt x="11569210" y="764032"/>
                  <a:pt x="11571638" y="771995"/>
                  <a:pt x="11571638" y="784954"/>
                </a:cubicBezTo>
                <a:cubicBezTo>
                  <a:pt x="11571638" y="797535"/>
                  <a:pt x="11569210" y="805746"/>
                  <a:pt x="11565369" y="809339"/>
                </a:cubicBezTo>
                <a:cubicBezTo>
                  <a:pt x="11561787" y="812802"/>
                  <a:pt x="11558334" y="813698"/>
                  <a:pt x="11553608" y="813698"/>
                </a:cubicBezTo>
                <a:cubicBezTo>
                  <a:pt x="11548882" y="813698"/>
                  <a:pt x="11545677" y="812802"/>
                  <a:pt x="11542106" y="809339"/>
                </a:cubicBezTo>
                <a:cubicBezTo>
                  <a:pt x="11538394" y="805746"/>
                  <a:pt x="11535837" y="797783"/>
                  <a:pt x="11535837" y="784954"/>
                </a:cubicBezTo>
                <a:cubicBezTo>
                  <a:pt x="11535837" y="772243"/>
                  <a:pt x="11538394" y="764032"/>
                  <a:pt x="11542106" y="760439"/>
                </a:cubicBezTo>
                <a:cubicBezTo>
                  <a:pt x="11545688" y="756976"/>
                  <a:pt x="11549141" y="755951"/>
                  <a:pt x="11553608" y="755951"/>
                </a:cubicBezTo>
                <a:close/>
                <a:moveTo>
                  <a:pt x="11389948" y="755951"/>
                </a:moveTo>
                <a:cubicBezTo>
                  <a:pt x="11394707" y="755951"/>
                  <a:pt x="11397911" y="756976"/>
                  <a:pt x="11401504" y="760439"/>
                </a:cubicBezTo>
                <a:cubicBezTo>
                  <a:pt x="11405356" y="764032"/>
                  <a:pt x="11407795" y="771995"/>
                  <a:pt x="11407795" y="784954"/>
                </a:cubicBezTo>
                <a:cubicBezTo>
                  <a:pt x="11407795" y="797535"/>
                  <a:pt x="11405356" y="805746"/>
                  <a:pt x="11401504" y="809339"/>
                </a:cubicBezTo>
                <a:cubicBezTo>
                  <a:pt x="11397911" y="812802"/>
                  <a:pt x="11394448" y="813698"/>
                  <a:pt x="11389948" y="813698"/>
                </a:cubicBezTo>
                <a:cubicBezTo>
                  <a:pt x="11385201" y="813698"/>
                  <a:pt x="11381985" y="812802"/>
                  <a:pt x="11378133" y="809339"/>
                </a:cubicBezTo>
                <a:cubicBezTo>
                  <a:pt x="11374411" y="805746"/>
                  <a:pt x="11371843" y="797783"/>
                  <a:pt x="11371843" y="784954"/>
                </a:cubicBezTo>
                <a:cubicBezTo>
                  <a:pt x="11371843" y="772243"/>
                  <a:pt x="11374411" y="764032"/>
                  <a:pt x="11378133" y="760439"/>
                </a:cubicBezTo>
                <a:cubicBezTo>
                  <a:pt x="11381726" y="756976"/>
                  <a:pt x="11385190" y="755951"/>
                  <a:pt x="11389948" y="755951"/>
                </a:cubicBezTo>
                <a:close/>
                <a:moveTo>
                  <a:pt x="11267462" y="755951"/>
                </a:moveTo>
                <a:cubicBezTo>
                  <a:pt x="11272210" y="755951"/>
                  <a:pt x="11275425" y="756976"/>
                  <a:pt x="11279148" y="760439"/>
                </a:cubicBezTo>
                <a:cubicBezTo>
                  <a:pt x="11282881" y="764032"/>
                  <a:pt x="11285438" y="771995"/>
                  <a:pt x="11285438" y="784954"/>
                </a:cubicBezTo>
                <a:cubicBezTo>
                  <a:pt x="11285438" y="797535"/>
                  <a:pt x="11283000" y="805746"/>
                  <a:pt x="11279148" y="809339"/>
                </a:cubicBezTo>
                <a:cubicBezTo>
                  <a:pt x="11275555" y="812802"/>
                  <a:pt x="11272210" y="813698"/>
                  <a:pt x="11267462" y="813698"/>
                </a:cubicBezTo>
                <a:cubicBezTo>
                  <a:pt x="11262715" y="813698"/>
                  <a:pt x="11259499" y="812802"/>
                  <a:pt x="11255907" y="809339"/>
                </a:cubicBezTo>
                <a:cubicBezTo>
                  <a:pt x="11252054" y="805746"/>
                  <a:pt x="11249616" y="797783"/>
                  <a:pt x="11249616" y="784954"/>
                </a:cubicBezTo>
                <a:cubicBezTo>
                  <a:pt x="11249616" y="772243"/>
                  <a:pt x="11252054" y="764032"/>
                  <a:pt x="11255907" y="760439"/>
                </a:cubicBezTo>
                <a:cubicBezTo>
                  <a:pt x="11259499" y="756976"/>
                  <a:pt x="11262844" y="755951"/>
                  <a:pt x="11267462" y="755951"/>
                </a:cubicBezTo>
                <a:close/>
                <a:moveTo>
                  <a:pt x="11708668" y="750006"/>
                </a:moveTo>
                <a:cubicBezTo>
                  <a:pt x="11706381" y="750006"/>
                  <a:pt x="11706381" y="750772"/>
                  <a:pt x="11706381" y="752433"/>
                </a:cubicBezTo>
                <a:cubicBezTo>
                  <a:pt x="11706381" y="817032"/>
                  <a:pt x="11706381" y="817032"/>
                  <a:pt x="11706381" y="817032"/>
                </a:cubicBezTo>
                <a:cubicBezTo>
                  <a:pt x="11706381" y="818952"/>
                  <a:pt x="11706381" y="819459"/>
                  <a:pt x="11708420" y="819459"/>
                </a:cubicBezTo>
                <a:cubicBezTo>
                  <a:pt x="11715671" y="819459"/>
                  <a:pt x="11715671" y="819459"/>
                  <a:pt x="11715671" y="819459"/>
                </a:cubicBezTo>
                <a:cubicBezTo>
                  <a:pt x="11717699" y="819330"/>
                  <a:pt x="11718206" y="819330"/>
                  <a:pt x="11718206" y="817032"/>
                </a:cubicBezTo>
                <a:cubicBezTo>
                  <a:pt x="11718206" y="752433"/>
                  <a:pt x="11718206" y="752433"/>
                  <a:pt x="11718206" y="752433"/>
                </a:cubicBezTo>
                <a:cubicBezTo>
                  <a:pt x="11718206" y="750383"/>
                  <a:pt x="11717699" y="750006"/>
                  <a:pt x="11715660" y="750006"/>
                </a:cubicBezTo>
                <a:cubicBezTo>
                  <a:pt x="11708668" y="750006"/>
                  <a:pt x="11708668" y="750006"/>
                  <a:pt x="11708668" y="750006"/>
                </a:cubicBezTo>
                <a:close/>
                <a:moveTo>
                  <a:pt x="11826514" y="749671"/>
                </a:moveTo>
                <a:cubicBezTo>
                  <a:pt x="11824076" y="749671"/>
                  <a:pt x="11823170" y="749542"/>
                  <a:pt x="11822404" y="751851"/>
                </a:cubicBezTo>
                <a:cubicBezTo>
                  <a:pt x="11818552" y="763374"/>
                  <a:pt x="11808647" y="775804"/>
                  <a:pt x="11798623" y="781695"/>
                </a:cubicBezTo>
                <a:cubicBezTo>
                  <a:pt x="11798234" y="782084"/>
                  <a:pt x="11798105" y="782461"/>
                  <a:pt x="11798105" y="782461"/>
                </a:cubicBezTo>
                <a:cubicBezTo>
                  <a:pt x="11798105" y="782591"/>
                  <a:pt x="11798234" y="782968"/>
                  <a:pt x="11798234" y="783227"/>
                </a:cubicBezTo>
                <a:cubicBezTo>
                  <a:pt x="11822145" y="817420"/>
                  <a:pt x="11822145" y="817420"/>
                  <a:pt x="11822145" y="817420"/>
                </a:cubicBezTo>
                <a:cubicBezTo>
                  <a:pt x="11823558" y="819470"/>
                  <a:pt x="11824076" y="819470"/>
                  <a:pt x="11826126" y="819470"/>
                </a:cubicBezTo>
                <a:cubicBezTo>
                  <a:pt x="11835254" y="819470"/>
                  <a:pt x="11835254" y="819470"/>
                  <a:pt x="11835254" y="819470"/>
                </a:cubicBezTo>
                <a:cubicBezTo>
                  <a:pt x="11835891" y="819330"/>
                  <a:pt x="11837175" y="819330"/>
                  <a:pt x="11837175" y="817798"/>
                </a:cubicBezTo>
                <a:cubicBezTo>
                  <a:pt x="11837175" y="817291"/>
                  <a:pt x="11836786" y="816643"/>
                  <a:pt x="11836279" y="816136"/>
                </a:cubicBezTo>
                <a:cubicBezTo>
                  <a:pt x="11810826" y="782450"/>
                  <a:pt x="11810826" y="782450"/>
                  <a:pt x="11810826" y="782450"/>
                </a:cubicBezTo>
                <a:cubicBezTo>
                  <a:pt x="11810567" y="782192"/>
                  <a:pt x="11810567" y="782192"/>
                  <a:pt x="11810567" y="782192"/>
                </a:cubicBezTo>
                <a:cubicBezTo>
                  <a:pt x="11819566" y="775534"/>
                  <a:pt x="11828824" y="765154"/>
                  <a:pt x="11834607" y="753890"/>
                </a:cubicBezTo>
                <a:cubicBezTo>
                  <a:pt x="11835125" y="752606"/>
                  <a:pt x="11835254" y="751969"/>
                  <a:pt x="11835254" y="751203"/>
                </a:cubicBezTo>
                <a:cubicBezTo>
                  <a:pt x="11835254" y="750049"/>
                  <a:pt x="11834607" y="749671"/>
                  <a:pt x="11832816" y="749671"/>
                </a:cubicBezTo>
                <a:cubicBezTo>
                  <a:pt x="11826514" y="749671"/>
                  <a:pt x="11826514" y="749671"/>
                  <a:pt x="11826514" y="749671"/>
                </a:cubicBezTo>
                <a:close/>
                <a:moveTo>
                  <a:pt x="11301634" y="749671"/>
                </a:moveTo>
                <a:cubicBezTo>
                  <a:pt x="11301116" y="749671"/>
                  <a:pt x="11299832" y="749671"/>
                  <a:pt x="11299832" y="751462"/>
                </a:cubicBezTo>
                <a:cubicBezTo>
                  <a:pt x="11299832" y="751980"/>
                  <a:pt x="11299961" y="752617"/>
                  <a:pt x="11300350" y="753383"/>
                </a:cubicBezTo>
                <a:cubicBezTo>
                  <a:pt x="11324605" y="817399"/>
                  <a:pt x="11324605" y="817399"/>
                  <a:pt x="11324605" y="817399"/>
                </a:cubicBezTo>
                <a:cubicBezTo>
                  <a:pt x="11325371" y="818942"/>
                  <a:pt x="11325630" y="819449"/>
                  <a:pt x="11326785" y="819449"/>
                </a:cubicBezTo>
                <a:cubicBezTo>
                  <a:pt x="11332050" y="819449"/>
                  <a:pt x="11332050" y="819449"/>
                  <a:pt x="11332050" y="819449"/>
                </a:cubicBezTo>
                <a:cubicBezTo>
                  <a:pt x="11333593" y="819449"/>
                  <a:pt x="11333971" y="819190"/>
                  <a:pt x="11334489" y="817399"/>
                </a:cubicBezTo>
                <a:cubicBezTo>
                  <a:pt x="11358108" y="753135"/>
                  <a:pt x="11358108" y="753135"/>
                  <a:pt x="11358108" y="753135"/>
                </a:cubicBezTo>
                <a:cubicBezTo>
                  <a:pt x="11358366" y="751592"/>
                  <a:pt x="11358366" y="751462"/>
                  <a:pt x="11358366" y="751085"/>
                </a:cubicBezTo>
                <a:cubicBezTo>
                  <a:pt x="11358366" y="749671"/>
                  <a:pt x="11357341" y="749671"/>
                  <a:pt x="11356694" y="749671"/>
                </a:cubicBezTo>
                <a:cubicBezTo>
                  <a:pt x="11350015" y="749671"/>
                  <a:pt x="11350015" y="749671"/>
                  <a:pt x="11350015" y="749671"/>
                </a:cubicBezTo>
                <a:cubicBezTo>
                  <a:pt x="11349120" y="749930"/>
                  <a:pt x="11348990" y="750308"/>
                  <a:pt x="11348343" y="751592"/>
                </a:cubicBezTo>
                <a:cubicBezTo>
                  <a:pt x="11330885" y="802908"/>
                  <a:pt x="11330885" y="802908"/>
                  <a:pt x="11330885" y="802908"/>
                </a:cubicBezTo>
                <a:cubicBezTo>
                  <a:pt x="11312920" y="751851"/>
                  <a:pt x="11312920" y="751851"/>
                  <a:pt x="11312920" y="751851"/>
                </a:cubicBezTo>
                <a:cubicBezTo>
                  <a:pt x="11312154" y="749930"/>
                  <a:pt x="11311895" y="749671"/>
                  <a:pt x="11309845" y="749671"/>
                </a:cubicBezTo>
                <a:cubicBezTo>
                  <a:pt x="11301634" y="749671"/>
                  <a:pt x="11301634" y="749671"/>
                  <a:pt x="11301634" y="749671"/>
                </a:cubicBezTo>
                <a:close/>
                <a:moveTo>
                  <a:pt x="11754223" y="748506"/>
                </a:moveTo>
                <a:cubicBezTo>
                  <a:pt x="11742149" y="748506"/>
                  <a:pt x="11731241" y="755185"/>
                  <a:pt x="11731241" y="767625"/>
                </a:cubicBezTo>
                <a:cubicBezTo>
                  <a:pt x="11731241" y="779300"/>
                  <a:pt x="11739462" y="784177"/>
                  <a:pt x="11749346" y="788417"/>
                </a:cubicBezTo>
                <a:cubicBezTo>
                  <a:pt x="11757050" y="791622"/>
                  <a:pt x="11764236" y="794708"/>
                  <a:pt x="11764236" y="801894"/>
                </a:cubicBezTo>
                <a:cubicBezTo>
                  <a:pt x="11764236" y="807407"/>
                  <a:pt x="11759866" y="813698"/>
                  <a:pt x="11750500" y="813698"/>
                </a:cubicBezTo>
                <a:cubicBezTo>
                  <a:pt x="11740995" y="813698"/>
                  <a:pt x="11738308" y="806641"/>
                  <a:pt x="11733679" y="806641"/>
                </a:cubicBezTo>
                <a:cubicBezTo>
                  <a:pt x="11731500" y="806641"/>
                  <a:pt x="11728673" y="807666"/>
                  <a:pt x="11728673" y="811130"/>
                </a:cubicBezTo>
                <a:cubicBezTo>
                  <a:pt x="11728673" y="816643"/>
                  <a:pt x="11739462" y="821402"/>
                  <a:pt x="11750241" y="821402"/>
                </a:cubicBezTo>
                <a:cubicBezTo>
                  <a:pt x="11762434" y="821531"/>
                  <a:pt x="11774896" y="815111"/>
                  <a:pt x="11774896" y="800610"/>
                </a:cubicBezTo>
                <a:cubicBezTo>
                  <a:pt x="11774896" y="777897"/>
                  <a:pt x="11741901" y="781490"/>
                  <a:pt x="11741901" y="766471"/>
                </a:cubicBezTo>
                <a:cubicBezTo>
                  <a:pt x="11741901" y="761335"/>
                  <a:pt x="11745882" y="756199"/>
                  <a:pt x="11753457" y="756199"/>
                </a:cubicBezTo>
                <a:cubicBezTo>
                  <a:pt x="11761290" y="756199"/>
                  <a:pt x="11763340" y="761335"/>
                  <a:pt x="11767322" y="761335"/>
                </a:cubicBezTo>
                <a:cubicBezTo>
                  <a:pt x="11769372" y="761335"/>
                  <a:pt x="11772328" y="760180"/>
                  <a:pt x="11772328" y="756587"/>
                </a:cubicBezTo>
                <a:cubicBezTo>
                  <a:pt x="11772328" y="751452"/>
                  <a:pt x="11763599" y="748506"/>
                  <a:pt x="11754223" y="748506"/>
                </a:cubicBezTo>
                <a:close/>
                <a:moveTo>
                  <a:pt x="11614257" y="748117"/>
                </a:moveTo>
                <a:cubicBezTo>
                  <a:pt x="11607082" y="748117"/>
                  <a:pt x="11602594" y="749272"/>
                  <a:pt x="11599001" y="750167"/>
                </a:cubicBezTo>
                <a:cubicBezTo>
                  <a:pt x="11594383" y="751322"/>
                  <a:pt x="11592721" y="753491"/>
                  <a:pt x="11592721" y="755660"/>
                </a:cubicBezTo>
                <a:cubicBezTo>
                  <a:pt x="11592721" y="816902"/>
                  <a:pt x="11592721" y="816902"/>
                  <a:pt x="11592721" y="816902"/>
                </a:cubicBezTo>
                <a:cubicBezTo>
                  <a:pt x="11592721" y="818952"/>
                  <a:pt x="11593487" y="819071"/>
                  <a:pt x="11595418" y="819071"/>
                </a:cubicBezTo>
                <a:cubicBezTo>
                  <a:pt x="11602216" y="819071"/>
                  <a:pt x="11602216" y="819071"/>
                  <a:pt x="11602216" y="819071"/>
                </a:cubicBezTo>
                <a:cubicBezTo>
                  <a:pt x="11603878" y="819071"/>
                  <a:pt x="11604654" y="818942"/>
                  <a:pt x="11604654" y="816902"/>
                </a:cubicBezTo>
                <a:cubicBezTo>
                  <a:pt x="11604654" y="760774"/>
                  <a:pt x="11604654" y="760774"/>
                  <a:pt x="11604654" y="760774"/>
                </a:cubicBezTo>
                <a:cubicBezTo>
                  <a:pt x="11604654" y="757192"/>
                  <a:pt x="11607471" y="754764"/>
                  <a:pt x="11611452" y="754764"/>
                </a:cubicBezTo>
                <a:cubicBezTo>
                  <a:pt x="11620041" y="754764"/>
                  <a:pt x="11621325" y="761033"/>
                  <a:pt x="11625943" y="761033"/>
                </a:cubicBezTo>
                <a:cubicBezTo>
                  <a:pt x="11629255" y="761162"/>
                  <a:pt x="11631823" y="759112"/>
                  <a:pt x="11631823" y="755152"/>
                </a:cubicBezTo>
                <a:cubicBezTo>
                  <a:pt x="11631823" y="750167"/>
                  <a:pt x="11623623" y="748117"/>
                  <a:pt x="11614257" y="748117"/>
                </a:cubicBezTo>
                <a:close/>
                <a:moveTo>
                  <a:pt x="11553619" y="748117"/>
                </a:moveTo>
                <a:cubicBezTo>
                  <a:pt x="11547609" y="748117"/>
                  <a:pt x="11541221" y="749919"/>
                  <a:pt x="11536236" y="753124"/>
                </a:cubicBezTo>
                <a:cubicBezTo>
                  <a:pt x="11528565" y="758519"/>
                  <a:pt x="11523450" y="768780"/>
                  <a:pt x="11523450" y="784954"/>
                </a:cubicBezTo>
                <a:cubicBezTo>
                  <a:pt x="11523450" y="800998"/>
                  <a:pt x="11528565" y="811270"/>
                  <a:pt x="11536236" y="816654"/>
                </a:cubicBezTo>
                <a:cubicBezTo>
                  <a:pt x="11540962" y="819988"/>
                  <a:pt x="11547490" y="821531"/>
                  <a:pt x="11553619" y="821531"/>
                </a:cubicBezTo>
                <a:cubicBezTo>
                  <a:pt x="11559888" y="821531"/>
                  <a:pt x="11566275" y="819859"/>
                  <a:pt x="11571001" y="816654"/>
                </a:cubicBezTo>
                <a:cubicBezTo>
                  <a:pt x="11578802" y="811259"/>
                  <a:pt x="11583917" y="800998"/>
                  <a:pt x="11583917" y="784954"/>
                </a:cubicBezTo>
                <a:cubicBezTo>
                  <a:pt x="11583917" y="768780"/>
                  <a:pt x="11578802" y="758519"/>
                  <a:pt x="11571001" y="753124"/>
                </a:cubicBezTo>
                <a:cubicBezTo>
                  <a:pt x="11566146" y="749660"/>
                  <a:pt x="11559747" y="748117"/>
                  <a:pt x="11553619" y="748117"/>
                </a:cubicBezTo>
                <a:close/>
                <a:moveTo>
                  <a:pt x="11486031" y="748117"/>
                </a:moveTo>
                <a:cubicBezTo>
                  <a:pt x="11475824" y="748117"/>
                  <a:pt x="11468930" y="750297"/>
                  <a:pt x="11465229" y="751452"/>
                </a:cubicBezTo>
                <a:cubicBezTo>
                  <a:pt x="11460632" y="752994"/>
                  <a:pt x="11459230" y="754656"/>
                  <a:pt x="11459230" y="756965"/>
                </a:cubicBezTo>
                <a:cubicBezTo>
                  <a:pt x="11459230" y="817010"/>
                  <a:pt x="11459230" y="817010"/>
                  <a:pt x="11459230" y="817010"/>
                </a:cubicBezTo>
                <a:cubicBezTo>
                  <a:pt x="11459230" y="819190"/>
                  <a:pt x="11459737" y="819449"/>
                  <a:pt x="11461787" y="819449"/>
                </a:cubicBezTo>
                <a:cubicBezTo>
                  <a:pt x="11468422" y="819449"/>
                  <a:pt x="11468422" y="819449"/>
                  <a:pt x="11468422" y="819449"/>
                </a:cubicBezTo>
                <a:cubicBezTo>
                  <a:pt x="11470332" y="819449"/>
                  <a:pt x="11471228" y="819190"/>
                  <a:pt x="11471228" y="816751"/>
                </a:cubicBezTo>
                <a:cubicBezTo>
                  <a:pt x="11471228" y="761454"/>
                  <a:pt x="11471228" y="761454"/>
                  <a:pt x="11471228" y="761454"/>
                </a:cubicBezTo>
                <a:cubicBezTo>
                  <a:pt x="11471228" y="758497"/>
                  <a:pt x="11476331" y="755422"/>
                  <a:pt x="11485654" y="755422"/>
                </a:cubicBezTo>
                <a:cubicBezTo>
                  <a:pt x="11501223" y="755422"/>
                  <a:pt x="11501223" y="765554"/>
                  <a:pt x="11501223" y="771844"/>
                </a:cubicBezTo>
                <a:cubicBezTo>
                  <a:pt x="11501223" y="816751"/>
                  <a:pt x="11501223" y="816751"/>
                  <a:pt x="11501223" y="816751"/>
                </a:cubicBezTo>
                <a:cubicBezTo>
                  <a:pt x="11501223" y="819190"/>
                  <a:pt x="11501990" y="819449"/>
                  <a:pt x="11504288" y="819449"/>
                </a:cubicBezTo>
                <a:cubicBezTo>
                  <a:pt x="11511690" y="819449"/>
                  <a:pt x="11511690" y="819449"/>
                  <a:pt x="11511690" y="819449"/>
                </a:cubicBezTo>
                <a:cubicBezTo>
                  <a:pt x="11512963" y="819201"/>
                  <a:pt x="11512963" y="817917"/>
                  <a:pt x="11512963" y="816762"/>
                </a:cubicBezTo>
                <a:cubicBezTo>
                  <a:pt x="11512963" y="770312"/>
                  <a:pt x="11512963" y="770312"/>
                  <a:pt x="11512963" y="770312"/>
                </a:cubicBezTo>
                <a:cubicBezTo>
                  <a:pt x="11512963" y="762230"/>
                  <a:pt x="11512704" y="748117"/>
                  <a:pt x="11486031" y="748117"/>
                </a:cubicBezTo>
                <a:close/>
                <a:moveTo>
                  <a:pt x="11389700" y="748117"/>
                </a:moveTo>
                <a:cubicBezTo>
                  <a:pt x="11383539" y="748117"/>
                  <a:pt x="11377249" y="749919"/>
                  <a:pt x="11372242" y="753124"/>
                </a:cubicBezTo>
                <a:cubicBezTo>
                  <a:pt x="11364538" y="758519"/>
                  <a:pt x="11359402" y="768780"/>
                  <a:pt x="11359402" y="784954"/>
                </a:cubicBezTo>
                <a:cubicBezTo>
                  <a:pt x="11359402" y="800998"/>
                  <a:pt x="11364538" y="811270"/>
                  <a:pt x="11372242" y="816654"/>
                </a:cubicBezTo>
                <a:cubicBezTo>
                  <a:pt x="11376990" y="819988"/>
                  <a:pt x="11383539" y="821531"/>
                  <a:pt x="11389700" y="821531"/>
                </a:cubicBezTo>
                <a:cubicBezTo>
                  <a:pt x="11395990" y="821531"/>
                  <a:pt x="11402281" y="819859"/>
                  <a:pt x="11407158" y="816654"/>
                </a:cubicBezTo>
                <a:cubicBezTo>
                  <a:pt x="11414991" y="811259"/>
                  <a:pt x="11420127" y="800998"/>
                  <a:pt x="11420127" y="784954"/>
                </a:cubicBezTo>
                <a:cubicBezTo>
                  <a:pt x="11420127" y="768780"/>
                  <a:pt x="11414991" y="758519"/>
                  <a:pt x="11407158" y="753124"/>
                </a:cubicBezTo>
                <a:cubicBezTo>
                  <a:pt x="11402540" y="749660"/>
                  <a:pt x="11395990" y="748117"/>
                  <a:pt x="11389700" y="748117"/>
                </a:cubicBezTo>
                <a:close/>
                <a:moveTo>
                  <a:pt x="11267473" y="748117"/>
                </a:moveTo>
                <a:cubicBezTo>
                  <a:pt x="11261312" y="748117"/>
                  <a:pt x="11254892" y="749919"/>
                  <a:pt x="11250015" y="753124"/>
                </a:cubicBezTo>
                <a:cubicBezTo>
                  <a:pt x="11242182" y="758519"/>
                  <a:pt x="11237046" y="768780"/>
                  <a:pt x="11237046" y="784954"/>
                </a:cubicBezTo>
                <a:cubicBezTo>
                  <a:pt x="11237046" y="800998"/>
                  <a:pt x="11242182" y="811270"/>
                  <a:pt x="11250015" y="816654"/>
                </a:cubicBezTo>
                <a:cubicBezTo>
                  <a:pt x="11254763" y="819988"/>
                  <a:pt x="11261183" y="821531"/>
                  <a:pt x="11267473" y="821531"/>
                </a:cubicBezTo>
                <a:cubicBezTo>
                  <a:pt x="11273764" y="821531"/>
                  <a:pt x="11279925" y="819859"/>
                  <a:pt x="11284931" y="816654"/>
                </a:cubicBezTo>
                <a:cubicBezTo>
                  <a:pt x="11292635" y="811259"/>
                  <a:pt x="11297771" y="800998"/>
                  <a:pt x="11297771" y="784954"/>
                </a:cubicBezTo>
                <a:cubicBezTo>
                  <a:pt x="11297771" y="768780"/>
                  <a:pt x="11292635" y="758519"/>
                  <a:pt x="11284931" y="753124"/>
                </a:cubicBezTo>
                <a:cubicBezTo>
                  <a:pt x="11279925" y="749660"/>
                  <a:pt x="11273764" y="748117"/>
                  <a:pt x="11267473" y="748117"/>
                </a:cubicBezTo>
                <a:close/>
                <a:moveTo>
                  <a:pt x="11199756" y="748117"/>
                </a:moveTo>
                <a:cubicBezTo>
                  <a:pt x="11189495" y="748117"/>
                  <a:pt x="11182698" y="750297"/>
                  <a:pt x="11178857" y="751452"/>
                </a:cubicBezTo>
                <a:cubicBezTo>
                  <a:pt x="11174368" y="752994"/>
                  <a:pt x="11172825" y="754656"/>
                  <a:pt x="11172825" y="756965"/>
                </a:cubicBezTo>
                <a:cubicBezTo>
                  <a:pt x="11172825" y="817010"/>
                  <a:pt x="11172825" y="817010"/>
                  <a:pt x="11172825" y="817010"/>
                </a:cubicBezTo>
                <a:cubicBezTo>
                  <a:pt x="11172825" y="819190"/>
                  <a:pt x="11173343" y="819449"/>
                  <a:pt x="11175263" y="819449"/>
                </a:cubicBezTo>
                <a:cubicBezTo>
                  <a:pt x="11181932" y="819449"/>
                  <a:pt x="11181932" y="819449"/>
                  <a:pt x="11181932" y="819449"/>
                </a:cubicBezTo>
                <a:cubicBezTo>
                  <a:pt x="11183852" y="819449"/>
                  <a:pt x="11184748" y="819190"/>
                  <a:pt x="11184748" y="816751"/>
                </a:cubicBezTo>
                <a:cubicBezTo>
                  <a:pt x="11184748" y="761454"/>
                  <a:pt x="11184748" y="761454"/>
                  <a:pt x="11184748" y="761454"/>
                </a:cubicBezTo>
                <a:cubicBezTo>
                  <a:pt x="11184748" y="758497"/>
                  <a:pt x="11189873" y="755422"/>
                  <a:pt x="11199238" y="755422"/>
                </a:cubicBezTo>
                <a:cubicBezTo>
                  <a:pt x="11214884" y="755422"/>
                  <a:pt x="11214884" y="765554"/>
                  <a:pt x="11214884" y="771844"/>
                </a:cubicBezTo>
                <a:cubicBezTo>
                  <a:pt x="11214884" y="816751"/>
                  <a:pt x="11214884" y="816751"/>
                  <a:pt x="11214884" y="816751"/>
                </a:cubicBezTo>
                <a:cubicBezTo>
                  <a:pt x="11214884" y="819190"/>
                  <a:pt x="11215650" y="819449"/>
                  <a:pt x="11217959" y="819449"/>
                </a:cubicBezTo>
                <a:cubicBezTo>
                  <a:pt x="11225393" y="819449"/>
                  <a:pt x="11225393" y="819449"/>
                  <a:pt x="11225393" y="819449"/>
                </a:cubicBezTo>
                <a:cubicBezTo>
                  <a:pt x="11226688" y="819201"/>
                  <a:pt x="11226817" y="817917"/>
                  <a:pt x="11226817" y="816762"/>
                </a:cubicBezTo>
                <a:cubicBezTo>
                  <a:pt x="11226817" y="770312"/>
                  <a:pt x="11226817" y="770312"/>
                  <a:pt x="11226817" y="770312"/>
                </a:cubicBezTo>
                <a:cubicBezTo>
                  <a:pt x="11226817" y="762230"/>
                  <a:pt x="11226688" y="748117"/>
                  <a:pt x="11199756" y="748117"/>
                </a:cubicBezTo>
                <a:close/>
                <a:moveTo>
                  <a:pt x="11681273" y="724801"/>
                </a:moveTo>
                <a:cubicBezTo>
                  <a:pt x="11678975" y="724801"/>
                  <a:pt x="11678845" y="725567"/>
                  <a:pt x="11678845" y="727876"/>
                </a:cubicBezTo>
                <a:cubicBezTo>
                  <a:pt x="11678845" y="752250"/>
                  <a:pt x="11678845" y="752250"/>
                  <a:pt x="11678845" y="752250"/>
                </a:cubicBezTo>
                <a:cubicBezTo>
                  <a:pt x="11674626" y="750070"/>
                  <a:pt x="11670537" y="748527"/>
                  <a:pt x="11664279" y="748527"/>
                </a:cubicBezTo>
                <a:cubicBezTo>
                  <a:pt x="11643455" y="748527"/>
                  <a:pt x="11632848" y="768413"/>
                  <a:pt x="11632848" y="784954"/>
                </a:cubicBezTo>
                <a:cubicBezTo>
                  <a:pt x="11632848" y="809587"/>
                  <a:pt x="11646260" y="821510"/>
                  <a:pt x="11666707" y="821510"/>
                </a:cubicBezTo>
                <a:cubicBezTo>
                  <a:pt x="11676547" y="821531"/>
                  <a:pt x="11690477" y="816654"/>
                  <a:pt x="11690477" y="812036"/>
                </a:cubicBezTo>
                <a:cubicBezTo>
                  <a:pt x="11690477" y="727498"/>
                  <a:pt x="11690477" y="727498"/>
                  <a:pt x="11690477" y="727498"/>
                </a:cubicBezTo>
                <a:cubicBezTo>
                  <a:pt x="11690477" y="724930"/>
                  <a:pt x="11689711" y="724801"/>
                  <a:pt x="11687919" y="724801"/>
                </a:cubicBezTo>
                <a:cubicBezTo>
                  <a:pt x="11681273" y="724801"/>
                  <a:pt x="11681273" y="724801"/>
                  <a:pt x="11681273" y="724801"/>
                </a:cubicBezTo>
                <a:close/>
                <a:moveTo>
                  <a:pt x="11786797" y="724552"/>
                </a:moveTo>
                <a:cubicBezTo>
                  <a:pt x="11785384" y="724552"/>
                  <a:pt x="11784607" y="724811"/>
                  <a:pt x="11784607" y="726732"/>
                </a:cubicBezTo>
                <a:cubicBezTo>
                  <a:pt x="11784607" y="817280"/>
                  <a:pt x="11784607" y="817280"/>
                  <a:pt x="11784607" y="817280"/>
                </a:cubicBezTo>
                <a:cubicBezTo>
                  <a:pt x="11784607" y="819071"/>
                  <a:pt x="11784995" y="819330"/>
                  <a:pt x="11786797" y="819330"/>
                </a:cubicBezTo>
                <a:cubicBezTo>
                  <a:pt x="11793864" y="819330"/>
                  <a:pt x="11793864" y="819330"/>
                  <a:pt x="11793864" y="819330"/>
                </a:cubicBezTo>
                <a:cubicBezTo>
                  <a:pt x="11795526" y="819330"/>
                  <a:pt x="11796303" y="819330"/>
                  <a:pt x="11796303" y="817409"/>
                </a:cubicBezTo>
                <a:cubicBezTo>
                  <a:pt x="11796303" y="726473"/>
                  <a:pt x="11796303" y="726473"/>
                  <a:pt x="11796303" y="726473"/>
                </a:cubicBezTo>
                <a:cubicBezTo>
                  <a:pt x="11796303" y="724552"/>
                  <a:pt x="11795407" y="724552"/>
                  <a:pt x="11793864" y="724552"/>
                </a:cubicBezTo>
                <a:cubicBezTo>
                  <a:pt x="11786797" y="724552"/>
                  <a:pt x="11786797" y="724552"/>
                  <a:pt x="11786797" y="724552"/>
                </a:cubicBezTo>
                <a:close/>
                <a:moveTo>
                  <a:pt x="11712617" y="723776"/>
                </a:moveTo>
                <a:cubicBezTo>
                  <a:pt x="11708291" y="723776"/>
                  <a:pt x="11705237" y="726851"/>
                  <a:pt x="11705237" y="730940"/>
                </a:cubicBezTo>
                <a:cubicBezTo>
                  <a:pt x="11705237" y="734781"/>
                  <a:pt x="11707913" y="737975"/>
                  <a:pt x="11712358" y="737975"/>
                </a:cubicBezTo>
                <a:cubicBezTo>
                  <a:pt x="11716933" y="737845"/>
                  <a:pt x="11719739" y="734263"/>
                  <a:pt x="11719609" y="730433"/>
                </a:cubicBezTo>
                <a:cubicBezTo>
                  <a:pt x="11719350" y="726462"/>
                  <a:pt x="11716178" y="723776"/>
                  <a:pt x="11712617" y="723776"/>
                </a:cubicBezTo>
                <a:close/>
                <a:moveTo>
                  <a:pt x="11855021" y="713601"/>
                </a:moveTo>
                <a:lnTo>
                  <a:pt x="11855284" y="713794"/>
                </a:lnTo>
                <a:lnTo>
                  <a:pt x="11855021" y="713860"/>
                </a:lnTo>
                <a:cubicBezTo>
                  <a:pt x="11855021" y="713860"/>
                  <a:pt x="11855021" y="713860"/>
                  <a:pt x="11855021" y="713601"/>
                </a:cubicBezTo>
                <a:close/>
                <a:moveTo>
                  <a:pt x="11847209" y="704235"/>
                </a:moveTo>
                <a:cubicBezTo>
                  <a:pt x="11851428" y="704235"/>
                  <a:pt x="11851428" y="704235"/>
                  <a:pt x="11851428" y="704235"/>
                </a:cubicBezTo>
                <a:cubicBezTo>
                  <a:pt x="11853608" y="704235"/>
                  <a:pt x="11857190" y="704235"/>
                  <a:pt x="11857190" y="707699"/>
                </a:cubicBezTo>
                <a:cubicBezTo>
                  <a:pt x="11857190" y="711162"/>
                  <a:pt x="11853478" y="711162"/>
                  <a:pt x="11851817" y="711162"/>
                </a:cubicBezTo>
                <a:cubicBezTo>
                  <a:pt x="11847209" y="711162"/>
                  <a:pt x="11847209" y="711162"/>
                  <a:pt x="11847209" y="711162"/>
                </a:cubicBezTo>
                <a:close/>
                <a:moveTo>
                  <a:pt x="11843627" y="701020"/>
                </a:moveTo>
                <a:lnTo>
                  <a:pt x="11843627" y="724250"/>
                </a:lnTo>
                <a:cubicBezTo>
                  <a:pt x="11847468" y="724250"/>
                  <a:pt x="11847468" y="724250"/>
                  <a:pt x="11847468" y="724250"/>
                </a:cubicBezTo>
                <a:cubicBezTo>
                  <a:pt x="11847468" y="714367"/>
                  <a:pt x="11847468" y="714367"/>
                  <a:pt x="11847468" y="714367"/>
                </a:cubicBezTo>
                <a:cubicBezTo>
                  <a:pt x="11849648" y="714367"/>
                  <a:pt x="11849648" y="714367"/>
                  <a:pt x="11849648" y="714367"/>
                </a:cubicBezTo>
                <a:cubicBezTo>
                  <a:pt x="11852723" y="714367"/>
                  <a:pt x="11853867" y="715521"/>
                  <a:pt x="11856553" y="720528"/>
                </a:cubicBezTo>
                <a:cubicBezTo>
                  <a:pt x="11858603" y="724121"/>
                  <a:pt x="11858603" y="724121"/>
                  <a:pt x="11858603" y="724121"/>
                </a:cubicBezTo>
                <a:cubicBezTo>
                  <a:pt x="11863081" y="724121"/>
                  <a:pt x="11863081" y="724121"/>
                  <a:pt x="11863081" y="724121"/>
                </a:cubicBezTo>
                <a:cubicBezTo>
                  <a:pt x="11860265" y="719503"/>
                  <a:pt x="11860265" y="719503"/>
                  <a:pt x="11860265" y="719503"/>
                </a:cubicBezTo>
                <a:cubicBezTo>
                  <a:pt x="11858857" y="717258"/>
                  <a:pt x="11857864" y="715942"/>
                  <a:pt x="11857064" y="715107"/>
                </a:cubicBezTo>
                <a:lnTo>
                  <a:pt x="11855284" y="713794"/>
                </a:lnTo>
                <a:lnTo>
                  <a:pt x="11858039" y="713106"/>
                </a:lnTo>
                <a:cubicBezTo>
                  <a:pt x="11860542" y="711860"/>
                  <a:pt x="11861549" y="709333"/>
                  <a:pt x="11861549" y="707310"/>
                </a:cubicBezTo>
                <a:cubicBezTo>
                  <a:pt x="11861549" y="705390"/>
                  <a:pt x="11860653" y="703717"/>
                  <a:pt x="11859370" y="702822"/>
                </a:cubicBezTo>
                <a:cubicBezTo>
                  <a:pt x="11857449" y="701020"/>
                  <a:pt x="11854385" y="701020"/>
                  <a:pt x="11851817" y="701020"/>
                </a:cubicBezTo>
                <a:cubicBezTo>
                  <a:pt x="11843627" y="701020"/>
                  <a:pt x="11843627" y="701020"/>
                  <a:pt x="11843627" y="701020"/>
                </a:cubicBezTo>
                <a:close/>
                <a:moveTo>
                  <a:pt x="11852712" y="694611"/>
                </a:moveTo>
                <a:cubicBezTo>
                  <a:pt x="11862563" y="694611"/>
                  <a:pt x="11870623" y="702563"/>
                  <a:pt x="11870623" y="712446"/>
                </a:cubicBezTo>
                <a:cubicBezTo>
                  <a:pt x="11870623" y="722330"/>
                  <a:pt x="11862693" y="730541"/>
                  <a:pt x="11852712" y="730541"/>
                </a:cubicBezTo>
                <a:cubicBezTo>
                  <a:pt x="11842861" y="730541"/>
                  <a:pt x="11834931" y="722330"/>
                  <a:pt x="11834931" y="712446"/>
                </a:cubicBezTo>
                <a:cubicBezTo>
                  <a:pt x="11834801" y="702563"/>
                  <a:pt x="11842732" y="694611"/>
                  <a:pt x="11852712" y="694611"/>
                </a:cubicBezTo>
                <a:close/>
                <a:moveTo>
                  <a:pt x="11852712" y="690888"/>
                </a:moveTo>
                <a:cubicBezTo>
                  <a:pt x="11840940" y="690888"/>
                  <a:pt x="11831348" y="700513"/>
                  <a:pt x="11831348" y="712446"/>
                </a:cubicBezTo>
                <a:cubicBezTo>
                  <a:pt x="11831348" y="724509"/>
                  <a:pt x="11840940" y="734004"/>
                  <a:pt x="11852712" y="734004"/>
                </a:cubicBezTo>
                <a:cubicBezTo>
                  <a:pt x="11864613" y="734004"/>
                  <a:pt x="11874076" y="724250"/>
                  <a:pt x="11874076" y="712446"/>
                </a:cubicBezTo>
                <a:cubicBezTo>
                  <a:pt x="11874076" y="700642"/>
                  <a:pt x="11864484" y="690888"/>
                  <a:pt x="11852712" y="690888"/>
                </a:cubicBezTo>
                <a:close/>
                <a:moveTo>
                  <a:pt x="11639380" y="551044"/>
                </a:moveTo>
                <a:cubicBezTo>
                  <a:pt x="11639972" y="550996"/>
                  <a:pt x="11640676" y="551284"/>
                  <a:pt x="11641189" y="551862"/>
                </a:cubicBezTo>
                <a:cubicBezTo>
                  <a:pt x="11649011" y="560062"/>
                  <a:pt x="11646325" y="621974"/>
                  <a:pt x="11644652" y="634274"/>
                </a:cubicBezTo>
                <a:cubicBezTo>
                  <a:pt x="11644264" y="637349"/>
                  <a:pt x="11641448" y="639788"/>
                  <a:pt x="11640682" y="633508"/>
                </a:cubicBezTo>
                <a:cubicBezTo>
                  <a:pt x="11639786" y="625567"/>
                  <a:pt x="11635557" y="607235"/>
                  <a:pt x="11634273" y="599671"/>
                </a:cubicBezTo>
                <a:cubicBezTo>
                  <a:pt x="11632859" y="592496"/>
                  <a:pt x="11636841" y="570582"/>
                  <a:pt x="11638243" y="552250"/>
                </a:cubicBezTo>
                <a:cubicBezTo>
                  <a:pt x="11638308" y="551479"/>
                  <a:pt x="11638788" y="551093"/>
                  <a:pt x="11639380" y="551044"/>
                </a:cubicBezTo>
                <a:close/>
                <a:moveTo>
                  <a:pt x="11490639" y="502002"/>
                </a:moveTo>
                <a:cubicBezTo>
                  <a:pt x="11510395" y="504700"/>
                  <a:pt x="11530399" y="505207"/>
                  <a:pt x="11550015" y="504052"/>
                </a:cubicBezTo>
                <a:cubicBezTo>
                  <a:pt x="11553220" y="516223"/>
                  <a:pt x="11552831" y="532116"/>
                  <a:pt x="11548343" y="536605"/>
                </a:cubicBezTo>
                <a:cubicBezTo>
                  <a:pt x="11541157" y="543910"/>
                  <a:pt x="11508722" y="542496"/>
                  <a:pt x="11499486" y="541094"/>
                </a:cubicBezTo>
                <a:cubicBezTo>
                  <a:pt x="11496918" y="540705"/>
                  <a:pt x="11494361" y="540327"/>
                  <a:pt x="11492948" y="533659"/>
                </a:cubicBezTo>
                <a:cubicBezTo>
                  <a:pt x="11491405" y="525837"/>
                  <a:pt x="11491275" y="511486"/>
                  <a:pt x="11490639" y="502002"/>
                </a:cubicBezTo>
                <a:close/>
                <a:moveTo>
                  <a:pt x="11594253" y="498797"/>
                </a:moveTo>
                <a:cubicBezTo>
                  <a:pt x="11599767" y="509048"/>
                  <a:pt x="11600155" y="514950"/>
                  <a:pt x="11598612" y="520075"/>
                </a:cubicBezTo>
                <a:cubicBezTo>
                  <a:pt x="11597069" y="525200"/>
                  <a:pt x="11589894" y="528146"/>
                  <a:pt x="11588351" y="527509"/>
                </a:cubicBezTo>
                <a:cubicBezTo>
                  <a:pt x="11588092" y="516482"/>
                  <a:pt x="11585147" y="508152"/>
                  <a:pt x="11580011" y="500718"/>
                </a:cubicBezTo>
                <a:cubicBezTo>
                  <a:pt x="11584510" y="499952"/>
                  <a:pt x="11589257" y="499315"/>
                  <a:pt x="11594253" y="498797"/>
                </a:cubicBezTo>
                <a:close/>
                <a:moveTo>
                  <a:pt x="11441405" y="491374"/>
                </a:moveTo>
                <a:cubicBezTo>
                  <a:pt x="11447684" y="493295"/>
                  <a:pt x="11454104" y="494967"/>
                  <a:pt x="11460384" y="496499"/>
                </a:cubicBezTo>
                <a:cubicBezTo>
                  <a:pt x="11456025" y="524056"/>
                  <a:pt x="11447436" y="531868"/>
                  <a:pt x="11442948" y="533670"/>
                </a:cubicBezTo>
                <a:cubicBezTo>
                  <a:pt x="11439473" y="535073"/>
                  <a:pt x="11431910" y="535839"/>
                  <a:pt x="11434607" y="527131"/>
                </a:cubicBezTo>
                <a:cubicBezTo>
                  <a:pt x="11437305" y="518413"/>
                  <a:pt x="11439862" y="503545"/>
                  <a:pt x="11441405" y="491374"/>
                </a:cubicBezTo>
                <a:close/>
                <a:moveTo>
                  <a:pt x="11419441" y="484343"/>
                </a:moveTo>
                <a:cubicBezTo>
                  <a:pt x="11421606" y="484488"/>
                  <a:pt x="11425004" y="485801"/>
                  <a:pt x="11431543" y="488299"/>
                </a:cubicBezTo>
                <a:cubicBezTo>
                  <a:pt x="11430647" y="509447"/>
                  <a:pt x="11425263" y="521499"/>
                  <a:pt x="11423202" y="532257"/>
                </a:cubicBezTo>
                <a:cubicBezTo>
                  <a:pt x="11420893" y="543284"/>
                  <a:pt x="11433204" y="545841"/>
                  <a:pt x="11444102" y="543154"/>
                </a:cubicBezTo>
                <a:cubicBezTo>
                  <a:pt x="11454870" y="540468"/>
                  <a:pt x="11465132" y="529181"/>
                  <a:pt x="11469620" y="498549"/>
                </a:cubicBezTo>
                <a:cubicBezTo>
                  <a:pt x="11473850" y="499574"/>
                  <a:pt x="11477313" y="500092"/>
                  <a:pt x="11481672" y="500729"/>
                </a:cubicBezTo>
                <a:cubicBezTo>
                  <a:pt x="11482190" y="532516"/>
                  <a:pt x="11484111" y="539691"/>
                  <a:pt x="11485395" y="542507"/>
                </a:cubicBezTo>
                <a:cubicBezTo>
                  <a:pt x="11487833" y="548398"/>
                  <a:pt x="11493735" y="550330"/>
                  <a:pt x="11498472" y="550707"/>
                </a:cubicBezTo>
                <a:cubicBezTo>
                  <a:pt x="11523353" y="552628"/>
                  <a:pt x="11547458" y="551862"/>
                  <a:pt x="11555917" y="543532"/>
                </a:cubicBezTo>
                <a:cubicBezTo>
                  <a:pt x="11564506" y="535073"/>
                  <a:pt x="11561560" y="514443"/>
                  <a:pt x="11559122" y="503286"/>
                </a:cubicBezTo>
                <a:cubicBezTo>
                  <a:pt x="11563092" y="502898"/>
                  <a:pt x="11566308" y="502520"/>
                  <a:pt x="11570149" y="502002"/>
                </a:cubicBezTo>
                <a:cubicBezTo>
                  <a:pt x="11578360" y="511486"/>
                  <a:pt x="11579385" y="521866"/>
                  <a:pt x="11579385" y="528405"/>
                </a:cubicBezTo>
                <a:cubicBezTo>
                  <a:pt x="11579385" y="535709"/>
                  <a:pt x="11587466" y="539551"/>
                  <a:pt x="11598752" y="531739"/>
                </a:cubicBezTo>
                <a:cubicBezTo>
                  <a:pt x="11609909" y="523916"/>
                  <a:pt x="11608884" y="510202"/>
                  <a:pt x="11602723" y="497772"/>
                </a:cubicBezTo>
                <a:cubicBezTo>
                  <a:pt x="11628371" y="495722"/>
                  <a:pt x="11627086" y="512511"/>
                  <a:pt x="11625673" y="533282"/>
                </a:cubicBezTo>
                <a:cubicBezTo>
                  <a:pt x="11624389" y="553793"/>
                  <a:pt x="11619771" y="582882"/>
                  <a:pt x="11612855" y="586216"/>
                </a:cubicBezTo>
                <a:cubicBezTo>
                  <a:pt x="11605798" y="589162"/>
                  <a:pt x="11594771" y="570323"/>
                  <a:pt x="11537326" y="569427"/>
                </a:cubicBezTo>
                <a:cubicBezTo>
                  <a:pt x="11496551" y="568661"/>
                  <a:pt x="11465261" y="574175"/>
                  <a:pt x="11459488" y="611465"/>
                </a:cubicBezTo>
                <a:cubicBezTo>
                  <a:pt x="11459100" y="614151"/>
                  <a:pt x="11457568" y="613774"/>
                  <a:pt x="11456154" y="612360"/>
                </a:cubicBezTo>
                <a:cubicBezTo>
                  <a:pt x="11444998" y="600189"/>
                  <a:pt x="11434737" y="594676"/>
                  <a:pt x="11418325" y="585191"/>
                </a:cubicBezTo>
                <a:cubicBezTo>
                  <a:pt x="11401785" y="575448"/>
                  <a:pt x="11390757" y="562382"/>
                  <a:pt x="11388707" y="549434"/>
                </a:cubicBezTo>
                <a:cubicBezTo>
                  <a:pt x="11386657" y="536486"/>
                  <a:pt x="11391405" y="519190"/>
                  <a:pt x="11414743" y="487403"/>
                </a:cubicBezTo>
                <a:cubicBezTo>
                  <a:pt x="11416346" y="485224"/>
                  <a:pt x="11417276" y="484199"/>
                  <a:pt x="11419441" y="484343"/>
                </a:cubicBezTo>
                <a:close/>
                <a:moveTo>
                  <a:pt x="11358173" y="469801"/>
                </a:moveTo>
                <a:cubicBezTo>
                  <a:pt x="11352402" y="469752"/>
                  <a:pt x="11342133" y="472433"/>
                  <a:pt x="11346260" y="478275"/>
                </a:cubicBezTo>
                <a:cubicBezTo>
                  <a:pt x="11351763" y="486314"/>
                  <a:pt x="11362639" y="473042"/>
                  <a:pt x="11361744" y="470744"/>
                </a:cubicBezTo>
                <a:cubicBezTo>
                  <a:pt x="11361520" y="470137"/>
                  <a:pt x="11360096" y="469817"/>
                  <a:pt x="11358173" y="469801"/>
                </a:cubicBezTo>
                <a:close/>
                <a:moveTo>
                  <a:pt x="11354455" y="453696"/>
                </a:moveTo>
                <a:cubicBezTo>
                  <a:pt x="11359222" y="452705"/>
                  <a:pt x="11365520" y="456094"/>
                  <a:pt x="11379471" y="464454"/>
                </a:cubicBezTo>
                <a:cubicBezTo>
                  <a:pt x="11402044" y="478167"/>
                  <a:pt x="11408971" y="475351"/>
                  <a:pt x="11401267" y="487522"/>
                </a:cubicBezTo>
                <a:cubicBezTo>
                  <a:pt x="11396519" y="495345"/>
                  <a:pt x="11380486" y="516104"/>
                  <a:pt x="11376515" y="541611"/>
                </a:cubicBezTo>
                <a:cubicBezTo>
                  <a:pt x="11371131" y="534436"/>
                  <a:pt x="11363815" y="516622"/>
                  <a:pt x="11357665" y="511745"/>
                </a:cubicBezTo>
                <a:cubicBezTo>
                  <a:pt x="11345613" y="502261"/>
                  <a:pt x="11335222" y="509566"/>
                  <a:pt x="11330734" y="504052"/>
                </a:cubicBezTo>
                <a:cubicBezTo>
                  <a:pt x="11325727" y="498031"/>
                  <a:pt x="11323677" y="497643"/>
                  <a:pt x="11328166" y="491881"/>
                </a:cubicBezTo>
                <a:cubicBezTo>
                  <a:pt x="11328166" y="491881"/>
                  <a:pt x="11333550" y="484835"/>
                  <a:pt x="11335600" y="481879"/>
                </a:cubicBezTo>
                <a:cubicBezTo>
                  <a:pt x="11337909" y="478804"/>
                  <a:pt x="11337272" y="473031"/>
                  <a:pt x="11338297" y="470604"/>
                </a:cubicBezTo>
                <a:cubicBezTo>
                  <a:pt x="11339193" y="468165"/>
                  <a:pt x="11344707" y="460861"/>
                  <a:pt x="11349972" y="456124"/>
                </a:cubicBezTo>
                <a:cubicBezTo>
                  <a:pt x="11351448" y="454843"/>
                  <a:pt x="11352866" y="454026"/>
                  <a:pt x="11354455" y="453696"/>
                </a:cubicBezTo>
                <a:close/>
                <a:moveTo>
                  <a:pt x="11324025" y="392924"/>
                </a:moveTo>
                <a:cubicBezTo>
                  <a:pt x="11322935" y="393149"/>
                  <a:pt x="11322134" y="395329"/>
                  <a:pt x="11322134" y="400006"/>
                </a:cubicBezTo>
                <a:cubicBezTo>
                  <a:pt x="11322134" y="423463"/>
                  <a:pt x="11332395" y="437555"/>
                  <a:pt x="11335988" y="441536"/>
                </a:cubicBezTo>
                <a:cubicBezTo>
                  <a:pt x="11339452" y="445507"/>
                  <a:pt x="11341114" y="449477"/>
                  <a:pt x="11339193" y="451786"/>
                </a:cubicBezTo>
                <a:cubicBezTo>
                  <a:pt x="11334068" y="457807"/>
                  <a:pt x="11328554" y="464475"/>
                  <a:pt x="11328425" y="467162"/>
                </a:cubicBezTo>
                <a:cubicBezTo>
                  <a:pt x="11328166" y="470107"/>
                  <a:pt x="11328425" y="471521"/>
                  <a:pt x="11327270" y="474855"/>
                </a:cubicBezTo>
                <a:cubicBezTo>
                  <a:pt x="11326116" y="478059"/>
                  <a:pt x="11322016" y="482796"/>
                  <a:pt x="11315477" y="490748"/>
                </a:cubicBezTo>
                <a:cubicBezTo>
                  <a:pt x="11311884" y="495366"/>
                  <a:pt x="11314193" y="500362"/>
                  <a:pt x="11317268" y="503696"/>
                </a:cubicBezTo>
                <a:cubicBezTo>
                  <a:pt x="11320861" y="507796"/>
                  <a:pt x="11323300" y="512544"/>
                  <a:pt x="11327788" y="514594"/>
                </a:cubicBezTo>
                <a:cubicBezTo>
                  <a:pt x="11332406" y="516644"/>
                  <a:pt x="11336506" y="515230"/>
                  <a:pt x="11341890" y="516137"/>
                </a:cubicBezTo>
                <a:cubicBezTo>
                  <a:pt x="11347016" y="517032"/>
                  <a:pt x="11353436" y="520107"/>
                  <a:pt x="11358561" y="529214"/>
                </a:cubicBezTo>
                <a:cubicBezTo>
                  <a:pt x="11365995" y="542539"/>
                  <a:pt x="11373947" y="563310"/>
                  <a:pt x="11388308" y="580476"/>
                </a:cubicBezTo>
                <a:cubicBezTo>
                  <a:pt x="11394717" y="588040"/>
                  <a:pt x="11394717" y="602013"/>
                  <a:pt x="11394717" y="606490"/>
                </a:cubicBezTo>
                <a:cubicBezTo>
                  <a:pt x="11395106" y="646736"/>
                  <a:pt x="11374076" y="684803"/>
                  <a:pt x="11360611" y="709026"/>
                </a:cubicBezTo>
                <a:cubicBezTo>
                  <a:pt x="11357406" y="714669"/>
                  <a:pt x="11358172" y="719406"/>
                  <a:pt x="11362402" y="719406"/>
                </a:cubicBezTo>
                <a:cubicBezTo>
                  <a:pt x="11367279" y="719406"/>
                  <a:pt x="11385481" y="719406"/>
                  <a:pt x="11388567" y="719406"/>
                </a:cubicBezTo>
                <a:cubicBezTo>
                  <a:pt x="11391901" y="719406"/>
                  <a:pt x="11393951" y="715813"/>
                  <a:pt x="11394210" y="711972"/>
                </a:cubicBezTo>
                <a:cubicBezTo>
                  <a:pt x="11396519" y="679030"/>
                  <a:pt x="11415110" y="618661"/>
                  <a:pt x="11429094" y="608411"/>
                </a:cubicBezTo>
                <a:cubicBezTo>
                  <a:pt x="11452561" y="623150"/>
                  <a:pt x="11475900" y="654678"/>
                  <a:pt x="11464484" y="709921"/>
                </a:cubicBezTo>
                <a:cubicBezTo>
                  <a:pt x="11463966" y="712997"/>
                  <a:pt x="11461150" y="719665"/>
                  <a:pt x="11468207" y="719665"/>
                </a:cubicBezTo>
                <a:cubicBezTo>
                  <a:pt x="11468207" y="719665"/>
                  <a:pt x="11488082" y="719665"/>
                  <a:pt x="11490650" y="719665"/>
                </a:cubicBezTo>
                <a:cubicBezTo>
                  <a:pt x="11493595" y="719665"/>
                  <a:pt x="11498343" y="718510"/>
                  <a:pt x="11497954" y="713126"/>
                </a:cubicBezTo>
                <a:cubicBezTo>
                  <a:pt x="11496800" y="691590"/>
                  <a:pt x="11478716" y="646100"/>
                  <a:pt x="11473979" y="619309"/>
                </a:cubicBezTo>
                <a:cubicBezTo>
                  <a:pt x="11471034" y="602390"/>
                  <a:pt x="11484499" y="572147"/>
                  <a:pt x="11535276" y="595345"/>
                </a:cubicBezTo>
                <a:cubicBezTo>
                  <a:pt x="11554773" y="577790"/>
                  <a:pt x="11580421" y="588428"/>
                  <a:pt x="11569383" y="622136"/>
                </a:cubicBezTo>
                <a:cubicBezTo>
                  <a:pt x="11558614" y="655714"/>
                  <a:pt x="11549249" y="670452"/>
                  <a:pt x="11512315" y="709932"/>
                </a:cubicBezTo>
                <a:cubicBezTo>
                  <a:pt x="11508215" y="714550"/>
                  <a:pt x="11507827" y="719417"/>
                  <a:pt x="11514624" y="719417"/>
                </a:cubicBezTo>
                <a:cubicBezTo>
                  <a:pt x="11517958" y="719417"/>
                  <a:pt x="11534888" y="719417"/>
                  <a:pt x="11538351" y="719417"/>
                </a:cubicBezTo>
                <a:cubicBezTo>
                  <a:pt x="11543476" y="719417"/>
                  <a:pt x="11545537" y="717874"/>
                  <a:pt x="11547069" y="713903"/>
                </a:cubicBezTo>
                <a:cubicBezTo>
                  <a:pt x="11548483" y="709673"/>
                  <a:pt x="11565412" y="656102"/>
                  <a:pt x="11598623" y="630983"/>
                </a:cubicBezTo>
                <a:cubicBezTo>
                  <a:pt x="11601191" y="629063"/>
                  <a:pt x="11603371" y="620474"/>
                  <a:pt x="11608496" y="600869"/>
                </a:cubicBezTo>
                <a:cubicBezTo>
                  <a:pt x="11624529" y="622017"/>
                  <a:pt x="11626709" y="660461"/>
                  <a:pt x="11599130" y="710062"/>
                </a:cubicBezTo>
                <a:cubicBezTo>
                  <a:pt x="11596314" y="715316"/>
                  <a:pt x="11597976" y="719287"/>
                  <a:pt x="11601439" y="719287"/>
                </a:cubicBezTo>
                <a:cubicBezTo>
                  <a:pt x="11603360" y="719287"/>
                  <a:pt x="11618368" y="719287"/>
                  <a:pt x="11622857" y="719287"/>
                </a:cubicBezTo>
                <a:cubicBezTo>
                  <a:pt x="11626828" y="719287"/>
                  <a:pt x="11627982" y="717107"/>
                  <a:pt x="11629525" y="711087"/>
                </a:cubicBezTo>
                <a:cubicBezTo>
                  <a:pt x="11631446" y="703653"/>
                  <a:pt x="11632093" y="700060"/>
                  <a:pt x="11634650" y="693014"/>
                </a:cubicBezTo>
                <a:cubicBezTo>
                  <a:pt x="11636193" y="688655"/>
                  <a:pt x="11636830" y="687889"/>
                  <a:pt x="11654018" y="688018"/>
                </a:cubicBezTo>
                <a:cubicBezTo>
                  <a:pt x="11659402" y="688018"/>
                  <a:pt x="11659024" y="685202"/>
                  <a:pt x="11659024" y="680584"/>
                </a:cubicBezTo>
                <a:cubicBezTo>
                  <a:pt x="11659272" y="614151"/>
                  <a:pt x="11659661" y="544687"/>
                  <a:pt x="11654654" y="520852"/>
                </a:cubicBezTo>
                <a:cubicBezTo>
                  <a:pt x="11647727" y="487403"/>
                  <a:pt x="11618617" y="486378"/>
                  <a:pt x="11603360" y="487533"/>
                </a:cubicBezTo>
                <a:cubicBezTo>
                  <a:pt x="11587456" y="488688"/>
                  <a:pt x="11557449" y="493424"/>
                  <a:pt x="11526547" y="493424"/>
                </a:cubicBezTo>
                <a:cubicBezTo>
                  <a:pt x="11484866" y="493424"/>
                  <a:pt x="11437930" y="481631"/>
                  <a:pt x="11402033" y="464842"/>
                </a:cubicBezTo>
                <a:cubicBezTo>
                  <a:pt x="11395753" y="462026"/>
                  <a:pt x="11398958" y="460742"/>
                  <a:pt x="11401644" y="459199"/>
                </a:cubicBezTo>
                <a:cubicBezTo>
                  <a:pt x="11415110" y="451765"/>
                  <a:pt x="11426774" y="445097"/>
                  <a:pt x="11433960" y="433314"/>
                </a:cubicBezTo>
                <a:cubicBezTo>
                  <a:pt x="11439473" y="424348"/>
                  <a:pt x="11437423" y="421521"/>
                  <a:pt x="11431392" y="426398"/>
                </a:cubicBezTo>
                <a:cubicBezTo>
                  <a:pt x="11415110" y="439982"/>
                  <a:pt x="11391890" y="447546"/>
                  <a:pt x="11365995" y="438191"/>
                </a:cubicBezTo>
                <a:cubicBezTo>
                  <a:pt x="11339959" y="428966"/>
                  <a:pt x="11329957" y="403847"/>
                  <a:pt x="11327648" y="397568"/>
                </a:cubicBezTo>
                <a:cubicBezTo>
                  <a:pt x="11326493" y="394428"/>
                  <a:pt x="11325115" y="392699"/>
                  <a:pt x="11324025" y="392924"/>
                </a:cubicBezTo>
                <a:close/>
                <a:moveTo>
                  <a:pt x="11391491" y="334037"/>
                </a:moveTo>
                <a:cubicBezTo>
                  <a:pt x="11410848" y="334037"/>
                  <a:pt x="11426364" y="349790"/>
                  <a:pt x="11426364" y="368996"/>
                </a:cubicBezTo>
                <a:cubicBezTo>
                  <a:pt x="11426364" y="388332"/>
                  <a:pt x="11410848" y="403955"/>
                  <a:pt x="11391491" y="403955"/>
                </a:cubicBezTo>
                <a:cubicBezTo>
                  <a:pt x="11372134" y="403955"/>
                  <a:pt x="11356360" y="388332"/>
                  <a:pt x="11356360" y="368996"/>
                </a:cubicBezTo>
                <a:cubicBezTo>
                  <a:pt x="11356360" y="349542"/>
                  <a:pt x="11372134" y="334037"/>
                  <a:pt x="11391491" y="334037"/>
                </a:cubicBezTo>
                <a:close/>
                <a:moveTo>
                  <a:pt x="11389959" y="321618"/>
                </a:moveTo>
                <a:cubicBezTo>
                  <a:pt x="11360729" y="321618"/>
                  <a:pt x="11337262" y="345442"/>
                  <a:pt x="11337262" y="374510"/>
                </a:cubicBezTo>
                <a:cubicBezTo>
                  <a:pt x="11337262" y="403836"/>
                  <a:pt x="11360978" y="427401"/>
                  <a:pt x="11389959" y="427401"/>
                </a:cubicBezTo>
                <a:cubicBezTo>
                  <a:pt x="11419189" y="427401"/>
                  <a:pt x="11442656" y="403577"/>
                  <a:pt x="11442656" y="374510"/>
                </a:cubicBezTo>
                <a:cubicBezTo>
                  <a:pt x="11442656" y="345183"/>
                  <a:pt x="11419189" y="321618"/>
                  <a:pt x="11389959" y="321618"/>
                </a:cubicBezTo>
                <a:close/>
                <a:moveTo>
                  <a:pt x="0" y="0"/>
                </a:moveTo>
                <a:lnTo>
                  <a:pt x="12193200" y="0"/>
                </a:lnTo>
                <a:lnTo>
                  <a:pt x="12193200" y="6861600"/>
                </a:lnTo>
                <a:lnTo>
                  <a:pt x="0" y="6861600"/>
                </a:lnTo>
                <a:close/>
              </a:path>
            </a:pathLst>
          </a:custGeom>
          <a:solidFill>
            <a:srgbClr val="D4D7DC"/>
          </a:solidFill>
        </p:spPr>
        <p:txBody>
          <a:bodyPr wrap="square" tIns="72000" anchor="t" anchorCtr="0">
            <a:noAutofit/>
          </a:bodyPr>
          <a:lstStyle>
            <a:lvl1pPr marL="0" indent="0" algn="ctr">
              <a:buNone/>
              <a:defRPr sz="1050">
                <a:solidFill>
                  <a:schemeClr val="bg1"/>
                </a:solidFill>
              </a:defRPr>
            </a:lvl1pPr>
          </a:lstStyle>
          <a:p>
            <a:pPr marL="0" marR="0" lvl="0" indent="0" algn="ctr" defTabSz="685800"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3" name="Title 2">
            <a:extLst>
              <a:ext uri="{FF2B5EF4-FFF2-40B4-BE49-F238E27FC236}">
                <a16:creationId xmlns:a16="http://schemas.microsoft.com/office/drawing/2014/main" id="{B4C3EE7D-BC64-44D4-965B-AAAA5C4BD6BC}"/>
              </a:ext>
            </a:extLst>
          </p:cNvPr>
          <p:cNvSpPr>
            <a:spLocks noGrp="1"/>
          </p:cNvSpPr>
          <p:nvPr>
            <p:ph type="title" hasCustomPrompt="1"/>
          </p:nvPr>
        </p:nvSpPr>
        <p:spPr>
          <a:xfrm>
            <a:off x="486000" y="648000"/>
            <a:ext cx="4806000" cy="5562000"/>
          </a:xfrm>
        </p:spPr>
        <p:txBody>
          <a:bodyPr anchor="ctr"/>
          <a:lstStyle>
            <a:lvl1pPr>
              <a:lnSpc>
                <a:spcPct val="120000"/>
              </a:lnSpc>
              <a:defRPr sz="5400">
                <a:solidFill>
                  <a:schemeClr val="bg1"/>
                </a:solidFill>
              </a:defRPr>
            </a:lvl1pPr>
          </a:lstStyle>
          <a:p>
            <a:r>
              <a:rPr lang="en-GB"/>
              <a:t>Click to add title</a:t>
            </a:r>
          </a:p>
        </p:txBody>
      </p:sp>
      <p:sp>
        <p:nvSpPr>
          <p:cNvPr id="5" name="Text Placeholder 4">
            <a:extLst>
              <a:ext uri="{FF2B5EF4-FFF2-40B4-BE49-F238E27FC236}">
                <a16:creationId xmlns:a16="http://schemas.microsoft.com/office/drawing/2014/main" id="{42E69A22-4168-4C89-915E-68554934A99F}"/>
              </a:ext>
            </a:extLst>
          </p:cNvPr>
          <p:cNvSpPr>
            <a:spLocks noGrp="1"/>
          </p:cNvSpPr>
          <p:nvPr>
            <p:ph type="body" sz="quarter" idx="19" hasCustomPrompt="1"/>
          </p:nvPr>
        </p:nvSpPr>
        <p:spPr>
          <a:xfrm>
            <a:off x="5535000" y="2781000"/>
            <a:ext cx="3123000" cy="3429000"/>
          </a:xfrm>
        </p:spPr>
        <p:txBody>
          <a:bodyPr anchor="b"/>
          <a:lstStyle>
            <a:lvl1pPr marL="0" indent="0">
              <a:buNone/>
              <a:defRPr sz="1050">
                <a:solidFill>
                  <a:schemeClr val="bg1"/>
                </a:solidFill>
              </a:defRPr>
            </a:lvl1pPr>
            <a:lvl2pPr>
              <a:defRPr sz="1050">
                <a:solidFill>
                  <a:schemeClr val="bg1"/>
                </a:solidFill>
              </a:defRPr>
            </a:lvl2pPr>
            <a:lvl3pPr>
              <a:defRPr sz="1050">
                <a:solidFill>
                  <a:schemeClr val="bg1"/>
                </a:solidFill>
              </a:defRPr>
            </a:lvl3pPr>
            <a:lvl4pPr>
              <a:defRPr sz="1050">
                <a:solidFill>
                  <a:schemeClr val="bg1"/>
                </a:solidFill>
              </a:defRPr>
            </a:lvl4pPr>
            <a:lvl5pPr>
              <a:defRPr sz="1050">
                <a:solidFill>
                  <a:schemeClr val="bg1"/>
                </a:solidFill>
              </a:defRPr>
            </a:lvl5pPr>
          </a:lstStyle>
          <a:p>
            <a:pPr lvl="0"/>
            <a:r>
              <a:rPr lang="en-GB"/>
              <a:t>Click to add text</a:t>
            </a:r>
          </a:p>
        </p:txBody>
      </p:sp>
      <p:sp>
        <p:nvSpPr>
          <p:cNvPr id="6" name="Date Placeholder 5">
            <a:extLst>
              <a:ext uri="{FF2B5EF4-FFF2-40B4-BE49-F238E27FC236}">
                <a16:creationId xmlns:a16="http://schemas.microsoft.com/office/drawing/2014/main" id="{72E73A1B-874D-4A61-944C-6104EF22B9DD}"/>
              </a:ext>
            </a:extLst>
          </p:cNvPr>
          <p:cNvSpPr>
            <a:spLocks noGrp="1"/>
          </p:cNvSpPr>
          <p:nvPr>
            <p:ph type="dt" sz="half" idx="15"/>
          </p:nvPr>
        </p:nvSpPr>
        <p:spPr/>
        <p:txBody>
          <a:bodyPr/>
          <a:lstStyle>
            <a:lvl1pPr>
              <a:defRPr>
                <a:solidFill>
                  <a:schemeClr val="bg1"/>
                </a:solidFill>
              </a:defRPr>
            </a:lvl1pPr>
          </a:lstStyle>
          <a:p>
            <a:fld id="{8A7299B3-696F-45BC-8E56-1C74D63E639F}" type="datetime3">
              <a:rPr lang="en-US" smtClean="0"/>
              <a:t>11 June 2025</a:t>
            </a:fld>
            <a:endParaRPr lang="en-GB" dirty="0"/>
          </a:p>
        </p:txBody>
      </p:sp>
      <p:sp>
        <p:nvSpPr>
          <p:cNvPr id="9" name="Footer Placeholder 8">
            <a:extLst>
              <a:ext uri="{FF2B5EF4-FFF2-40B4-BE49-F238E27FC236}">
                <a16:creationId xmlns:a16="http://schemas.microsoft.com/office/drawing/2014/main" id="{C123DF4B-C0EB-448C-B355-2743629DD45A}"/>
              </a:ext>
            </a:extLst>
          </p:cNvPr>
          <p:cNvSpPr>
            <a:spLocks noGrp="1"/>
          </p:cNvSpPr>
          <p:nvPr>
            <p:ph type="ftr" sz="quarter" idx="16"/>
          </p:nvPr>
        </p:nvSpPr>
        <p:spPr/>
        <p:txBody>
          <a:bodyPr/>
          <a:lstStyle>
            <a:lvl1pPr>
              <a:defRPr>
                <a:solidFill>
                  <a:schemeClr val="bg1"/>
                </a:solidFill>
              </a:defRPr>
            </a:lvl1pPr>
          </a:lstStyle>
          <a:p>
            <a:endParaRPr lang="en-GB" dirty="0"/>
          </a:p>
        </p:txBody>
      </p:sp>
      <p:sp>
        <p:nvSpPr>
          <p:cNvPr id="10" name="Slide Number Placeholder 9">
            <a:extLst>
              <a:ext uri="{FF2B5EF4-FFF2-40B4-BE49-F238E27FC236}">
                <a16:creationId xmlns:a16="http://schemas.microsoft.com/office/drawing/2014/main" id="{D92667E6-AA52-4ED3-B122-113FB4F8CA46}"/>
              </a:ext>
            </a:extLst>
          </p:cNvPr>
          <p:cNvSpPr>
            <a:spLocks noGrp="1"/>
          </p:cNvSpPr>
          <p:nvPr>
            <p:ph type="sldNum" sz="quarter" idx="17"/>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2" name="Tagline" descr="{&quot;templafy&quot;:{&quot;type&quot;:&quot;image&quot;,&quot;inheritDimensions&quot;:&quot;inheritNone&quot;,&quot;width&quot;:&quot;7.67 cm&quot;,&quot;binding&quot;:&quot;Form.PLogoChoice.PLogoInsertionWhite&quot;}}" title="Form.PLogoChoice.PLogoInsertionWhite">
            <a:extLst>
              <a:ext uri="{FF2B5EF4-FFF2-40B4-BE49-F238E27FC236}">
                <a16:creationId xmlns:a16="http://schemas.microsoft.com/office/drawing/2014/main" id="{B6E51AD8-D258-457C-9483-72C95483B714}"/>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23457925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Editorial Pink">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82C40FC-7870-4C1F-9C95-3246AC8AF6C8}"/>
              </a:ext>
            </a:extLst>
          </p:cNvPr>
          <p:cNvSpPr/>
          <p:nvPr userDrawn="1"/>
        </p:nvSpPr>
        <p:spPr bwMode="ltGray">
          <a:xfrm>
            <a:off x="243000" y="3429000"/>
            <a:ext cx="8658001" cy="3105000"/>
          </a:xfrm>
          <a:prstGeom prst="rect">
            <a:avLst/>
          </a:prstGeom>
          <a:solidFill>
            <a:srgbClr val="FCEDF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 name="Title 1"/>
          <p:cNvSpPr>
            <a:spLocks noGrp="1"/>
          </p:cNvSpPr>
          <p:nvPr>
            <p:ph type="title" hasCustomPrompt="1"/>
          </p:nvPr>
        </p:nvSpPr>
        <p:spPr>
          <a:xfrm>
            <a:off x="486000" y="648000"/>
            <a:ext cx="6489001" cy="3105000"/>
          </a:xfrm>
        </p:spPr>
        <p:txBody>
          <a:bodyPr anchor="b"/>
          <a:lstStyle>
            <a:lvl1pPr>
              <a:lnSpc>
                <a:spcPct val="100000"/>
              </a:lnSpc>
              <a:defRPr sz="3300" b="0"/>
            </a:lvl1pPr>
          </a:lstStyle>
          <a:p>
            <a:r>
              <a:rPr lang="en-GB" noProof="0"/>
              <a:t>Click to add title</a:t>
            </a:r>
          </a:p>
        </p:txBody>
      </p:sp>
      <p:sp>
        <p:nvSpPr>
          <p:cNvPr id="5" name="Text Placeholder 4">
            <a:extLst>
              <a:ext uri="{FF2B5EF4-FFF2-40B4-BE49-F238E27FC236}">
                <a16:creationId xmlns:a16="http://schemas.microsoft.com/office/drawing/2014/main" id="{A2B6B429-7799-4339-B7CE-2765835DF770}"/>
              </a:ext>
            </a:extLst>
          </p:cNvPr>
          <p:cNvSpPr>
            <a:spLocks noGrp="1"/>
          </p:cNvSpPr>
          <p:nvPr>
            <p:ph type="body" sz="quarter" idx="14" hasCustomPrompt="1"/>
          </p:nvPr>
        </p:nvSpPr>
        <p:spPr>
          <a:xfrm>
            <a:off x="2169000" y="4077000"/>
            <a:ext cx="1440000" cy="2133000"/>
          </a:xfrm>
        </p:spPr>
        <p:txBody>
          <a:bodyPr/>
          <a:lstStyle>
            <a:lvl1pPr>
              <a:defRPr sz="1050"/>
            </a:lvl1pPr>
            <a:lvl2pPr>
              <a:defRPr sz="1050"/>
            </a:lvl2pPr>
            <a:lvl3pPr>
              <a:defRPr sz="1050"/>
            </a:lvl3pPr>
            <a:lvl4pPr>
              <a:defRPr sz="1050"/>
            </a:lvl4pPr>
            <a:lvl5pPr>
              <a:defRPr sz="1050"/>
            </a:lvl5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4" name="Text Placeholder 4">
            <a:extLst>
              <a:ext uri="{FF2B5EF4-FFF2-40B4-BE49-F238E27FC236}">
                <a16:creationId xmlns:a16="http://schemas.microsoft.com/office/drawing/2014/main" id="{67B2CB86-6590-49D4-96EB-823C6647FED4}"/>
              </a:ext>
            </a:extLst>
          </p:cNvPr>
          <p:cNvSpPr>
            <a:spLocks noGrp="1"/>
          </p:cNvSpPr>
          <p:nvPr>
            <p:ph type="body" sz="quarter" idx="15" hasCustomPrompt="1"/>
          </p:nvPr>
        </p:nvSpPr>
        <p:spPr>
          <a:xfrm>
            <a:off x="3851999" y="4077000"/>
            <a:ext cx="3123000" cy="2133000"/>
          </a:xfrm>
        </p:spPr>
        <p:txBody>
          <a:bodyPr/>
          <a:lstStyle>
            <a:lvl1pPr>
              <a:defRPr sz="1050"/>
            </a:lvl1pPr>
            <a:lvl2pPr>
              <a:defRPr sz="1050"/>
            </a:lvl2pPr>
            <a:lvl3pPr>
              <a:defRPr sz="1050"/>
            </a:lvl3pPr>
            <a:lvl4pPr>
              <a:defRPr sz="1050"/>
            </a:lvl4pPr>
            <a:lvl5pPr>
              <a:defRPr sz="1050"/>
            </a:lvl5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6" name="Text Placeholder 4">
            <a:extLst>
              <a:ext uri="{FF2B5EF4-FFF2-40B4-BE49-F238E27FC236}">
                <a16:creationId xmlns:a16="http://schemas.microsoft.com/office/drawing/2014/main" id="{95E1B88D-BEB4-49A3-83C3-C98DF1AC3317}"/>
              </a:ext>
            </a:extLst>
          </p:cNvPr>
          <p:cNvSpPr>
            <a:spLocks noGrp="1"/>
          </p:cNvSpPr>
          <p:nvPr>
            <p:ph type="body" sz="quarter" idx="16" hasCustomPrompt="1"/>
          </p:nvPr>
        </p:nvSpPr>
        <p:spPr>
          <a:xfrm>
            <a:off x="7218000" y="4077000"/>
            <a:ext cx="1440000" cy="2133000"/>
          </a:xfrm>
        </p:spPr>
        <p:txBody>
          <a:bodyPr/>
          <a:lstStyle>
            <a:lvl1pPr>
              <a:defRPr sz="1050"/>
            </a:lvl1pPr>
            <a:lvl2pPr>
              <a:defRPr sz="1050"/>
            </a:lvl2pPr>
            <a:lvl3pPr>
              <a:defRPr sz="1050"/>
            </a:lvl3pPr>
            <a:lvl4pPr>
              <a:defRPr sz="1050"/>
            </a:lvl4pPr>
            <a:lvl5pPr>
              <a:defRPr sz="1050"/>
            </a:lvl5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6000" y="5886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EC23F839-4B92-4EA0-A2E5-D41A6C25ABAD}"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Tree>
    <p:extLst>
      <p:ext uri="{BB962C8B-B14F-4D97-AF65-F5344CB8AC3E}">
        <p14:creationId xmlns:p14="http://schemas.microsoft.com/office/powerpoint/2010/main" val="19367708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Editorial Gree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82C40FC-7870-4C1F-9C95-3246AC8AF6C8}"/>
              </a:ext>
            </a:extLst>
          </p:cNvPr>
          <p:cNvSpPr/>
          <p:nvPr userDrawn="1"/>
        </p:nvSpPr>
        <p:spPr bwMode="ltGray">
          <a:xfrm>
            <a:off x="2169001" y="324000"/>
            <a:ext cx="6731999" cy="6210000"/>
          </a:xfrm>
          <a:prstGeom prst="rect">
            <a:avLst/>
          </a:prstGeom>
          <a:solidFill>
            <a:srgbClr val="D4E9E8"/>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 name="Title 1"/>
          <p:cNvSpPr>
            <a:spLocks noGrp="1"/>
          </p:cNvSpPr>
          <p:nvPr>
            <p:ph type="title" hasCustomPrompt="1"/>
          </p:nvPr>
        </p:nvSpPr>
        <p:spPr>
          <a:xfrm>
            <a:off x="486000" y="648000"/>
            <a:ext cx="3123000" cy="5562000"/>
          </a:xfrm>
        </p:spPr>
        <p:txBody>
          <a:bodyPr anchor="ctr"/>
          <a:lstStyle>
            <a:lvl1pPr>
              <a:lnSpc>
                <a:spcPct val="100000"/>
              </a:lnSpc>
              <a:defRPr sz="3300" b="0"/>
            </a:lvl1pPr>
          </a:lstStyle>
          <a:p>
            <a:r>
              <a:rPr lang="en-GB" noProof="0"/>
              <a:t>Click to add title</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6000" y="6210000"/>
            <a:ext cx="3123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5963AFDB-4271-4C68-A703-EF1F536B75EF}"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4" name="Content Placeholder 3">
            <a:extLst>
              <a:ext uri="{FF2B5EF4-FFF2-40B4-BE49-F238E27FC236}">
                <a16:creationId xmlns:a16="http://schemas.microsoft.com/office/drawing/2014/main" id="{7CDAC364-33E1-4E5D-B7FA-E4D384921297}"/>
              </a:ext>
            </a:extLst>
          </p:cNvPr>
          <p:cNvSpPr>
            <a:spLocks noGrp="1"/>
          </p:cNvSpPr>
          <p:nvPr>
            <p:ph sz="quarter" idx="14" hasCustomPrompt="1"/>
          </p:nvPr>
        </p:nvSpPr>
        <p:spPr>
          <a:xfrm>
            <a:off x="3851999" y="648000"/>
            <a:ext cx="3123001" cy="55620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10">
            <a:extLst>
              <a:ext uri="{FF2B5EF4-FFF2-40B4-BE49-F238E27FC236}">
                <a16:creationId xmlns:a16="http://schemas.microsoft.com/office/drawing/2014/main" id="{F8270947-5EF6-40DC-A2E5-BBCD8A56EE7C}"/>
              </a:ext>
            </a:extLst>
          </p:cNvPr>
          <p:cNvSpPr>
            <a:spLocks noGrp="1"/>
          </p:cNvSpPr>
          <p:nvPr>
            <p:ph sz="quarter" idx="15" hasCustomPrompt="1"/>
          </p:nvPr>
        </p:nvSpPr>
        <p:spPr>
          <a:xfrm>
            <a:off x="7218000" y="648000"/>
            <a:ext cx="1440000" cy="5562000"/>
          </a:xfrm>
        </p:spPr>
        <p:txBody>
          <a:bodyPr/>
          <a:lstStyle>
            <a:lvl1pPr>
              <a:defRPr sz="1050"/>
            </a:lvl1pPr>
            <a:lvl2pPr>
              <a:defRPr sz="1050"/>
            </a:lvl2pPr>
            <a:lvl3pPr>
              <a:defRPr sz="1050"/>
            </a:lvl3pPr>
            <a:lvl4pPr>
              <a:defRPr sz="1050"/>
            </a:lvl4pPr>
            <a:lvl5pPr>
              <a:defRPr sz="105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17196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Editorial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82C40FC-7870-4C1F-9C95-3246AC8AF6C8}"/>
              </a:ext>
            </a:extLst>
          </p:cNvPr>
          <p:cNvSpPr/>
          <p:nvPr userDrawn="1"/>
        </p:nvSpPr>
        <p:spPr bwMode="ltGray">
          <a:xfrm>
            <a:off x="3852000" y="324000"/>
            <a:ext cx="5049001" cy="6210000"/>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 name="Title 1"/>
          <p:cNvSpPr>
            <a:spLocks noGrp="1"/>
          </p:cNvSpPr>
          <p:nvPr>
            <p:ph type="title" hasCustomPrompt="1"/>
          </p:nvPr>
        </p:nvSpPr>
        <p:spPr>
          <a:xfrm>
            <a:off x="486000" y="648000"/>
            <a:ext cx="4806000" cy="2133000"/>
          </a:xfrm>
        </p:spPr>
        <p:txBody>
          <a:bodyPr anchor="t"/>
          <a:lstStyle>
            <a:lvl1pPr>
              <a:lnSpc>
                <a:spcPct val="100000"/>
              </a:lnSpc>
              <a:defRPr sz="3300" b="0"/>
            </a:lvl1pPr>
          </a:lstStyle>
          <a:p>
            <a:r>
              <a:rPr lang="en-GB" noProof="0"/>
              <a:t>Click to add title</a:t>
            </a:r>
          </a:p>
        </p:txBody>
      </p:sp>
      <p:sp>
        <p:nvSpPr>
          <p:cNvPr id="5" name="Text Placeholder 4">
            <a:extLst>
              <a:ext uri="{FF2B5EF4-FFF2-40B4-BE49-F238E27FC236}">
                <a16:creationId xmlns:a16="http://schemas.microsoft.com/office/drawing/2014/main" id="{A2B6B429-7799-4339-B7CE-2765835DF770}"/>
              </a:ext>
            </a:extLst>
          </p:cNvPr>
          <p:cNvSpPr>
            <a:spLocks noGrp="1"/>
          </p:cNvSpPr>
          <p:nvPr>
            <p:ph type="body" sz="quarter" idx="14" hasCustomPrompt="1"/>
          </p:nvPr>
        </p:nvSpPr>
        <p:spPr>
          <a:xfrm>
            <a:off x="2169000" y="3429000"/>
            <a:ext cx="1440000" cy="2781000"/>
          </a:xfrm>
        </p:spPr>
        <p:txBody>
          <a:bodyPr/>
          <a:lstStyle>
            <a:lvl1pPr>
              <a:defRPr sz="1050"/>
            </a:lvl1pPr>
            <a:lvl2pPr>
              <a:defRPr sz="1050"/>
            </a:lvl2pPr>
            <a:lvl3pPr>
              <a:defRPr sz="1050"/>
            </a:lvl3pPr>
            <a:lvl4pPr>
              <a:defRPr sz="1050"/>
            </a:lvl4pPr>
            <a:lvl5pPr>
              <a:defRPr sz="1050"/>
            </a:lvl5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4" name="Text Placeholder 4">
            <a:extLst>
              <a:ext uri="{FF2B5EF4-FFF2-40B4-BE49-F238E27FC236}">
                <a16:creationId xmlns:a16="http://schemas.microsoft.com/office/drawing/2014/main" id="{67B2CB86-6590-49D4-96EB-823C6647FED4}"/>
              </a:ext>
            </a:extLst>
          </p:cNvPr>
          <p:cNvSpPr>
            <a:spLocks noGrp="1"/>
          </p:cNvSpPr>
          <p:nvPr>
            <p:ph type="body" sz="quarter" idx="15" hasCustomPrompt="1"/>
          </p:nvPr>
        </p:nvSpPr>
        <p:spPr>
          <a:xfrm>
            <a:off x="5535000" y="3429000"/>
            <a:ext cx="3123000" cy="2781000"/>
          </a:xfrm>
        </p:spPr>
        <p:txBody>
          <a:bodyPr/>
          <a:lstStyle>
            <a:lvl1pPr>
              <a:defRPr sz="1050"/>
            </a:lvl1pPr>
            <a:lvl2pPr>
              <a:defRPr sz="1050"/>
            </a:lvl2pPr>
            <a:lvl3pPr>
              <a:defRPr sz="1050"/>
            </a:lvl3pPr>
            <a:lvl4pPr>
              <a:defRPr sz="1050"/>
            </a:lvl4pPr>
            <a:lvl5pPr>
              <a:defRPr sz="1050"/>
            </a:lvl5pPr>
          </a:lstStyle>
          <a:p>
            <a:pPr lvl="0"/>
            <a:r>
              <a:rPr lang="en-GB"/>
              <a:t>Click to add text</a:t>
            </a:r>
          </a:p>
          <a:p>
            <a:pPr lvl="1"/>
            <a:r>
              <a:rPr lang="en-GB"/>
              <a:t>Second level</a:t>
            </a:r>
          </a:p>
          <a:p>
            <a:pPr lvl="2"/>
            <a:r>
              <a:rPr lang="en-GB"/>
              <a:t>Third level</a:t>
            </a:r>
          </a:p>
          <a:p>
            <a:pPr lvl="3"/>
            <a:r>
              <a:rPr lang="en-GB"/>
              <a:t>Fourth level</a:t>
            </a:r>
          </a:p>
          <a:p>
            <a:pPr lvl="4"/>
            <a:r>
              <a:rPr lang="en-GB"/>
              <a:t>Fifth level</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F1321D69-C00A-46C7-AFEA-2A3B13BE34A9}"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Tree>
    <p:extLst>
      <p:ext uri="{BB962C8B-B14F-4D97-AF65-F5344CB8AC3E}">
        <p14:creationId xmlns:p14="http://schemas.microsoft.com/office/powerpoint/2010/main" val="107017176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Editorial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82C40FC-7870-4C1F-9C95-3246AC8AF6C8}"/>
              </a:ext>
            </a:extLst>
          </p:cNvPr>
          <p:cNvSpPr/>
          <p:nvPr userDrawn="1"/>
        </p:nvSpPr>
        <p:spPr bwMode="ltGray">
          <a:xfrm>
            <a:off x="2169001" y="324000"/>
            <a:ext cx="6731999" cy="6210000"/>
          </a:xfrm>
          <a:prstGeom prst="rect">
            <a:avLst/>
          </a:prstGeom>
          <a:solidFill>
            <a:srgbClr val="E9EBED"/>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 name="Title 1"/>
          <p:cNvSpPr>
            <a:spLocks noGrp="1"/>
          </p:cNvSpPr>
          <p:nvPr>
            <p:ph type="title" hasCustomPrompt="1"/>
          </p:nvPr>
        </p:nvSpPr>
        <p:spPr>
          <a:xfrm>
            <a:off x="486000" y="648000"/>
            <a:ext cx="3123000" cy="3105000"/>
          </a:xfrm>
        </p:spPr>
        <p:txBody>
          <a:bodyPr anchor="t"/>
          <a:lstStyle>
            <a:lvl1pPr>
              <a:lnSpc>
                <a:spcPct val="100000"/>
              </a:lnSpc>
              <a:defRPr sz="3300" b="0"/>
            </a:lvl1pPr>
          </a:lstStyle>
          <a:p>
            <a:r>
              <a:rPr lang="en-GB" noProof="0"/>
              <a:t>Click to add title</a:t>
            </a:r>
          </a:p>
        </p:txBody>
      </p:sp>
      <p:sp>
        <p:nvSpPr>
          <p:cNvPr id="10" name="Text Placeholder 4">
            <a:extLst>
              <a:ext uri="{FF2B5EF4-FFF2-40B4-BE49-F238E27FC236}">
                <a16:creationId xmlns:a16="http://schemas.microsoft.com/office/drawing/2014/main" id="{BEE9CAB8-E41D-4FCF-AC14-48AEBE341F5A}"/>
              </a:ext>
            </a:extLst>
          </p:cNvPr>
          <p:cNvSpPr>
            <a:spLocks noGrp="1"/>
          </p:cNvSpPr>
          <p:nvPr>
            <p:ph type="body" sz="quarter" idx="13" hasCustomPrompt="1"/>
          </p:nvPr>
        </p:nvSpPr>
        <p:spPr>
          <a:xfrm>
            <a:off x="485999" y="6210000"/>
            <a:ext cx="1440000" cy="324000"/>
          </a:xfrm>
        </p:spPr>
        <p:txBody>
          <a:bodyPr anchor="b"/>
          <a:lstStyle>
            <a:lvl1pPr marL="0" indent="0">
              <a:buNone/>
              <a:defRPr sz="525" i="1">
                <a:solidFill>
                  <a:schemeClr val="tx2"/>
                </a:solidFill>
              </a:defRPr>
            </a:lvl1pPr>
          </a:lstStyle>
          <a:p>
            <a:pPr lvl="0"/>
            <a:r>
              <a:rPr lang="en-GB"/>
              <a:t>Insert notes</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16464A8D-000C-41ED-950D-72EC10DCD4C6}"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4" name="Content Placeholder 3">
            <a:extLst>
              <a:ext uri="{FF2B5EF4-FFF2-40B4-BE49-F238E27FC236}">
                <a16:creationId xmlns:a16="http://schemas.microsoft.com/office/drawing/2014/main" id="{B0C40FC7-04A9-4263-9DB4-3DAAFE35D369}"/>
              </a:ext>
            </a:extLst>
          </p:cNvPr>
          <p:cNvSpPr>
            <a:spLocks noGrp="1"/>
          </p:cNvSpPr>
          <p:nvPr>
            <p:ph sz="quarter" idx="14" hasCustomPrompt="1"/>
          </p:nvPr>
        </p:nvSpPr>
        <p:spPr>
          <a:xfrm>
            <a:off x="485999" y="4077000"/>
            <a:ext cx="1440000" cy="2133000"/>
          </a:xfrm>
        </p:spPr>
        <p:txBody>
          <a:bodyPr/>
          <a:lstStyle>
            <a:lvl1pPr>
              <a:defRPr sz="1050"/>
            </a:lvl1pPr>
            <a:lvl2pPr>
              <a:defRPr sz="1050"/>
            </a:lvl2pPr>
            <a:lvl3pPr>
              <a:defRPr sz="1050"/>
            </a:lvl3pPr>
            <a:lvl4pPr>
              <a:defRPr sz="1050"/>
            </a:lvl4pPr>
            <a:lvl5pPr>
              <a:defRPr sz="105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10">
            <a:extLst>
              <a:ext uri="{FF2B5EF4-FFF2-40B4-BE49-F238E27FC236}">
                <a16:creationId xmlns:a16="http://schemas.microsoft.com/office/drawing/2014/main" id="{D3F5C81B-CCBB-449E-A906-622504023D22}"/>
              </a:ext>
            </a:extLst>
          </p:cNvPr>
          <p:cNvSpPr>
            <a:spLocks noGrp="1"/>
          </p:cNvSpPr>
          <p:nvPr>
            <p:ph sz="quarter" idx="15" hasCustomPrompt="1"/>
          </p:nvPr>
        </p:nvSpPr>
        <p:spPr>
          <a:xfrm>
            <a:off x="3852000" y="648000"/>
            <a:ext cx="4806001" cy="31050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a:extLst>
              <a:ext uri="{FF2B5EF4-FFF2-40B4-BE49-F238E27FC236}">
                <a16:creationId xmlns:a16="http://schemas.microsoft.com/office/drawing/2014/main" id="{4BBF8239-2E8F-4667-916C-3F586A89212F}"/>
              </a:ext>
            </a:extLst>
          </p:cNvPr>
          <p:cNvSpPr>
            <a:spLocks noGrp="1"/>
          </p:cNvSpPr>
          <p:nvPr>
            <p:ph sz="quarter" idx="16" hasCustomPrompt="1"/>
          </p:nvPr>
        </p:nvSpPr>
        <p:spPr>
          <a:xfrm>
            <a:off x="3851999" y="4077000"/>
            <a:ext cx="3123000" cy="2133001"/>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Content Placeholder 16">
            <a:extLst>
              <a:ext uri="{FF2B5EF4-FFF2-40B4-BE49-F238E27FC236}">
                <a16:creationId xmlns:a16="http://schemas.microsoft.com/office/drawing/2014/main" id="{0901DBFD-EC7A-43B4-895D-0575D5391E8E}"/>
              </a:ext>
            </a:extLst>
          </p:cNvPr>
          <p:cNvSpPr>
            <a:spLocks noGrp="1"/>
          </p:cNvSpPr>
          <p:nvPr>
            <p:ph sz="quarter" idx="17" hasCustomPrompt="1"/>
          </p:nvPr>
        </p:nvSpPr>
        <p:spPr>
          <a:xfrm>
            <a:off x="7217999" y="4076999"/>
            <a:ext cx="1440000" cy="2133000"/>
          </a:xfrm>
        </p:spPr>
        <p:txBody>
          <a:bodyPr/>
          <a:lstStyle>
            <a:lvl1pPr>
              <a:defRPr sz="1050"/>
            </a:lvl1pPr>
            <a:lvl2pPr>
              <a:defRPr sz="1050"/>
            </a:lvl2pPr>
            <a:lvl3pPr>
              <a:defRPr sz="1050"/>
            </a:lvl3pPr>
            <a:lvl4pPr>
              <a:defRPr sz="1050"/>
            </a:lvl4pPr>
            <a:lvl5pPr>
              <a:defRPr sz="105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557878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Reporting A.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3121819" cy="1292866"/>
          </a:xfrm>
        </p:spPr>
        <p:txBody>
          <a:bodyPr/>
          <a:lstStyle>
            <a:lvl1pPr>
              <a:defRPr sz="2100" b="1"/>
            </a:lvl1pPr>
          </a:lstStyle>
          <a:p>
            <a:r>
              <a:rPr lang="en-GB" noProof="0"/>
              <a:t>Click to add title</a:t>
            </a:r>
          </a:p>
        </p:txBody>
      </p:sp>
      <p:sp>
        <p:nvSpPr>
          <p:cNvPr id="3" name="Content Placeholder 2"/>
          <p:cNvSpPr>
            <a:spLocks noGrp="1"/>
          </p:cNvSpPr>
          <p:nvPr>
            <p:ph idx="1" hasCustomPrompt="1"/>
          </p:nvPr>
        </p:nvSpPr>
        <p:spPr>
          <a:xfrm>
            <a:off x="486000" y="3429000"/>
            <a:ext cx="3123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1" name="Content Placeholder 2">
            <a:extLst>
              <a:ext uri="{FF2B5EF4-FFF2-40B4-BE49-F238E27FC236}">
                <a16:creationId xmlns:a16="http://schemas.microsoft.com/office/drawing/2014/main" id="{581FC0A7-42F8-4349-8CA5-D573D5B636CE}"/>
              </a:ext>
            </a:extLst>
          </p:cNvPr>
          <p:cNvSpPr>
            <a:spLocks noGrp="1"/>
          </p:cNvSpPr>
          <p:nvPr>
            <p:ph idx="14" hasCustomPrompt="1"/>
          </p:nvPr>
        </p:nvSpPr>
        <p:spPr>
          <a:xfrm>
            <a:off x="3851999" y="3429000"/>
            <a:ext cx="3123001"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2" name="Content Placeholder 2">
            <a:extLst>
              <a:ext uri="{FF2B5EF4-FFF2-40B4-BE49-F238E27FC236}">
                <a16:creationId xmlns:a16="http://schemas.microsoft.com/office/drawing/2014/main" id="{62B952AC-1C62-4199-9CD6-8B1EDC5F8A37}"/>
              </a:ext>
            </a:extLst>
          </p:cNvPr>
          <p:cNvSpPr>
            <a:spLocks noGrp="1"/>
          </p:cNvSpPr>
          <p:nvPr>
            <p:ph idx="15" hasCustomPrompt="1"/>
          </p:nvPr>
        </p:nvSpPr>
        <p:spPr>
          <a:xfrm>
            <a:off x="7218000" y="3429000"/>
            <a:ext cx="1440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3" name="Content Placeholder 2">
            <a:extLst>
              <a:ext uri="{FF2B5EF4-FFF2-40B4-BE49-F238E27FC236}">
                <a16:creationId xmlns:a16="http://schemas.microsoft.com/office/drawing/2014/main" id="{AF5B9A70-CF7A-4620-9CE3-3CD5021B259D}"/>
              </a:ext>
            </a:extLst>
          </p:cNvPr>
          <p:cNvSpPr>
            <a:spLocks noGrp="1"/>
          </p:cNvSpPr>
          <p:nvPr>
            <p:ph idx="16" hasCustomPrompt="1"/>
          </p:nvPr>
        </p:nvSpPr>
        <p:spPr>
          <a:xfrm>
            <a:off x="3851999" y="648000"/>
            <a:ext cx="31230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4" name="Content Placeholder 2">
            <a:extLst>
              <a:ext uri="{FF2B5EF4-FFF2-40B4-BE49-F238E27FC236}">
                <a16:creationId xmlns:a16="http://schemas.microsoft.com/office/drawing/2014/main" id="{352F6B10-75DE-4EAB-81DC-766BA163DBE5}"/>
              </a:ext>
            </a:extLst>
          </p:cNvPr>
          <p:cNvSpPr>
            <a:spLocks noGrp="1"/>
          </p:cNvSpPr>
          <p:nvPr>
            <p:ph idx="17" hasCustomPrompt="1"/>
          </p:nvPr>
        </p:nvSpPr>
        <p:spPr>
          <a:xfrm>
            <a:off x="7217999" y="648000"/>
            <a:ext cx="14400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32973E82-C0DB-4B82-ABC7-7CF728783897}"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5" name="Text Placeholder 4">
            <a:extLst>
              <a:ext uri="{FF2B5EF4-FFF2-40B4-BE49-F238E27FC236}">
                <a16:creationId xmlns:a16="http://schemas.microsoft.com/office/drawing/2014/main" id="{F5229E68-3EC6-4831-B439-8804F87FEA6A}"/>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15436044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Reporting B.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3121819" cy="1292866"/>
          </a:xfrm>
        </p:spPr>
        <p:txBody>
          <a:bodyPr/>
          <a:lstStyle>
            <a:lvl1pPr>
              <a:defRPr sz="2100" b="1"/>
            </a:lvl1pPr>
          </a:lstStyle>
          <a:p>
            <a:r>
              <a:rPr lang="en-GB" noProof="0"/>
              <a:t>Click to add title</a:t>
            </a:r>
          </a:p>
        </p:txBody>
      </p:sp>
      <p:sp>
        <p:nvSpPr>
          <p:cNvPr id="3" name="Content Placeholder 2"/>
          <p:cNvSpPr>
            <a:spLocks noGrp="1"/>
          </p:cNvSpPr>
          <p:nvPr>
            <p:ph idx="1" hasCustomPrompt="1"/>
          </p:nvPr>
        </p:nvSpPr>
        <p:spPr>
          <a:xfrm>
            <a:off x="486000" y="3429000"/>
            <a:ext cx="3123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1" name="Content Placeholder 2">
            <a:extLst>
              <a:ext uri="{FF2B5EF4-FFF2-40B4-BE49-F238E27FC236}">
                <a16:creationId xmlns:a16="http://schemas.microsoft.com/office/drawing/2014/main" id="{581FC0A7-42F8-4349-8CA5-D573D5B636CE}"/>
              </a:ext>
            </a:extLst>
          </p:cNvPr>
          <p:cNvSpPr>
            <a:spLocks noGrp="1"/>
          </p:cNvSpPr>
          <p:nvPr>
            <p:ph idx="14" hasCustomPrompt="1"/>
          </p:nvPr>
        </p:nvSpPr>
        <p:spPr>
          <a:xfrm>
            <a:off x="5535000" y="3429000"/>
            <a:ext cx="1440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2" name="Content Placeholder 2">
            <a:extLst>
              <a:ext uri="{FF2B5EF4-FFF2-40B4-BE49-F238E27FC236}">
                <a16:creationId xmlns:a16="http://schemas.microsoft.com/office/drawing/2014/main" id="{62B952AC-1C62-4199-9CD6-8B1EDC5F8A37}"/>
              </a:ext>
            </a:extLst>
          </p:cNvPr>
          <p:cNvSpPr>
            <a:spLocks noGrp="1"/>
          </p:cNvSpPr>
          <p:nvPr>
            <p:ph idx="15" hasCustomPrompt="1"/>
          </p:nvPr>
        </p:nvSpPr>
        <p:spPr>
          <a:xfrm>
            <a:off x="7218000" y="3429000"/>
            <a:ext cx="1440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3" name="Content Placeholder 2">
            <a:extLst>
              <a:ext uri="{FF2B5EF4-FFF2-40B4-BE49-F238E27FC236}">
                <a16:creationId xmlns:a16="http://schemas.microsoft.com/office/drawing/2014/main" id="{AF5B9A70-CF7A-4620-9CE3-3CD5021B259D}"/>
              </a:ext>
            </a:extLst>
          </p:cNvPr>
          <p:cNvSpPr>
            <a:spLocks noGrp="1"/>
          </p:cNvSpPr>
          <p:nvPr>
            <p:ph idx="16" hasCustomPrompt="1"/>
          </p:nvPr>
        </p:nvSpPr>
        <p:spPr>
          <a:xfrm>
            <a:off x="5535000" y="648000"/>
            <a:ext cx="14400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4" name="Content Placeholder 2">
            <a:extLst>
              <a:ext uri="{FF2B5EF4-FFF2-40B4-BE49-F238E27FC236}">
                <a16:creationId xmlns:a16="http://schemas.microsoft.com/office/drawing/2014/main" id="{352F6B10-75DE-4EAB-81DC-766BA163DBE5}"/>
              </a:ext>
            </a:extLst>
          </p:cNvPr>
          <p:cNvSpPr>
            <a:spLocks noGrp="1"/>
          </p:cNvSpPr>
          <p:nvPr>
            <p:ph idx="17" hasCustomPrompt="1"/>
          </p:nvPr>
        </p:nvSpPr>
        <p:spPr>
          <a:xfrm>
            <a:off x="7218000" y="648000"/>
            <a:ext cx="14400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148DCFC2-230E-4FD6-8E87-D356D804C44A}"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5" name="Text Placeholder 4">
            <a:extLst>
              <a:ext uri="{FF2B5EF4-FFF2-40B4-BE49-F238E27FC236}">
                <a16:creationId xmlns:a16="http://schemas.microsoft.com/office/drawing/2014/main" id="{0A2ECB2A-19E9-48E5-91DB-E34F20D2ABC2}"/>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213954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096786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eporting 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3121819" cy="1292866"/>
          </a:xfrm>
        </p:spPr>
        <p:txBody>
          <a:bodyPr/>
          <a:lstStyle>
            <a:lvl1pPr>
              <a:defRPr sz="2100" b="1"/>
            </a:lvl1pPr>
          </a:lstStyle>
          <a:p>
            <a:r>
              <a:rPr lang="en-GB" noProof="0"/>
              <a:t>Click to add title</a:t>
            </a:r>
          </a:p>
        </p:txBody>
      </p:sp>
      <p:sp>
        <p:nvSpPr>
          <p:cNvPr id="3" name="Content Placeholder 2"/>
          <p:cNvSpPr>
            <a:spLocks noGrp="1"/>
          </p:cNvSpPr>
          <p:nvPr>
            <p:ph idx="1" hasCustomPrompt="1"/>
          </p:nvPr>
        </p:nvSpPr>
        <p:spPr>
          <a:xfrm>
            <a:off x="486000" y="3429000"/>
            <a:ext cx="3123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1" name="Content Placeholder 2">
            <a:extLst>
              <a:ext uri="{FF2B5EF4-FFF2-40B4-BE49-F238E27FC236}">
                <a16:creationId xmlns:a16="http://schemas.microsoft.com/office/drawing/2014/main" id="{581FC0A7-42F8-4349-8CA5-D573D5B636CE}"/>
              </a:ext>
            </a:extLst>
          </p:cNvPr>
          <p:cNvSpPr>
            <a:spLocks noGrp="1"/>
          </p:cNvSpPr>
          <p:nvPr>
            <p:ph idx="14" hasCustomPrompt="1"/>
          </p:nvPr>
        </p:nvSpPr>
        <p:spPr>
          <a:xfrm>
            <a:off x="7218000" y="3429000"/>
            <a:ext cx="1440000" cy="2781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2" name="Content Placeholder 2">
            <a:extLst>
              <a:ext uri="{FF2B5EF4-FFF2-40B4-BE49-F238E27FC236}">
                <a16:creationId xmlns:a16="http://schemas.microsoft.com/office/drawing/2014/main" id="{62B952AC-1C62-4199-9CD6-8B1EDC5F8A37}"/>
              </a:ext>
            </a:extLst>
          </p:cNvPr>
          <p:cNvSpPr>
            <a:spLocks noGrp="1"/>
          </p:cNvSpPr>
          <p:nvPr>
            <p:ph idx="15" hasCustomPrompt="1"/>
          </p:nvPr>
        </p:nvSpPr>
        <p:spPr>
          <a:xfrm>
            <a:off x="7218000" y="648000"/>
            <a:ext cx="1440000" cy="2133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3" name="Content Placeholder 2">
            <a:extLst>
              <a:ext uri="{FF2B5EF4-FFF2-40B4-BE49-F238E27FC236}">
                <a16:creationId xmlns:a16="http://schemas.microsoft.com/office/drawing/2014/main" id="{AF5B9A70-CF7A-4620-9CE3-3CD5021B259D}"/>
              </a:ext>
            </a:extLst>
          </p:cNvPr>
          <p:cNvSpPr>
            <a:spLocks noGrp="1"/>
          </p:cNvSpPr>
          <p:nvPr>
            <p:ph idx="16" hasCustomPrompt="1"/>
          </p:nvPr>
        </p:nvSpPr>
        <p:spPr>
          <a:xfrm>
            <a:off x="5535000" y="648000"/>
            <a:ext cx="1440000" cy="5562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182B9CA2-FCF6-4411-BE43-CEE3EB581CD0}"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4" name="Text Placeholder 4">
            <a:extLst>
              <a:ext uri="{FF2B5EF4-FFF2-40B4-BE49-F238E27FC236}">
                <a16:creationId xmlns:a16="http://schemas.microsoft.com/office/drawing/2014/main" id="{5F1618E7-6259-402C-A006-7EB43B92C8C2}"/>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22238472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eporting 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999" y="648000"/>
            <a:ext cx="8172000" cy="900000"/>
          </a:xfrm>
        </p:spPr>
        <p:txBody>
          <a:bodyPr/>
          <a:lstStyle>
            <a:lvl1pPr>
              <a:defRPr sz="2100" b="1"/>
            </a:lvl1pPr>
          </a:lstStyle>
          <a:p>
            <a:r>
              <a:rPr lang="en-GB" noProof="0"/>
              <a:t>Click to add title</a:t>
            </a:r>
          </a:p>
        </p:txBody>
      </p:sp>
      <p:sp>
        <p:nvSpPr>
          <p:cNvPr id="3" name="Content Placeholder 2"/>
          <p:cNvSpPr>
            <a:spLocks noGrp="1"/>
          </p:cNvSpPr>
          <p:nvPr>
            <p:ph idx="1" hasCustomPrompt="1"/>
          </p:nvPr>
        </p:nvSpPr>
        <p:spPr>
          <a:xfrm>
            <a:off x="486000" y="1548000"/>
            <a:ext cx="8172001" cy="46620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12043247-24DB-41C0-A642-086B46ACAA44}"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70D294CC-24C2-47E3-B826-6C4083885A25}"/>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20685987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Reporting 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5775" y="647700"/>
            <a:ext cx="8172451" cy="900000"/>
          </a:xfrm>
        </p:spPr>
        <p:txBody>
          <a:bodyPr/>
          <a:lstStyle>
            <a:lvl1pPr>
              <a:defRPr sz="2100" b="1"/>
            </a:lvl1pPr>
          </a:lstStyle>
          <a:p>
            <a:r>
              <a:rPr lang="en-GB" noProof="0"/>
              <a:t>Click to add title</a:t>
            </a:r>
          </a:p>
        </p:txBody>
      </p:sp>
      <p:sp>
        <p:nvSpPr>
          <p:cNvPr id="3" name="Content Placeholder 2"/>
          <p:cNvSpPr>
            <a:spLocks noGrp="1"/>
          </p:cNvSpPr>
          <p:nvPr>
            <p:ph idx="1" hasCustomPrompt="1"/>
          </p:nvPr>
        </p:nvSpPr>
        <p:spPr>
          <a:xfrm>
            <a:off x="486000" y="1547700"/>
            <a:ext cx="3963600" cy="46623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13" name="Content Placeholder 2">
            <a:extLst>
              <a:ext uri="{FF2B5EF4-FFF2-40B4-BE49-F238E27FC236}">
                <a16:creationId xmlns:a16="http://schemas.microsoft.com/office/drawing/2014/main" id="{AF5B9A70-CF7A-4620-9CE3-3CD5021B259D}"/>
              </a:ext>
            </a:extLst>
          </p:cNvPr>
          <p:cNvSpPr>
            <a:spLocks noGrp="1"/>
          </p:cNvSpPr>
          <p:nvPr>
            <p:ph idx="16" hasCustomPrompt="1"/>
          </p:nvPr>
        </p:nvSpPr>
        <p:spPr>
          <a:xfrm>
            <a:off x="4694400" y="1547700"/>
            <a:ext cx="3963600" cy="4662300"/>
          </a:xfrm>
        </p:spPr>
        <p:txBody>
          <a:bodyPr/>
          <a:lstStyle>
            <a:lvl1pPr>
              <a:defRPr sz="1050"/>
            </a:lvl1pPr>
            <a:lvl2pPr>
              <a:defRPr sz="1050"/>
            </a:lvl2pPr>
            <a:lvl3pPr>
              <a:defRPr sz="1050"/>
            </a:lvl3pPr>
            <a:lvl4pPr>
              <a:defRPr sz="1050"/>
            </a:lvl4pPr>
            <a:lvl5pPr>
              <a:defRPr sz="1050"/>
            </a:lvl5pPr>
            <a:lvl6pPr>
              <a:defRPr/>
            </a:lvl6pPr>
            <a:lvl7pPr>
              <a:defRPr/>
            </a:lvl7pPr>
            <a:lvl8pPr>
              <a:defRPr sz="450"/>
            </a:lvl8pPr>
            <a:lvl9pPr>
              <a:defRPr sz="2400"/>
            </a:lvl9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Level 6</a:t>
            </a:r>
          </a:p>
          <a:p>
            <a:pPr lvl="6"/>
            <a:r>
              <a:rPr lang="en-GB" noProof="0"/>
              <a:t>Level 7</a:t>
            </a:r>
          </a:p>
          <a:p>
            <a:pPr lvl="7"/>
            <a:r>
              <a:rPr lang="en-GB" noProof="0"/>
              <a:t>Level 8</a:t>
            </a:r>
          </a:p>
          <a:p>
            <a:pPr lvl="8"/>
            <a:r>
              <a:rPr lang="en-GB" noProof="0"/>
              <a:t>Level 9</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p:txBody>
          <a:bodyPr/>
          <a:lstStyle/>
          <a:p>
            <a:fld id="{2C452876-908E-444B-9835-ADB51D6628AB}" type="datetime3">
              <a:rPr lang="en-US" smtClean="0"/>
              <a:t>11 June 2025</a:t>
            </a:fld>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EAF405E3-B39D-45EE-8E47-4F2225BD2A65}"/>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117844812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Click to add title</a:t>
            </a:r>
            <a:endParaRPr lang="en-GB"/>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p:txBody>
          <a:bodyPr/>
          <a:lstStyle/>
          <a:p>
            <a:fld id="{ED70B67E-998B-4D45-BA54-A1E612DB3CD6}" type="datetime3">
              <a:rPr lang="en-US" smtClean="0"/>
              <a:t>11 June 2025</a:t>
            </a:fld>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0" name="Text Placeholder 4">
            <a:extLst>
              <a:ext uri="{FF2B5EF4-FFF2-40B4-BE49-F238E27FC236}">
                <a16:creationId xmlns:a16="http://schemas.microsoft.com/office/drawing/2014/main" id="{C135AE9C-0192-4702-9483-2D7F66625848}"/>
              </a:ext>
            </a:extLst>
          </p:cNvPr>
          <p:cNvSpPr>
            <a:spLocks noGrp="1"/>
          </p:cNvSpPr>
          <p:nvPr>
            <p:ph type="body" sz="quarter" idx="13" hasCustomPrompt="1"/>
          </p:nvPr>
        </p:nvSpPr>
        <p:spPr>
          <a:xfrm>
            <a:off x="485999" y="6210000"/>
            <a:ext cx="6489000" cy="324000"/>
          </a:xfrm>
        </p:spPr>
        <p:txBody>
          <a:bodyPr anchor="b"/>
          <a:lstStyle>
            <a:lvl1pPr marL="0" indent="0">
              <a:buNone/>
              <a:defRPr sz="525" i="1">
                <a:solidFill>
                  <a:schemeClr val="tx2"/>
                </a:solidFill>
              </a:defRPr>
            </a:lvl1pPr>
          </a:lstStyle>
          <a:p>
            <a:pPr lvl="0"/>
            <a:r>
              <a:rPr lang="en-GB"/>
              <a:t>Insert notes</a:t>
            </a:r>
          </a:p>
        </p:txBody>
      </p:sp>
    </p:spTree>
    <p:extLst>
      <p:ext uri="{BB962C8B-B14F-4D97-AF65-F5344CB8AC3E}">
        <p14:creationId xmlns:p14="http://schemas.microsoft.com/office/powerpoint/2010/main" val="28760388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518F144-C552-47DE-B37E-F764CB8D02BC}"/>
              </a:ext>
            </a:extLst>
          </p:cNvPr>
          <p:cNvSpPr>
            <a:spLocks noGrp="1"/>
          </p:cNvSpPr>
          <p:nvPr>
            <p:ph type="dt" sz="half" idx="10"/>
          </p:nvPr>
        </p:nvSpPr>
        <p:spPr/>
        <p:txBody>
          <a:bodyPr/>
          <a:lstStyle/>
          <a:p>
            <a:fld id="{BB86BB79-7576-480D-960F-3B4B37225968}" type="datetime3">
              <a:rPr lang="en-US" smtClean="0"/>
              <a:t>11 June 2025</a:t>
            </a:fld>
            <a:endParaRPr lang="en-GB" dirty="0"/>
          </a:p>
        </p:txBody>
      </p:sp>
      <p:sp>
        <p:nvSpPr>
          <p:cNvPr id="6" name="Footer Placeholder 5">
            <a:extLst>
              <a:ext uri="{FF2B5EF4-FFF2-40B4-BE49-F238E27FC236}">
                <a16:creationId xmlns:a16="http://schemas.microsoft.com/office/drawing/2014/main" id="{8959BE18-6820-417E-88D1-C143F846218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8EC8840-13BA-406D-AE15-E96701F6DEC6}"/>
              </a:ext>
            </a:extLst>
          </p:cNvPr>
          <p:cNvSpPr>
            <a:spLocks noGrp="1"/>
          </p:cNvSpPr>
          <p:nvPr>
            <p:ph type="sldNum" sz="quarter" idx="12"/>
          </p:nvPr>
        </p:nvSpPr>
        <p:spPr/>
        <p:txBody>
          <a:bodyPr/>
          <a:lstStyle/>
          <a:p>
            <a:fld id="{23AA811B-2EBD-4900-905E-5BE206449611}" type="slidenum">
              <a:rPr lang="en-GB" smtClean="0"/>
              <a:t>‹#›</a:t>
            </a:fld>
            <a:endParaRPr lang="en-GB" dirty="0"/>
          </a:p>
        </p:txBody>
      </p:sp>
    </p:spTree>
    <p:extLst>
      <p:ext uri="{BB962C8B-B14F-4D97-AF65-F5344CB8AC3E}">
        <p14:creationId xmlns:p14="http://schemas.microsoft.com/office/powerpoint/2010/main" val="416721432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User guide ">
    <p:spTree>
      <p:nvGrpSpPr>
        <p:cNvPr id="1" name=""/>
        <p:cNvGrpSpPr/>
        <p:nvPr/>
      </p:nvGrpSpPr>
      <p:grpSpPr>
        <a:xfrm>
          <a:off x="0" y="0"/>
          <a:ext cx="0" cy="0"/>
          <a:chOff x="0" y="0"/>
          <a:chExt cx="0" cy="0"/>
        </a:xfrm>
      </p:grpSpPr>
      <p:sp>
        <p:nvSpPr>
          <p:cNvPr id="23" name="Text Box 3">
            <a:extLst>
              <a:ext uri="{FF2B5EF4-FFF2-40B4-BE49-F238E27FC236}">
                <a16:creationId xmlns:a16="http://schemas.microsoft.com/office/drawing/2014/main" id="{19798472-DC87-414E-BC4E-CFAF99EF0ED7}"/>
              </a:ext>
            </a:extLst>
          </p:cNvPr>
          <p:cNvSpPr txBox="1">
            <a:spLocks noChangeArrowheads="1"/>
          </p:cNvSpPr>
          <p:nvPr userDrawn="1"/>
        </p:nvSpPr>
        <p:spPr bwMode="auto">
          <a:xfrm>
            <a:off x="3350685" y="1608016"/>
            <a:ext cx="2090125" cy="3058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685800" rtl="0" eaLnBrk="1" fontAlgn="auto" latinLnBrk="0" hangingPunct="1">
              <a:lnSpc>
                <a:spcPct val="100000"/>
              </a:lnSpc>
              <a:spcBef>
                <a:spcPts val="900"/>
              </a:spcBef>
              <a:spcAft>
                <a:spcPts val="450"/>
              </a:spcAft>
              <a:buClrTx/>
              <a:buSzTx/>
              <a:buFontTx/>
              <a:buNone/>
              <a:tabLst/>
              <a:defRPr/>
            </a:pPr>
            <a:r>
              <a:rPr lang="en-GB" sz="1200" dirty="0">
                <a:latin typeface="+mn-lt"/>
                <a:cs typeface="Apis For Office" panose="020B0504010101010104" pitchFamily="34" charset="0"/>
              </a:rPr>
              <a:t>PICTURES</a:t>
            </a:r>
            <a:br>
              <a:rPr lang="en-GB" sz="675" dirty="0">
                <a:latin typeface="+mn-lt"/>
                <a:cs typeface="Apis For Office" panose="020B0504010101010104" pitchFamily="34" charset="0"/>
              </a:rPr>
            </a:br>
            <a:r>
              <a:rPr lang="en-GB" sz="675" b="1" noProof="1">
                <a:solidFill>
                  <a:schemeClr val="tx1"/>
                </a:solidFill>
                <a:latin typeface="+mn-lt"/>
                <a:cs typeface="Apis For Office" panose="020B0504010101010104" pitchFamily="34" charset="0"/>
              </a:rPr>
              <a:t>Insert corporate picture from Templafy</a:t>
            </a:r>
            <a:endParaRPr lang="en-GB" altLang="da-DK" sz="675" b="0" noProof="1">
              <a:solidFill>
                <a:schemeClr val="tx1"/>
              </a:solidFill>
              <a:latin typeface="+mn-lt"/>
              <a:cs typeface="Apis For Office" panose="020B0504010101010104" pitchFamily="34" charset="0"/>
            </a:endParaRPr>
          </a:p>
          <a:p>
            <a:pPr marL="0" marR="0" lvl="0" indent="0" algn="l" defTabSz="685800" rtl="0" eaLnBrk="1" fontAlgn="auto" latinLnBrk="0" hangingPunct="1">
              <a:lnSpc>
                <a:spcPct val="100000"/>
              </a:lnSpc>
              <a:spcBef>
                <a:spcPts val="0"/>
              </a:spcBef>
              <a:spcAft>
                <a:spcPts val="450"/>
              </a:spcAft>
              <a:buClrTx/>
              <a:buSzTx/>
              <a:buFontTx/>
              <a:buNone/>
              <a:tabLst/>
              <a:defRPr/>
            </a:pPr>
            <a:r>
              <a:rPr lang="en-GB" altLang="da-DK" sz="675" b="1" noProof="1">
                <a:solidFill>
                  <a:schemeClr val="tx1"/>
                </a:solidFill>
                <a:latin typeface="+mn-lt"/>
                <a:cs typeface="Apis For Office" panose="020B0504010101010104" pitchFamily="34" charset="0"/>
              </a:rPr>
              <a:t>1.</a:t>
            </a:r>
            <a:r>
              <a:rPr lang="en-GB" altLang="da-DK" sz="675" b="0" noProof="1">
                <a:solidFill>
                  <a:schemeClr val="tx1"/>
                </a:solidFill>
                <a:latin typeface="+mn-lt"/>
                <a:cs typeface="Apis For Office" panose="020B0504010101010104" pitchFamily="34" charset="0"/>
              </a:rPr>
              <a:t> Click the blue </a:t>
            </a:r>
            <a:r>
              <a:rPr lang="en-GB" altLang="da-DK" sz="675" b="1" baseline="0" noProof="1">
                <a:solidFill>
                  <a:schemeClr val="tx1"/>
                </a:solidFill>
                <a:latin typeface="+mn-lt"/>
                <a:cs typeface="Apis For Office" panose="020B0504010101010104" pitchFamily="34" charset="0"/>
              </a:rPr>
              <a:t>Templafy </a:t>
            </a:r>
            <a:r>
              <a:rPr lang="en-GB" altLang="da-DK" sz="675" b="0" baseline="0" noProof="1">
                <a:solidFill>
                  <a:schemeClr val="tx1"/>
                </a:solidFill>
                <a:latin typeface="+mn-lt"/>
                <a:cs typeface="Apis For Office" panose="020B0504010101010104" pitchFamily="34" charset="0"/>
              </a:rPr>
              <a:t>button</a:t>
            </a:r>
          </a:p>
          <a:p>
            <a:pPr marL="0" marR="0" lvl="0" indent="0" algn="l" defTabSz="685800" rtl="0" eaLnBrk="1" fontAlgn="auto" latinLnBrk="0" hangingPunct="1">
              <a:lnSpc>
                <a:spcPct val="100000"/>
              </a:lnSpc>
              <a:spcBef>
                <a:spcPts val="0"/>
              </a:spcBef>
              <a:spcAft>
                <a:spcPts val="450"/>
              </a:spcAft>
              <a:buClrTx/>
              <a:buSzTx/>
              <a:buFontTx/>
              <a:buNone/>
              <a:tabLst/>
              <a:defRPr/>
            </a:pPr>
            <a:r>
              <a:rPr lang="en-GB" altLang="da-DK" sz="675" b="1" baseline="0" noProof="1">
                <a:solidFill>
                  <a:schemeClr val="tx1"/>
                </a:solidFill>
                <a:latin typeface="+mn-lt"/>
                <a:cs typeface="Apis For Office" panose="020B0504010101010104" pitchFamily="34" charset="0"/>
              </a:rPr>
              <a:t>2. </a:t>
            </a:r>
            <a:r>
              <a:rPr lang="en-GB" altLang="da-DK" sz="675" b="0" baseline="0" noProof="1">
                <a:solidFill>
                  <a:schemeClr val="tx1"/>
                </a:solidFill>
                <a:latin typeface="+mn-lt"/>
                <a:cs typeface="Apis For Office" panose="020B0504010101010104" pitchFamily="34" charset="0"/>
              </a:rPr>
              <a:t>In the dropdown, click </a:t>
            </a:r>
            <a:r>
              <a:rPr lang="en-GB" altLang="da-DK" sz="675" b="1" baseline="0" noProof="1">
                <a:solidFill>
                  <a:schemeClr val="tx1"/>
                </a:solidFill>
                <a:latin typeface="+mn-lt"/>
                <a:cs typeface="Apis For Office" panose="020B0504010101010104" pitchFamily="34" charset="0"/>
              </a:rPr>
              <a:t>Images</a:t>
            </a:r>
            <a:r>
              <a:rPr lang="en-GB" altLang="da-DK" sz="675" b="0" baseline="0" noProof="1">
                <a:solidFill>
                  <a:schemeClr val="tx1"/>
                </a:solidFill>
                <a:latin typeface="+mn-lt"/>
                <a:cs typeface="Apis For Office" panose="020B0504010101010104" pitchFamily="34" charset="0"/>
              </a:rPr>
              <a:t>, </a:t>
            </a:r>
            <a:br>
              <a:rPr lang="en-GB" altLang="da-DK" sz="675" b="0" baseline="0" noProof="1">
                <a:solidFill>
                  <a:schemeClr val="tx1"/>
                </a:solidFill>
                <a:latin typeface="+mn-lt"/>
                <a:cs typeface="Apis For Office" panose="020B0504010101010104" pitchFamily="34" charset="0"/>
              </a:rPr>
            </a:br>
            <a:r>
              <a:rPr lang="en-GB" altLang="da-DK" sz="675" b="0" baseline="0" noProof="1">
                <a:solidFill>
                  <a:schemeClr val="tx1"/>
                </a:solidFill>
                <a:latin typeface="+mn-lt"/>
                <a:cs typeface="Apis For Office" panose="020B0504010101010104" pitchFamily="34" charset="0"/>
              </a:rPr>
              <a:t>or click the </a:t>
            </a:r>
            <a:r>
              <a:rPr lang="en-GB" altLang="da-DK" sz="675" b="1" baseline="0" noProof="1">
                <a:solidFill>
                  <a:schemeClr val="tx1"/>
                </a:solidFill>
                <a:latin typeface="+mn-lt"/>
                <a:cs typeface="Apis For Office" panose="020B0504010101010104" pitchFamily="34" charset="0"/>
              </a:rPr>
              <a:t>Images </a:t>
            </a:r>
            <a:r>
              <a:rPr lang="en-GB" altLang="da-DK" sz="675" b="0" i="0" baseline="0" noProof="1">
                <a:solidFill>
                  <a:schemeClr val="tx1"/>
                </a:solidFill>
                <a:latin typeface="+mn-lt"/>
                <a:cs typeface="Apis For Office" panose="020B0504010101010104" pitchFamily="34" charset="0"/>
              </a:rPr>
              <a:t>button</a:t>
            </a:r>
            <a:r>
              <a:rPr lang="en-GB" altLang="da-DK" sz="675" b="0" baseline="0" noProof="1">
                <a:solidFill>
                  <a:schemeClr val="tx1"/>
                </a:solidFill>
                <a:latin typeface="+mn-lt"/>
                <a:cs typeface="Apis For Office" panose="020B0504010101010104" pitchFamily="34" charset="0"/>
              </a:rPr>
              <a:t> in the Templafy pane on the right side of the screen</a:t>
            </a:r>
            <a:endParaRPr lang="en-GB" altLang="da-DK" sz="675" noProof="1">
              <a:solidFill>
                <a:schemeClr val="tx1"/>
              </a:solidFill>
              <a:latin typeface="+mn-lt"/>
              <a:cs typeface="Apis For Office" panose="020B0504010101010104" pitchFamily="34" charset="0"/>
            </a:endParaRPr>
          </a:p>
          <a:p>
            <a:pPr marL="0" marR="0" lvl="0" indent="0" algn="l" defTabSz="685800" rtl="0" eaLnBrk="1" fontAlgn="auto" latinLnBrk="0" hangingPunct="1">
              <a:lnSpc>
                <a:spcPct val="100000"/>
              </a:lnSpc>
              <a:spcBef>
                <a:spcPts val="0"/>
              </a:spcBef>
              <a:spcAft>
                <a:spcPts val="450"/>
              </a:spcAft>
              <a:buClrTx/>
              <a:buSzTx/>
              <a:buFontTx/>
              <a:buNone/>
              <a:tabLst/>
              <a:defRPr/>
            </a:pPr>
            <a:endParaRPr lang="en-GB" altLang="da-DK" sz="675" b="0" baseline="0" noProof="1">
              <a:solidFill>
                <a:schemeClr val="tx1"/>
              </a:solidFill>
              <a:latin typeface="+mn-lt"/>
              <a:cs typeface="Apis For Office" panose="020B0504010101010104" pitchFamily="34" charset="0"/>
            </a:endParaRPr>
          </a:p>
          <a:p>
            <a:pPr marL="0" marR="0" lvl="0" indent="0" algn="l" defTabSz="685800" rtl="0" eaLnBrk="1" fontAlgn="auto" latinLnBrk="0" hangingPunct="1">
              <a:lnSpc>
                <a:spcPct val="100000"/>
              </a:lnSpc>
              <a:spcBef>
                <a:spcPts val="0"/>
              </a:spcBef>
              <a:spcAft>
                <a:spcPts val="450"/>
              </a:spcAft>
              <a:buClrTx/>
              <a:buSzTx/>
              <a:buFontTx/>
              <a:buNone/>
              <a:tabLst/>
              <a:defRPr/>
            </a:pPr>
            <a:r>
              <a:rPr lang="en-GB" altLang="da-DK" sz="675" b="1" baseline="0" noProof="1">
                <a:solidFill>
                  <a:schemeClr val="tx1"/>
                </a:solidFill>
                <a:latin typeface="+mn-lt"/>
                <a:cs typeface="Apis For Office" panose="020B0504010101010104" pitchFamily="34" charset="0"/>
              </a:rPr>
              <a:t>Insert picture</a:t>
            </a:r>
          </a:p>
          <a:p>
            <a:pPr eaLnBrk="1" hangingPunct="1">
              <a:spcAft>
                <a:spcPts val="450"/>
              </a:spcAft>
              <a:defRPr/>
            </a:pPr>
            <a:r>
              <a:rPr lang="en-GB" altLang="da-DK" sz="675" b="0" noProof="1">
                <a:solidFill>
                  <a:schemeClr val="tx1"/>
                </a:solidFill>
                <a:latin typeface="+mn-lt"/>
                <a:cs typeface="Apis For Office" panose="020B0504010101010104" pitchFamily="34" charset="0"/>
              </a:rPr>
              <a:t>On slides with pictureplaceholder, click on the icon and choose </a:t>
            </a:r>
            <a:r>
              <a:rPr lang="en-GB" altLang="da-DK" sz="675" b="1" noProof="1">
                <a:solidFill>
                  <a:schemeClr val="tx1"/>
                </a:solidFill>
                <a:latin typeface="+mn-lt"/>
                <a:cs typeface="Apis For Office" panose="020B0504010101010104" pitchFamily="34" charset="0"/>
              </a:rPr>
              <a:t>Insert</a:t>
            </a:r>
          </a:p>
          <a:p>
            <a:pPr eaLnBrk="1" hangingPunct="1">
              <a:spcBef>
                <a:spcPts val="900"/>
              </a:spcBef>
              <a:spcAft>
                <a:spcPts val="450"/>
              </a:spcAft>
              <a:defRPr/>
            </a:pPr>
            <a:r>
              <a:rPr lang="en-GB" sz="675" b="1" noProof="1">
                <a:solidFill>
                  <a:schemeClr val="tx1"/>
                </a:solidFill>
                <a:latin typeface="+mn-lt"/>
                <a:cs typeface="Apis For Office" panose="020B0504010101010104" pitchFamily="34" charset="0"/>
              </a:rPr>
              <a:t>Crop picture</a:t>
            </a:r>
          </a:p>
          <a:p>
            <a:pPr eaLnBrk="1" hangingPunct="1">
              <a:spcAft>
                <a:spcPts val="450"/>
              </a:spcAft>
              <a:defRPr/>
            </a:pPr>
            <a:r>
              <a:rPr lang="en-GB" altLang="da-DK" sz="675" b="1" noProof="1">
                <a:solidFill>
                  <a:schemeClr val="tx1"/>
                </a:solidFill>
                <a:latin typeface="+mn-lt"/>
                <a:cs typeface="Apis For Office" panose="020B0504010101010104" pitchFamily="34" charset="0"/>
              </a:rPr>
              <a:t>1. </a:t>
            </a:r>
            <a:r>
              <a:rPr lang="en-GB" altLang="da-DK" sz="675" b="0" noProof="1">
                <a:solidFill>
                  <a:schemeClr val="tx1"/>
                </a:solidFill>
                <a:latin typeface="+mn-lt"/>
                <a:cs typeface="Apis For Office" panose="020B0504010101010104" pitchFamily="34" charset="0"/>
              </a:rPr>
              <a:t>Click </a:t>
            </a:r>
            <a:r>
              <a:rPr lang="en-GB" altLang="da-DK" sz="675" b="1" noProof="1">
                <a:solidFill>
                  <a:schemeClr val="tx1"/>
                </a:solidFill>
                <a:latin typeface="+mn-lt"/>
                <a:cs typeface="Apis For Office" panose="020B0504010101010104" pitchFamily="34" charset="0"/>
              </a:rPr>
              <a:t>Crop</a:t>
            </a:r>
            <a:r>
              <a:rPr lang="en-GB" altLang="da-DK" sz="675" b="0" noProof="1">
                <a:solidFill>
                  <a:schemeClr val="tx1"/>
                </a:solidFill>
                <a:latin typeface="+mn-lt"/>
                <a:cs typeface="Apis For Office" panose="020B0504010101010104" pitchFamily="34" charset="0"/>
              </a:rPr>
              <a:t> to change size or </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focus of the picture</a:t>
            </a:r>
          </a:p>
          <a:p>
            <a:pPr eaLnBrk="1" hangingPunct="1">
              <a:spcAft>
                <a:spcPts val="450"/>
              </a:spcAft>
              <a:defRPr/>
            </a:pPr>
            <a:r>
              <a:rPr lang="en-GB" altLang="da-DK" sz="675" b="1" noProof="1">
                <a:solidFill>
                  <a:schemeClr val="tx1"/>
                </a:solidFill>
                <a:latin typeface="+mn-lt"/>
                <a:cs typeface="Apis For Office" panose="020B0504010101010104" pitchFamily="34" charset="0"/>
              </a:rPr>
              <a:t>2. </a:t>
            </a:r>
            <a:r>
              <a:rPr lang="en-GB" altLang="da-DK" sz="675" b="0" noProof="1">
                <a:solidFill>
                  <a:schemeClr val="tx1"/>
                </a:solidFill>
                <a:latin typeface="+mn-lt"/>
                <a:cs typeface="Apis For Office" panose="020B0504010101010104" pitchFamily="34" charset="0"/>
              </a:rPr>
              <a:t>If you want to scale the picture, </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hold </a:t>
            </a:r>
            <a:r>
              <a:rPr lang="en-GB" altLang="da-DK" sz="675" b="1" noProof="1">
                <a:solidFill>
                  <a:schemeClr val="tx1"/>
                </a:solidFill>
                <a:latin typeface="+mn-lt"/>
                <a:cs typeface="Apis For Office" panose="020B0504010101010104" pitchFamily="34" charset="0"/>
              </a:rPr>
              <a:t>SHIFT</a:t>
            </a:r>
            <a:r>
              <a:rPr lang="en-GB" altLang="da-DK" sz="675" b="0" noProof="1">
                <a:solidFill>
                  <a:schemeClr val="tx1"/>
                </a:solidFill>
                <a:latin typeface="+mn-lt"/>
                <a:cs typeface="Apis For Office" panose="020B0504010101010104" pitchFamily="34" charset="0"/>
              </a:rPr>
              <a:t>-key down while </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dragging the corners of the picture</a:t>
            </a:r>
            <a:br>
              <a:rPr lang="en-GB" altLang="da-DK" sz="675" b="0" noProof="1">
                <a:solidFill>
                  <a:schemeClr val="tx1"/>
                </a:solidFill>
                <a:latin typeface="+mn-lt"/>
                <a:cs typeface="Apis For Office" panose="020B0504010101010104" pitchFamily="34" charset="0"/>
              </a:rPr>
            </a:br>
            <a:endParaRPr lang="en-GB" altLang="da-DK" sz="675" b="0" noProof="1">
              <a:solidFill>
                <a:schemeClr val="tx1"/>
              </a:solidFill>
              <a:latin typeface="+mn-lt"/>
              <a:cs typeface="Apis For Office" panose="020B0504010101010104" pitchFamily="34" charset="0"/>
            </a:endParaRPr>
          </a:p>
          <a:p>
            <a:pPr eaLnBrk="1" hangingPunct="1">
              <a:spcAft>
                <a:spcPts val="450"/>
              </a:spcAft>
              <a:defRPr/>
            </a:pPr>
            <a:r>
              <a:rPr lang="en-GB" altLang="da-DK" sz="675" b="1" noProof="1">
                <a:solidFill>
                  <a:schemeClr val="tx1"/>
                </a:solidFill>
                <a:latin typeface="+mn-lt"/>
                <a:cs typeface="Apis For Office" panose="020B0504010101010104" pitchFamily="34" charset="0"/>
              </a:rPr>
              <a:t>HINT: </a:t>
            </a:r>
            <a:r>
              <a:rPr lang="en-GB" altLang="da-DK" sz="675" b="0" noProof="1">
                <a:solidFill>
                  <a:schemeClr val="tx1"/>
                </a:solidFill>
                <a:latin typeface="+mn-lt"/>
                <a:cs typeface="Apis For Office" panose="020B0504010101010104" pitchFamily="34" charset="0"/>
              </a:rPr>
              <a:t>If you delete the picture and </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insert a new one, the picture may </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lie in front of the text or graphic.</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If this happens, select the picture, </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right-click and choose </a:t>
            </a:r>
            <a:r>
              <a:rPr lang="en-GB" altLang="da-DK" sz="675" b="1" noProof="1">
                <a:solidFill>
                  <a:schemeClr val="tx1"/>
                </a:solidFill>
                <a:latin typeface="+mn-lt"/>
                <a:cs typeface="Apis For Office" panose="020B0504010101010104" pitchFamily="34" charset="0"/>
              </a:rPr>
              <a:t>Send to Back</a:t>
            </a:r>
          </a:p>
        </p:txBody>
      </p:sp>
      <p:grpSp>
        <p:nvGrpSpPr>
          <p:cNvPr id="26" name="Gruppe 25">
            <a:extLst>
              <a:ext uri="{FF2B5EF4-FFF2-40B4-BE49-F238E27FC236}">
                <a16:creationId xmlns:a16="http://schemas.microsoft.com/office/drawing/2014/main" id="{1E29220A-15A7-4D74-97D3-C35C0B6650BA}"/>
              </a:ext>
            </a:extLst>
          </p:cNvPr>
          <p:cNvGrpSpPr/>
          <p:nvPr userDrawn="1"/>
        </p:nvGrpSpPr>
        <p:grpSpPr>
          <a:xfrm>
            <a:off x="5440809" y="1876097"/>
            <a:ext cx="507502" cy="997704"/>
            <a:chOff x="6442771" y="2574072"/>
            <a:chExt cx="676669" cy="997704"/>
          </a:xfrm>
        </p:grpSpPr>
        <p:pic>
          <p:nvPicPr>
            <p:cNvPr id="27" name="Billede 26">
              <a:extLst>
                <a:ext uri="{FF2B5EF4-FFF2-40B4-BE49-F238E27FC236}">
                  <a16:creationId xmlns:a16="http://schemas.microsoft.com/office/drawing/2014/main" id="{3A5D5234-21E3-4579-AE5E-A650C0CF9F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42771" y="2574072"/>
              <a:ext cx="305786" cy="365851"/>
            </a:xfrm>
            <a:prstGeom prst="rect">
              <a:avLst/>
            </a:prstGeom>
          </p:spPr>
        </p:pic>
        <p:pic>
          <p:nvPicPr>
            <p:cNvPr id="38" name="Billede 37">
              <a:extLst>
                <a:ext uri="{FF2B5EF4-FFF2-40B4-BE49-F238E27FC236}">
                  <a16:creationId xmlns:a16="http://schemas.microsoft.com/office/drawing/2014/main" id="{C18E748C-FC83-400F-9C35-D988C122801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6444587" y="2943287"/>
              <a:ext cx="674853" cy="628489"/>
            </a:xfrm>
            <a:prstGeom prst="rect">
              <a:avLst/>
            </a:prstGeom>
            <a:ln w="3175">
              <a:solidFill>
                <a:schemeClr val="bg1">
                  <a:lumMod val="95000"/>
                </a:schemeClr>
              </a:solidFill>
            </a:ln>
          </p:spPr>
        </p:pic>
      </p:grpSp>
      <p:sp>
        <p:nvSpPr>
          <p:cNvPr id="42" name="Text Box 2">
            <a:extLst>
              <a:ext uri="{FF2B5EF4-FFF2-40B4-BE49-F238E27FC236}">
                <a16:creationId xmlns:a16="http://schemas.microsoft.com/office/drawing/2014/main" id="{00AD0EBC-0A41-4B26-9D79-79E0C00BBA85}"/>
              </a:ext>
            </a:extLst>
          </p:cNvPr>
          <p:cNvSpPr txBox="1">
            <a:spLocks noChangeArrowheads="1"/>
          </p:cNvSpPr>
          <p:nvPr userDrawn="1"/>
        </p:nvSpPr>
        <p:spPr bwMode="auto">
          <a:xfrm>
            <a:off x="485775" y="1613647"/>
            <a:ext cx="1710270" cy="3711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685800" rtl="0" eaLnBrk="1" fontAlgn="auto" latinLnBrk="0" hangingPunct="1">
              <a:lnSpc>
                <a:spcPct val="100000"/>
              </a:lnSpc>
              <a:spcBef>
                <a:spcPts val="0"/>
              </a:spcBef>
              <a:spcAft>
                <a:spcPts val="450"/>
              </a:spcAft>
              <a:buClrTx/>
              <a:buSzTx/>
              <a:buFontTx/>
              <a:buNone/>
              <a:tabLst/>
              <a:defRPr/>
            </a:pPr>
            <a:r>
              <a:rPr lang="en-GB" sz="1200" dirty="0">
                <a:latin typeface="+mn-lt"/>
                <a:cs typeface="Apis For Office" panose="020B0504010101010104" pitchFamily="34" charset="0"/>
              </a:rPr>
              <a:t>TEXT STYLES</a:t>
            </a:r>
            <a:endParaRPr lang="en-GB" altLang="da-DK" sz="1200" b="0" noProof="1">
              <a:solidFill>
                <a:schemeClr val="tx1"/>
              </a:solidFill>
              <a:latin typeface="+mn-lt"/>
              <a:cs typeface="Apis For Office" panose="020B0504010101010104" pitchFamily="34" charset="0"/>
            </a:endParaRPr>
          </a:p>
          <a:p>
            <a:pPr eaLnBrk="1" hangingPunct="1">
              <a:spcAft>
                <a:spcPts val="450"/>
              </a:spcAft>
              <a:defRPr/>
            </a:pPr>
            <a:r>
              <a:rPr lang="en-GB" altLang="da-DK" sz="675" b="0" noProof="1">
                <a:solidFill>
                  <a:schemeClr val="tx1"/>
                </a:solidFill>
                <a:latin typeface="+mn-lt"/>
                <a:cs typeface="Apis For Office" panose="020B0504010101010104" pitchFamily="34" charset="0"/>
              </a:rPr>
              <a:t>Use the </a:t>
            </a:r>
            <a:r>
              <a:rPr lang="en-GB" altLang="da-DK" sz="675" b="1" noProof="1">
                <a:solidFill>
                  <a:schemeClr val="tx1"/>
                </a:solidFill>
                <a:latin typeface="+mn-lt"/>
                <a:cs typeface="Apis For Office" panose="020B0504010101010104" pitchFamily="34" charset="0"/>
              </a:rPr>
              <a:t>TAB</a:t>
            </a:r>
            <a:r>
              <a:rPr lang="en-GB" altLang="da-DK" sz="675" b="0" noProof="1">
                <a:solidFill>
                  <a:schemeClr val="tx1"/>
                </a:solidFill>
                <a:latin typeface="+mn-lt"/>
                <a:cs typeface="Apis For Office" panose="020B0504010101010104" pitchFamily="34" charset="0"/>
              </a:rPr>
              <a:t>-key</a:t>
            </a:r>
            <a:r>
              <a:rPr lang="en-GB" altLang="da-DK" sz="675" b="0" baseline="0" noProof="1">
                <a:solidFill>
                  <a:schemeClr val="tx1"/>
                </a:solidFill>
                <a:latin typeface="+mn-lt"/>
                <a:cs typeface="Apis For Office" panose="020B0504010101010104" pitchFamily="34" charset="0"/>
              </a:rPr>
              <a:t> to jump through levels. Click </a:t>
            </a:r>
            <a:r>
              <a:rPr lang="en-GB" altLang="da-DK" sz="675" b="1" baseline="0" noProof="1">
                <a:solidFill>
                  <a:schemeClr val="tx1"/>
                </a:solidFill>
                <a:latin typeface="+mn-lt"/>
                <a:cs typeface="Apis For Office" panose="020B0504010101010104" pitchFamily="34" charset="0"/>
              </a:rPr>
              <a:t>ENTER</a:t>
            </a:r>
            <a:r>
              <a:rPr lang="en-GB" altLang="da-DK" sz="675" b="0" baseline="0" noProof="1">
                <a:solidFill>
                  <a:schemeClr val="tx1"/>
                </a:solidFill>
                <a:latin typeface="+mn-lt"/>
                <a:cs typeface="Apis For Office" panose="020B0504010101010104" pitchFamily="34" charset="0"/>
              </a:rPr>
              <a:t>, then </a:t>
            </a:r>
            <a:r>
              <a:rPr lang="en-GB" altLang="da-DK" sz="675" b="1" baseline="0" noProof="1">
                <a:solidFill>
                  <a:schemeClr val="tx1"/>
                </a:solidFill>
                <a:latin typeface="+mn-lt"/>
                <a:cs typeface="Apis For Office" panose="020B0504010101010104" pitchFamily="34" charset="0"/>
              </a:rPr>
              <a:t>TAB</a:t>
            </a:r>
            <a:r>
              <a:rPr lang="en-GB" altLang="da-DK" sz="675" b="0" baseline="0" noProof="1">
                <a:solidFill>
                  <a:schemeClr val="tx1"/>
                </a:solidFill>
                <a:latin typeface="+mn-lt"/>
                <a:cs typeface="Apis For Office" panose="020B0504010101010104" pitchFamily="34" charset="0"/>
              </a:rPr>
              <a:t> to switch from one level to the next level</a:t>
            </a:r>
          </a:p>
          <a:p>
            <a:pPr eaLnBrk="1" hangingPunct="1">
              <a:spcAft>
                <a:spcPts val="450"/>
              </a:spcAft>
              <a:defRPr/>
            </a:pPr>
            <a:r>
              <a:rPr lang="en-GB" altLang="da-DK" sz="675" b="0" baseline="0" noProof="1">
                <a:solidFill>
                  <a:schemeClr val="tx1"/>
                </a:solidFill>
                <a:latin typeface="+mn-lt"/>
                <a:cs typeface="Apis For Office" panose="020B0504010101010104" pitchFamily="34" charset="0"/>
              </a:rPr>
              <a:t>To go back in levels use </a:t>
            </a:r>
            <a:r>
              <a:rPr lang="en-GB" altLang="da-DK" sz="675" b="1" baseline="0" noProof="1">
                <a:solidFill>
                  <a:schemeClr val="tx1"/>
                </a:solidFill>
                <a:latin typeface="+mn-lt"/>
                <a:cs typeface="Apis For Office" panose="020B0504010101010104" pitchFamily="34" charset="0"/>
              </a:rPr>
              <a:t>SHIFT-TAB</a:t>
            </a:r>
            <a:endParaRPr lang="en-GB" sz="675" b="1" noProof="1">
              <a:solidFill>
                <a:schemeClr val="tx1"/>
              </a:solidFill>
              <a:latin typeface="+mn-lt"/>
              <a:cs typeface="Apis For Office" panose="020B0504010101010104" pitchFamily="34" charset="0"/>
            </a:endParaRPr>
          </a:p>
          <a:p>
            <a:pPr eaLnBrk="1" hangingPunct="1">
              <a:spcAft>
                <a:spcPts val="450"/>
              </a:spcAft>
              <a:defRPr/>
            </a:pPr>
            <a:r>
              <a:rPr lang="en-GB" sz="675" noProof="1">
                <a:solidFill>
                  <a:schemeClr val="tx1"/>
                </a:solidFill>
                <a:latin typeface="+mn-lt"/>
                <a:cs typeface="Apis For Office" panose="020B0504010101010104" pitchFamily="34" charset="0"/>
              </a:rPr>
              <a:t>Alternatively, </a:t>
            </a:r>
            <a:r>
              <a:rPr lang="en-GB" sz="675" b="1" noProof="1">
                <a:solidFill>
                  <a:schemeClr val="tx1"/>
                </a:solidFill>
                <a:latin typeface="+mn-lt"/>
                <a:cs typeface="Apis For Office" panose="020B0504010101010104" pitchFamily="34" charset="0"/>
              </a:rPr>
              <a:t>Increase</a:t>
            </a:r>
            <a:r>
              <a:rPr lang="en-GB" sz="675" baseline="0" noProof="1">
                <a:solidFill>
                  <a:schemeClr val="tx1"/>
                </a:solidFill>
                <a:latin typeface="+mn-lt"/>
                <a:cs typeface="Apis For Office" panose="020B0504010101010104" pitchFamily="34" charset="0"/>
              </a:rPr>
              <a:t> and </a:t>
            </a:r>
            <a:r>
              <a:rPr lang="en-GB" sz="675" b="1" baseline="0" noProof="1">
                <a:solidFill>
                  <a:schemeClr val="tx1"/>
                </a:solidFill>
                <a:latin typeface="+mn-lt"/>
                <a:cs typeface="Apis For Office" panose="020B0504010101010104" pitchFamily="34" charset="0"/>
              </a:rPr>
              <a:t>Decrease</a:t>
            </a:r>
            <a:br>
              <a:rPr lang="en-GB" sz="675" b="1" baseline="0" noProof="1">
                <a:solidFill>
                  <a:schemeClr val="tx1"/>
                </a:solidFill>
                <a:latin typeface="+mn-lt"/>
                <a:cs typeface="Apis For Office" panose="020B0504010101010104" pitchFamily="34" charset="0"/>
              </a:rPr>
            </a:br>
            <a:r>
              <a:rPr lang="en-GB" sz="675" baseline="0" noProof="1">
                <a:solidFill>
                  <a:schemeClr val="tx1"/>
                </a:solidFill>
                <a:latin typeface="+mn-lt"/>
                <a:cs typeface="Apis For Office" panose="020B0504010101010104" pitchFamily="34" charset="0"/>
              </a:rPr>
              <a:t>list level can be used</a:t>
            </a:r>
          </a:p>
          <a:p>
            <a:pPr eaLnBrk="1" hangingPunct="1">
              <a:spcAft>
                <a:spcPts val="450"/>
              </a:spcAft>
              <a:defRPr/>
            </a:pPr>
            <a:endParaRPr lang="en-GB" sz="675" baseline="0" noProof="1">
              <a:solidFill>
                <a:schemeClr val="tx1"/>
              </a:solidFill>
              <a:latin typeface="+mn-lt"/>
              <a:cs typeface="Apis For Office" panose="020B0504010101010104" pitchFamily="34" charset="0"/>
            </a:endParaRPr>
          </a:p>
          <a:p>
            <a:pPr eaLnBrk="1" hangingPunct="1">
              <a:spcAft>
                <a:spcPts val="450"/>
              </a:spcAft>
              <a:defRPr/>
            </a:pPr>
            <a:r>
              <a:rPr lang="en-GB" altLang="da-DK" sz="675" b="1" noProof="1">
                <a:solidFill>
                  <a:schemeClr val="tx1"/>
                </a:solidFill>
                <a:latin typeface="+mn-lt"/>
                <a:cs typeface="Apis For Office" panose="020B0504010101010104" pitchFamily="34" charset="0"/>
              </a:rPr>
              <a:t>HINT: </a:t>
            </a:r>
            <a:r>
              <a:rPr lang="en-GB" sz="675" b="1" noProof="1">
                <a:solidFill>
                  <a:schemeClr val="tx1"/>
                </a:solidFill>
                <a:latin typeface="+mn-lt"/>
                <a:cs typeface="Apis For Office" panose="020B0504010101010104" pitchFamily="34" charset="0"/>
              </a:rPr>
              <a:t>Use bullet button</a:t>
            </a:r>
          </a:p>
          <a:p>
            <a:pPr marL="0" marR="0" lvl="0" indent="0" algn="l" defTabSz="685800" rtl="0" eaLnBrk="1" fontAlgn="auto" latinLnBrk="0" hangingPunct="1">
              <a:lnSpc>
                <a:spcPct val="100000"/>
              </a:lnSpc>
              <a:spcBef>
                <a:spcPts val="0"/>
              </a:spcBef>
              <a:spcAft>
                <a:spcPts val="450"/>
              </a:spcAft>
              <a:buClrTx/>
              <a:buSzTx/>
              <a:buFontTx/>
              <a:buNone/>
              <a:tabLst/>
              <a:defRPr/>
            </a:pPr>
            <a:r>
              <a:rPr lang="en-GB" altLang="da-DK" sz="675" b="0" noProof="1">
                <a:solidFill>
                  <a:schemeClr val="tx1"/>
                </a:solidFill>
                <a:latin typeface="+mn-lt"/>
                <a:cs typeface="Apis For Office" panose="020B0504010101010104" pitchFamily="34" charset="0"/>
              </a:rPr>
              <a:t>Delete bullet for regular text.</a:t>
            </a:r>
            <a:br>
              <a:rPr lang="en-GB" altLang="da-DK" sz="675" b="0"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Click on the bullet button to reaply the correct bullet again</a:t>
            </a:r>
          </a:p>
          <a:p>
            <a:pPr marL="0" marR="0" lvl="0" indent="0" algn="l" defTabSz="685800" rtl="0" eaLnBrk="1" fontAlgn="auto" latinLnBrk="0" hangingPunct="1">
              <a:lnSpc>
                <a:spcPct val="100000"/>
              </a:lnSpc>
              <a:spcBef>
                <a:spcPts val="0"/>
              </a:spcBef>
              <a:spcAft>
                <a:spcPts val="450"/>
              </a:spcAft>
              <a:buClrTx/>
              <a:buSzTx/>
              <a:buFontTx/>
              <a:buNone/>
              <a:tabLst/>
              <a:defRPr/>
            </a:pPr>
            <a:br>
              <a:rPr lang="en-GB" altLang="da-DK" sz="675" b="0" noProof="1">
                <a:solidFill>
                  <a:schemeClr val="tx1"/>
                </a:solidFill>
                <a:latin typeface="+mn-lt"/>
                <a:cs typeface="Apis For Office" panose="020B0504010101010104" pitchFamily="34" charset="0"/>
              </a:rPr>
            </a:br>
            <a:r>
              <a:rPr lang="en-GB" sz="1200" dirty="0">
                <a:latin typeface="+mn-lt"/>
                <a:cs typeface="Apis For Office" panose="020B0504010101010104" pitchFamily="34" charset="0"/>
              </a:rPr>
              <a:t>SLIDES &amp; LAYOUTS</a:t>
            </a:r>
            <a:br>
              <a:rPr lang="en-GB" altLang="da-DK" sz="675" b="1" noProof="1">
                <a:solidFill>
                  <a:schemeClr val="tx1"/>
                </a:solidFill>
                <a:latin typeface="+mn-lt"/>
                <a:cs typeface="Apis For Office" panose="020B0504010101010104" pitchFamily="34" charset="0"/>
              </a:rPr>
            </a:br>
            <a:br>
              <a:rPr lang="en-GB" altLang="da-DK" sz="675" b="1" noProof="1">
                <a:solidFill>
                  <a:schemeClr val="tx1"/>
                </a:solidFill>
                <a:latin typeface="+mn-lt"/>
                <a:cs typeface="Apis For Office" panose="020B0504010101010104" pitchFamily="34" charset="0"/>
              </a:rPr>
            </a:br>
            <a:r>
              <a:rPr lang="en-GB" altLang="da-DK" sz="675" b="0" noProof="1">
                <a:solidFill>
                  <a:schemeClr val="tx1"/>
                </a:solidFill>
                <a:latin typeface="+mn-lt"/>
                <a:cs typeface="Apis For Office" panose="020B0504010101010104" pitchFamily="34" charset="0"/>
              </a:rPr>
              <a:t>Click on the menu </a:t>
            </a:r>
            <a:r>
              <a:rPr lang="en-GB" altLang="da-DK" sz="675" b="1" noProof="1">
                <a:solidFill>
                  <a:schemeClr val="tx1"/>
                </a:solidFill>
                <a:latin typeface="+mn-lt"/>
                <a:cs typeface="Apis For Office" panose="020B0504010101010104" pitchFamily="34" charset="0"/>
              </a:rPr>
              <a:t>New Slide </a:t>
            </a:r>
            <a:r>
              <a:rPr lang="en-GB" altLang="da-DK" sz="675" b="0" noProof="1">
                <a:solidFill>
                  <a:schemeClr val="tx1"/>
                </a:solidFill>
                <a:latin typeface="+mn-lt"/>
                <a:cs typeface="Apis For Office" panose="020B0504010101010104" pitchFamily="34" charset="0"/>
              </a:rPr>
              <a:t>in the </a:t>
            </a:r>
            <a:r>
              <a:rPr lang="en-GB" altLang="da-DK" sz="675" b="1" noProof="1">
                <a:solidFill>
                  <a:schemeClr val="tx1"/>
                </a:solidFill>
                <a:latin typeface="+mn-lt"/>
                <a:cs typeface="Apis For Office" panose="020B0504010101010104" pitchFamily="34" charset="0"/>
              </a:rPr>
              <a:t>Home</a:t>
            </a:r>
            <a:r>
              <a:rPr lang="en-GB" altLang="da-DK" sz="675" b="0" noProof="1">
                <a:solidFill>
                  <a:schemeClr val="tx1"/>
                </a:solidFill>
                <a:latin typeface="+mn-lt"/>
                <a:cs typeface="Apis For Office" panose="020B0504010101010104" pitchFamily="34" charset="0"/>
              </a:rPr>
              <a:t> tab to insert a new slide</a:t>
            </a:r>
            <a:br>
              <a:rPr lang="en-GB" altLang="da-DK" sz="675" b="0" noProof="1">
                <a:solidFill>
                  <a:schemeClr val="tx1"/>
                </a:solidFill>
                <a:latin typeface="+mn-lt"/>
                <a:cs typeface="Apis For Office" panose="020B0504010101010104" pitchFamily="34" charset="0"/>
              </a:rPr>
            </a:br>
            <a:br>
              <a:rPr lang="en-GB" altLang="da-DK" sz="675" b="0" noProof="1">
                <a:solidFill>
                  <a:schemeClr val="tx1"/>
                </a:solidFill>
                <a:latin typeface="+mn-lt"/>
                <a:cs typeface="Apis For Office" panose="020B0504010101010104" pitchFamily="34" charset="0"/>
              </a:rPr>
            </a:br>
            <a:r>
              <a:rPr lang="en-GB" altLang="da-DK" sz="675" b="1" noProof="1">
                <a:solidFill>
                  <a:schemeClr val="tx1"/>
                </a:solidFill>
                <a:latin typeface="+mn-lt"/>
                <a:cs typeface="Apis For Office" panose="020B0504010101010104" pitchFamily="34" charset="0"/>
              </a:rPr>
              <a:t>Change layout</a:t>
            </a:r>
          </a:p>
          <a:p>
            <a:pPr marL="0" marR="0" lvl="0" indent="0" algn="l" defTabSz="685800" rtl="0" eaLnBrk="1" fontAlgn="auto" latinLnBrk="0" hangingPunct="1">
              <a:lnSpc>
                <a:spcPct val="100000"/>
              </a:lnSpc>
              <a:spcBef>
                <a:spcPts val="0"/>
              </a:spcBef>
              <a:spcAft>
                <a:spcPts val="450"/>
              </a:spcAft>
              <a:buClrTx/>
              <a:buSzTx/>
              <a:buFontTx/>
              <a:buNone/>
              <a:tabLst/>
              <a:defRPr/>
            </a:pPr>
            <a:r>
              <a:rPr lang="en-GB" sz="675" dirty="0">
                <a:solidFill>
                  <a:srgbClr val="000000"/>
                </a:solidFill>
                <a:latin typeface="+mn-lt"/>
                <a:ea typeface="Apis For Office" panose="020B0504010101010104" pitchFamily="34" charset="0"/>
                <a:cs typeface="Apis For Office" panose="020B0504010101010104" pitchFamily="34" charset="0"/>
              </a:rPr>
              <a:t>Click on the arrow next to </a:t>
            </a:r>
            <a:r>
              <a:rPr lang="en-GB" sz="675" b="1" dirty="0">
                <a:solidFill>
                  <a:srgbClr val="000000"/>
                </a:solidFill>
                <a:latin typeface="+mn-lt"/>
                <a:ea typeface="Apis For Office" panose="020B0504010101010104" pitchFamily="34" charset="0"/>
                <a:cs typeface="Apis For Office" panose="020B0504010101010104" pitchFamily="34" charset="0"/>
              </a:rPr>
              <a:t>Layout</a:t>
            </a:r>
            <a:br>
              <a:rPr lang="en-GB" sz="675" b="1" dirty="0">
                <a:solidFill>
                  <a:srgbClr val="000000"/>
                </a:solidFill>
                <a:latin typeface="+mn-lt"/>
                <a:ea typeface="Apis For Office" panose="020B0504010101010104" pitchFamily="34" charset="0"/>
                <a:cs typeface="Apis For Office" panose="020B0504010101010104" pitchFamily="34" charset="0"/>
              </a:rPr>
            </a:br>
            <a:r>
              <a:rPr lang="en-GB" sz="675" dirty="0">
                <a:solidFill>
                  <a:srgbClr val="000000"/>
                </a:solidFill>
                <a:latin typeface="+mn-lt"/>
                <a:ea typeface="Apis For Office" panose="020B0504010101010104" pitchFamily="34" charset="0"/>
                <a:cs typeface="Apis For Office" panose="020B0504010101010104" pitchFamily="34" charset="0"/>
              </a:rPr>
              <a:t>to view a dropdown menu of possible slide layouts</a:t>
            </a:r>
            <a:br>
              <a:rPr lang="en-GB" altLang="da-DK" sz="675" b="0" baseline="0" noProof="1">
                <a:solidFill>
                  <a:schemeClr val="tx1"/>
                </a:solidFill>
                <a:latin typeface="+mn-lt"/>
                <a:cs typeface="Apis For Office" panose="020B0504010101010104" pitchFamily="34" charset="0"/>
              </a:rPr>
            </a:br>
            <a:br>
              <a:rPr lang="en-GB" altLang="da-DK" sz="675" b="0" baseline="0" noProof="1">
                <a:solidFill>
                  <a:schemeClr val="tx1"/>
                </a:solidFill>
                <a:latin typeface="+mn-lt"/>
                <a:cs typeface="Apis For Office" panose="020B0504010101010104" pitchFamily="34" charset="0"/>
              </a:rPr>
            </a:br>
            <a:r>
              <a:rPr lang="en-GB" sz="675" b="1" noProof="1">
                <a:solidFill>
                  <a:schemeClr val="tx1"/>
                </a:solidFill>
                <a:latin typeface="+mn-lt"/>
                <a:cs typeface="Apis For Office" panose="020B0504010101010104" pitchFamily="34" charset="0"/>
              </a:rPr>
              <a:t>Reset slide</a:t>
            </a:r>
          </a:p>
          <a:p>
            <a:pPr marL="0" marR="0" indent="0" algn="l" defTabSz="685800" rtl="0" eaLnBrk="1" fontAlgn="auto" latinLnBrk="0" hangingPunct="1">
              <a:lnSpc>
                <a:spcPct val="100000"/>
              </a:lnSpc>
              <a:spcBef>
                <a:spcPts val="0"/>
              </a:spcBef>
              <a:spcAft>
                <a:spcPts val="450"/>
              </a:spcAft>
              <a:buClrTx/>
              <a:buSzTx/>
              <a:buFont typeface="+mj-lt"/>
              <a:buNone/>
              <a:tabLst/>
              <a:defRPr/>
            </a:pPr>
            <a:r>
              <a:rPr lang="en-GB" altLang="da-DK" sz="675" noProof="1">
                <a:solidFill>
                  <a:schemeClr val="tx1"/>
                </a:solidFill>
                <a:latin typeface="+mn-lt"/>
                <a:cs typeface="Apis For Office" panose="020B0504010101010104" pitchFamily="34" charset="0"/>
              </a:rPr>
              <a:t>Click the </a:t>
            </a:r>
            <a:r>
              <a:rPr lang="en-GB" altLang="da-DK" sz="675" b="1" baseline="0" noProof="1">
                <a:solidFill>
                  <a:schemeClr val="tx1"/>
                </a:solidFill>
                <a:latin typeface="+mn-lt"/>
                <a:cs typeface="Apis For Office" panose="020B0504010101010104" pitchFamily="34" charset="0"/>
              </a:rPr>
              <a:t>Reset </a:t>
            </a:r>
            <a:r>
              <a:rPr lang="en-GB" altLang="da-DK" sz="675" noProof="1">
                <a:solidFill>
                  <a:schemeClr val="tx1"/>
                </a:solidFill>
                <a:latin typeface="+mn-lt"/>
                <a:cs typeface="Apis For Office" panose="020B0504010101010104" pitchFamily="34" charset="0"/>
              </a:rPr>
              <a:t>menu to reset position, size</a:t>
            </a:r>
            <a:r>
              <a:rPr lang="en-GB" altLang="da-DK" sz="675" baseline="0" noProof="1">
                <a:solidFill>
                  <a:schemeClr val="tx1"/>
                </a:solidFill>
                <a:latin typeface="+mn-lt"/>
                <a:cs typeface="Apis For Office" panose="020B0504010101010104" pitchFamily="34" charset="0"/>
              </a:rPr>
              <a:t> and formatting of the </a:t>
            </a:r>
            <a:br>
              <a:rPr lang="en-GB" altLang="da-DK" sz="675" baseline="0" noProof="1">
                <a:solidFill>
                  <a:schemeClr val="tx1"/>
                </a:solidFill>
                <a:latin typeface="+mn-lt"/>
                <a:cs typeface="Apis For Office" panose="020B0504010101010104" pitchFamily="34" charset="0"/>
              </a:rPr>
            </a:br>
            <a:r>
              <a:rPr lang="en-GB" altLang="da-DK" sz="675" baseline="0" noProof="1">
                <a:solidFill>
                  <a:schemeClr val="tx1"/>
                </a:solidFill>
                <a:latin typeface="+mn-lt"/>
                <a:cs typeface="Apis For Office" panose="020B0504010101010104" pitchFamily="34" charset="0"/>
              </a:rPr>
              <a:t>slide placeholders to their default settings</a:t>
            </a:r>
            <a:endParaRPr lang="en-GB" altLang="da-DK" sz="675" noProof="1">
              <a:solidFill>
                <a:schemeClr val="tx1"/>
              </a:solidFill>
              <a:latin typeface="+mn-lt"/>
              <a:cs typeface="Apis For Office" panose="020B0504010101010104" pitchFamily="34" charset="0"/>
            </a:endParaRPr>
          </a:p>
          <a:p>
            <a:pPr eaLnBrk="1" hangingPunct="1">
              <a:spcAft>
                <a:spcPts val="450"/>
              </a:spcAft>
              <a:defRPr/>
            </a:pPr>
            <a:endParaRPr lang="en-GB" altLang="da-DK" sz="675" b="0" noProof="1">
              <a:solidFill>
                <a:schemeClr val="tx1"/>
              </a:solidFill>
              <a:latin typeface="+mn-lt"/>
              <a:cs typeface="Apis For Office" panose="020B0504010101010104" pitchFamily="34" charset="0"/>
            </a:endParaRPr>
          </a:p>
        </p:txBody>
      </p:sp>
      <p:pic>
        <p:nvPicPr>
          <p:cNvPr id="43" name="Picture 2">
            <a:extLst>
              <a:ext uri="{FF2B5EF4-FFF2-40B4-BE49-F238E27FC236}">
                <a16:creationId xmlns:a16="http://schemas.microsoft.com/office/drawing/2014/main" id="{7082C8DC-C092-4676-B834-847B1F28585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25685" y="3322850"/>
            <a:ext cx="192857" cy="285714"/>
          </a:xfrm>
          <a:prstGeom prst="rect">
            <a:avLst/>
          </a:prstGeom>
        </p:spPr>
      </p:pic>
      <p:pic>
        <p:nvPicPr>
          <p:cNvPr id="46" name="Picture 29">
            <a:extLst>
              <a:ext uri="{FF2B5EF4-FFF2-40B4-BE49-F238E27FC236}">
                <a16:creationId xmlns:a16="http://schemas.microsoft.com/office/drawing/2014/main" id="{6B35B93D-CCEE-48AF-A769-8729CC05BE8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226091" y="2599668"/>
            <a:ext cx="342857" cy="257143"/>
          </a:xfrm>
          <a:prstGeom prst="rect">
            <a:avLst/>
          </a:prstGeom>
        </p:spPr>
      </p:pic>
      <p:pic>
        <p:nvPicPr>
          <p:cNvPr id="51" name="Picture 33">
            <a:extLst>
              <a:ext uri="{FF2B5EF4-FFF2-40B4-BE49-F238E27FC236}">
                <a16:creationId xmlns:a16="http://schemas.microsoft.com/office/drawing/2014/main" id="{939F9DAB-8633-4819-950D-F5E391BF7718}"/>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a:stretch/>
        </p:blipFill>
        <p:spPr>
          <a:xfrm>
            <a:off x="5440809" y="3118827"/>
            <a:ext cx="255903" cy="321707"/>
          </a:xfrm>
          <a:prstGeom prst="rect">
            <a:avLst/>
          </a:prstGeom>
        </p:spPr>
      </p:pic>
      <p:pic>
        <p:nvPicPr>
          <p:cNvPr id="55" name="Picture 16">
            <a:extLst>
              <a:ext uri="{FF2B5EF4-FFF2-40B4-BE49-F238E27FC236}">
                <a16:creationId xmlns:a16="http://schemas.microsoft.com/office/drawing/2014/main" id="{A13B127D-1BE4-4C8F-96F6-59C8D10D8F4E}"/>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230501" y="4313403"/>
            <a:ext cx="246661" cy="505501"/>
          </a:xfrm>
          <a:prstGeom prst="rect">
            <a:avLst/>
          </a:prstGeom>
        </p:spPr>
      </p:pic>
      <p:pic>
        <p:nvPicPr>
          <p:cNvPr id="56" name="Picture 20">
            <a:extLst>
              <a:ext uri="{FF2B5EF4-FFF2-40B4-BE49-F238E27FC236}">
                <a16:creationId xmlns:a16="http://schemas.microsoft.com/office/drawing/2014/main" id="{5730DD9A-26F6-4C14-AE7D-221D2B3F38DD}"/>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230501" y="5641556"/>
            <a:ext cx="403849" cy="172841"/>
          </a:xfrm>
          <a:prstGeom prst="rect">
            <a:avLst/>
          </a:prstGeom>
        </p:spPr>
      </p:pic>
      <p:pic>
        <p:nvPicPr>
          <p:cNvPr id="57" name="Picture 19">
            <a:extLst>
              <a:ext uri="{FF2B5EF4-FFF2-40B4-BE49-F238E27FC236}">
                <a16:creationId xmlns:a16="http://schemas.microsoft.com/office/drawing/2014/main" id="{E210FBD4-B8B9-4AFA-9670-2FEBAA1CF374}"/>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5482825" y="3928566"/>
            <a:ext cx="235341" cy="543900"/>
          </a:xfrm>
          <a:prstGeom prst="rect">
            <a:avLst/>
          </a:prstGeom>
        </p:spPr>
      </p:pic>
      <p:sp>
        <p:nvSpPr>
          <p:cNvPr id="61" name="Text Box 4">
            <a:extLst>
              <a:ext uri="{FF2B5EF4-FFF2-40B4-BE49-F238E27FC236}">
                <a16:creationId xmlns:a16="http://schemas.microsoft.com/office/drawing/2014/main" id="{DD6A81B7-1FEE-46CF-A623-23E99CFEAFBC}"/>
              </a:ext>
            </a:extLst>
          </p:cNvPr>
          <p:cNvSpPr txBox="1">
            <a:spLocks noChangeArrowheads="1"/>
          </p:cNvSpPr>
          <p:nvPr userDrawn="1"/>
        </p:nvSpPr>
        <p:spPr bwMode="auto">
          <a:xfrm>
            <a:off x="6547330" y="1608016"/>
            <a:ext cx="1768682" cy="2804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685800" rtl="0" eaLnBrk="1" fontAlgn="auto" latinLnBrk="0" hangingPunct="1">
              <a:lnSpc>
                <a:spcPct val="100000"/>
              </a:lnSpc>
              <a:spcBef>
                <a:spcPts val="0"/>
              </a:spcBef>
              <a:spcAft>
                <a:spcPts val="450"/>
              </a:spcAft>
              <a:buClrTx/>
              <a:buSzTx/>
              <a:buFontTx/>
              <a:buNone/>
              <a:tabLst/>
              <a:defRPr/>
            </a:pPr>
            <a:r>
              <a:rPr lang="en-GB" sz="1200" dirty="0">
                <a:latin typeface="+mn-lt"/>
                <a:cs typeface="Apis For Office" panose="020B0504010101010104" pitchFamily="34" charset="0"/>
              </a:rPr>
              <a:t>HEADER &amp; FOOTER</a:t>
            </a:r>
          </a:p>
          <a:p>
            <a:pPr eaLnBrk="1" hangingPunct="1">
              <a:spcAft>
                <a:spcPts val="450"/>
              </a:spcAft>
              <a:defRPr/>
            </a:pPr>
            <a:r>
              <a:rPr lang="en-GB" altLang="da-DK" sz="675" b="0" noProof="1">
                <a:solidFill>
                  <a:schemeClr val="tx1"/>
                </a:solidFill>
                <a:latin typeface="+mn-lt"/>
                <a:cs typeface="Apis For Office" panose="020B0504010101010104" pitchFamily="34" charset="0"/>
              </a:rPr>
              <a:t>Do this at the very end to apply the changes on all slides</a:t>
            </a:r>
          </a:p>
          <a:p>
            <a:pPr eaLnBrk="1" hangingPunct="1">
              <a:spcAft>
                <a:spcPts val="450"/>
              </a:spcAft>
              <a:defRPr/>
            </a:pPr>
            <a:r>
              <a:rPr lang="en-GB" altLang="da-DK" sz="675" b="0" noProof="1">
                <a:solidFill>
                  <a:schemeClr val="tx1"/>
                </a:solidFill>
                <a:latin typeface="+mn-lt"/>
                <a:cs typeface="Apis For Office" panose="020B0504010101010104" pitchFamily="34" charset="0"/>
              </a:rPr>
              <a:t>Click on </a:t>
            </a:r>
            <a:r>
              <a:rPr lang="en-GB" altLang="da-DK" sz="675" b="1" noProof="1">
                <a:solidFill>
                  <a:schemeClr val="tx1"/>
                </a:solidFill>
                <a:latin typeface="+mn-lt"/>
                <a:cs typeface="Apis For Office" panose="020B0504010101010104" pitchFamily="34" charset="0"/>
              </a:rPr>
              <a:t>Header and Footer </a:t>
            </a:r>
            <a:r>
              <a:rPr lang="en-GB" altLang="da-DK" sz="675" b="0" noProof="1">
                <a:solidFill>
                  <a:schemeClr val="tx1"/>
                </a:solidFill>
                <a:latin typeface="+mn-lt"/>
                <a:cs typeface="Apis For Office" panose="020B0504010101010104" pitchFamily="34" charset="0"/>
              </a:rPr>
              <a:t>in the </a:t>
            </a:r>
            <a:r>
              <a:rPr lang="en-GB" altLang="da-DK" sz="675" b="1" noProof="1">
                <a:solidFill>
                  <a:schemeClr val="tx1"/>
                </a:solidFill>
                <a:latin typeface="+mn-lt"/>
                <a:cs typeface="Apis For Office" panose="020B0504010101010104" pitchFamily="34" charset="0"/>
              </a:rPr>
              <a:t>Insert</a:t>
            </a:r>
            <a:r>
              <a:rPr lang="en-GB" altLang="da-DK" sz="675" b="0" noProof="1">
                <a:solidFill>
                  <a:schemeClr val="tx1"/>
                </a:solidFill>
                <a:latin typeface="+mn-lt"/>
                <a:cs typeface="Apis For Office" panose="020B0504010101010104" pitchFamily="34" charset="0"/>
              </a:rPr>
              <a:t> tab (write the desired text)</a:t>
            </a:r>
          </a:p>
          <a:p>
            <a:pPr eaLnBrk="1" hangingPunct="1">
              <a:spcAft>
                <a:spcPts val="450"/>
              </a:spcAft>
              <a:defRPr/>
            </a:pPr>
            <a:r>
              <a:rPr lang="en-GB" altLang="da-DK" sz="675" b="0" noProof="1">
                <a:solidFill>
                  <a:schemeClr val="tx1"/>
                </a:solidFill>
                <a:latin typeface="+mn-lt"/>
                <a:cs typeface="Apis For Office" panose="020B0504010101010104" pitchFamily="34" charset="0"/>
              </a:rPr>
              <a:t>Click </a:t>
            </a:r>
            <a:r>
              <a:rPr lang="en-GB" altLang="da-DK" sz="675" b="1" noProof="1">
                <a:solidFill>
                  <a:schemeClr val="tx1"/>
                </a:solidFill>
                <a:latin typeface="+mn-lt"/>
                <a:cs typeface="Apis For Office" panose="020B0504010101010104" pitchFamily="34" charset="0"/>
              </a:rPr>
              <a:t>Apply to All </a:t>
            </a:r>
            <a:r>
              <a:rPr lang="en-GB" altLang="da-DK" sz="675" b="0" noProof="1">
                <a:solidFill>
                  <a:schemeClr val="tx1"/>
                </a:solidFill>
                <a:latin typeface="+mn-lt"/>
                <a:cs typeface="Apis For Office" panose="020B0504010101010104" pitchFamily="34" charset="0"/>
              </a:rPr>
              <a:t>or </a:t>
            </a:r>
            <a:r>
              <a:rPr lang="en-GB" altLang="da-DK" sz="675" b="1" noProof="1">
                <a:solidFill>
                  <a:schemeClr val="tx1"/>
                </a:solidFill>
                <a:latin typeface="+mn-lt"/>
                <a:cs typeface="Apis For Office" panose="020B0504010101010104" pitchFamily="34" charset="0"/>
              </a:rPr>
              <a:t>Apply</a:t>
            </a:r>
            <a:r>
              <a:rPr lang="en-GB" altLang="da-DK" sz="675" b="0" noProof="1">
                <a:solidFill>
                  <a:schemeClr val="tx1"/>
                </a:solidFill>
                <a:latin typeface="+mn-lt"/>
                <a:cs typeface="Apis For Office" panose="020B0504010101010104" pitchFamily="34" charset="0"/>
              </a:rPr>
              <a:t> if only used on one slide</a:t>
            </a:r>
          </a:p>
          <a:p>
            <a:pPr marL="0" marR="0" lvl="0" indent="0" algn="l" defTabSz="685800" rtl="0" eaLnBrk="1" fontAlgn="auto" latinLnBrk="0" hangingPunct="1">
              <a:lnSpc>
                <a:spcPct val="100000"/>
              </a:lnSpc>
              <a:spcBef>
                <a:spcPts val="900"/>
              </a:spcBef>
              <a:spcAft>
                <a:spcPts val="450"/>
              </a:spcAft>
              <a:buClrTx/>
              <a:buSzTx/>
              <a:buFontTx/>
              <a:buNone/>
              <a:tabLst/>
              <a:defRPr/>
            </a:pPr>
            <a:r>
              <a:rPr lang="en-GB" sz="1200" dirty="0">
                <a:latin typeface="+mn-lt"/>
                <a:cs typeface="Apis For Office" panose="020B0504010101010104" pitchFamily="34" charset="0"/>
              </a:rPr>
              <a:t>GRIDLINES</a:t>
            </a:r>
            <a:endParaRPr lang="en-GB" sz="1200" b="1" noProof="1">
              <a:solidFill>
                <a:schemeClr val="tx1"/>
              </a:solidFill>
              <a:latin typeface="+mn-lt"/>
              <a:cs typeface="Apis For Office" panose="020B0504010101010104" pitchFamily="34" charset="0"/>
            </a:endParaRPr>
          </a:p>
          <a:p>
            <a:pPr eaLnBrk="1" hangingPunct="1">
              <a:spcAft>
                <a:spcPts val="450"/>
              </a:spcAft>
              <a:defRPr/>
            </a:pPr>
            <a:r>
              <a:rPr lang="en-GB" altLang="da-DK" sz="675" b="0" noProof="1">
                <a:solidFill>
                  <a:schemeClr val="tx1"/>
                </a:solidFill>
                <a:latin typeface="+mn-lt"/>
                <a:cs typeface="Apis For Office" panose="020B0504010101010104" pitchFamily="34" charset="0"/>
              </a:rPr>
              <a:t>Click the </a:t>
            </a:r>
            <a:r>
              <a:rPr lang="en-GB" altLang="da-DK" sz="675" b="1" noProof="1">
                <a:solidFill>
                  <a:schemeClr val="tx1"/>
                </a:solidFill>
                <a:latin typeface="+mn-lt"/>
                <a:cs typeface="Apis For Office" panose="020B0504010101010104" pitchFamily="34" charset="0"/>
              </a:rPr>
              <a:t>View</a:t>
            </a:r>
            <a:r>
              <a:rPr lang="en-GB" altLang="da-DK" sz="675" b="0" noProof="1">
                <a:solidFill>
                  <a:schemeClr val="tx1"/>
                </a:solidFill>
                <a:latin typeface="+mn-lt"/>
                <a:cs typeface="Apis For Office" panose="020B0504010101010104" pitchFamily="34" charset="0"/>
              </a:rPr>
              <a:t> tab and set tick mark next to </a:t>
            </a:r>
            <a:r>
              <a:rPr lang="en-GB" altLang="da-DK" sz="675" b="1" noProof="1">
                <a:solidFill>
                  <a:schemeClr val="tx1"/>
                </a:solidFill>
                <a:latin typeface="+mn-lt"/>
                <a:cs typeface="Apis For Office" panose="020B0504010101010104" pitchFamily="34" charset="0"/>
              </a:rPr>
              <a:t>Guides</a:t>
            </a:r>
            <a:endParaRPr lang="en-GB" altLang="da-DK" sz="675" b="0" noProof="1">
              <a:solidFill>
                <a:schemeClr val="tx1"/>
              </a:solidFill>
              <a:latin typeface="+mn-lt"/>
              <a:cs typeface="Apis For Office" panose="020B0504010101010104" pitchFamily="34" charset="0"/>
            </a:endParaRPr>
          </a:p>
          <a:p>
            <a:pPr eaLnBrk="1" hangingPunct="1">
              <a:spcAft>
                <a:spcPts val="450"/>
              </a:spcAft>
              <a:defRPr/>
            </a:pPr>
            <a:r>
              <a:rPr lang="en-GB" altLang="da-DK" sz="675" b="1" noProof="1">
                <a:solidFill>
                  <a:schemeClr val="tx1"/>
                </a:solidFill>
                <a:latin typeface="+mn-lt"/>
                <a:cs typeface="Apis For Office" panose="020B0504010101010104" pitchFamily="34" charset="0"/>
              </a:rPr>
              <a:t>HINT: Alt + F9 </a:t>
            </a:r>
            <a:r>
              <a:rPr lang="en-GB" altLang="da-DK" sz="675" b="0" noProof="1">
                <a:solidFill>
                  <a:schemeClr val="tx1"/>
                </a:solidFill>
                <a:latin typeface="+mn-lt"/>
                <a:cs typeface="Apis For Office" panose="020B0504010101010104" pitchFamily="34" charset="0"/>
              </a:rPr>
              <a:t>for quick view of guides</a:t>
            </a:r>
          </a:p>
          <a:p>
            <a:pPr eaLnBrk="1" hangingPunct="1">
              <a:spcAft>
                <a:spcPts val="450"/>
              </a:spcAft>
              <a:defRPr/>
            </a:pPr>
            <a:endParaRPr lang="en-GB" altLang="da-DK" sz="675" b="0" noProof="1">
              <a:solidFill>
                <a:schemeClr val="tx1"/>
              </a:solidFill>
              <a:latin typeface="+mn-lt"/>
              <a:cs typeface="Apis For Office" panose="020B0504010101010104" pitchFamily="34" charset="0"/>
            </a:endParaRPr>
          </a:p>
          <a:p>
            <a:pPr marL="0" marR="0" lvl="0" indent="0" algn="l" defTabSz="685800" rtl="0" eaLnBrk="1" fontAlgn="auto" latinLnBrk="0" hangingPunct="1">
              <a:lnSpc>
                <a:spcPct val="100000"/>
              </a:lnSpc>
              <a:spcBef>
                <a:spcPts val="0"/>
              </a:spcBef>
              <a:spcAft>
                <a:spcPts val="450"/>
              </a:spcAft>
              <a:buClrTx/>
              <a:buSzTx/>
              <a:buFontTx/>
              <a:buNone/>
              <a:tabLst/>
              <a:defRPr/>
            </a:pPr>
            <a:r>
              <a:rPr lang="en-GB" sz="1200" dirty="0">
                <a:latin typeface="+mn-lt"/>
                <a:cs typeface="Apis For Office" panose="020B0504010101010104" pitchFamily="34" charset="0"/>
              </a:rPr>
              <a:t>SLIDES &amp; SLIDE ELEMENTS</a:t>
            </a:r>
          </a:p>
          <a:p>
            <a:pPr marL="0" marR="0" lvl="0" indent="0" algn="l" defTabSz="685800" rtl="0" eaLnBrk="1" fontAlgn="auto" latinLnBrk="0" hangingPunct="1">
              <a:lnSpc>
                <a:spcPct val="100000"/>
              </a:lnSpc>
              <a:spcBef>
                <a:spcPts val="0"/>
              </a:spcBef>
              <a:spcAft>
                <a:spcPts val="450"/>
              </a:spcAft>
              <a:buClrTx/>
              <a:buSzTx/>
              <a:buFontTx/>
              <a:buNone/>
              <a:tabLst/>
              <a:defRPr/>
            </a:pPr>
            <a:r>
              <a:rPr lang="en-GB" altLang="da-DK" sz="675" b="0" noProof="1">
                <a:solidFill>
                  <a:schemeClr val="tx1"/>
                </a:solidFill>
                <a:latin typeface="+mn-lt"/>
                <a:cs typeface="Apis For Office" panose="020B0504010101010104" pitchFamily="34" charset="0"/>
              </a:rPr>
              <a:t>Insert predefined slides and elements from the Templafy button. Choose </a:t>
            </a:r>
            <a:r>
              <a:rPr lang="en-GB" altLang="da-DK" sz="675" b="1" noProof="1">
                <a:solidFill>
                  <a:schemeClr val="tx1"/>
                </a:solidFill>
                <a:latin typeface="+mn-lt"/>
                <a:cs typeface="Apis For Office" panose="020B0504010101010104" pitchFamily="34" charset="0"/>
              </a:rPr>
              <a:t>Slides</a:t>
            </a:r>
            <a:r>
              <a:rPr lang="en-GB" altLang="da-DK" sz="675" b="0" noProof="1">
                <a:solidFill>
                  <a:schemeClr val="tx1"/>
                </a:solidFill>
                <a:latin typeface="+mn-lt"/>
                <a:cs typeface="Apis For Office" panose="020B0504010101010104" pitchFamily="34" charset="0"/>
              </a:rPr>
              <a:t> and </a:t>
            </a:r>
            <a:r>
              <a:rPr lang="en-GB" altLang="da-DK" sz="675" b="1" noProof="1">
                <a:solidFill>
                  <a:schemeClr val="tx1"/>
                </a:solidFill>
                <a:latin typeface="+mn-lt"/>
                <a:cs typeface="Apis For Office" panose="020B0504010101010104" pitchFamily="34" charset="0"/>
              </a:rPr>
              <a:t>Slide elements </a:t>
            </a:r>
            <a:r>
              <a:rPr lang="en-GB" altLang="da-DK" sz="675" b="0" noProof="1">
                <a:solidFill>
                  <a:schemeClr val="tx1"/>
                </a:solidFill>
                <a:latin typeface="+mn-lt"/>
                <a:cs typeface="Apis For Office" panose="020B0504010101010104" pitchFamily="34" charset="0"/>
              </a:rPr>
              <a:t>from the dropdown menu or from the buttons in the Templafy pane on the right side of the screen</a:t>
            </a:r>
            <a:endParaRPr lang="en-GB" altLang="da-DK" sz="675" b="1" noProof="1">
              <a:solidFill>
                <a:schemeClr val="tx1"/>
              </a:solidFill>
              <a:latin typeface="+mn-lt"/>
              <a:cs typeface="Apis For Office" panose="020B0504010101010104" pitchFamily="34" charset="0"/>
            </a:endParaRPr>
          </a:p>
        </p:txBody>
      </p:sp>
      <p:sp>
        <p:nvSpPr>
          <p:cNvPr id="65" name="Fast overskrift">
            <a:extLst>
              <a:ext uri="{FF2B5EF4-FFF2-40B4-BE49-F238E27FC236}">
                <a16:creationId xmlns:a16="http://schemas.microsoft.com/office/drawing/2014/main" id="{09C05D50-8477-4113-8B72-9C373B0FF9F9}"/>
              </a:ext>
            </a:extLst>
          </p:cNvPr>
          <p:cNvSpPr txBox="1"/>
          <p:nvPr userDrawn="1"/>
        </p:nvSpPr>
        <p:spPr>
          <a:xfrm>
            <a:off x="485775" y="448714"/>
            <a:ext cx="8251030" cy="650171"/>
          </a:xfrm>
          <a:prstGeom prst="rect">
            <a:avLst/>
          </a:prstGeom>
          <a:noFill/>
        </p:spPr>
        <p:txBody>
          <a:bodyPr wrap="square" lIns="0" tIns="0" rIns="0" bIns="0" rtlCol="0" anchor="t" anchorCtr="0">
            <a:noAutofit/>
          </a:bodyPr>
          <a:lstStyle/>
          <a:p>
            <a:r>
              <a:rPr lang="en-GB" sz="2400" b="0" noProof="1">
                <a:solidFill>
                  <a:schemeClr val="tx1"/>
                </a:solidFill>
                <a:latin typeface="+mj-lt"/>
                <a:cs typeface="Apis For Office" panose="020B0504010101010104" pitchFamily="34" charset="0"/>
              </a:rPr>
              <a:t>TIPS &amp; TRICKS - YOUR USER GUIDE</a:t>
            </a:r>
          </a:p>
        </p:txBody>
      </p:sp>
      <p:pic>
        <p:nvPicPr>
          <p:cNvPr id="66" name="Picture 2" descr="C:\Users\MAV~1.SKA\AppData\Local\Temp\SNAGHTMLe48c1e.PNG">
            <a:extLst>
              <a:ext uri="{FF2B5EF4-FFF2-40B4-BE49-F238E27FC236}">
                <a16:creationId xmlns:a16="http://schemas.microsoft.com/office/drawing/2014/main" id="{DAC63350-5850-40BB-87A2-CE01481E0527}"/>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449648" y="4635849"/>
            <a:ext cx="488138" cy="97382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a:extLst>
              <a:ext uri="{FF2B5EF4-FFF2-40B4-BE49-F238E27FC236}">
                <a16:creationId xmlns:a16="http://schemas.microsoft.com/office/drawing/2014/main" id="{6D83AD9C-98AE-450E-B202-15860002D528}"/>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230500" y="5077014"/>
            <a:ext cx="356571" cy="176762"/>
          </a:xfrm>
          <a:prstGeom prst="rect">
            <a:avLst/>
          </a:prstGeom>
        </p:spPr>
      </p:pic>
      <p:sp>
        <p:nvSpPr>
          <p:cNvPr id="2" name="Date Placeholder 1">
            <a:extLst>
              <a:ext uri="{FF2B5EF4-FFF2-40B4-BE49-F238E27FC236}">
                <a16:creationId xmlns:a16="http://schemas.microsoft.com/office/drawing/2014/main" id="{8CB97ADE-DB50-43D7-B6D7-6AA6A44173B2}"/>
              </a:ext>
            </a:extLst>
          </p:cNvPr>
          <p:cNvSpPr>
            <a:spLocks noGrp="1"/>
          </p:cNvSpPr>
          <p:nvPr>
            <p:ph type="dt" sz="half" idx="10"/>
          </p:nvPr>
        </p:nvSpPr>
        <p:spPr>
          <a:xfrm>
            <a:off x="0" y="6862254"/>
            <a:ext cx="0" cy="0"/>
          </a:xfrm>
        </p:spPr>
        <p:txBody>
          <a:bodyPr/>
          <a:lstStyle>
            <a:lvl1pPr>
              <a:defRPr sz="100">
                <a:noFill/>
              </a:defRPr>
            </a:lvl1pPr>
          </a:lstStyle>
          <a:p>
            <a:fld id="{17A2F329-74D5-4599-B454-994C3A5E5AA3}" type="datetime3">
              <a:rPr lang="en-US" smtClean="0"/>
              <a:t>11 June 2025</a:t>
            </a:fld>
            <a:endParaRPr lang="en-GB" dirty="0"/>
          </a:p>
        </p:txBody>
      </p:sp>
      <p:sp>
        <p:nvSpPr>
          <p:cNvPr id="3" name="Footer Placeholder 2">
            <a:extLst>
              <a:ext uri="{FF2B5EF4-FFF2-40B4-BE49-F238E27FC236}">
                <a16:creationId xmlns:a16="http://schemas.microsoft.com/office/drawing/2014/main" id="{4B13A6A0-AAC5-4762-99A3-8E67DE5BC58E}"/>
              </a:ext>
            </a:extLst>
          </p:cNvPr>
          <p:cNvSpPr>
            <a:spLocks noGrp="1"/>
          </p:cNvSpPr>
          <p:nvPr>
            <p:ph type="ftr" sz="quarter" idx="11"/>
          </p:nvPr>
        </p:nvSpPr>
        <p:spPr>
          <a:xfrm>
            <a:off x="0" y="6876000"/>
            <a:ext cx="0" cy="0"/>
          </a:xfrm>
        </p:spPr>
        <p:txBody>
          <a:bodyPr/>
          <a:lstStyle>
            <a:lvl1pPr>
              <a:defRPr sz="100">
                <a:noFill/>
              </a:defRPr>
            </a:lvl1pPr>
          </a:lstStyle>
          <a:p>
            <a:endParaRPr lang="en-GB" dirty="0"/>
          </a:p>
        </p:txBody>
      </p:sp>
      <p:sp>
        <p:nvSpPr>
          <p:cNvPr id="4" name="Slide Number Placeholder 3">
            <a:extLst>
              <a:ext uri="{FF2B5EF4-FFF2-40B4-BE49-F238E27FC236}">
                <a16:creationId xmlns:a16="http://schemas.microsoft.com/office/drawing/2014/main" id="{566A718C-8117-4521-935E-A616BB58A88D}"/>
              </a:ext>
            </a:extLst>
          </p:cNvPr>
          <p:cNvSpPr>
            <a:spLocks noGrp="1"/>
          </p:cNvSpPr>
          <p:nvPr>
            <p:ph type="sldNum" sz="quarter" idx="12"/>
          </p:nvPr>
        </p:nvSpPr>
        <p:spPr>
          <a:xfrm>
            <a:off x="0" y="6876000"/>
            <a:ext cx="0" cy="0"/>
          </a:xfrm>
        </p:spPr>
        <p:txBody>
          <a:bodyPr/>
          <a:lstStyle>
            <a:lvl1pPr>
              <a:defRPr sz="100">
                <a:no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395870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gt;Do not use layouts after this &gt;">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124504-36FD-4753-851D-5B7D02D4A2D1}"/>
              </a:ext>
            </a:extLst>
          </p:cNvPr>
          <p:cNvSpPr/>
          <p:nvPr userDrawn="1"/>
        </p:nvSpPr>
        <p:spPr bwMode="ltGray">
          <a:xfrm>
            <a:off x="0" y="0"/>
            <a:ext cx="9144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54000" rIns="54000" bIns="54000" numCol="1" spcCol="0" rtlCol="0" fromWordArt="0" anchor="ctr" anchorCtr="0" forceAA="0" compatLnSpc="1">
            <a:prstTxWarp prst="textNoShape">
              <a:avLst/>
            </a:prstTxWarp>
            <a:noAutofit/>
          </a:bodyPr>
          <a:lstStyle/>
          <a:p>
            <a:pPr algn="ctr">
              <a:spcBef>
                <a:spcPts val="450"/>
              </a:spcBef>
              <a:buClr>
                <a:srgbClr val="003755"/>
              </a:buClr>
            </a:pPr>
            <a:endParaRPr lang="en-GB" sz="1050" dirty="0">
              <a:solidFill>
                <a:schemeClr val="tx1"/>
              </a:solidFill>
            </a:endParaRPr>
          </a:p>
        </p:txBody>
      </p:sp>
      <p:sp>
        <p:nvSpPr>
          <p:cNvPr id="5" name="Do not use"/>
          <p:cNvSpPr txBox="1"/>
          <p:nvPr userDrawn="1"/>
        </p:nvSpPr>
        <p:spPr bwMode="white">
          <a:xfrm>
            <a:off x="322660" y="656823"/>
            <a:ext cx="8517733" cy="2169825"/>
          </a:xfrm>
          <a:prstGeom prst="rect">
            <a:avLst/>
          </a:prstGeom>
          <a:noFill/>
        </p:spPr>
        <p:txBody>
          <a:bodyPr wrap="square" lIns="0" tIns="0" rIns="0" bIns="0" rtlCol="0">
            <a:spAutoFit/>
          </a:bodyPr>
          <a:lstStyle/>
          <a:p>
            <a:pPr marL="0" marR="0" indent="0" algn="ctr" fontAlgn="auto">
              <a:lnSpc>
                <a:spcPct val="100000"/>
              </a:lnSpc>
              <a:spcBef>
                <a:spcPts val="450"/>
              </a:spcBef>
              <a:spcAft>
                <a:spcPts val="0"/>
              </a:spcAft>
              <a:buClr>
                <a:srgbClr val="003755"/>
              </a:buClr>
              <a:buSzTx/>
              <a:buFontTx/>
              <a:buNone/>
              <a:tabLst/>
            </a:pPr>
            <a:r>
              <a:rPr lang="en-GB" sz="3300" b="0" noProof="0" dirty="0">
                <a:solidFill>
                  <a:schemeClr val="bg1"/>
                </a:solidFill>
              </a:rPr>
              <a:t>If you see any </a:t>
            </a:r>
            <a:r>
              <a:rPr lang="en-GB" sz="3300" b="1" i="1" noProof="0" dirty="0">
                <a:solidFill>
                  <a:schemeClr val="bg1"/>
                </a:solidFill>
              </a:rPr>
              <a:t>layouts after this </a:t>
            </a:r>
            <a:r>
              <a:rPr lang="en-GB" sz="3300" b="0" i="0" noProof="0" dirty="0">
                <a:solidFill>
                  <a:schemeClr val="bg1"/>
                </a:solidFill>
              </a:rPr>
              <a:t>one</a:t>
            </a:r>
            <a:r>
              <a:rPr lang="en-GB" sz="3300" b="1" i="1" noProof="0" dirty="0">
                <a:solidFill>
                  <a:schemeClr val="bg1"/>
                </a:solidFill>
              </a:rPr>
              <a:t>,</a:t>
            </a:r>
            <a:br>
              <a:rPr lang="en-GB" sz="3300" b="0" i="0" noProof="0" dirty="0">
                <a:solidFill>
                  <a:schemeClr val="bg1"/>
                </a:solidFill>
              </a:rPr>
            </a:br>
            <a:r>
              <a:rPr lang="en-GB" sz="3300" b="0" noProof="0" dirty="0">
                <a:solidFill>
                  <a:schemeClr val="bg1"/>
                </a:solidFill>
              </a:rPr>
              <a:t>do not use them. These layouts </a:t>
            </a:r>
            <a:r>
              <a:rPr lang="en-GB" sz="3300" b="1" i="1" u="none" noProof="0" dirty="0">
                <a:solidFill>
                  <a:schemeClr val="bg1"/>
                </a:solidFill>
              </a:rPr>
              <a:t>are not </a:t>
            </a:r>
            <a:r>
              <a:rPr lang="en-GB" sz="3300" b="0" noProof="0" dirty="0">
                <a:solidFill>
                  <a:schemeClr val="bg1"/>
                </a:solidFill>
              </a:rPr>
              <a:t>part of our corporate template.</a:t>
            </a:r>
            <a:br>
              <a:rPr lang="en-GB" sz="2100" b="0" noProof="0" dirty="0">
                <a:solidFill>
                  <a:schemeClr val="bg1"/>
                </a:solidFill>
              </a:rPr>
            </a:br>
            <a:br>
              <a:rPr lang="en-GB" sz="2100" b="0" noProof="0" dirty="0">
                <a:solidFill>
                  <a:schemeClr val="bg1"/>
                </a:solidFill>
              </a:rPr>
            </a:br>
            <a:endParaRPr lang="en-GB" sz="2100" b="0" noProof="0" dirty="0">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bwMode="white">
          <a:xfrm rot="8100000">
            <a:off x="7803656" y="3325226"/>
            <a:ext cx="777591"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bwMode="white">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450"/>
                </a:spcBef>
                <a:buClr>
                  <a:srgbClr val="003755"/>
                </a:buClr>
              </a:pPr>
              <a:endParaRPr lang="en-GB" sz="1050" dirty="0">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bwMode="white">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450"/>
                </a:spcBef>
                <a:buClr>
                  <a:srgbClr val="003755"/>
                </a:buClr>
              </a:pPr>
              <a:endParaRPr lang="en-GB" sz="1050" dirty="0">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bwMode="white">
          <a:xfrm>
            <a:off x="322660" y="2588374"/>
            <a:ext cx="7614260" cy="1685077"/>
          </a:xfrm>
          <a:prstGeom prst="rect">
            <a:avLst/>
          </a:prstGeom>
        </p:spPr>
        <p:txBody>
          <a:bodyPr wrap="square">
            <a:spAutoFit/>
          </a:bodyPr>
          <a:lstStyle/>
          <a:p>
            <a:pPr algn="ctr"/>
            <a:r>
              <a:rPr lang="en-GB" sz="10350" b="1" i="1" noProof="0" dirty="0">
                <a:solidFill>
                  <a:schemeClr val="bg1"/>
                </a:solidFill>
              </a:rPr>
              <a:t>Do not use </a:t>
            </a:r>
            <a:endParaRPr lang="en-GB" sz="1800" b="1" i="1" dirty="0"/>
          </a:p>
        </p:txBody>
      </p:sp>
      <p:sp>
        <p:nvSpPr>
          <p:cNvPr id="16" name="Do not use">
            <a:extLst>
              <a:ext uri="{FF2B5EF4-FFF2-40B4-BE49-F238E27FC236}">
                <a16:creationId xmlns:a16="http://schemas.microsoft.com/office/drawing/2014/main" id="{A8FA78FA-4D94-4717-B7C6-6F86378D6B01}"/>
              </a:ext>
            </a:extLst>
          </p:cNvPr>
          <p:cNvSpPr txBox="1"/>
          <p:nvPr userDrawn="1"/>
        </p:nvSpPr>
        <p:spPr bwMode="white">
          <a:xfrm>
            <a:off x="322660" y="5186455"/>
            <a:ext cx="8517731" cy="733534"/>
          </a:xfrm>
          <a:prstGeom prst="rect">
            <a:avLst/>
          </a:prstGeom>
          <a:noFill/>
        </p:spPr>
        <p:txBody>
          <a:bodyPr wrap="square" lIns="0" tIns="0" rIns="0" bIns="0" rtlCol="0">
            <a:spAutoFit/>
          </a:bodyPr>
          <a:lstStyle/>
          <a:p>
            <a:pPr marL="0" marR="0" indent="0" algn="ctr" fontAlgn="auto">
              <a:lnSpc>
                <a:spcPct val="100000"/>
              </a:lnSpc>
              <a:spcBef>
                <a:spcPts val="450"/>
              </a:spcBef>
              <a:spcAft>
                <a:spcPts val="0"/>
              </a:spcAft>
              <a:buClr>
                <a:srgbClr val="003755"/>
              </a:buClr>
              <a:buSzTx/>
              <a:buFontTx/>
              <a:buNone/>
              <a:tabLst/>
            </a:pPr>
            <a:r>
              <a:rPr lang="en-GB" sz="1500" b="0" noProof="0" dirty="0">
                <a:solidFill>
                  <a:schemeClr val="bg1"/>
                </a:solidFill>
              </a:rPr>
              <a:t>Due to PowerPoint’s standard Copy/Paste functionality extra undesirable layouts can appear.</a:t>
            </a:r>
          </a:p>
          <a:p>
            <a:pPr marL="0" marR="0" indent="0" algn="ctr" fontAlgn="auto">
              <a:lnSpc>
                <a:spcPct val="100000"/>
              </a:lnSpc>
              <a:spcBef>
                <a:spcPts val="450"/>
              </a:spcBef>
              <a:spcAft>
                <a:spcPts val="0"/>
              </a:spcAft>
              <a:buClr>
                <a:srgbClr val="003755"/>
              </a:buClr>
              <a:buSzTx/>
              <a:buFontTx/>
              <a:buNone/>
              <a:tabLst/>
            </a:pPr>
            <a:r>
              <a:rPr lang="en-GB" sz="1500" b="0" noProof="0" dirty="0">
                <a:solidFill>
                  <a:schemeClr val="bg1"/>
                </a:solidFill>
              </a:rPr>
              <a:t>Also notice: Layouts after this might contain potential confidential information.</a:t>
            </a:r>
            <a:br>
              <a:rPr lang="en-GB" sz="1350" b="0" noProof="0" dirty="0">
                <a:solidFill>
                  <a:schemeClr val="bg1"/>
                </a:solidFill>
              </a:rPr>
            </a:br>
            <a:endParaRPr lang="en-GB" sz="1350" b="0" noProof="0" dirty="0">
              <a:solidFill>
                <a:schemeClr val="bg1"/>
              </a:solidFill>
            </a:endParaRPr>
          </a:p>
        </p:txBody>
      </p:sp>
      <p:sp>
        <p:nvSpPr>
          <p:cNvPr id="9" name="Date Placeholder 2">
            <a:extLst>
              <a:ext uri="{FF2B5EF4-FFF2-40B4-BE49-F238E27FC236}">
                <a16:creationId xmlns:a16="http://schemas.microsoft.com/office/drawing/2014/main" id="{B12B154D-76F1-409D-A798-AA5203EE7F44}"/>
              </a:ext>
            </a:extLst>
          </p:cNvPr>
          <p:cNvSpPr>
            <a:spLocks noGrp="1"/>
          </p:cNvSpPr>
          <p:nvPr>
            <p:ph type="dt" sz="half" idx="10"/>
          </p:nvPr>
        </p:nvSpPr>
        <p:spPr bwMode="white">
          <a:xfrm>
            <a:off x="0" y="6912000"/>
            <a:ext cx="0" cy="0"/>
          </a:xfrm>
          <a:prstGeom prst="rect">
            <a:avLst/>
          </a:prstGeom>
        </p:spPr>
        <p:txBody>
          <a:bodyPr/>
          <a:lstStyle>
            <a:lvl1pPr>
              <a:defRPr>
                <a:noFill/>
              </a:defRPr>
            </a:lvl1pPr>
          </a:lstStyle>
          <a:p>
            <a:fld id="{FED93FBC-0A9E-4A96-B0F8-8555185C6A52}" type="datetime3">
              <a:rPr lang="en-US" smtClean="0"/>
              <a:t>11 June 2025</a:t>
            </a:fld>
            <a:endParaRPr lang="en-GB" dirty="0"/>
          </a:p>
        </p:txBody>
      </p:sp>
      <p:sp>
        <p:nvSpPr>
          <p:cNvPr id="10" name="Footer Placeholder 3">
            <a:extLst>
              <a:ext uri="{FF2B5EF4-FFF2-40B4-BE49-F238E27FC236}">
                <a16:creationId xmlns:a16="http://schemas.microsoft.com/office/drawing/2014/main" id="{7D212C3A-1726-4BC5-8AF1-72D08F6358E7}"/>
              </a:ext>
            </a:extLst>
          </p:cNvPr>
          <p:cNvSpPr>
            <a:spLocks noGrp="1"/>
          </p:cNvSpPr>
          <p:nvPr>
            <p:ph type="ftr" sz="quarter" idx="11"/>
          </p:nvPr>
        </p:nvSpPr>
        <p:spPr bwMode="white">
          <a:xfrm>
            <a:off x="0" y="6912000"/>
            <a:ext cx="0" cy="0"/>
          </a:xfrm>
          <a:prstGeom prst="rect">
            <a:avLst/>
          </a:prstGeom>
        </p:spPr>
        <p:txBody>
          <a:bodyPr/>
          <a:lstStyle>
            <a:lvl1pPr>
              <a:defRPr>
                <a:noFill/>
              </a:defRPr>
            </a:lvl1pPr>
          </a:lstStyle>
          <a:p>
            <a:endParaRPr lang="en-GB" dirty="0"/>
          </a:p>
        </p:txBody>
      </p:sp>
      <p:sp>
        <p:nvSpPr>
          <p:cNvPr id="11" name="Slide Number Placeholder 4">
            <a:extLst>
              <a:ext uri="{FF2B5EF4-FFF2-40B4-BE49-F238E27FC236}">
                <a16:creationId xmlns:a16="http://schemas.microsoft.com/office/drawing/2014/main" id="{989D5CFC-5012-4F36-B4E7-CE36F67CD235}"/>
              </a:ext>
            </a:extLst>
          </p:cNvPr>
          <p:cNvSpPr>
            <a:spLocks noGrp="1"/>
          </p:cNvSpPr>
          <p:nvPr>
            <p:ph type="sldNum" sz="quarter" idx="12"/>
          </p:nvPr>
        </p:nvSpPr>
        <p:spPr bwMode="white">
          <a:xfrm flipV="1">
            <a:off x="0" y="6912000"/>
            <a:ext cx="0" cy="0"/>
          </a:xfrm>
          <a:prstGeom prst="rect">
            <a:avLst/>
          </a:prstGeom>
        </p:spPr>
        <p:txBody>
          <a:bodyPr/>
          <a:lstStyle>
            <a:lvl1pPr>
              <a:defRPr>
                <a:noFill/>
              </a:defRPr>
            </a:lvl1pPr>
          </a:lstStyle>
          <a:p>
            <a:fld id="{24C8C45C-947F-4981-8B3F-4F32E973C901}" type="slidenum">
              <a:rPr lang="en-GB" smtClean="0"/>
              <a:pPr/>
              <a:t>‹#›</a:t>
            </a:fld>
            <a:endParaRPr lang="en-GB" dirty="0"/>
          </a:p>
        </p:txBody>
      </p:sp>
    </p:spTree>
    <p:extLst>
      <p:ext uri="{BB962C8B-B14F-4D97-AF65-F5344CB8AC3E}">
        <p14:creationId xmlns:p14="http://schemas.microsoft.com/office/powerpoint/2010/main" val="63042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3880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36760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575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560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43.xml"/><Relationship Id="rId117" Type="http://schemas.openxmlformats.org/officeDocument/2006/relationships/tags" Target="../tags/tag77.xml"/><Relationship Id="rId21" Type="http://schemas.openxmlformats.org/officeDocument/2006/relationships/slideLayout" Target="../slideLayouts/slideLayout38.xml"/><Relationship Id="rId42" Type="http://schemas.openxmlformats.org/officeDocument/2006/relationships/tags" Target="../tags/tag2.xml"/><Relationship Id="rId47" Type="http://schemas.openxmlformats.org/officeDocument/2006/relationships/tags" Target="../tags/tag7.xml"/><Relationship Id="rId63" Type="http://schemas.openxmlformats.org/officeDocument/2006/relationships/tags" Target="../tags/tag23.xml"/><Relationship Id="rId68" Type="http://schemas.openxmlformats.org/officeDocument/2006/relationships/tags" Target="../tags/tag28.xml"/><Relationship Id="rId84" Type="http://schemas.openxmlformats.org/officeDocument/2006/relationships/tags" Target="../tags/tag44.xml"/><Relationship Id="rId89" Type="http://schemas.openxmlformats.org/officeDocument/2006/relationships/tags" Target="../tags/tag49.xml"/><Relationship Id="rId112" Type="http://schemas.openxmlformats.org/officeDocument/2006/relationships/tags" Target="../tags/tag72.xml"/><Relationship Id="rId16" Type="http://schemas.openxmlformats.org/officeDocument/2006/relationships/slideLayout" Target="../slideLayouts/slideLayout33.xml"/><Relationship Id="rId107" Type="http://schemas.openxmlformats.org/officeDocument/2006/relationships/tags" Target="../tags/tag67.xml"/><Relationship Id="rId11" Type="http://schemas.openxmlformats.org/officeDocument/2006/relationships/slideLayout" Target="../slideLayouts/slideLayout28.xml"/><Relationship Id="rId32" Type="http://schemas.openxmlformats.org/officeDocument/2006/relationships/slideLayout" Target="../slideLayouts/slideLayout49.xml"/><Relationship Id="rId37" Type="http://schemas.openxmlformats.org/officeDocument/2006/relationships/slideLayout" Target="../slideLayouts/slideLayout54.xml"/><Relationship Id="rId53" Type="http://schemas.openxmlformats.org/officeDocument/2006/relationships/tags" Target="../tags/tag13.xml"/><Relationship Id="rId58" Type="http://schemas.openxmlformats.org/officeDocument/2006/relationships/tags" Target="../tags/tag18.xml"/><Relationship Id="rId74" Type="http://schemas.openxmlformats.org/officeDocument/2006/relationships/tags" Target="../tags/tag34.xml"/><Relationship Id="rId79" Type="http://schemas.openxmlformats.org/officeDocument/2006/relationships/tags" Target="../tags/tag39.xml"/><Relationship Id="rId102" Type="http://schemas.openxmlformats.org/officeDocument/2006/relationships/tags" Target="../tags/tag62.xml"/><Relationship Id="rId123" Type="http://schemas.openxmlformats.org/officeDocument/2006/relationships/tags" Target="../tags/tag83.xml"/><Relationship Id="rId128" Type="http://schemas.openxmlformats.org/officeDocument/2006/relationships/tags" Target="../tags/tag88.xml"/><Relationship Id="rId5" Type="http://schemas.openxmlformats.org/officeDocument/2006/relationships/slideLayout" Target="../slideLayouts/slideLayout22.xml"/><Relationship Id="rId90" Type="http://schemas.openxmlformats.org/officeDocument/2006/relationships/tags" Target="../tags/tag50.xml"/><Relationship Id="rId95" Type="http://schemas.openxmlformats.org/officeDocument/2006/relationships/tags" Target="../tags/tag55.xml"/><Relationship Id="rId19" Type="http://schemas.openxmlformats.org/officeDocument/2006/relationships/slideLayout" Target="../slideLayouts/slideLayout36.xml"/><Relationship Id="rId14" Type="http://schemas.openxmlformats.org/officeDocument/2006/relationships/slideLayout" Target="../slideLayouts/slideLayout31.xml"/><Relationship Id="rId22" Type="http://schemas.openxmlformats.org/officeDocument/2006/relationships/slideLayout" Target="../slideLayouts/slideLayout39.xml"/><Relationship Id="rId27" Type="http://schemas.openxmlformats.org/officeDocument/2006/relationships/slideLayout" Target="../slideLayouts/slideLayout44.xml"/><Relationship Id="rId30" Type="http://schemas.openxmlformats.org/officeDocument/2006/relationships/slideLayout" Target="../slideLayouts/slideLayout47.xml"/><Relationship Id="rId35" Type="http://schemas.openxmlformats.org/officeDocument/2006/relationships/slideLayout" Target="../slideLayouts/slideLayout52.xml"/><Relationship Id="rId43" Type="http://schemas.openxmlformats.org/officeDocument/2006/relationships/tags" Target="../tags/tag3.xml"/><Relationship Id="rId48" Type="http://schemas.openxmlformats.org/officeDocument/2006/relationships/tags" Target="../tags/tag8.xml"/><Relationship Id="rId56" Type="http://schemas.openxmlformats.org/officeDocument/2006/relationships/tags" Target="../tags/tag16.xml"/><Relationship Id="rId64" Type="http://schemas.openxmlformats.org/officeDocument/2006/relationships/tags" Target="../tags/tag24.xml"/><Relationship Id="rId69" Type="http://schemas.openxmlformats.org/officeDocument/2006/relationships/tags" Target="../tags/tag29.xml"/><Relationship Id="rId77" Type="http://schemas.openxmlformats.org/officeDocument/2006/relationships/tags" Target="../tags/tag37.xml"/><Relationship Id="rId100" Type="http://schemas.openxmlformats.org/officeDocument/2006/relationships/tags" Target="../tags/tag60.xml"/><Relationship Id="rId105" Type="http://schemas.openxmlformats.org/officeDocument/2006/relationships/tags" Target="../tags/tag65.xml"/><Relationship Id="rId113" Type="http://schemas.openxmlformats.org/officeDocument/2006/relationships/tags" Target="../tags/tag73.xml"/><Relationship Id="rId118" Type="http://schemas.openxmlformats.org/officeDocument/2006/relationships/tags" Target="../tags/tag78.xml"/><Relationship Id="rId126" Type="http://schemas.openxmlformats.org/officeDocument/2006/relationships/tags" Target="../tags/tag86.xml"/><Relationship Id="rId8" Type="http://schemas.openxmlformats.org/officeDocument/2006/relationships/slideLayout" Target="../slideLayouts/slideLayout25.xml"/><Relationship Id="rId51" Type="http://schemas.openxmlformats.org/officeDocument/2006/relationships/tags" Target="../tags/tag11.xml"/><Relationship Id="rId72" Type="http://schemas.openxmlformats.org/officeDocument/2006/relationships/tags" Target="../tags/tag32.xml"/><Relationship Id="rId80" Type="http://schemas.openxmlformats.org/officeDocument/2006/relationships/tags" Target="../tags/tag40.xml"/><Relationship Id="rId85" Type="http://schemas.openxmlformats.org/officeDocument/2006/relationships/tags" Target="../tags/tag45.xml"/><Relationship Id="rId93" Type="http://schemas.openxmlformats.org/officeDocument/2006/relationships/tags" Target="../tags/tag53.xml"/><Relationship Id="rId98" Type="http://schemas.openxmlformats.org/officeDocument/2006/relationships/tags" Target="../tags/tag58.xml"/><Relationship Id="rId121" Type="http://schemas.openxmlformats.org/officeDocument/2006/relationships/tags" Target="../tags/tag81.xml"/><Relationship Id="rId3" Type="http://schemas.openxmlformats.org/officeDocument/2006/relationships/slideLayout" Target="../slideLayouts/slideLayout20.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5" Type="http://schemas.openxmlformats.org/officeDocument/2006/relationships/slideLayout" Target="../slideLayouts/slideLayout42.xml"/><Relationship Id="rId33" Type="http://schemas.openxmlformats.org/officeDocument/2006/relationships/slideLayout" Target="../slideLayouts/slideLayout50.xml"/><Relationship Id="rId38" Type="http://schemas.openxmlformats.org/officeDocument/2006/relationships/slideLayout" Target="../slideLayouts/slideLayout55.xml"/><Relationship Id="rId46" Type="http://schemas.openxmlformats.org/officeDocument/2006/relationships/tags" Target="../tags/tag6.xml"/><Relationship Id="rId59" Type="http://schemas.openxmlformats.org/officeDocument/2006/relationships/tags" Target="../tags/tag19.xml"/><Relationship Id="rId67" Type="http://schemas.openxmlformats.org/officeDocument/2006/relationships/tags" Target="../tags/tag27.xml"/><Relationship Id="rId103" Type="http://schemas.openxmlformats.org/officeDocument/2006/relationships/tags" Target="../tags/tag63.xml"/><Relationship Id="rId108" Type="http://schemas.openxmlformats.org/officeDocument/2006/relationships/tags" Target="../tags/tag68.xml"/><Relationship Id="rId116" Type="http://schemas.openxmlformats.org/officeDocument/2006/relationships/tags" Target="../tags/tag76.xml"/><Relationship Id="rId124" Type="http://schemas.openxmlformats.org/officeDocument/2006/relationships/tags" Target="../tags/tag84.xml"/><Relationship Id="rId20" Type="http://schemas.openxmlformats.org/officeDocument/2006/relationships/slideLayout" Target="../slideLayouts/slideLayout37.xml"/><Relationship Id="rId41" Type="http://schemas.openxmlformats.org/officeDocument/2006/relationships/tags" Target="../tags/tag1.xml"/><Relationship Id="rId54" Type="http://schemas.openxmlformats.org/officeDocument/2006/relationships/tags" Target="../tags/tag14.xml"/><Relationship Id="rId62" Type="http://schemas.openxmlformats.org/officeDocument/2006/relationships/tags" Target="../tags/tag22.xml"/><Relationship Id="rId70" Type="http://schemas.openxmlformats.org/officeDocument/2006/relationships/tags" Target="../tags/tag30.xml"/><Relationship Id="rId75" Type="http://schemas.openxmlformats.org/officeDocument/2006/relationships/tags" Target="../tags/tag35.xml"/><Relationship Id="rId83" Type="http://schemas.openxmlformats.org/officeDocument/2006/relationships/tags" Target="../tags/tag43.xml"/><Relationship Id="rId88" Type="http://schemas.openxmlformats.org/officeDocument/2006/relationships/tags" Target="../tags/tag48.xml"/><Relationship Id="rId91" Type="http://schemas.openxmlformats.org/officeDocument/2006/relationships/tags" Target="../tags/tag51.xml"/><Relationship Id="rId96" Type="http://schemas.openxmlformats.org/officeDocument/2006/relationships/tags" Target="../tags/tag56.xml"/><Relationship Id="rId111" Type="http://schemas.openxmlformats.org/officeDocument/2006/relationships/tags" Target="../tags/tag71.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5" Type="http://schemas.openxmlformats.org/officeDocument/2006/relationships/slideLayout" Target="../slideLayouts/slideLayout32.xml"/><Relationship Id="rId23" Type="http://schemas.openxmlformats.org/officeDocument/2006/relationships/slideLayout" Target="../slideLayouts/slideLayout40.xml"/><Relationship Id="rId28" Type="http://schemas.openxmlformats.org/officeDocument/2006/relationships/slideLayout" Target="../slideLayouts/slideLayout45.xml"/><Relationship Id="rId36" Type="http://schemas.openxmlformats.org/officeDocument/2006/relationships/slideLayout" Target="../slideLayouts/slideLayout53.xml"/><Relationship Id="rId49" Type="http://schemas.openxmlformats.org/officeDocument/2006/relationships/tags" Target="../tags/tag9.xml"/><Relationship Id="rId57" Type="http://schemas.openxmlformats.org/officeDocument/2006/relationships/tags" Target="../tags/tag17.xml"/><Relationship Id="rId106" Type="http://schemas.openxmlformats.org/officeDocument/2006/relationships/tags" Target="../tags/tag66.xml"/><Relationship Id="rId114" Type="http://schemas.openxmlformats.org/officeDocument/2006/relationships/tags" Target="../tags/tag74.xml"/><Relationship Id="rId119" Type="http://schemas.openxmlformats.org/officeDocument/2006/relationships/tags" Target="../tags/tag79.xml"/><Relationship Id="rId127" Type="http://schemas.openxmlformats.org/officeDocument/2006/relationships/tags" Target="../tags/tag87.xml"/><Relationship Id="rId10" Type="http://schemas.openxmlformats.org/officeDocument/2006/relationships/slideLayout" Target="../slideLayouts/slideLayout27.xml"/><Relationship Id="rId31" Type="http://schemas.openxmlformats.org/officeDocument/2006/relationships/slideLayout" Target="../slideLayouts/slideLayout48.xml"/><Relationship Id="rId44" Type="http://schemas.openxmlformats.org/officeDocument/2006/relationships/tags" Target="../tags/tag4.xml"/><Relationship Id="rId52" Type="http://schemas.openxmlformats.org/officeDocument/2006/relationships/tags" Target="../tags/tag12.xml"/><Relationship Id="rId60" Type="http://schemas.openxmlformats.org/officeDocument/2006/relationships/tags" Target="../tags/tag20.xml"/><Relationship Id="rId65" Type="http://schemas.openxmlformats.org/officeDocument/2006/relationships/tags" Target="../tags/tag25.xml"/><Relationship Id="rId73" Type="http://schemas.openxmlformats.org/officeDocument/2006/relationships/tags" Target="../tags/tag33.xml"/><Relationship Id="rId78" Type="http://schemas.openxmlformats.org/officeDocument/2006/relationships/tags" Target="../tags/tag38.xml"/><Relationship Id="rId81" Type="http://schemas.openxmlformats.org/officeDocument/2006/relationships/tags" Target="../tags/tag41.xml"/><Relationship Id="rId86" Type="http://schemas.openxmlformats.org/officeDocument/2006/relationships/tags" Target="../tags/tag46.xml"/><Relationship Id="rId94" Type="http://schemas.openxmlformats.org/officeDocument/2006/relationships/tags" Target="../tags/tag54.xml"/><Relationship Id="rId99" Type="http://schemas.openxmlformats.org/officeDocument/2006/relationships/tags" Target="../tags/tag59.xml"/><Relationship Id="rId101" Type="http://schemas.openxmlformats.org/officeDocument/2006/relationships/tags" Target="../tags/tag61.xml"/><Relationship Id="rId122" Type="http://schemas.openxmlformats.org/officeDocument/2006/relationships/tags" Target="../tags/tag82.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9" Type="http://schemas.openxmlformats.org/officeDocument/2006/relationships/slideLayout" Target="../slideLayouts/slideLayout56.xml"/><Relationship Id="rId109" Type="http://schemas.openxmlformats.org/officeDocument/2006/relationships/tags" Target="../tags/tag69.xml"/><Relationship Id="rId34" Type="http://schemas.openxmlformats.org/officeDocument/2006/relationships/slideLayout" Target="../slideLayouts/slideLayout51.xml"/><Relationship Id="rId50" Type="http://schemas.openxmlformats.org/officeDocument/2006/relationships/tags" Target="../tags/tag10.xml"/><Relationship Id="rId55" Type="http://schemas.openxmlformats.org/officeDocument/2006/relationships/tags" Target="../tags/tag15.xml"/><Relationship Id="rId76" Type="http://schemas.openxmlformats.org/officeDocument/2006/relationships/tags" Target="../tags/tag36.xml"/><Relationship Id="rId97" Type="http://schemas.openxmlformats.org/officeDocument/2006/relationships/tags" Target="../tags/tag57.xml"/><Relationship Id="rId104" Type="http://schemas.openxmlformats.org/officeDocument/2006/relationships/tags" Target="../tags/tag64.xml"/><Relationship Id="rId120" Type="http://schemas.openxmlformats.org/officeDocument/2006/relationships/tags" Target="../tags/tag80.xml"/><Relationship Id="rId125" Type="http://schemas.openxmlformats.org/officeDocument/2006/relationships/tags" Target="../tags/tag85.xml"/><Relationship Id="rId7" Type="http://schemas.openxmlformats.org/officeDocument/2006/relationships/slideLayout" Target="../slideLayouts/slideLayout24.xml"/><Relationship Id="rId71" Type="http://schemas.openxmlformats.org/officeDocument/2006/relationships/tags" Target="../tags/tag31.xml"/><Relationship Id="rId92" Type="http://schemas.openxmlformats.org/officeDocument/2006/relationships/tags" Target="../tags/tag52.xml"/><Relationship Id="rId2" Type="http://schemas.openxmlformats.org/officeDocument/2006/relationships/slideLayout" Target="../slideLayouts/slideLayout19.xml"/><Relationship Id="rId29" Type="http://schemas.openxmlformats.org/officeDocument/2006/relationships/slideLayout" Target="../slideLayouts/slideLayout46.xml"/><Relationship Id="rId24" Type="http://schemas.openxmlformats.org/officeDocument/2006/relationships/slideLayout" Target="../slideLayouts/slideLayout41.xml"/><Relationship Id="rId40" Type="http://schemas.openxmlformats.org/officeDocument/2006/relationships/theme" Target="../theme/theme2.xml"/><Relationship Id="rId45" Type="http://schemas.openxmlformats.org/officeDocument/2006/relationships/tags" Target="../tags/tag5.xml"/><Relationship Id="rId66" Type="http://schemas.openxmlformats.org/officeDocument/2006/relationships/tags" Target="../tags/tag26.xml"/><Relationship Id="rId87" Type="http://schemas.openxmlformats.org/officeDocument/2006/relationships/tags" Target="../tags/tag47.xml"/><Relationship Id="rId110" Type="http://schemas.openxmlformats.org/officeDocument/2006/relationships/tags" Target="../tags/tag70.xml"/><Relationship Id="rId115" Type="http://schemas.openxmlformats.org/officeDocument/2006/relationships/tags" Target="../tags/tag75.xml"/><Relationship Id="rId61" Type="http://schemas.openxmlformats.org/officeDocument/2006/relationships/tags" Target="../tags/tag21.xml"/><Relationship Id="rId82" Type="http://schemas.openxmlformats.org/officeDocument/2006/relationships/tags" Target="../tags/tag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6/11/2025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3551748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6000" y="1944000"/>
            <a:ext cx="8172000" cy="4266000"/>
          </a:xfrm>
          <a:prstGeom prst="rect">
            <a:avLst/>
          </a:prstGeom>
        </p:spPr>
        <p:txBody>
          <a:bodyPr vert="horz" lIns="0" tIns="0" rIns="0" bIns="0" rtlCol="0">
            <a:noAutofit/>
          </a:bodyPr>
          <a:lstStyle/>
          <a:p>
            <a:pPr lvl="0"/>
            <a:r>
              <a:rPr lang="en-GB" noProof="0" dirty="0"/>
              <a:t>Level 1</a:t>
            </a:r>
          </a:p>
          <a:p>
            <a:pPr lvl="1"/>
            <a:r>
              <a:rPr lang="en-GB" noProof="0" dirty="0"/>
              <a:t>Level 2</a:t>
            </a:r>
          </a:p>
          <a:p>
            <a:pPr lvl="2"/>
            <a:r>
              <a:rPr lang="en-GB" noProof="0" dirty="0"/>
              <a:t>Level 3</a:t>
            </a:r>
          </a:p>
          <a:p>
            <a:pPr lvl="3"/>
            <a:r>
              <a:rPr lang="en-GB" noProof="0" dirty="0"/>
              <a:t>Level 4, Header</a:t>
            </a:r>
          </a:p>
          <a:p>
            <a:pPr lvl="4"/>
            <a:r>
              <a:rPr lang="en-GB" noProof="0" dirty="0"/>
              <a:t>Level 5, Body</a:t>
            </a:r>
          </a:p>
          <a:p>
            <a:pPr lvl="5"/>
            <a:r>
              <a:rPr lang="en-GB" noProof="0" dirty="0"/>
              <a:t>Level 6</a:t>
            </a:r>
          </a:p>
          <a:p>
            <a:pPr lvl="6"/>
            <a:r>
              <a:rPr lang="en-GB" noProof="0" dirty="0"/>
              <a:t>Level 7, Small Header</a:t>
            </a:r>
          </a:p>
          <a:p>
            <a:pPr lvl="7"/>
            <a:r>
              <a:rPr lang="en-GB" noProof="0" dirty="0"/>
              <a:t>Level 8, Small Body</a:t>
            </a:r>
          </a:p>
          <a:p>
            <a:pPr lvl="8"/>
            <a:r>
              <a:rPr lang="en-GB" noProof="0" dirty="0"/>
              <a:t>Level 9, Infographic</a:t>
            </a:r>
          </a:p>
        </p:txBody>
      </p:sp>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486000" y="648000"/>
            <a:ext cx="8172000" cy="1296000"/>
          </a:xfrm>
          <a:prstGeom prst="rect">
            <a:avLst/>
          </a:prstGeom>
        </p:spPr>
        <p:txBody>
          <a:bodyPr vert="horz" lIns="0" tIns="0" rIns="0" bIns="0" rtlCol="0" anchor="t" anchorCtr="0">
            <a:noAutofit/>
          </a:bodyPr>
          <a:lstStyle/>
          <a:p>
            <a:r>
              <a:rPr lang="en-US"/>
              <a:t>Click to edit Master title style</a:t>
            </a:r>
            <a:endParaRPr lang="en-GB"/>
          </a:p>
        </p:txBody>
      </p:sp>
      <p:sp>
        <p:nvSpPr>
          <p:cNvPr id="2" name="Date Placeholder 1">
            <a:extLst>
              <a:ext uri="{FF2B5EF4-FFF2-40B4-BE49-F238E27FC236}">
                <a16:creationId xmlns:a16="http://schemas.microsoft.com/office/drawing/2014/main" id="{0643F1B6-0743-4D14-8B95-B030120DE5D1}"/>
              </a:ext>
            </a:extLst>
          </p:cNvPr>
          <p:cNvSpPr>
            <a:spLocks noGrp="1"/>
          </p:cNvSpPr>
          <p:nvPr>
            <p:ph type="dt" sz="half" idx="2"/>
          </p:nvPr>
        </p:nvSpPr>
        <p:spPr>
          <a:xfrm>
            <a:off x="2169000" y="324000"/>
            <a:ext cx="1440000" cy="125850"/>
          </a:xfrm>
          <a:prstGeom prst="rect">
            <a:avLst/>
          </a:prstGeom>
        </p:spPr>
        <p:txBody>
          <a:bodyPr vert="horz" lIns="0" tIns="0" rIns="0" bIns="0" rtlCol="0" anchor="t"/>
          <a:lstStyle>
            <a:lvl1pPr algn="l">
              <a:defRPr sz="525">
                <a:solidFill>
                  <a:schemeClr val="tx2"/>
                </a:solidFill>
              </a:defRPr>
            </a:lvl1pPr>
          </a:lstStyle>
          <a:p>
            <a:fld id="{F45C95C0-E583-43A5-B2DB-71602888E664}" type="datetime3">
              <a:rPr lang="en-US" smtClean="0"/>
              <a:t>11 June 2025</a:t>
            </a:fld>
            <a:endParaRPr lang="en-GB" dirty="0"/>
          </a:p>
        </p:txBody>
      </p:sp>
      <p:sp>
        <p:nvSpPr>
          <p:cNvPr id="8" name="Footer Placeholder 7">
            <a:extLst>
              <a:ext uri="{FF2B5EF4-FFF2-40B4-BE49-F238E27FC236}">
                <a16:creationId xmlns:a16="http://schemas.microsoft.com/office/drawing/2014/main" id="{69460BDC-2796-43E8-A075-B3BFBC3B28E3}"/>
              </a:ext>
            </a:extLst>
          </p:cNvPr>
          <p:cNvSpPr>
            <a:spLocks noGrp="1"/>
          </p:cNvSpPr>
          <p:nvPr>
            <p:ph type="ftr" sz="quarter" idx="3"/>
          </p:nvPr>
        </p:nvSpPr>
        <p:spPr>
          <a:xfrm>
            <a:off x="486000" y="323850"/>
            <a:ext cx="1439466" cy="126000"/>
          </a:xfrm>
          <a:prstGeom prst="rect">
            <a:avLst/>
          </a:prstGeom>
        </p:spPr>
        <p:txBody>
          <a:bodyPr vert="horz" lIns="0" tIns="0" rIns="0" bIns="0" rtlCol="0" anchor="t"/>
          <a:lstStyle>
            <a:lvl1pPr algn="l">
              <a:defRPr sz="525">
                <a:solidFill>
                  <a:schemeClr val="tx2"/>
                </a:solidFill>
              </a:defRPr>
            </a:lvl1pPr>
          </a:lstStyle>
          <a:p>
            <a:endParaRPr lang="en-GB" dirty="0"/>
          </a:p>
        </p:txBody>
      </p:sp>
      <p:sp>
        <p:nvSpPr>
          <p:cNvPr id="9" name="Slide Number Placeholder 8">
            <a:extLst>
              <a:ext uri="{FF2B5EF4-FFF2-40B4-BE49-F238E27FC236}">
                <a16:creationId xmlns:a16="http://schemas.microsoft.com/office/drawing/2014/main" id="{5942516E-ED5A-4F68-B285-E8D0CC42F948}"/>
              </a:ext>
            </a:extLst>
          </p:cNvPr>
          <p:cNvSpPr>
            <a:spLocks noGrp="1"/>
          </p:cNvSpPr>
          <p:nvPr>
            <p:ph type="sldNum" sz="quarter" idx="4"/>
          </p:nvPr>
        </p:nvSpPr>
        <p:spPr>
          <a:xfrm>
            <a:off x="243000" y="324000"/>
            <a:ext cx="243000" cy="125850"/>
          </a:xfrm>
          <a:prstGeom prst="rect">
            <a:avLst/>
          </a:prstGeom>
        </p:spPr>
        <p:txBody>
          <a:bodyPr vert="horz" lIns="0" tIns="0" rIns="0" bIns="0" rtlCol="0" anchor="t"/>
          <a:lstStyle>
            <a:lvl1pPr algn="l">
              <a:defRPr sz="525">
                <a:solidFill>
                  <a:schemeClr val="tx2"/>
                </a:solidFill>
              </a:defRPr>
            </a:lvl1pPr>
          </a:lstStyle>
          <a:p>
            <a:fld id="{23AA811B-2EBD-4900-905E-5BE206449611}" type="slidenum">
              <a:rPr lang="en-GB" smtClean="0"/>
              <a:pPr/>
              <a:t>‹#›</a:t>
            </a:fld>
            <a:endParaRPr lang="en-GB" dirty="0"/>
          </a:p>
        </p:txBody>
      </p:sp>
      <p:sp>
        <p:nvSpPr>
          <p:cNvPr id="26" name="TextBox 25">
            <a:extLst>
              <a:ext uri="{FF2B5EF4-FFF2-40B4-BE49-F238E27FC236}">
                <a16:creationId xmlns:a16="http://schemas.microsoft.com/office/drawing/2014/main" id="{278D69B5-2783-4637-A949-A867EE4EFE6B}"/>
              </a:ext>
            </a:extLst>
          </p:cNvPr>
          <p:cNvSpPr txBox="1"/>
          <p:nvPr userDrawn="1"/>
        </p:nvSpPr>
        <p:spPr>
          <a:xfrm>
            <a:off x="8413552" y="324000"/>
            <a:ext cx="486371" cy="80791"/>
          </a:xfrm>
          <a:prstGeom prst="rect">
            <a:avLst/>
          </a:prstGeom>
          <a:noFill/>
        </p:spPr>
        <p:txBody>
          <a:bodyPr wrap="square" lIns="0" tIns="0" rIns="0" bIns="0" rtlCol="0">
            <a:spAutoFit/>
          </a:bodyPr>
          <a:lstStyle/>
          <a:p>
            <a:pPr algn="r"/>
            <a:r>
              <a:rPr lang="en-GB" sz="525" dirty="0">
                <a:solidFill>
                  <a:schemeClr val="tx2"/>
                </a:solidFill>
              </a:rPr>
              <a:t>Novo Nordisk</a:t>
            </a:r>
            <a:r>
              <a:rPr lang="en-GB" sz="525" baseline="30000" dirty="0">
                <a:solidFill>
                  <a:schemeClr val="tx2"/>
                </a:solidFill>
              </a:rPr>
              <a:t>®</a:t>
            </a:r>
          </a:p>
        </p:txBody>
      </p:sp>
      <p:sp>
        <p:nvSpPr>
          <p:cNvPr id="4" name="[WorkArea]" descr="&lt;?xml version=&quot;1.0&quot; encoding=&quot;utf-16&quot;?&gt;&#10;&lt;GridTheme xmlns:xsi=&quot;http://www.w3.org/2001/XMLSchema-instance&quot; xmlns:xsd=&quot;http://www.w3.org/2001/XMLSchema&quot;&gt;&#10;  &lt;GuideLines /&gt;&#10;  &lt;SubGrids&gt;&#10;    &lt;SubGrid&gt;&#10;      &lt;Left&gt;25.51181&lt;/Left&gt;&#10;      &lt;Top&gt;25.51181&lt;/Top&gt;&#10;      &lt;Width&gt;25.51181&lt;/Width&gt;&#10;      &lt;Height&gt;25.51181&lt;/Height&gt;&#10;    &lt;/SubGrid&gt;&#10;    &lt;SubGrid&gt;&#10;      &lt;Left&gt;51.02362&lt;/Left&gt;&#10;      &lt;Top&gt;25.51181&lt;/Top&gt;&#10;      &lt;Width&gt;151.1811&lt;/Width&gt;&#10;      &lt;Height&gt;25.51181&lt;/Height&gt;&#10;    &lt;/SubGrid&gt;&#10;    &lt;SubGrid&gt;&#10;      &lt;Left&gt;202.204727&lt;/Left&gt;&#10;      &lt;Top&gt;25.51181&lt;/Top&gt;&#10;      &lt;Width&gt;25.51181&lt;/Width&gt;&#10;      &lt;Height&gt;25.51181&lt;/Height&gt;&#10;    &lt;/SubGrid&gt;&#10;    &lt;SubGrid&gt;&#10;      &lt;Left&gt;227.716537&lt;/Left&gt;&#10;      &lt;Top&gt;25.51181&lt;/Top&gt;&#10;      &lt;Width&gt;151.1811&lt;/Width&gt;&#10;      &lt;Height&gt;25.51181&lt;/Height&gt;&#10;    &lt;/SubGrid&gt;&#10;    &lt;SubGrid&gt;&#10;      &lt;Left&gt;378.897644&lt;/Left&gt;&#10;      &lt;Top&gt;25.51181&lt;/Top&gt;&#10;      &lt;Width&gt;25.51181&lt;/Width&gt;&#10;      &lt;Height&gt;25.51181&lt;/Height&gt;&#10;    &lt;/SubGrid&gt;&#10;    &lt;SubGrid&gt;&#10;      &lt;Left&gt;404.409454&lt;/Left&gt;&#10;      &lt;Top&gt;25.51181&lt;/Top&gt;&#10;      &lt;Width&gt;151.1811&lt;/Width&gt;&#10;      &lt;Height&gt;25.51181&lt;/Height&gt;&#10;    &lt;/SubGrid&gt;&#10;    &lt;SubGrid&gt;&#10;      &lt;Left&gt;555.5906&lt;/Left&gt;&#10;      &lt;Top&gt;25.51181&lt;/Top&gt;&#10;      &lt;Width&gt;25.51181&lt;/Width&gt;&#10;      &lt;Height&gt;25.51181&lt;/Height&gt;&#10;    &lt;/SubGrid&gt;&#10;    &lt;SubGrid&gt;&#10;      &lt;Left&gt;581.102356&lt;/Left&gt;&#10;      &lt;Top&gt;25.51181&lt;/Top&gt;&#10;      &lt;Width&gt;151.1811&lt;/Width&gt;&#10;      &lt;Height&gt;25.51181&lt;/Height&gt;&#10;    &lt;/SubGrid&gt;&#10;    &lt;SubGrid&gt;&#10;      &lt;Left&gt;732.283447&lt;/Left&gt;&#10;      &lt;Top&gt;25.51181&lt;/Top&gt;&#10;      &lt;Width&gt;25.51181&lt;/Width&gt;&#10;      &lt;Height&gt;25.51181&lt;/Height&gt;&#10;    &lt;/SubGrid&gt;&#10;    &lt;SubGrid&gt;&#10;      &lt;Left&gt;757.7953&lt;/Left&gt;&#10;      &lt;Top&gt;25.51181&lt;/Top&gt;&#10;      &lt;Width&gt;151.1811&lt;/Width&gt;&#10;      &lt;Height&gt;25.51181&lt;/Height&gt;&#10;    &lt;/SubGrid&gt;&#10;    &lt;SubGrid&gt;&#10;      &lt;Left&gt;908.9764&lt;/Left&gt;&#10;      &lt;Top&gt;25.51181&lt;/Top&gt;&#10;      &lt;Width&gt;25.51181&lt;/Width&gt;&#10;      &lt;Height&gt;25.51181&lt;/Height&gt;&#10;    &lt;/SubGrid&gt;&#10;    &lt;SubGrid&gt;&#10;      &lt;Left&gt;25.51181&lt;/Left&gt;&#10;      &lt;Top&gt;218.976379&lt;/Top&gt;&#10;      &lt;Width&gt;25.51181&lt;/Width&gt;&#10;      &lt;Height&gt;25.51181&lt;/Height&gt;&#10;    &lt;/SubGrid&gt;&#10;    &lt;SubGrid&gt;&#10;      &lt;Left&gt;25.51181&lt;/Left&gt;&#10;      &lt;Top&gt;244.48819&lt;/Top&gt;&#10;      &lt;Width&gt;25.51181&lt;/Width&gt;&#10;      &lt;Height&gt;25.51181&lt;/Height&gt;&#10;    &lt;/SubGrid&gt;&#10;    &lt;SubGrid&gt;&#10;      &lt;Left&gt;25.51181&lt;/Left&gt;&#10;      &lt;Top&gt;270&lt;/Top&gt;&#10;      &lt;Width&gt;25.51181&lt;/Width&gt;&#10;      &lt;Height&gt;25.51181&lt;/Height&gt;&#10;    &lt;/SubGrid&gt;&#10;    &lt;SubGrid&gt;&#10;      &lt;Left&gt;25.51181&lt;/Left&gt;&#10;      &lt;Top&gt;295.5118&lt;/Top&gt;&#10;      &lt;Width&gt;25.51181&lt;/Width&gt;&#10;      &lt;Height&gt;25.51181&lt;/Height&gt;&#10;    &lt;/SubGrid&gt;&#10;    &lt;SubGrid&gt;&#10;      &lt;Left&gt;51.02362&lt;/Left&gt;&#10;      &lt;Top&gt;295.5118&lt;/Top&gt;&#10;      &lt;Width&gt;151.1811&lt;/Width&gt;&#10;      &lt;Height&gt;25.51181&lt;/Height&gt;&#10;    &lt;/SubGrid&gt;&#10;    &lt;SubGrid&gt;&#10;      &lt;Left&gt;202.204727&lt;/Left&gt;&#10;      &lt;Top&gt;295.5118&lt;/Top&gt;&#10;      &lt;Width&gt;25.51181&lt;/Width&gt;&#10;      &lt;Height&gt;25.51181&lt;/Height&gt;&#10;    &lt;/SubGrid&gt;&#10;    &lt;SubGrid&gt;&#10;      &lt;Left&gt;51.02362&lt;/Left&gt;&#10;      &lt;Top&gt;270&lt;/Top&gt;&#10;      &lt;Width&gt;151.1811&lt;/Width&gt;&#10;      &lt;Height&gt;25.51181&lt;/Height&gt;&#10;    &lt;/SubGrid&gt;&#10;    &lt;SubGrid&gt;&#10;      &lt;Left&gt;202.204727&lt;/Left&gt;&#10;      &lt;Top&gt;270&lt;/Top&gt;&#10;      &lt;Width&gt;25.51181&lt;/Width&gt;&#10;      &lt;Height&gt;25.51181&lt;/Height&gt;&#10;    &lt;/SubGrid&gt;&#10;    &lt;SubGrid&gt;&#10;      &lt;Left&gt;51.02362&lt;/Left&gt;&#10;      &lt;Top&gt;244.48819&lt;/Top&gt;&#10;      &lt;Width&gt;151.1811&lt;/Width&gt;&#10;      &lt;Height&gt;25.51181&lt;/Height&gt;&#10;    &lt;/SubGrid&gt;&#10;    &lt;SubGrid&gt;&#10;      &lt;Left&gt;202.204727&lt;/Left&gt;&#10;      &lt;Top&gt;244.48819&lt;/Top&gt;&#10;      &lt;Width&gt;25.51181&lt;/Width&gt;&#10;      &lt;Height&gt;25.51181&lt;/Height&gt;&#10;    &lt;/SubGrid&gt;&#10;    &lt;SubGrid&gt;&#10;      &lt;Left&gt;51.02362&lt;/Left&gt;&#10;      &lt;Top&gt;218.976379&lt;/Top&gt;&#10;      &lt;Width&gt;151.1811&lt;/Width&gt;&#10;      &lt;Height&gt;25.51181&lt;/Height&gt;&#10;    &lt;/SubGrid&gt;&#10;    &lt;SubGrid&gt;&#10;      &lt;Left&gt;202.204727&lt;/Left&gt;&#10;      &lt;Top&gt;218.976379&lt;/Top&gt;&#10;      &lt;Width&gt;25.51181&lt;/Width&gt;&#10;      &lt;Height&gt;25.51181&lt;/Height&gt;&#10;    &lt;/SubGrid&gt;&#10;    &lt;SubGrid&gt;&#10;      &lt;Left&gt;25.51181&lt;/Left&gt;&#10;      &lt;Top&gt;488.976379&lt;/Top&gt;&#10;      &lt;Width&gt;25.51181&lt;/Width&gt;&#10;      &lt;Height&gt;25.51181&lt;/Height&gt;&#10;    &lt;/SubGrid&gt;&#10;    &lt;SubGrid&gt;&#10;      &lt;Left&gt;51.02362&lt;/Left&gt;&#10;      &lt;Top&gt;488.976379&lt;/Top&gt;&#10;      &lt;Width&gt;151.1811&lt;/Width&gt;&#10;      &lt;Height&gt;25.51181&lt;/Height&gt;&#10;    &lt;/SubGrid&gt;&#10;    &lt;SubGrid&gt;&#10;      &lt;Left&gt;202.204727&lt;/Left&gt;&#10;      &lt;Top&gt;488.976379&lt;/Top&gt;&#10;      &lt;Width&gt;25.51181&lt;/Width&gt;&#10;      &lt;Height&gt;25.51181&lt;/Height&gt;&#10;    &lt;/SubGrid&gt;&#10;    &lt;SubGrid&gt;&#10;      &lt;Left&gt;227.716537&lt;/Left&gt;&#10;      &lt;Top&gt;488.976379&lt;/Top&gt;&#10;      &lt;Width&gt;151.1811&lt;/Width&gt;&#10;      &lt;Height&gt;25.51181&lt;/Height&gt;&#10;    &lt;/SubGrid&gt;&#10;    &lt;SubGrid&gt;&#10;      &lt;Left&gt;378.897644&lt;/Left&gt;&#10;      &lt;Top&gt;488.976379&lt;/Top&gt;&#10;      &lt;Width&gt;25.51181&lt;/Width&gt;&#10;      &lt;Height&gt;25.51181&lt;/Height&gt;&#10;    &lt;/SubGrid&gt;&#10;    &lt;SubGrid&gt;&#10;      &lt;Left&gt;404.409454&lt;/Left&gt;&#10;      &lt;Top&gt;488.976379&lt;/Top&gt;&#10;      &lt;Width&gt;151.1811&lt;/Width&gt;&#10;      &lt;Height&gt;25.51181&lt;/Height&gt;&#10;    &lt;/SubGrid&gt;&#10;    &lt;SubGrid&gt;&#10;      &lt;Left&gt;555.5906&lt;/Left&gt;&#10;      &lt;Top&gt;488.976379&lt;/Top&gt;&#10;      &lt;Width&gt;25.51181&lt;/Width&gt;&#10;      &lt;Height&gt;25.51181&lt;/Height&gt;&#10;    &lt;/SubGrid&gt;&#10;    &lt;SubGrid&gt;&#10;      &lt;Left&gt;581.102356&lt;/Left&gt;&#10;      &lt;Top&gt;488.976379&lt;/Top&gt;&#10;      &lt;Width&gt;151.1811&lt;/Width&gt;&#10;      &lt;Height&gt;25.51181&lt;/Height&gt;&#10;    &lt;/SubGrid&gt;&#10;    &lt;SubGrid&gt;&#10;      &lt;Left&gt;732.283447&lt;/Left&gt;&#10;      &lt;Top&gt;488.976379&lt;/Top&gt;&#10;      &lt;Width&gt;25.51181&lt;/Width&gt;&#10;      &lt;Height&gt;25.51181&lt;/Height&gt;&#10;    &lt;/SubGrid&gt;&#10;    &lt;SubGrid&gt;&#10;      &lt;Left&gt;757.7953&lt;/Left&gt;&#10;      &lt;Top&gt;488.976379&lt;/Top&gt;&#10;      &lt;Width&gt;151.1811&lt;/Width&gt;&#10;      &lt;Height&gt;25.51181&lt;/Height&gt;&#10;    &lt;/SubGrid&gt;&#10;    &lt;SubGrid&gt;&#10;      &lt;Left&gt;908.9764&lt;/Left&gt;&#10;      &lt;Top&gt;488.976379&lt;/Top&gt;&#10;      &lt;Width&gt;25.51181&lt;/Width&gt;&#10;      &lt;Height&gt;25.51181&lt;/Height&gt;&#10;    &lt;/SubGrid&gt;&#10;    &lt;SubGrid&gt;&#10;      &lt;Left&gt;227.716537&lt;/Left&gt;&#10;      &lt;Top&gt;295.5118&lt;/Top&gt;&#10;      &lt;Width&gt;151.1811&lt;/Width&gt;&#10;      &lt;Height&gt;25.51181&lt;/Height&gt;&#10;    &lt;/SubGrid&gt;&#10;    &lt;SubGrid&gt;&#10;      &lt;Left&gt;378.897644&lt;/Left&gt;&#10;      &lt;Top&gt;295.5118&lt;/Top&gt;&#10;      &lt;Width&gt;25.51181&lt;/Width&gt;&#10;      &lt;Height&gt;25.51181&lt;/Height&gt;&#10;    &lt;/SubGrid&gt;&#10;    &lt;SubGrid&gt;&#10;      &lt;Left&gt;227.716537&lt;/Left&gt;&#10;      &lt;Top&gt;270&lt;/Top&gt;&#10;      &lt;Width&gt;151.1811&lt;/Width&gt;&#10;      &lt;Height&gt;25.51181&lt;/Height&gt;&#10;    &lt;/SubGrid&gt;&#10;    &lt;SubGrid&gt;&#10;      &lt;Left&gt;378.897644&lt;/Left&gt;&#10;      &lt;Top&gt;270&lt;/Top&gt;&#10;      &lt;Width&gt;25.51181&lt;/Width&gt;&#10;      &lt;Height&gt;25.51181&lt;/Height&gt;&#10;    &lt;/SubGrid&gt;&#10;    &lt;SubGrid&gt;&#10;      &lt;Left&gt;227.716537&lt;/Left&gt;&#10;      &lt;Top&gt;244.48819&lt;/Top&gt;&#10;      &lt;Width&gt;151.1811&lt;/Width&gt;&#10;      &lt;Height&gt;25.51181&lt;/Height&gt;&#10;    &lt;/SubGrid&gt;&#10;    &lt;SubGrid&gt;&#10;      &lt;Left&gt;378.897644&lt;/Left&gt;&#10;      &lt;Top&gt;244.48819&lt;/Top&gt;&#10;      &lt;Width&gt;25.51181&lt;/Width&gt;&#10;      &lt;Height&gt;25.51181&lt;/Height&gt;&#10;    &lt;/SubGrid&gt;&#10;    &lt;SubGrid&gt;&#10;      &lt;Left&gt;227.716537&lt;/Left&gt;&#10;      &lt;Top&gt;218.976379&lt;/Top&gt;&#10;      &lt;Width&gt;151.1811&lt;/Width&gt;&#10;      &lt;Height&gt;25.51181&lt;/Height&gt;&#10;    &lt;/SubGrid&gt;&#10;    &lt;SubGrid&gt;&#10;      &lt;Left&gt;378.897644&lt;/Left&gt;&#10;      &lt;Top&gt;218.976379&lt;/Top&gt;&#10;      &lt;Width&gt;25.51181&lt;/Width&gt;&#10;      &lt;Height&gt;25.51181&lt;/Height&gt;&#10;    &lt;/SubGrid&gt;&#10;    &lt;SubGrid&gt;&#10;      &lt;Left&gt;404.409454&lt;/Left&gt;&#10;      &lt;Top&gt;295.5118&lt;/Top&gt;&#10;      &lt;Width&gt;151.1811&lt;/Width&gt;&#10;      &lt;Height&gt;25.51181&lt;/Height&gt;&#10;    &lt;/SubGrid&gt;&#10;    &lt;SubGrid&gt;&#10;      &lt;Left&gt;555.5906&lt;/Left&gt;&#10;      &lt;Top&gt;295.5118&lt;/Top&gt;&#10;      &lt;Width&gt;25.51181&lt;/Width&gt;&#10;      &lt;Height&gt;25.51181&lt;/Height&gt;&#10;    &lt;/SubGrid&gt;&#10;    &lt;SubGrid&gt;&#10;      &lt;Left&gt;404.409454&lt;/Left&gt;&#10;      &lt;Top&gt;270&lt;/Top&gt;&#10;      &lt;Width&gt;151.1811&lt;/Width&gt;&#10;      &lt;Height&gt;25.51181&lt;/Height&gt;&#10;    &lt;/SubGrid&gt;&#10;    &lt;SubGrid&gt;&#10;      &lt;Left&gt;555.5906&lt;/Left&gt;&#10;      &lt;Top&gt;270&lt;/Top&gt;&#10;      &lt;Width&gt;25.51181&lt;/Width&gt;&#10;      &lt;Height&gt;25.51181&lt;/Height&gt;&#10;    &lt;/SubGrid&gt;&#10;    &lt;SubGrid&gt;&#10;      &lt;Left&gt;404.409454&lt;/Left&gt;&#10;      &lt;Top&gt;244.48819&lt;/Top&gt;&#10;      &lt;Width&gt;151.1811&lt;/Width&gt;&#10;      &lt;Height&gt;25.51181&lt;/Height&gt;&#10;    &lt;/SubGrid&gt;&#10;    &lt;SubGrid&gt;&#10;      &lt;Left&gt;555.5906&lt;/Left&gt;&#10;      &lt;Top&gt;244.48819&lt;/Top&gt;&#10;      &lt;Width&gt;25.51181&lt;/Width&gt;&#10;      &lt;Height&gt;25.51181&lt;/Height&gt;&#10;    &lt;/SubGrid&gt;&#10;    &lt;SubGrid&gt;&#10;      &lt;Left&gt;404.409454&lt;/Left&gt;&#10;      &lt;Top&gt;218.976379&lt;/Top&gt;&#10;      &lt;Width&gt;151.1811&lt;/Width&gt;&#10;      &lt;Height&gt;25.51181&lt;/Height&gt;&#10;    &lt;/SubGrid&gt;&#10;    &lt;SubGrid&gt;&#10;      &lt;Left&gt;555.5906&lt;/Left&gt;&#10;      &lt;Top&gt;218.976379&lt;/Top&gt;&#10;      &lt;Width&gt;25.51181&lt;/Width&gt;&#10;      &lt;Height&gt;25.51181&lt;/Height&gt;&#10;    &lt;/SubGrid&gt;&#10;    &lt;SubGrid&gt;&#10;      &lt;Left&gt;581.102356&lt;/Left&gt;&#10;      &lt;Top&gt;295.5118&lt;/Top&gt;&#10;      &lt;Width&gt;151.1811&lt;/Width&gt;&#10;      &lt;Height&gt;25.51181&lt;/Height&gt;&#10;    &lt;/SubGrid&gt;&#10;    &lt;SubGrid&gt;&#10;      &lt;Left&gt;732.283447&lt;/Left&gt;&#10;      &lt;Top&gt;295.5118&lt;/Top&gt;&#10;      &lt;Width&gt;25.51181&lt;/Width&gt;&#10;      &lt;Height&gt;25.51181&lt;/Height&gt;&#10;    &lt;/SubGrid&gt;&#10;    &lt;SubGrid&gt;&#10;      &lt;Left&gt;581.102356&lt;/Left&gt;&#10;      &lt;Top&gt;270&lt;/Top&gt;&#10;      &lt;Width&gt;151.1811&lt;/Width&gt;&#10;      &lt;Height&gt;25.51181&lt;/Height&gt;&#10;    &lt;/SubGrid&gt;&#10;    &lt;SubGrid&gt;&#10;      &lt;Left&gt;732.283447&lt;/Left&gt;&#10;      &lt;Top&gt;270&lt;/Top&gt;&#10;      &lt;Width&gt;25.51181&lt;/Width&gt;&#10;      &lt;Height&gt;25.51181&lt;/Height&gt;&#10;    &lt;/SubGrid&gt;&#10;    &lt;SubGrid&gt;&#10;      &lt;Left&gt;581.102356&lt;/Left&gt;&#10;      &lt;Top&gt;244.48819&lt;/Top&gt;&#10;      &lt;Width&gt;151.1811&lt;/Width&gt;&#10;      &lt;Height&gt;25.51181&lt;/Height&gt;&#10;    &lt;/SubGrid&gt;&#10;    &lt;SubGrid&gt;&#10;      &lt;Left&gt;732.283447&lt;/Left&gt;&#10;      &lt;Top&gt;244.48819&lt;/Top&gt;&#10;      &lt;Width&gt;25.51181&lt;/Width&gt;&#10;      &lt;Height&gt;25.51181&lt;/Height&gt;&#10;    &lt;/SubGrid&gt;&#10;    &lt;SubGrid&gt;&#10;      &lt;Left&gt;581.102356&lt;/Left&gt;&#10;      &lt;Top&gt;218.976379&lt;/Top&gt;&#10;      &lt;Width&gt;151.1811&lt;/Width&gt;&#10;      &lt;Height&gt;25.51181&lt;/Height&gt;&#10;    &lt;/SubGrid&gt;&#10;    &lt;SubGrid&gt;&#10;      &lt;Left&gt;732.283447&lt;/Left&gt;&#10;      &lt;Top&gt;218.976379&lt;/Top&gt;&#10;      &lt;Width&gt;25.51181&lt;/Width&gt;&#10;      &lt;Height&gt;25.51181&lt;/Height&gt;&#10;    &lt;/SubGrid&gt;&#10;    &lt;SubGrid&gt;&#10;      &lt;Left&gt;757.7953&lt;/Left&gt;&#10;      &lt;Top&gt;295.5118&lt;/Top&gt;&#10;      &lt;Width&gt;151.1811&lt;/Width&gt;&#10;      &lt;Height&gt;25.51181&lt;/Height&gt;&#10;    &lt;/SubGrid&gt;&#10;    &lt;SubGrid&gt;&#10;      &lt;Left&gt;908.9764&lt;/Left&gt;&#10;      &lt;Top&gt;295.5118&lt;/Top&gt;&#10;      &lt;Width&gt;25.51181&lt;/Width&gt;&#10;      &lt;Height&gt;25.51181&lt;/Height&gt;&#10;    &lt;/SubGrid&gt;&#10;    &lt;SubGrid&gt;&#10;      &lt;Left&gt;757.7953&lt;/Left&gt;&#10;      &lt;Top&gt;270&lt;/Top&gt;&#10;      &lt;Width&gt;151.1811&lt;/Width&gt;&#10;      &lt;Height&gt;25.51181&lt;/Height&gt;&#10;    &lt;/SubGrid&gt;&#10;    &lt;SubGrid&gt;&#10;      &lt;Left&gt;908.9764&lt;/Left&gt;&#10;      &lt;Top&gt;270&lt;/Top&gt;&#10;      &lt;Width&gt;25.51181&lt;/Width&gt;&#10;      &lt;Height&gt;25.51181&lt;/Height&gt;&#10;    &lt;/SubGrid&gt;&#10;    &lt;SubGrid&gt;&#10;      &lt;Left&gt;757.7953&lt;/Left&gt;&#10;      &lt;Top&gt;244.48819&lt;/Top&gt;&#10;      &lt;Width&gt;151.1811&lt;/Width&gt;&#10;      &lt;Height&gt;25.51181&lt;/Height&gt;&#10;    &lt;/SubGrid&gt;&#10;    &lt;SubGrid&gt;&#10;      &lt;Left&gt;908.9764&lt;/Left&gt;&#10;      &lt;Top&gt;244.48819&lt;/Top&gt;&#10;      &lt;Width&gt;25.51181&lt;/Width&gt;&#10;      &lt;Height&gt;25.51181&lt;/Height&gt;&#10;    &lt;/SubGrid&gt;&#10;    &lt;SubGrid&gt;&#10;      &lt;Left&gt;757.7953&lt;/Left&gt;&#10;      &lt;Top&gt;218.976379&lt;/Top&gt;&#10;      &lt;Width&gt;151.1811&lt;/Width&gt;&#10;      &lt;Height&gt;25.51181&lt;/Height&gt;&#10;    &lt;/SubGrid&gt;&#10;    &lt;SubGrid&gt;&#10;      &lt;Left&gt;908.9764&lt;/Left&gt;&#10;      &lt;Top&gt;218.976379&lt;/Top&gt;&#10;      &lt;Width&gt;25.51181&lt;/Width&gt;&#10;      &lt;Height&gt;25.51181&lt;/Height&gt;&#10;    &lt;/SubGrid&gt;&#10;    &lt;SubGrid&gt;&#10;      &lt;Left&gt;25.51181&lt;/Left&gt;&#10;      &lt;Top&gt;51.02362&lt;/Top&gt;&#10;      &lt;Width&gt;25.51181&lt;/Width&gt;&#10;      &lt;Height&gt;167.952759&lt;/Height&gt;&#10;    &lt;/SubGrid&gt;&#10;    &lt;SubGrid&gt;&#10;      &lt;Left&gt;202.204727&lt;/Left&gt;&#10;      &lt;Top&gt;51.02362&lt;/Top&gt;&#10;      &lt;Width&gt;25.51181&lt;/Width&gt;&#10;      &lt;Height&gt;167.952759&lt;/Height&gt;&#10;    &lt;/SubGrid&gt;&#10;    &lt;SubGrid&gt;&#10;      &lt;Left&gt;378.897644&lt;/Left&gt;&#10;      &lt;Top&gt;51.02362&lt;/Top&gt;&#10;      &lt;Width&gt;25.51181&lt;/Width&gt;&#10;      &lt;Height&gt;167.952759&lt;/Height&gt;&#10;    &lt;/SubGrid&gt;&#10;    &lt;SubGrid&gt;&#10;      &lt;Left&gt;555.5906&lt;/Left&gt;&#10;      &lt;Top&gt;51.02362&lt;/Top&gt;&#10;      &lt;Width&gt;25.51181&lt;/Width&gt;&#10;      &lt;Height&gt;167.952759&lt;/Height&gt;&#10;    &lt;/SubGrid&gt;&#10;    &lt;SubGrid&gt;&#10;      &lt;Left&gt;732.283447&lt;/Left&gt;&#10;      &lt;Top&gt;51.02362&lt;/Top&gt;&#10;      &lt;Width&gt;25.51181&lt;/Width&gt;&#10;      &lt;Height&gt;167.952759&lt;/Height&gt;&#10;    &lt;/SubGrid&gt;&#10;    &lt;SubGrid&gt;&#10;      &lt;Left&gt;908.9764&lt;/Left&gt;&#10;      &lt;Top&gt;51.02362&lt;/Top&gt;&#10;      &lt;Width&gt;25.51181&lt;/Width&gt;&#10;      &lt;Height&gt;167.952759&lt;/Height&gt;&#10;    &lt;/SubGrid&gt;&#10;    &lt;SubGrid&gt;&#10;      &lt;Left&gt;25.51181&lt;/Left&gt;&#10;      &lt;Top&gt;321.023621&lt;/Top&gt;&#10;      &lt;Width&gt;25.51181&lt;/Width&gt;&#10;      &lt;Height&gt;167.952759&lt;/Height&gt;&#10;    &lt;/SubGrid&gt;&#10;    &lt;SubGrid&gt;&#10;      &lt;Left&gt;202.204727&lt;/Left&gt;&#10;      &lt;Top&gt;321.023621&lt;/Top&gt;&#10;      &lt;Width&gt;25.51181&lt;/Width&gt;&#10;      &lt;Height&gt;167.952759&lt;/Height&gt;&#10;    &lt;/SubGrid&gt;&#10;    &lt;SubGrid&gt;&#10;      &lt;Left&gt;378.897644&lt;/Left&gt;&#10;      &lt;Top&gt;321.023621&lt;/Top&gt;&#10;      &lt;Width&gt;25.51181&lt;/Width&gt;&#10;      &lt;Height&gt;167.952759&lt;/Height&gt;&#10;    &lt;/SubGrid&gt;&#10;    &lt;SubGrid&gt;&#10;      &lt;Left&gt;555.5906&lt;/Left&gt;&#10;      &lt;Top&gt;321.023621&lt;/Top&gt;&#10;      &lt;Width&gt;25.51181&lt;/Width&gt;&#10;      &lt;Height&gt;167.952759&lt;/Height&gt;&#10;    &lt;/SubGrid&gt;&#10;    &lt;SubGrid&gt;&#10;      &lt;Left&gt;732.283447&lt;/Left&gt;&#10;      &lt;Top&gt;321.023621&lt;/Top&gt;&#10;      &lt;Width&gt;25.51181&lt;/Width&gt;&#10;      &lt;Height&gt;167.952759&lt;/Height&gt;&#10;    &lt;/SubGrid&gt;&#10;    &lt;SubGrid&gt;&#10;      &lt;Left&gt;908.9764&lt;/Left&gt;&#10;      &lt;Top&gt;321.023621&lt;/Top&gt;&#10;      &lt;Width&gt;25.51181&lt;/Width&gt;&#10;      &lt;Height&gt;167.952759&lt;/Height&gt;&#10;    &lt;/SubGrid&gt;&#10;    &lt;SubGrid&gt;&#10;      &lt;Left&gt;51.02362&lt;/Left&gt;&#10;      &lt;Top&gt;51.02362&lt;/Top&gt;&#10;      &lt;Width&gt;151.1811&lt;/Width&gt;&#10;      &lt;Height&gt;167.952759&lt;/Height&gt;&#10;    &lt;/SubGrid&gt;&#10;    &lt;SubGrid&gt;&#10;      &lt;Left&gt;227.716537&lt;/Left&gt;&#10;      &lt;Top&gt;51.02362&lt;/Top&gt;&#10;      &lt;Width&gt;151.1811&lt;/Width&gt;&#10;      &lt;Height&gt;167.952759&lt;/Height&gt;&#10;    &lt;/SubGrid&gt;&#10;    &lt;SubGrid&gt;&#10;      &lt;Left&gt;404.409454&lt;/Left&gt;&#10;      &lt;Top&gt;51.02362&lt;/Top&gt;&#10;      &lt;Width&gt;151.1811&lt;/Width&gt;&#10;      &lt;Height&gt;167.952759&lt;/Height&gt;&#10;    &lt;/SubGrid&gt;&#10;    &lt;SubGrid&gt;&#10;      &lt;Left&gt;581.102356&lt;/Left&gt;&#10;      &lt;Top&gt;51.02362&lt;/Top&gt;&#10;      &lt;Width&gt;151.1811&lt;/Width&gt;&#10;      &lt;Height&gt;167.952759&lt;/Height&gt;&#10;    &lt;/SubGrid&gt;&#10;    &lt;SubGrid&gt;&#10;      &lt;Left&gt;757.7953&lt;/Left&gt;&#10;      &lt;Top&gt;51.02362&lt;/Top&gt;&#10;      &lt;Width&gt;151.1811&lt;/Width&gt;&#10;      &lt;Height&gt;167.952759&lt;/Height&gt;&#10;    &lt;/SubGrid&gt;&#10;    &lt;SubGrid&gt;&#10;      &lt;Left&gt;51.02362&lt;/Left&gt;&#10;      &lt;Top&gt;321.023621&lt;/Top&gt;&#10;      &lt;Width&gt;151.1811&lt;/Width&gt;&#10;      &lt;Height&gt;167.952759&lt;/Height&gt;&#10;    &lt;/SubGrid&gt;&#10;    &lt;SubGrid&gt;&#10;      &lt;Left&gt;227.716537&lt;/Left&gt;&#10;      &lt;Top&gt;321.023621&lt;/Top&gt;&#10;      &lt;Width&gt;151.1811&lt;/Width&gt;&#10;      &lt;Height&gt;167.952759&lt;/Height&gt;&#10;    &lt;/SubGrid&gt;&#10;    &lt;SubGrid&gt;&#10;      &lt;Left&gt;404.409454&lt;/Left&gt;&#10;      &lt;Top&gt;321.023621&lt;/Top&gt;&#10;      &lt;Width&gt;151.1811&lt;/Width&gt;&#10;      &lt;Height&gt;167.952759&lt;/Height&gt;&#10;    &lt;/SubGrid&gt;&#10;    &lt;SubGrid&gt;&#10;      &lt;Left&gt;581.102356&lt;/Left&gt;&#10;      &lt;Top&gt;321.023621&lt;/Top&gt;&#10;      &lt;Width&gt;151.1811&lt;/Width&gt;&#10;      &lt;Height&gt;167.952759&lt;/Height&gt;&#10;    &lt;/SubGrid&gt;&#10;    &lt;SubGrid&gt;&#10;      &lt;Left&gt;757.7953&lt;/Left&gt;&#10;      &lt;Top&gt;321.023621&lt;/Top&gt;&#10;      &lt;Width&gt;151.1811&lt;/Width&gt;&#10;      &lt;Height&gt;167.952759&lt;/Height&gt;&#10;    &lt;/SubGrid&gt;&#10;  &lt;/SubGrids&gt;&#10;  &lt;WorkArea&gt;&#10;    &lt;Top&gt;25.51181&lt;/Top&gt;&#10;    &lt;Left&gt;25.51181&lt;/Left&gt;&#10;    &lt;Width&gt;908.9764&lt;/Width&gt;&#10;    &lt;Height&gt;488.976379&lt;/Height&gt;&#10;  &lt;/WorkArea&gt;&#10;  &lt;AspectW&gt;-1&lt;/AspectW&gt;&#10;  &lt;AspectH&gt;-1&lt;/AspectH&gt;&#10;  &lt;Width&gt;960&lt;/Width&gt;&#10;  &lt;Height&gt;540&lt;/Height&gt;&#10;  &lt;HGap&gt;5&lt;/HGap&gt;&#10;  &lt;VGap&gt;5&lt;/VGap&gt;&#10;  &lt;OfficeVersion&gt;-1&lt;/OfficeVersion&gt;&#10;&lt;/GridTheme&gt;" hidden="1">
            <a:extLst>
              <a:ext uri="{FF2B5EF4-FFF2-40B4-BE49-F238E27FC236}">
                <a16:creationId xmlns:a16="http://schemas.microsoft.com/office/drawing/2014/main" id="{F5F0A4E1-4330-49F4-88F5-A83195F8511C}"/>
              </a:ext>
            </a:extLst>
          </p:cNvPr>
          <p:cNvSpPr/>
          <p:nvPr userDrawn="1"/>
        </p:nvSpPr>
        <p:spPr>
          <a:xfrm>
            <a:off x="243000" y="324000"/>
            <a:ext cx="8658000" cy="6210000"/>
          </a:xfrm>
          <a:prstGeom prst="rect">
            <a:avLst/>
          </a:prstGeom>
          <a:solidFill>
            <a:srgbClr val="E6E6E6"/>
          </a:solidFill>
          <a:ln w="3175"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 name="Rectangle 4" hidden="1">
            <a:extLst>
              <a:ext uri="{FF2B5EF4-FFF2-40B4-BE49-F238E27FC236}">
                <a16:creationId xmlns:a16="http://schemas.microsoft.com/office/drawing/2014/main" id="{F30BD45F-E3FD-4877-8E01-D258D6C49ED2}"/>
              </a:ext>
            </a:extLst>
          </p:cNvPr>
          <p:cNvSpPr/>
          <p:nvPr userDrawn="1">
            <p:custDataLst>
              <p:tags r:id="rId41"/>
            </p:custDataLst>
          </p:nvPr>
        </p:nvSpPr>
        <p:spPr>
          <a:xfrm>
            <a:off x="243000" y="324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 name="Rectangle 5" hidden="1">
            <a:extLst>
              <a:ext uri="{FF2B5EF4-FFF2-40B4-BE49-F238E27FC236}">
                <a16:creationId xmlns:a16="http://schemas.microsoft.com/office/drawing/2014/main" id="{61F8F4EB-98F9-49C6-AD23-0434FEEA7DAD}"/>
              </a:ext>
            </a:extLst>
          </p:cNvPr>
          <p:cNvSpPr/>
          <p:nvPr userDrawn="1">
            <p:custDataLst>
              <p:tags r:id="rId42"/>
            </p:custDataLst>
          </p:nvPr>
        </p:nvSpPr>
        <p:spPr>
          <a:xfrm>
            <a:off x="486000" y="324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 name="Rectangle 9" hidden="1">
            <a:extLst>
              <a:ext uri="{FF2B5EF4-FFF2-40B4-BE49-F238E27FC236}">
                <a16:creationId xmlns:a16="http://schemas.microsoft.com/office/drawing/2014/main" id="{5461F43A-D29F-4117-83B4-78ECC6A90694}"/>
              </a:ext>
            </a:extLst>
          </p:cNvPr>
          <p:cNvSpPr/>
          <p:nvPr userDrawn="1">
            <p:custDataLst>
              <p:tags r:id="rId43"/>
            </p:custDataLst>
          </p:nvPr>
        </p:nvSpPr>
        <p:spPr>
          <a:xfrm>
            <a:off x="1926000" y="324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1" name="Rectangle 10" hidden="1">
            <a:extLst>
              <a:ext uri="{FF2B5EF4-FFF2-40B4-BE49-F238E27FC236}">
                <a16:creationId xmlns:a16="http://schemas.microsoft.com/office/drawing/2014/main" id="{3885B838-2022-4A1F-A84B-BB1127E2EE43}"/>
              </a:ext>
            </a:extLst>
          </p:cNvPr>
          <p:cNvSpPr/>
          <p:nvPr userDrawn="1">
            <p:custDataLst>
              <p:tags r:id="rId44"/>
            </p:custDataLst>
          </p:nvPr>
        </p:nvSpPr>
        <p:spPr>
          <a:xfrm>
            <a:off x="2169000" y="324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2" name="Rectangle 11" hidden="1">
            <a:extLst>
              <a:ext uri="{FF2B5EF4-FFF2-40B4-BE49-F238E27FC236}">
                <a16:creationId xmlns:a16="http://schemas.microsoft.com/office/drawing/2014/main" id="{AC6417FB-6B96-4CAA-9A61-CE3C85379335}"/>
              </a:ext>
            </a:extLst>
          </p:cNvPr>
          <p:cNvSpPr/>
          <p:nvPr userDrawn="1">
            <p:custDataLst>
              <p:tags r:id="rId45"/>
            </p:custDataLst>
          </p:nvPr>
        </p:nvSpPr>
        <p:spPr>
          <a:xfrm>
            <a:off x="3609000" y="324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3" name="Rectangle 12" hidden="1">
            <a:extLst>
              <a:ext uri="{FF2B5EF4-FFF2-40B4-BE49-F238E27FC236}">
                <a16:creationId xmlns:a16="http://schemas.microsoft.com/office/drawing/2014/main" id="{88F2338E-050E-4997-B5FD-16609E6B05AC}"/>
              </a:ext>
            </a:extLst>
          </p:cNvPr>
          <p:cNvSpPr/>
          <p:nvPr userDrawn="1">
            <p:custDataLst>
              <p:tags r:id="rId46"/>
            </p:custDataLst>
          </p:nvPr>
        </p:nvSpPr>
        <p:spPr>
          <a:xfrm>
            <a:off x="3852000" y="324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4" name="Rectangle 13" hidden="1">
            <a:extLst>
              <a:ext uri="{FF2B5EF4-FFF2-40B4-BE49-F238E27FC236}">
                <a16:creationId xmlns:a16="http://schemas.microsoft.com/office/drawing/2014/main" id="{65330914-84C1-4EFF-8088-9FF9153B21A3}"/>
              </a:ext>
            </a:extLst>
          </p:cNvPr>
          <p:cNvSpPr/>
          <p:nvPr userDrawn="1">
            <p:custDataLst>
              <p:tags r:id="rId47"/>
            </p:custDataLst>
          </p:nvPr>
        </p:nvSpPr>
        <p:spPr>
          <a:xfrm>
            <a:off x="5292000" y="324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5" name="Rectangle 14" hidden="1">
            <a:extLst>
              <a:ext uri="{FF2B5EF4-FFF2-40B4-BE49-F238E27FC236}">
                <a16:creationId xmlns:a16="http://schemas.microsoft.com/office/drawing/2014/main" id="{0D9F1F0C-68CC-4F13-A58D-7D5850D6BABB}"/>
              </a:ext>
            </a:extLst>
          </p:cNvPr>
          <p:cNvSpPr/>
          <p:nvPr userDrawn="1">
            <p:custDataLst>
              <p:tags r:id="rId48"/>
            </p:custDataLst>
          </p:nvPr>
        </p:nvSpPr>
        <p:spPr>
          <a:xfrm>
            <a:off x="5535000" y="324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6" name="Rectangle 15" hidden="1">
            <a:extLst>
              <a:ext uri="{FF2B5EF4-FFF2-40B4-BE49-F238E27FC236}">
                <a16:creationId xmlns:a16="http://schemas.microsoft.com/office/drawing/2014/main" id="{FCD1A103-17AC-4A34-8A1D-92E20B67C019}"/>
              </a:ext>
            </a:extLst>
          </p:cNvPr>
          <p:cNvSpPr/>
          <p:nvPr userDrawn="1">
            <p:custDataLst>
              <p:tags r:id="rId49"/>
            </p:custDataLst>
          </p:nvPr>
        </p:nvSpPr>
        <p:spPr>
          <a:xfrm>
            <a:off x="6975000" y="324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7" name="Rectangle 16" hidden="1">
            <a:extLst>
              <a:ext uri="{FF2B5EF4-FFF2-40B4-BE49-F238E27FC236}">
                <a16:creationId xmlns:a16="http://schemas.microsoft.com/office/drawing/2014/main" id="{6D17E478-3C99-48E5-91A4-253FD970A082}"/>
              </a:ext>
            </a:extLst>
          </p:cNvPr>
          <p:cNvSpPr/>
          <p:nvPr userDrawn="1">
            <p:custDataLst>
              <p:tags r:id="rId50"/>
            </p:custDataLst>
          </p:nvPr>
        </p:nvSpPr>
        <p:spPr>
          <a:xfrm>
            <a:off x="7218000" y="324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8" name="Rectangle 17" hidden="1">
            <a:extLst>
              <a:ext uri="{FF2B5EF4-FFF2-40B4-BE49-F238E27FC236}">
                <a16:creationId xmlns:a16="http://schemas.microsoft.com/office/drawing/2014/main" id="{ACBDE3FC-87C8-4EA6-8040-812BA3745D76}"/>
              </a:ext>
            </a:extLst>
          </p:cNvPr>
          <p:cNvSpPr/>
          <p:nvPr userDrawn="1">
            <p:custDataLst>
              <p:tags r:id="rId51"/>
            </p:custDataLst>
          </p:nvPr>
        </p:nvSpPr>
        <p:spPr>
          <a:xfrm>
            <a:off x="8658000" y="324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9" name="Rectangle 18" hidden="1">
            <a:extLst>
              <a:ext uri="{FF2B5EF4-FFF2-40B4-BE49-F238E27FC236}">
                <a16:creationId xmlns:a16="http://schemas.microsoft.com/office/drawing/2014/main" id="{994EE5B0-B3FC-43D9-8B31-B03CA4819265}"/>
              </a:ext>
            </a:extLst>
          </p:cNvPr>
          <p:cNvSpPr/>
          <p:nvPr userDrawn="1">
            <p:custDataLst>
              <p:tags r:id="rId52"/>
            </p:custDataLst>
          </p:nvPr>
        </p:nvSpPr>
        <p:spPr>
          <a:xfrm>
            <a:off x="243000" y="2781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0" name="Rectangle 19" hidden="1">
            <a:extLst>
              <a:ext uri="{FF2B5EF4-FFF2-40B4-BE49-F238E27FC236}">
                <a16:creationId xmlns:a16="http://schemas.microsoft.com/office/drawing/2014/main" id="{71B943CE-F983-40CB-852B-B348DA0EECF9}"/>
              </a:ext>
            </a:extLst>
          </p:cNvPr>
          <p:cNvSpPr/>
          <p:nvPr userDrawn="1">
            <p:custDataLst>
              <p:tags r:id="rId53"/>
            </p:custDataLst>
          </p:nvPr>
        </p:nvSpPr>
        <p:spPr>
          <a:xfrm>
            <a:off x="243000" y="3105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1" name="Rectangle 20" hidden="1">
            <a:extLst>
              <a:ext uri="{FF2B5EF4-FFF2-40B4-BE49-F238E27FC236}">
                <a16:creationId xmlns:a16="http://schemas.microsoft.com/office/drawing/2014/main" id="{195AE9FF-57B5-4B28-95BD-65EB616F8339}"/>
              </a:ext>
            </a:extLst>
          </p:cNvPr>
          <p:cNvSpPr/>
          <p:nvPr userDrawn="1">
            <p:custDataLst>
              <p:tags r:id="rId54"/>
            </p:custDataLst>
          </p:nvPr>
        </p:nvSpPr>
        <p:spPr>
          <a:xfrm>
            <a:off x="243000" y="3429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2" name="Rectangle 21" hidden="1">
            <a:extLst>
              <a:ext uri="{FF2B5EF4-FFF2-40B4-BE49-F238E27FC236}">
                <a16:creationId xmlns:a16="http://schemas.microsoft.com/office/drawing/2014/main" id="{09C4273C-D9B3-4E1C-BECF-E403BC0FED81}"/>
              </a:ext>
            </a:extLst>
          </p:cNvPr>
          <p:cNvSpPr/>
          <p:nvPr userDrawn="1">
            <p:custDataLst>
              <p:tags r:id="rId55"/>
            </p:custDataLst>
          </p:nvPr>
        </p:nvSpPr>
        <p:spPr>
          <a:xfrm>
            <a:off x="243000" y="3753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3" name="Rectangle 22" hidden="1">
            <a:extLst>
              <a:ext uri="{FF2B5EF4-FFF2-40B4-BE49-F238E27FC236}">
                <a16:creationId xmlns:a16="http://schemas.microsoft.com/office/drawing/2014/main" id="{D61A9C98-DFAC-4C93-9FC3-FA4B7268AFD4}"/>
              </a:ext>
            </a:extLst>
          </p:cNvPr>
          <p:cNvSpPr/>
          <p:nvPr userDrawn="1">
            <p:custDataLst>
              <p:tags r:id="rId56"/>
            </p:custDataLst>
          </p:nvPr>
        </p:nvSpPr>
        <p:spPr>
          <a:xfrm>
            <a:off x="486000" y="3753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4" name="Rectangle 23" hidden="1">
            <a:extLst>
              <a:ext uri="{FF2B5EF4-FFF2-40B4-BE49-F238E27FC236}">
                <a16:creationId xmlns:a16="http://schemas.microsoft.com/office/drawing/2014/main" id="{2738953D-847C-44BC-BB1D-3E35D57608D4}"/>
              </a:ext>
            </a:extLst>
          </p:cNvPr>
          <p:cNvSpPr/>
          <p:nvPr userDrawn="1">
            <p:custDataLst>
              <p:tags r:id="rId57"/>
            </p:custDataLst>
          </p:nvPr>
        </p:nvSpPr>
        <p:spPr>
          <a:xfrm>
            <a:off x="1926000" y="3753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25" name="Rectangle 24" hidden="1">
            <a:extLst>
              <a:ext uri="{FF2B5EF4-FFF2-40B4-BE49-F238E27FC236}">
                <a16:creationId xmlns:a16="http://schemas.microsoft.com/office/drawing/2014/main" id="{A85DD5C0-07B7-493F-ACD2-090488BDD5B6}"/>
              </a:ext>
            </a:extLst>
          </p:cNvPr>
          <p:cNvSpPr/>
          <p:nvPr userDrawn="1">
            <p:custDataLst>
              <p:tags r:id="rId58"/>
            </p:custDataLst>
          </p:nvPr>
        </p:nvSpPr>
        <p:spPr>
          <a:xfrm>
            <a:off x="486000" y="3429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37" name="Rectangle 36" hidden="1">
            <a:extLst>
              <a:ext uri="{FF2B5EF4-FFF2-40B4-BE49-F238E27FC236}">
                <a16:creationId xmlns:a16="http://schemas.microsoft.com/office/drawing/2014/main" id="{2D03EC4E-106A-492D-9392-E8DAE462F1BE}"/>
              </a:ext>
            </a:extLst>
          </p:cNvPr>
          <p:cNvSpPr/>
          <p:nvPr userDrawn="1">
            <p:custDataLst>
              <p:tags r:id="rId59"/>
            </p:custDataLst>
          </p:nvPr>
        </p:nvSpPr>
        <p:spPr>
          <a:xfrm>
            <a:off x="1926000" y="3429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45" name="Rectangle 44" hidden="1">
            <a:extLst>
              <a:ext uri="{FF2B5EF4-FFF2-40B4-BE49-F238E27FC236}">
                <a16:creationId xmlns:a16="http://schemas.microsoft.com/office/drawing/2014/main" id="{20022031-21E7-4D6F-92EB-D2DDACC3013D}"/>
              </a:ext>
            </a:extLst>
          </p:cNvPr>
          <p:cNvSpPr/>
          <p:nvPr userDrawn="1">
            <p:custDataLst>
              <p:tags r:id="rId60"/>
            </p:custDataLst>
          </p:nvPr>
        </p:nvSpPr>
        <p:spPr>
          <a:xfrm>
            <a:off x="486000" y="3105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46" name="Rectangle 45" hidden="1">
            <a:extLst>
              <a:ext uri="{FF2B5EF4-FFF2-40B4-BE49-F238E27FC236}">
                <a16:creationId xmlns:a16="http://schemas.microsoft.com/office/drawing/2014/main" id="{0D8C0033-6DD1-44FA-8D1E-C266A6CB5E58}"/>
              </a:ext>
            </a:extLst>
          </p:cNvPr>
          <p:cNvSpPr/>
          <p:nvPr userDrawn="1">
            <p:custDataLst>
              <p:tags r:id="rId61"/>
            </p:custDataLst>
          </p:nvPr>
        </p:nvSpPr>
        <p:spPr>
          <a:xfrm>
            <a:off x="1926000" y="3105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47" name="Rectangle 46" hidden="1">
            <a:extLst>
              <a:ext uri="{FF2B5EF4-FFF2-40B4-BE49-F238E27FC236}">
                <a16:creationId xmlns:a16="http://schemas.microsoft.com/office/drawing/2014/main" id="{5405C511-8E76-4F70-B418-D42EFC88B59C}"/>
              </a:ext>
            </a:extLst>
          </p:cNvPr>
          <p:cNvSpPr/>
          <p:nvPr userDrawn="1">
            <p:custDataLst>
              <p:tags r:id="rId62"/>
            </p:custDataLst>
          </p:nvPr>
        </p:nvSpPr>
        <p:spPr>
          <a:xfrm>
            <a:off x="486000" y="2781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48" name="Rectangle 47" hidden="1">
            <a:extLst>
              <a:ext uri="{FF2B5EF4-FFF2-40B4-BE49-F238E27FC236}">
                <a16:creationId xmlns:a16="http://schemas.microsoft.com/office/drawing/2014/main" id="{3A318B50-011A-4077-B856-5AA6365091AC}"/>
              </a:ext>
            </a:extLst>
          </p:cNvPr>
          <p:cNvSpPr/>
          <p:nvPr userDrawn="1">
            <p:custDataLst>
              <p:tags r:id="rId63"/>
            </p:custDataLst>
          </p:nvPr>
        </p:nvSpPr>
        <p:spPr>
          <a:xfrm>
            <a:off x="1926000" y="2781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49" name="Rectangle 48" hidden="1">
            <a:extLst>
              <a:ext uri="{FF2B5EF4-FFF2-40B4-BE49-F238E27FC236}">
                <a16:creationId xmlns:a16="http://schemas.microsoft.com/office/drawing/2014/main" id="{6A2BCA5B-FE07-43B1-A4B7-31BD6164A6E4}"/>
              </a:ext>
            </a:extLst>
          </p:cNvPr>
          <p:cNvSpPr/>
          <p:nvPr userDrawn="1">
            <p:custDataLst>
              <p:tags r:id="rId64"/>
            </p:custDataLst>
          </p:nvPr>
        </p:nvSpPr>
        <p:spPr>
          <a:xfrm>
            <a:off x="243000" y="6210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0" name="Rectangle 49" hidden="1">
            <a:extLst>
              <a:ext uri="{FF2B5EF4-FFF2-40B4-BE49-F238E27FC236}">
                <a16:creationId xmlns:a16="http://schemas.microsoft.com/office/drawing/2014/main" id="{5C40FFBD-7783-45AC-8A2B-097F0420F8BE}"/>
              </a:ext>
            </a:extLst>
          </p:cNvPr>
          <p:cNvSpPr/>
          <p:nvPr userDrawn="1">
            <p:custDataLst>
              <p:tags r:id="rId65"/>
            </p:custDataLst>
          </p:nvPr>
        </p:nvSpPr>
        <p:spPr>
          <a:xfrm>
            <a:off x="486000" y="6210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1" name="Rectangle 50" hidden="1">
            <a:extLst>
              <a:ext uri="{FF2B5EF4-FFF2-40B4-BE49-F238E27FC236}">
                <a16:creationId xmlns:a16="http://schemas.microsoft.com/office/drawing/2014/main" id="{4CEBE773-5EE2-48C7-957B-8390AB5ACC07}"/>
              </a:ext>
            </a:extLst>
          </p:cNvPr>
          <p:cNvSpPr/>
          <p:nvPr userDrawn="1">
            <p:custDataLst>
              <p:tags r:id="rId66"/>
            </p:custDataLst>
          </p:nvPr>
        </p:nvSpPr>
        <p:spPr>
          <a:xfrm>
            <a:off x="1926000" y="6210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2" name="Rectangle 51" hidden="1">
            <a:extLst>
              <a:ext uri="{FF2B5EF4-FFF2-40B4-BE49-F238E27FC236}">
                <a16:creationId xmlns:a16="http://schemas.microsoft.com/office/drawing/2014/main" id="{A88B1085-4452-48B2-ABE2-B39A1F2C8B5C}"/>
              </a:ext>
            </a:extLst>
          </p:cNvPr>
          <p:cNvSpPr/>
          <p:nvPr userDrawn="1">
            <p:custDataLst>
              <p:tags r:id="rId67"/>
            </p:custDataLst>
          </p:nvPr>
        </p:nvSpPr>
        <p:spPr>
          <a:xfrm>
            <a:off x="2169000" y="6210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3" name="Rectangle 52" hidden="1">
            <a:extLst>
              <a:ext uri="{FF2B5EF4-FFF2-40B4-BE49-F238E27FC236}">
                <a16:creationId xmlns:a16="http://schemas.microsoft.com/office/drawing/2014/main" id="{35677462-D07F-483C-9C29-E04937D96970}"/>
              </a:ext>
            </a:extLst>
          </p:cNvPr>
          <p:cNvSpPr/>
          <p:nvPr userDrawn="1">
            <p:custDataLst>
              <p:tags r:id="rId68"/>
            </p:custDataLst>
          </p:nvPr>
        </p:nvSpPr>
        <p:spPr>
          <a:xfrm>
            <a:off x="3609000" y="6210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4" name="Rectangle 53" hidden="1">
            <a:extLst>
              <a:ext uri="{FF2B5EF4-FFF2-40B4-BE49-F238E27FC236}">
                <a16:creationId xmlns:a16="http://schemas.microsoft.com/office/drawing/2014/main" id="{719982BD-DEFC-4091-A576-C424DBA3C4DD}"/>
              </a:ext>
            </a:extLst>
          </p:cNvPr>
          <p:cNvSpPr/>
          <p:nvPr userDrawn="1">
            <p:custDataLst>
              <p:tags r:id="rId69"/>
            </p:custDataLst>
          </p:nvPr>
        </p:nvSpPr>
        <p:spPr>
          <a:xfrm>
            <a:off x="3852000" y="6210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5" name="Rectangle 54" hidden="1">
            <a:extLst>
              <a:ext uri="{FF2B5EF4-FFF2-40B4-BE49-F238E27FC236}">
                <a16:creationId xmlns:a16="http://schemas.microsoft.com/office/drawing/2014/main" id="{09DABF0B-9E1E-4C4B-B44A-B858D0F51253}"/>
              </a:ext>
            </a:extLst>
          </p:cNvPr>
          <p:cNvSpPr/>
          <p:nvPr userDrawn="1">
            <p:custDataLst>
              <p:tags r:id="rId70"/>
            </p:custDataLst>
          </p:nvPr>
        </p:nvSpPr>
        <p:spPr>
          <a:xfrm>
            <a:off x="5292000" y="6210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6" name="Rectangle 55" hidden="1">
            <a:extLst>
              <a:ext uri="{FF2B5EF4-FFF2-40B4-BE49-F238E27FC236}">
                <a16:creationId xmlns:a16="http://schemas.microsoft.com/office/drawing/2014/main" id="{4C2D3A6A-66FD-4AEE-8C1E-B6E5EECF6AC4}"/>
              </a:ext>
            </a:extLst>
          </p:cNvPr>
          <p:cNvSpPr/>
          <p:nvPr userDrawn="1">
            <p:custDataLst>
              <p:tags r:id="rId71"/>
            </p:custDataLst>
          </p:nvPr>
        </p:nvSpPr>
        <p:spPr>
          <a:xfrm>
            <a:off x="5535000" y="6210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7" name="Rectangle 56" hidden="1">
            <a:extLst>
              <a:ext uri="{FF2B5EF4-FFF2-40B4-BE49-F238E27FC236}">
                <a16:creationId xmlns:a16="http://schemas.microsoft.com/office/drawing/2014/main" id="{2D1F338B-CF9E-4B33-946A-4DB709760AF6}"/>
              </a:ext>
            </a:extLst>
          </p:cNvPr>
          <p:cNvSpPr/>
          <p:nvPr userDrawn="1">
            <p:custDataLst>
              <p:tags r:id="rId72"/>
            </p:custDataLst>
          </p:nvPr>
        </p:nvSpPr>
        <p:spPr>
          <a:xfrm>
            <a:off x="6975000" y="6210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8" name="Rectangle 57" hidden="1">
            <a:extLst>
              <a:ext uri="{FF2B5EF4-FFF2-40B4-BE49-F238E27FC236}">
                <a16:creationId xmlns:a16="http://schemas.microsoft.com/office/drawing/2014/main" id="{C62DDC7A-A75D-47D1-8199-CF07F2BDFB07}"/>
              </a:ext>
            </a:extLst>
          </p:cNvPr>
          <p:cNvSpPr/>
          <p:nvPr userDrawn="1">
            <p:custDataLst>
              <p:tags r:id="rId73"/>
            </p:custDataLst>
          </p:nvPr>
        </p:nvSpPr>
        <p:spPr>
          <a:xfrm>
            <a:off x="7218000" y="6210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59" name="Rectangle 58" hidden="1">
            <a:extLst>
              <a:ext uri="{FF2B5EF4-FFF2-40B4-BE49-F238E27FC236}">
                <a16:creationId xmlns:a16="http://schemas.microsoft.com/office/drawing/2014/main" id="{58B5BE77-B2A7-4D7F-8E0B-C3E954ED65B5}"/>
              </a:ext>
            </a:extLst>
          </p:cNvPr>
          <p:cNvSpPr/>
          <p:nvPr userDrawn="1">
            <p:custDataLst>
              <p:tags r:id="rId74"/>
            </p:custDataLst>
          </p:nvPr>
        </p:nvSpPr>
        <p:spPr>
          <a:xfrm>
            <a:off x="8658000" y="6210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0" name="Rectangle 59" hidden="1">
            <a:extLst>
              <a:ext uri="{FF2B5EF4-FFF2-40B4-BE49-F238E27FC236}">
                <a16:creationId xmlns:a16="http://schemas.microsoft.com/office/drawing/2014/main" id="{FCFBBBC3-8FB6-4FAC-ADAD-D2D96E64A22C}"/>
              </a:ext>
            </a:extLst>
          </p:cNvPr>
          <p:cNvSpPr/>
          <p:nvPr userDrawn="1">
            <p:custDataLst>
              <p:tags r:id="rId75"/>
            </p:custDataLst>
          </p:nvPr>
        </p:nvSpPr>
        <p:spPr>
          <a:xfrm>
            <a:off x="2169000" y="3753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1" name="Rectangle 60" hidden="1">
            <a:extLst>
              <a:ext uri="{FF2B5EF4-FFF2-40B4-BE49-F238E27FC236}">
                <a16:creationId xmlns:a16="http://schemas.microsoft.com/office/drawing/2014/main" id="{2C5A7DD2-B5CE-413A-9B54-583BA9EBCDFF}"/>
              </a:ext>
            </a:extLst>
          </p:cNvPr>
          <p:cNvSpPr/>
          <p:nvPr userDrawn="1">
            <p:custDataLst>
              <p:tags r:id="rId76"/>
            </p:custDataLst>
          </p:nvPr>
        </p:nvSpPr>
        <p:spPr>
          <a:xfrm>
            <a:off x="3609000" y="3753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2" name="Rectangle 61" hidden="1">
            <a:extLst>
              <a:ext uri="{FF2B5EF4-FFF2-40B4-BE49-F238E27FC236}">
                <a16:creationId xmlns:a16="http://schemas.microsoft.com/office/drawing/2014/main" id="{D9461BA4-4B7F-4140-AC43-136B90730752}"/>
              </a:ext>
            </a:extLst>
          </p:cNvPr>
          <p:cNvSpPr/>
          <p:nvPr userDrawn="1">
            <p:custDataLst>
              <p:tags r:id="rId77"/>
            </p:custDataLst>
          </p:nvPr>
        </p:nvSpPr>
        <p:spPr>
          <a:xfrm>
            <a:off x="2169000" y="3429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3" name="Rectangle 62" hidden="1">
            <a:extLst>
              <a:ext uri="{FF2B5EF4-FFF2-40B4-BE49-F238E27FC236}">
                <a16:creationId xmlns:a16="http://schemas.microsoft.com/office/drawing/2014/main" id="{DEB946CF-96A1-4659-9385-72D850C9C025}"/>
              </a:ext>
            </a:extLst>
          </p:cNvPr>
          <p:cNvSpPr/>
          <p:nvPr userDrawn="1">
            <p:custDataLst>
              <p:tags r:id="rId78"/>
            </p:custDataLst>
          </p:nvPr>
        </p:nvSpPr>
        <p:spPr>
          <a:xfrm>
            <a:off x="3609000" y="3429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4" name="Rectangle 63" hidden="1">
            <a:extLst>
              <a:ext uri="{FF2B5EF4-FFF2-40B4-BE49-F238E27FC236}">
                <a16:creationId xmlns:a16="http://schemas.microsoft.com/office/drawing/2014/main" id="{742C5205-4F49-47AB-B503-BC7F63858642}"/>
              </a:ext>
            </a:extLst>
          </p:cNvPr>
          <p:cNvSpPr/>
          <p:nvPr userDrawn="1">
            <p:custDataLst>
              <p:tags r:id="rId79"/>
            </p:custDataLst>
          </p:nvPr>
        </p:nvSpPr>
        <p:spPr>
          <a:xfrm>
            <a:off x="2169000" y="3105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5" name="Rectangle 64" hidden="1">
            <a:extLst>
              <a:ext uri="{FF2B5EF4-FFF2-40B4-BE49-F238E27FC236}">
                <a16:creationId xmlns:a16="http://schemas.microsoft.com/office/drawing/2014/main" id="{5B2DC920-B604-43E9-ADC1-B26167353D44}"/>
              </a:ext>
            </a:extLst>
          </p:cNvPr>
          <p:cNvSpPr/>
          <p:nvPr userDrawn="1">
            <p:custDataLst>
              <p:tags r:id="rId80"/>
            </p:custDataLst>
          </p:nvPr>
        </p:nvSpPr>
        <p:spPr>
          <a:xfrm>
            <a:off x="3609000" y="3105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6" name="Rectangle 65" hidden="1">
            <a:extLst>
              <a:ext uri="{FF2B5EF4-FFF2-40B4-BE49-F238E27FC236}">
                <a16:creationId xmlns:a16="http://schemas.microsoft.com/office/drawing/2014/main" id="{419CE6B2-B4FC-4BBD-937B-2FAF2EC436EB}"/>
              </a:ext>
            </a:extLst>
          </p:cNvPr>
          <p:cNvSpPr/>
          <p:nvPr userDrawn="1">
            <p:custDataLst>
              <p:tags r:id="rId81"/>
            </p:custDataLst>
          </p:nvPr>
        </p:nvSpPr>
        <p:spPr>
          <a:xfrm>
            <a:off x="2169000" y="2781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7" name="Rectangle 66" hidden="1">
            <a:extLst>
              <a:ext uri="{FF2B5EF4-FFF2-40B4-BE49-F238E27FC236}">
                <a16:creationId xmlns:a16="http://schemas.microsoft.com/office/drawing/2014/main" id="{24F744BF-7A2A-44A1-99AF-BF4D80F50B40}"/>
              </a:ext>
            </a:extLst>
          </p:cNvPr>
          <p:cNvSpPr/>
          <p:nvPr userDrawn="1">
            <p:custDataLst>
              <p:tags r:id="rId82"/>
            </p:custDataLst>
          </p:nvPr>
        </p:nvSpPr>
        <p:spPr>
          <a:xfrm>
            <a:off x="3609000" y="2781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8" name="Rectangle 67" hidden="1">
            <a:extLst>
              <a:ext uri="{FF2B5EF4-FFF2-40B4-BE49-F238E27FC236}">
                <a16:creationId xmlns:a16="http://schemas.microsoft.com/office/drawing/2014/main" id="{4A561C12-BD2C-4ABE-9ACE-047842A9B253}"/>
              </a:ext>
            </a:extLst>
          </p:cNvPr>
          <p:cNvSpPr/>
          <p:nvPr userDrawn="1">
            <p:custDataLst>
              <p:tags r:id="rId83"/>
            </p:custDataLst>
          </p:nvPr>
        </p:nvSpPr>
        <p:spPr>
          <a:xfrm>
            <a:off x="3852000" y="3753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69" name="Rectangle 68" hidden="1">
            <a:extLst>
              <a:ext uri="{FF2B5EF4-FFF2-40B4-BE49-F238E27FC236}">
                <a16:creationId xmlns:a16="http://schemas.microsoft.com/office/drawing/2014/main" id="{1F79B3EE-7015-44C0-B98B-D7976E3CC6C0}"/>
              </a:ext>
            </a:extLst>
          </p:cNvPr>
          <p:cNvSpPr/>
          <p:nvPr userDrawn="1">
            <p:custDataLst>
              <p:tags r:id="rId84"/>
            </p:custDataLst>
          </p:nvPr>
        </p:nvSpPr>
        <p:spPr>
          <a:xfrm>
            <a:off x="5292000" y="3753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0" name="Rectangle 69" hidden="1">
            <a:extLst>
              <a:ext uri="{FF2B5EF4-FFF2-40B4-BE49-F238E27FC236}">
                <a16:creationId xmlns:a16="http://schemas.microsoft.com/office/drawing/2014/main" id="{55195DF3-05B5-49EC-8E2A-6D131BFB07E4}"/>
              </a:ext>
            </a:extLst>
          </p:cNvPr>
          <p:cNvSpPr/>
          <p:nvPr userDrawn="1">
            <p:custDataLst>
              <p:tags r:id="rId85"/>
            </p:custDataLst>
          </p:nvPr>
        </p:nvSpPr>
        <p:spPr>
          <a:xfrm>
            <a:off x="3852000" y="3429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1" name="Rectangle 70" hidden="1">
            <a:extLst>
              <a:ext uri="{FF2B5EF4-FFF2-40B4-BE49-F238E27FC236}">
                <a16:creationId xmlns:a16="http://schemas.microsoft.com/office/drawing/2014/main" id="{6C7ACCBF-3785-451F-8D26-06EB8169ED29}"/>
              </a:ext>
            </a:extLst>
          </p:cNvPr>
          <p:cNvSpPr/>
          <p:nvPr userDrawn="1">
            <p:custDataLst>
              <p:tags r:id="rId86"/>
            </p:custDataLst>
          </p:nvPr>
        </p:nvSpPr>
        <p:spPr>
          <a:xfrm>
            <a:off x="5292000" y="3429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2" name="Rectangle 71" hidden="1">
            <a:extLst>
              <a:ext uri="{FF2B5EF4-FFF2-40B4-BE49-F238E27FC236}">
                <a16:creationId xmlns:a16="http://schemas.microsoft.com/office/drawing/2014/main" id="{0DB1FB36-F0B8-4569-B24C-A7FE882E3A0D}"/>
              </a:ext>
            </a:extLst>
          </p:cNvPr>
          <p:cNvSpPr/>
          <p:nvPr userDrawn="1">
            <p:custDataLst>
              <p:tags r:id="rId87"/>
            </p:custDataLst>
          </p:nvPr>
        </p:nvSpPr>
        <p:spPr>
          <a:xfrm>
            <a:off x="3852000" y="3105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3" name="Rectangle 72" hidden="1">
            <a:extLst>
              <a:ext uri="{FF2B5EF4-FFF2-40B4-BE49-F238E27FC236}">
                <a16:creationId xmlns:a16="http://schemas.microsoft.com/office/drawing/2014/main" id="{A16BF7E9-5EB1-4763-B3B3-B9BDDFCE9368}"/>
              </a:ext>
            </a:extLst>
          </p:cNvPr>
          <p:cNvSpPr/>
          <p:nvPr userDrawn="1">
            <p:custDataLst>
              <p:tags r:id="rId88"/>
            </p:custDataLst>
          </p:nvPr>
        </p:nvSpPr>
        <p:spPr>
          <a:xfrm>
            <a:off x="5292000" y="3105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4" name="Rectangle 73" hidden="1">
            <a:extLst>
              <a:ext uri="{FF2B5EF4-FFF2-40B4-BE49-F238E27FC236}">
                <a16:creationId xmlns:a16="http://schemas.microsoft.com/office/drawing/2014/main" id="{B859330A-8EF0-4EC1-8579-E436CA633192}"/>
              </a:ext>
            </a:extLst>
          </p:cNvPr>
          <p:cNvSpPr/>
          <p:nvPr userDrawn="1">
            <p:custDataLst>
              <p:tags r:id="rId89"/>
            </p:custDataLst>
          </p:nvPr>
        </p:nvSpPr>
        <p:spPr>
          <a:xfrm>
            <a:off x="3852000" y="2781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5" name="Rectangle 74" hidden="1">
            <a:extLst>
              <a:ext uri="{FF2B5EF4-FFF2-40B4-BE49-F238E27FC236}">
                <a16:creationId xmlns:a16="http://schemas.microsoft.com/office/drawing/2014/main" id="{28ADAA1F-5B13-4CA7-92F6-B9BD284DD1E1}"/>
              </a:ext>
            </a:extLst>
          </p:cNvPr>
          <p:cNvSpPr/>
          <p:nvPr userDrawn="1">
            <p:custDataLst>
              <p:tags r:id="rId90"/>
            </p:custDataLst>
          </p:nvPr>
        </p:nvSpPr>
        <p:spPr>
          <a:xfrm>
            <a:off x="5292000" y="2781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6" name="Rectangle 75" hidden="1">
            <a:extLst>
              <a:ext uri="{FF2B5EF4-FFF2-40B4-BE49-F238E27FC236}">
                <a16:creationId xmlns:a16="http://schemas.microsoft.com/office/drawing/2014/main" id="{D063FCBC-0F82-4BF7-A4F3-63086372BCA1}"/>
              </a:ext>
            </a:extLst>
          </p:cNvPr>
          <p:cNvSpPr/>
          <p:nvPr userDrawn="1">
            <p:custDataLst>
              <p:tags r:id="rId91"/>
            </p:custDataLst>
          </p:nvPr>
        </p:nvSpPr>
        <p:spPr>
          <a:xfrm>
            <a:off x="5535000" y="3753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7" name="Rectangle 76" hidden="1">
            <a:extLst>
              <a:ext uri="{FF2B5EF4-FFF2-40B4-BE49-F238E27FC236}">
                <a16:creationId xmlns:a16="http://schemas.microsoft.com/office/drawing/2014/main" id="{CE645546-D2AC-47E6-9FEE-B872688AACBC}"/>
              </a:ext>
            </a:extLst>
          </p:cNvPr>
          <p:cNvSpPr/>
          <p:nvPr userDrawn="1">
            <p:custDataLst>
              <p:tags r:id="rId92"/>
            </p:custDataLst>
          </p:nvPr>
        </p:nvSpPr>
        <p:spPr>
          <a:xfrm>
            <a:off x="6975000" y="3753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8" name="Rectangle 77" hidden="1">
            <a:extLst>
              <a:ext uri="{FF2B5EF4-FFF2-40B4-BE49-F238E27FC236}">
                <a16:creationId xmlns:a16="http://schemas.microsoft.com/office/drawing/2014/main" id="{67D40869-4909-44AB-ADF7-F7E881C8F368}"/>
              </a:ext>
            </a:extLst>
          </p:cNvPr>
          <p:cNvSpPr/>
          <p:nvPr userDrawn="1">
            <p:custDataLst>
              <p:tags r:id="rId93"/>
            </p:custDataLst>
          </p:nvPr>
        </p:nvSpPr>
        <p:spPr>
          <a:xfrm>
            <a:off x="5535000" y="3429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79" name="Rectangle 78" hidden="1">
            <a:extLst>
              <a:ext uri="{FF2B5EF4-FFF2-40B4-BE49-F238E27FC236}">
                <a16:creationId xmlns:a16="http://schemas.microsoft.com/office/drawing/2014/main" id="{135A9F82-A30E-49D6-85D5-F27123AF0F10}"/>
              </a:ext>
            </a:extLst>
          </p:cNvPr>
          <p:cNvSpPr/>
          <p:nvPr userDrawn="1">
            <p:custDataLst>
              <p:tags r:id="rId94"/>
            </p:custDataLst>
          </p:nvPr>
        </p:nvSpPr>
        <p:spPr>
          <a:xfrm>
            <a:off x="6975000" y="3429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0" name="Rectangle 79" hidden="1">
            <a:extLst>
              <a:ext uri="{FF2B5EF4-FFF2-40B4-BE49-F238E27FC236}">
                <a16:creationId xmlns:a16="http://schemas.microsoft.com/office/drawing/2014/main" id="{95983F4E-3EE6-4BD7-AD35-C47ED01C5ED4}"/>
              </a:ext>
            </a:extLst>
          </p:cNvPr>
          <p:cNvSpPr/>
          <p:nvPr userDrawn="1">
            <p:custDataLst>
              <p:tags r:id="rId95"/>
            </p:custDataLst>
          </p:nvPr>
        </p:nvSpPr>
        <p:spPr>
          <a:xfrm>
            <a:off x="5535000" y="3105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1" name="Rectangle 80" hidden="1">
            <a:extLst>
              <a:ext uri="{FF2B5EF4-FFF2-40B4-BE49-F238E27FC236}">
                <a16:creationId xmlns:a16="http://schemas.microsoft.com/office/drawing/2014/main" id="{F717EFA4-0ED4-4A46-9AFD-0F0A6E65D253}"/>
              </a:ext>
            </a:extLst>
          </p:cNvPr>
          <p:cNvSpPr/>
          <p:nvPr userDrawn="1">
            <p:custDataLst>
              <p:tags r:id="rId96"/>
            </p:custDataLst>
          </p:nvPr>
        </p:nvSpPr>
        <p:spPr>
          <a:xfrm>
            <a:off x="6975000" y="3105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2" name="Rectangle 81" hidden="1">
            <a:extLst>
              <a:ext uri="{FF2B5EF4-FFF2-40B4-BE49-F238E27FC236}">
                <a16:creationId xmlns:a16="http://schemas.microsoft.com/office/drawing/2014/main" id="{6E85224F-39CC-4044-9201-BDF5309E2509}"/>
              </a:ext>
            </a:extLst>
          </p:cNvPr>
          <p:cNvSpPr/>
          <p:nvPr userDrawn="1">
            <p:custDataLst>
              <p:tags r:id="rId97"/>
            </p:custDataLst>
          </p:nvPr>
        </p:nvSpPr>
        <p:spPr>
          <a:xfrm>
            <a:off x="5535000" y="2781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3" name="Rectangle 82" hidden="1">
            <a:extLst>
              <a:ext uri="{FF2B5EF4-FFF2-40B4-BE49-F238E27FC236}">
                <a16:creationId xmlns:a16="http://schemas.microsoft.com/office/drawing/2014/main" id="{C5FFBE79-1CFF-48A7-9FA3-6763881AA963}"/>
              </a:ext>
            </a:extLst>
          </p:cNvPr>
          <p:cNvSpPr/>
          <p:nvPr userDrawn="1">
            <p:custDataLst>
              <p:tags r:id="rId98"/>
            </p:custDataLst>
          </p:nvPr>
        </p:nvSpPr>
        <p:spPr>
          <a:xfrm>
            <a:off x="6975000" y="2781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4" name="Rectangle 83" hidden="1">
            <a:extLst>
              <a:ext uri="{FF2B5EF4-FFF2-40B4-BE49-F238E27FC236}">
                <a16:creationId xmlns:a16="http://schemas.microsoft.com/office/drawing/2014/main" id="{C7039B6D-AC56-40A5-858D-599754E1E0AD}"/>
              </a:ext>
            </a:extLst>
          </p:cNvPr>
          <p:cNvSpPr/>
          <p:nvPr userDrawn="1">
            <p:custDataLst>
              <p:tags r:id="rId99"/>
            </p:custDataLst>
          </p:nvPr>
        </p:nvSpPr>
        <p:spPr>
          <a:xfrm>
            <a:off x="7218000" y="3753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5" name="Rectangle 84" hidden="1">
            <a:extLst>
              <a:ext uri="{FF2B5EF4-FFF2-40B4-BE49-F238E27FC236}">
                <a16:creationId xmlns:a16="http://schemas.microsoft.com/office/drawing/2014/main" id="{71018EC8-1FEE-415C-B1E0-DAFC251C6F4F}"/>
              </a:ext>
            </a:extLst>
          </p:cNvPr>
          <p:cNvSpPr/>
          <p:nvPr userDrawn="1">
            <p:custDataLst>
              <p:tags r:id="rId100"/>
            </p:custDataLst>
          </p:nvPr>
        </p:nvSpPr>
        <p:spPr>
          <a:xfrm>
            <a:off x="8658000" y="3753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6" name="Rectangle 85" hidden="1">
            <a:extLst>
              <a:ext uri="{FF2B5EF4-FFF2-40B4-BE49-F238E27FC236}">
                <a16:creationId xmlns:a16="http://schemas.microsoft.com/office/drawing/2014/main" id="{33D0B803-F928-4AB8-9FA8-7A2550C65926}"/>
              </a:ext>
            </a:extLst>
          </p:cNvPr>
          <p:cNvSpPr/>
          <p:nvPr userDrawn="1">
            <p:custDataLst>
              <p:tags r:id="rId101"/>
            </p:custDataLst>
          </p:nvPr>
        </p:nvSpPr>
        <p:spPr>
          <a:xfrm>
            <a:off x="7218000" y="3429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7" name="Rectangle 86" hidden="1">
            <a:extLst>
              <a:ext uri="{FF2B5EF4-FFF2-40B4-BE49-F238E27FC236}">
                <a16:creationId xmlns:a16="http://schemas.microsoft.com/office/drawing/2014/main" id="{A74BCB38-7D1D-4BB9-94CE-ADBDC5DAB010}"/>
              </a:ext>
            </a:extLst>
          </p:cNvPr>
          <p:cNvSpPr/>
          <p:nvPr userDrawn="1">
            <p:custDataLst>
              <p:tags r:id="rId102"/>
            </p:custDataLst>
          </p:nvPr>
        </p:nvSpPr>
        <p:spPr>
          <a:xfrm>
            <a:off x="8658000" y="3429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8" name="Rectangle 87" hidden="1">
            <a:extLst>
              <a:ext uri="{FF2B5EF4-FFF2-40B4-BE49-F238E27FC236}">
                <a16:creationId xmlns:a16="http://schemas.microsoft.com/office/drawing/2014/main" id="{6E6BC775-1DC0-42CB-BA95-EB6F78CFD0FE}"/>
              </a:ext>
            </a:extLst>
          </p:cNvPr>
          <p:cNvSpPr/>
          <p:nvPr userDrawn="1">
            <p:custDataLst>
              <p:tags r:id="rId103"/>
            </p:custDataLst>
          </p:nvPr>
        </p:nvSpPr>
        <p:spPr>
          <a:xfrm>
            <a:off x="7218000" y="3105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89" name="Rectangle 88" hidden="1">
            <a:extLst>
              <a:ext uri="{FF2B5EF4-FFF2-40B4-BE49-F238E27FC236}">
                <a16:creationId xmlns:a16="http://schemas.microsoft.com/office/drawing/2014/main" id="{95792BBB-2B34-4739-8C69-B66E64F8A279}"/>
              </a:ext>
            </a:extLst>
          </p:cNvPr>
          <p:cNvSpPr/>
          <p:nvPr userDrawn="1">
            <p:custDataLst>
              <p:tags r:id="rId104"/>
            </p:custDataLst>
          </p:nvPr>
        </p:nvSpPr>
        <p:spPr>
          <a:xfrm>
            <a:off x="8658000" y="3105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0" name="Rectangle 89" hidden="1">
            <a:extLst>
              <a:ext uri="{FF2B5EF4-FFF2-40B4-BE49-F238E27FC236}">
                <a16:creationId xmlns:a16="http://schemas.microsoft.com/office/drawing/2014/main" id="{E8FDD868-6922-48B4-976C-6F9677663DAF}"/>
              </a:ext>
            </a:extLst>
          </p:cNvPr>
          <p:cNvSpPr/>
          <p:nvPr userDrawn="1">
            <p:custDataLst>
              <p:tags r:id="rId105"/>
            </p:custDataLst>
          </p:nvPr>
        </p:nvSpPr>
        <p:spPr>
          <a:xfrm>
            <a:off x="7218000" y="2781000"/>
            <a:ext cx="1440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1" name="Rectangle 90" hidden="1">
            <a:extLst>
              <a:ext uri="{FF2B5EF4-FFF2-40B4-BE49-F238E27FC236}">
                <a16:creationId xmlns:a16="http://schemas.microsoft.com/office/drawing/2014/main" id="{E3A8AF86-B9FD-4654-82BA-248AF9D72F7C}"/>
              </a:ext>
            </a:extLst>
          </p:cNvPr>
          <p:cNvSpPr/>
          <p:nvPr userDrawn="1">
            <p:custDataLst>
              <p:tags r:id="rId106"/>
            </p:custDataLst>
          </p:nvPr>
        </p:nvSpPr>
        <p:spPr>
          <a:xfrm>
            <a:off x="8658000" y="2781000"/>
            <a:ext cx="243000" cy="324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2" name="Rectangle 91" hidden="1">
            <a:extLst>
              <a:ext uri="{FF2B5EF4-FFF2-40B4-BE49-F238E27FC236}">
                <a16:creationId xmlns:a16="http://schemas.microsoft.com/office/drawing/2014/main" id="{F1579785-2978-4428-A96D-6D6718940F9D}"/>
              </a:ext>
            </a:extLst>
          </p:cNvPr>
          <p:cNvSpPr/>
          <p:nvPr userDrawn="1">
            <p:custDataLst>
              <p:tags r:id="rId107"/>
            </p:custDataLst>
          </p:nvPr>
        </p:nvSpPr>
        <p:spPr>
          <a:xfrm>
            <a:off x="243000" y="648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3" name="Rectangle 92" hidden="1">
            <a:extLst>
              <a:ext uri="{FF2B5EF4-FFF2-40B4-BE49-F238E27FC236}">
                <a16:creationId xmlns:a16="http://schemas.microsoft.com/office/drawing/2014/main" id="{0584FA97-4AB6-4A5E-91FB-95E9E602EA26}"/>
              </a:ext>
            </a:extLst>
          </p:cNvPr>
          <p:cNvSpPr/>
          <p:nvPr userDrawn="1">
            <p:custDataLst>
              <p:tags r:id="rId108"/>
            </p:custDataLst>
          </p:nvPr>
        </p:nvSpPr>
        <p:spPr>
          <a:xfrm>
            <a:off x="1926000" y="648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4" name="Rectangle 93" hidden="1">
            <a:extLst>
              <a:ext uri="{FF2B5EF4-FFF2-40B4-BE49-F238E27FC236}">
                <a16:creationId xmlns:a16="http://schemas.microsoft.com/office/drawing/2014/main" id="{A48EE25C-475F-4316-B6A2-011BEE3BCD92}"/>
              </a:ext>
            </a:extLst>
          </p:cNvPr>
          <p:cNvSpPr/>
          <p:nvPr userDrawn="1">
            <p:custDataLst>
              <p:tags r:id="rId109"/>
            </p:custDataLst>
          </p:nvPr>
        </p:nvSpPr>
        <p:spPr>
          <a:xfrm>
            <a:off x="3609000" y="648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5" name="Rectangle 94" hidden="1">
            <a:extLst>
              <a:ext uri="{FF2B5EF4-FFF2-40B4-BE49-F238E27FC236}">
                <a16:creationId xmlns:a16="http://schemas.microsoft.com/office/drawing/2014/main" id="{7E857FE4-C9A3-45B7-B041-66EE09495EEC}"/>
              </a:ext>
            </a:extLst>
          </p:cNvPr>
          <p:cNvSpPr/>
          <p:nvPr userDrawn="1">
            <p:custDataLst>
              <p:tags r:id="rId110"/>
            </p:custDataLst>
          </p:nvPr>
        </p:nvSpPr>
        <p:spPr>
          <a:xfrm>
            <a:off x="5292000" y="648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6" name="Rectangle 95" hidden="1">
            <a:extLst>
              <a:ext uri="{FF2B5EF4-FFF2-40B4-BE49-F238E27FC236}">
                <a16:creationId xmlns:a16="http://schemas.microsoft.com/office/drawing/2014/main" id="{9B5A1CBD-EB02-4B45-AF38-AAD0F53B4AD5}"/>
              </a:ext>
            </a:extLst>
          </p:cNvPr>
          <p:cNvSpPr/>
          <p:nvPr userDrawn="1">
            <p:custDataLst>
              <p:tags r:id="rId111"/>
            </p:custDataLst>
          </p:nvPr>
        </p:nvSpPr>
        <p:spPr>
          <a:xfrm>
            <a:off x="6975000" y="648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7" name="Rectangle 96" hidden="1">
            <a:extLst>
              <a:ext uri="{FF2B5EF4-FFF2-40B4-BE49-F238E27FC236}">
                <a16:creationId xmlns:a16="http://schemas.microsoft.com/office/drawing/2014/main" id="{B80B4760-EF40-4F2E-9A91-131FFC1E37B4}"/>
              </a:ext>
            </a:extLst>
          </p:cNvPr>
          <p:cNvSpPr/>
          <p:nvPr userDrawn="1">
            <p:custDataLst>
              <p:tags r:id="rId112"/>
            </p:custDataLst>
          </p:nvPr>
        </p:nvSpPr>
        <p:spPr>
          <a:xfrm>
            <a:off x="8658000" y="648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8" name="Rectangle 97" hidden="1">
            <a:extLst>
              <a:ext uri="{FF2B5EF4-FFF2-40B4-BE49-F238E27FC236}">
                <a16:creationId xmlns:a16="http://schemas.microsoft.com/office/drawing/2014/main" id="{8E8A7F77-3721-4815-B970-1D077CD2DA75}"/>
              </a:ext>
            </a:extLst>
          </p:cNvPr>
          <p:cNvSpPr/>
          <p:nvPr userDrawn="1">
            <p:custDataLst>
              <p:tags r:id="rId113"/>
            </p:custDataLst>
          </p:nvPr>
        </p:nvSpPr>
        <p:spPr>
          <a:xfrm>
            <a:off x="243000" y="4077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99" name="Rectangle 98" hidden="1">
            <a:extLst>
              <a:ext uri="{FF2B5EF4-FFF2-40B4-BE49-F238E27FC236}">
                <a16:creationId xmlns:a16="http://schemas.microsoft.com/office/drawing/2014/main" id="{55C42CA1-292D-4FB8-8399-74D1AD374EBE}"/>
              </a:ext>
            </a:extLst>
          </p:cNvPr>
          <p:cNvSpPr/>
          <p:nvPr userDrawn="1">
            <p:custDataLst>
              <p:tags r:id="rId114"/>
            </p:custDataLst>
          </p:nvPr>
        </p:nvSpPr>
        <p:spPr>
          <a:xfrm>
            <a:off x="1926000" y="4077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0" name="Rectangle 99" hidden="1">
            <a:extLst>
              <a:ext uri="{FF2B5EF4-FFF2-40B4-BE49-F238E27FC236}">
                <a16:creationId xmlns:a16="http://schemas.microsoft.com/office/drawing/2014/main" id="{76F4910F-0223-4A58-B2B3-CC1032CA6A96}"/>
              </a:ext>
            </a:extLst>
          </p:cNvPr>
          <p:cNvSpPr/>
          <p:nvPr userDrawn="1">
            <p:custDataLst>
              <p:tags r:id="rId115"/>
            </p:custDataLst>
          </p:nvPr>
        </p:nvSpPr>
        <p:spPr>
          <a:xfrm>
            <a:off x="3609000" y="4077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1" name="Rectangle 100" hidden="1">
            <a:extLst>
              <a:ext uri="{FF2B5EF4-FFF2-40B4-BE49-F238E27FC236}">
                <a16:creationId xmlns:a16="http://schemas.microsoft.com/office/drawing/2014/main" id="{309CA6FE-3AA4-4E04-82CE-33A9467E0E6A}"/>
              </a:ext>
            </a:extLst>
          </p:cNvPr>
          <p:cNvSpPr/>
          <p:nvPr userDrawn="1">
            <p:custDataLst>
              <p:tags r:id="rId116"/>
            </p:custDataLst>
          </p:nvPr>
        </p:nvSpPr>
        <p:spPr>
          <a:xfrm>
            <a:off x="5292000" y="4077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2" name="Rectangle 101" hidden="1">
            <a:extLst>
              <a:ext uri="{FF2B5EF4-FFF2-40B4-BE49-F238E27FC236}">
                <a16:creationId xmlns:a16="http://schemas.microsoft.com/office/drawing/2014/main" id="{D3FAE458-E122-4E17-A2BB-860390DB639B}"/>
              </a:ext>
            </a:extLst>
          </p:cNvPr>
          <p:cNvSpPr/>
          <p:nvPr userDrawn="1">
            <p:custDataLst>
              <p:tags r:id="rId117"/>
            </p:custDataLst>
          </p:nvPr>
        </p:nvSpPr>
        <p:spPr>
          <a:xfrm>
            <a:off x="6975000" y="4077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3" name="Rectangle 102" hidden="1">
            <a:extLst>
              <a:ext uri="{FF2B5EF4-FFF2-40B4-BE49-F238E27FC236}">
                <a16:creationId xmlns:a16="http://schemas.microsoft.com/office/drawing/2014/main" id="{09CCF6D6-3C14-49F1-9CCF-BB2BB02BA463}"/>
              </a:ext>
            </a:extLst>
          </p:cNvPr>
          <p:cNvSpPr/>
          <p:nvPr userDrawn="1">
            <p:custDataLst>
              <p:tags r:id="rId118"/>
            </p:custDataLst>
          </p:nvPr>
        </p:nvSpPr>
        <p:spPr>
          <a:xfrm>
            <a:off x="8658000" y="4077000"/>
            <a:ext cx="243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4" name="Rectangle 103" hidden="1">
            <a:extLst>
              <a:ext uri="{FF2B5EF4-FFF2-40B4-BE49-F238E27FC236}">
                <a16:creationId xmlns:a16="http://schemas.microsoft.com/office/drawing/2014/main" id="{89199ED3-108C-4CB1-85A2-7274AF6D76B6}"/>
              </a:ext>
            </a:extLst>
          </p:cNvPr>
          <p:cNvSpPr/>
          <p:nvPr userDrawn="1">
            <p:custDataLst>
              <p:tags r:id="rId119"/>
            </p:custDataLst>
          </p:nvPr>
        </p:nvSpPr>
        <p:spPr>
          <a:xfrm>
            <a:off x="486000" y="648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5" name="Rectangle 104" hidden="1">
            <a:extLst>
              <a:ext uri="{FF2B5EF4-FFF2-40B4-BE49-F238E27FC236}">
                <a16:creationId xmlns:a16="http://schemas.microsoft.com/office/drawing/2014/main" id="{F4889CBE-7887-46C6-99BA-4A154FF96016}"/>
              </a:ext>
            </a:extLst>
          </p:cNvPr>
          <p:cNvSpPr/>
          <p:nvPr userDrawn="1">
            <p:custDataLst>
              <p:tags r:id="rId120"/>
            </p:custDataLst>
          </p:nvPr>
        </p:nvSpPr>
        <p:spPr>
          <a:xfrm>
            <a:off x="2169000" y="648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6" name="Rectangle 105" hidden="1">
            <a:extLst>
              <a:ext uri="{FF2B5EF4-FFF2-40B4-BE49-F238E27FC236}">
                <a16:creationId xmlns:a16="http://schemas.microsoft.com/office/drawing/2014/main" id="{2714EDDA-63CD-4C57-BF1D-55D84EF7DA1C}"/>
              </a:ext>
            </a:extLst>
          </p:cNvPr>
          <p:cNvSpPr/>
          <p:nvPr userDrawn="1">
            <p:custDataLst>
              <p:tags r:id="rId121"/>
            </p:custDataLst>
          </p:nvPr>
        </p:nvSpPr>
        <p:spPr>
          <a:xfrm>
            <a:off x="3852000" y="648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7" name="Rectangle 106" hidden="1">
            <a:extLst>
              <a:ext uri="{FF2B5EF4-FFF2-40B4-BE49-F238E27FC236}">
                <a16:creationId xmlns:a16="http://schemas.microsoft.com/office/drawing/2014/main" id="{5A4A540B-AB24-4508-BDE2-193816CE6C2F}"/>
              </a:ext>
            </a:extLst>
          </p:cNvPr>
          <p:cNvSpPr/>
          <p:nvPr userDrawn="1">
            <p:custDataLst>
              <p:tags r:id="rId122"/>
            </p:custDataLst>
          </p:nvPr>
        </p:nvSpPr>
        <p:spPr>
          <a:xfrm>
            <a:off x="5535000" y="648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8" name="Rectangle 107" hidden="1">
            <a:extLst>
              <a:ext uri="{FF2B5EF4-FFF2-40B4-BE49-F238E27FC236}">
                <a16:creationId xmlns:a16="http://schemas.microsoft.com/office/drawing/2014/main" id="{2E588317-42FC-4AFD-BF07-4EEAEA17B0FB}"/>
              </a:ext>
            </a:extLst>
          </p:cNvPr>
          <p:cNvSpPr/>
          <p:nvPr userDrawn="1">
            <p:custDataLst>
              <p:tags r:id="rId123"/>
            </p:custDataLst>
          </p:nvPr>
        </p:nvSpPr>
        <p:spPr>
          <a:xfrm>
            <a:off x="7218000" y="648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09" name="Rectangle 108" hidden="1">
            <a:extLst>
              <a:ext uri="{FF2B5EF4-FFF2-40B4-BE49-F238E27FC236}">
                <a16:creationId xmlns:a16="http://schemas.microsoft.com/office/drawing/2014/main" id="{409B9FF3-D5DB-4C25-942C-75E24E0BD588}"/>
              </a:ext>
            </a:extLst>
          </p:cNvPr>
          <p:cNvSpPr/>
          <p:nvPr userDrawn="1">
            <p:custDataLst>
              <p:tags r:id="rId124"/>
            </p:custDataLst>
          </p:nvPr>
        </p:nvSpPr>
        <p:spPr>
          <a:xfrm>
            <a:off x="486000" y="4077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10" name="Rectangle 109" hidden="1">
            <a:extLst>
              <a:ext uri="{FF2B5EF4-FFF2-40B4-BE49-F238E27FC236}">
                <a16:creationId xmlns:a16="http://schemas.microsoft.com/office/drawing/2014/main" id="{B34EB183-B95A-4A10-93F6-B2E688291320}"/>
              </a:ext>
            </a:extLst>
          </p:cNvPr>
          <p:cNvSpPr/>
          <p:nvPr userDrawn="1">
            <p:custDataLst>
              <p:tags r:id="rId125"/>
            </p:custDataLst>
          </p:nvPr>
        </p:nvSpPr>
        <p:spPr>
          <a:xfrm>
            <a:off x="2169000" y="4077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11" name="Rectangle 110" hidden="1">
            <a:extLst>
              <a:ext uri="{FF2B5EF4-FFF2-40B4-BE49-F238E27FC236}">
                <a16:creationId xmlns:a16="http://schemas.microsoft.com/office/drawing/2014/main" id="{9445802B-D13B-4448-BCCA-EAC068866CD3}"/>
              </a:ext>
            </a:extLst>
          </p:cNvPr>
          <p:cNvSpPr/>
          <p:nvPr userDrawn="1">
            <p:custDataLst>
              <p:tags r:id="rId126"/>
            </p:custDataLst>
          </p:nvPr>
        </p:nvSpPr>
        <p:spPr>
          <a:xfrm>
            <a:off x="3852000" y="4077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12" name="Rectangle 111" hidden="1">
            <a:extLst>
              <a:ext uri="{FF2B5EF4-FFF2-40B4-BE49-F238E27FC236}">
                <a16:creationId xmlns:a16="http://schemas.microsoft.com/office/drawing/2014/main" id="{C10B3B33-18E6-4256-821F-887D5B33BF81}"/>
              </a:ext>
            </a:extLst>
          </p:cNvPr>
          <p:cNvSpPr/>
          <p:nvPr userDrawn="1">
            <p:custDataLst>
              <p:tags r:id="rId127"/>
            </p:custDataLst>
          </p:nvPr>
        </p:nvSpPr>
        <p:spPr>
          <a:xfrm>
            <a:off x="5535000" y="4077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13" name="Rectangle 112" hidden="1">
            <a:extLst>
              <a:ext uri="{FF2B5EF4-FFF2-40B4-BE49-F238E27FC236}">
                <a16:creationId xmlns:a16="http://schemas.microsoft.com/office/drawing/2014/main" id="{C76950B1-616E-4DAB-A1C9-C18FEC9C31D4}"/>
              </a:ext>
            </a:extLst>
          </p:cNvPr>
          <p:cNvSpPr/>
          <p:nvPr userDrawn="1">
            <p:custDataLst>
              <p:tags r:id="rId128"/>
            </p:custDataLst>
          </p:nvPr>
        </p:nvSpPr>
        <p:spPr>
          <a:xfrm>
            <a:off x="7218000" y="4077000"/>
            <a:ext cx="1440000" cy="2133000"/>
          </a:xfrm>
          <a:prstGeom prst="rect">
            <a:avLst/>
          </a:prstGeom>
          <a:noFill/>
          <a:ln w="3175" cap="flat" cmpd="sng" algn="ctr">
            <a:solidFill>
              <a:srgbClr val="001965">
                <a:alpha val="30196"/>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a:p>
        </p:txBody>
      </p:sp>
      <p:sp>
        <p:nvSpPr>
          <p:cNvPr id="115" name="Taglin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1090779A-FA30-4EF9-809F-763A92C81AB1}"/>
              </a:ext>
            </a:extLst>
          </p:cNvPr>
          <p:cNvSpPr/>
          <p:nvPr userDrawn="1"/>
        </p:nvSpPr>
        <p:spPr>
          <a:xfrm>
            <a:off x="6930490" y="5336922"/>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s-ES_tradnl" sz="1500" noProof="0" dirty="0"/>
          </a:p>
        </p:txBody>
      </p:sp>
    </p:spTree>
    <p:extLst>
      <p:ext uri="{BB962C8B-B14F-4D97-AF65-F5344CB8AC3E}">
        <p14:creationId xmlns:p14="http://schemas.microsoft.com/office/powerpoint/2010/main" val="2172330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Lst>
  <p:hf sldNum="0" hdr="0"/>
  <p:txStyles>
    <p:titleStyle>
      <a:lvl1pPr algn="l" defTabSz="914400" rtl="0" eaLnBrk="1" latinLnBrk="0" hangingPunct="1">
        <a:lnSpc>
          <a:spcPct val="100000"/>
        </a:lnSpc>
        <a:spcBef>
          <a:spcPct val="0"/>
        </a:spcBef>
        <a:buNone/>
        <a:defRPr sz="3600" kern="1200">
          <a:solidFill>
            <a:schemeClr val="tx2"/>
          </a:solidFill>
          <a:latin typeface="+mj-lt"/>
          <a:ea typeface="+mj-ea"/>
          <a:cs typeface="+mj-cs"/>
        </a:defRPr>
      </a:lvl1pPr>
    </p:titleStyle>
    <p:body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6.xml"/><Relationship Id="rId1" Type="http://schemas.openxmlformats.org/officeDocument/2006/relationships/slideLayout" Target="../slideLayouts/slideLayout5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image" Target="../media/image38.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17.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3.xml"/><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svg"/><Relationship Id="rId3" Type="http://schemas.openxmlformats.org/officeDocument/2006/relationships/image" Target="../media/image24.svg"/><Relationship Id="rId7" Type="http://schemas.openxmlformats.org/officeDocument/2006/relationships/image" Target="../media/image28.svg"/><Relationship Id="rId12" Type="http://schemas.openxmlformats.org/officeDocument/2006/relationships/image" Target="../media/image33.png"/><Relationship Id="rId2" Type="http://schemas.openxmlformats.org/officeDocument/2006/relationships/image" Target="../media/image23.png"/><Relationship Id="rId1" Type="http://schemas.openxmlformats.org/officeDocument/2006/relationships/slideLayout" Target="../slideLayouts/slideLayout28.xml"/><Relationship Id="rId6" Type="http://schemas.openxmlformats.org/officeDocument/2006/relationships/image" Target="../media/image27.png"/><Relationship Id="rId11" Type="http://schemas.openxmlformats.org/officeDocument/2006/relationships/image" Target="../media/image32.svg"/><Relationship Id="rId5" Type="http://schemas.openxmlformats.org/officeDocument/2006/relationships/image" Target="../media/image26.svg"/><Relationship Id="rId15" Type="http://schemas.openxmlformats.org/officeDocument/2006/relationships/image" Target="../media/image36.sv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svg"/><Relationship Id="rId14" Type="http://schemas.openxmlformats.org/officeDocument/2006/relationships/image" Target="../media/image3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463" y="814137"/>
            <a:ext cx="6654386" cy="369332"/>
          </a:xfrm>
          <a:prstGeom prst="rect">
            <a:avLst/>
          </a:prstGeom>
          <a:noFill/>
        </p:spPr>
        <p:txBody>
          <a:bodyPr wrap="none" lIns="91440" tIns="45720" rIns="91440" bIns="45720" anchor="t">
            <a:spAutoFit/>
          </a:bodyPr>
          <a:lstStyle/>
          <a:p>
            <a:r>
              <a:rPr lang="en-US" dirty="0"/>
              <a:t>My Patient May Have  Heart Failure with Preserved EF (</a:t>
            </a:r>
            <a:r>
              <a:rPr lang="en-US" dirty="0" err="1"/>
              <a:t>HFpEF</a:t>
            </a:r>
            <a:r>
              <a:rPr lang="en-US" dirty="0"/>
              <a:t>)</a:t>
            </a:r>
          </a:p>
        </p:txBody>
      </p:sp>
      <p:sp>
        <p:nvSpPr>
          <p:cNvPr id="5" name="TextBox 4"/>
          <p:cNvSpPr txBox="1"/>
          <p:nvPr/>
        </p:nvSpPr>
        <p:spPr>
          <a:xfrm>
            <a:off x="457200" y="1373474"/>
            <a:ext cx="5905784" cy="923330"/>
          </a:xfrm>
          <a:prstGeom prst="rect">
            <a:avLst/>
          </a:prstGeom>
          <a:noFill/>
        </p:spPr>
        <p:txBody>
          <a:bodyPr wrap="none" lIns="91440" tIns="45720" rIns="91440" bIns="45720" anchor="t">
            <a:spAutoFit/>
          </a:bodyPr>
          <a:lstStyle/>
          <a:p>
            <a:r>
              <a:rPr dirty="0"/>
              <a:t>Dr. Stephen </a:t>
            </a:r>
            <a:r>
              <a:rPr err="1"/>
              <a:t>Pizzale</a:t>
            </a:r>
            <a:r>
              <a:rPr dirty="0"/>
              <a:t>, MD, FRCPC, FACC</a:t>
            </a:r>
            <a:endParaRPr lang="en-US"/>
          </a:p>
          <a:p>
            <a:r>
              <a:rPr dirty="0"/>
              <a:t>Medical Director, Cardiovascular Program</a:t>
            </a:r>
          </a:p>
          <a:p>
            <a:r>
              <a:rPr dirty="0"/>
              <a:t>Royal Victoria Regional Health Centre | Barrie, Ontario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31D705DF-DBC2-4C4E-8F21-3DC0D649F1AD}"/>
              </a:ext>
            </a:extLst>
          </p:cNvPr>
          <p:cNvSpPr/>
          <p:nvPr/>
        </p:nvSpPr>
        <p:spPr>
          <a:xfrm>
            <a:off x="6827818" y="2245927"/>
            <a:ext cx="1999383" cy="3026161"/>
          </a:xfrm>
          <a:prstGeom prst="rect">
            <a:avLst/>
          </a:prstGeom>
          <a:solidFill>
            <a:srgbClr val="D4E9E8"/>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The prevalence of HFpEF increased with age in both sexes, but was higher in women at any given age </a:t>
            </a:r>
          </a:p>
        </p:txBody>
      </p:sp>
      <p:sp>
        <p:nvSpPr>
          <p:cNvPr id="102" name="Rectangle 101">
            <a:extLst>
              <a:ext uri="{FF2B5EF4-FFF2-40B4-BE49-F238E27FC236}">
                <a16:creationId xmlns:a16="http://schemas.microsoft.com/office/drawing/2014/main" id="{730D6D22-2815-4FCF-A456-575F99A0E90C}"/>
              </a:ext>
            </a:extLst>
          </p:cNvPr>
          <p:cNvSpPr/>
          <p:nvPr/>
        </p:nvSpPr>
        <p:spPr>
          <a:xfrm>
            <a:off x="314325" y="2245927"/>
            <a:ext cx="6459856" cy="3026161"/>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3" name="Title 2">
            <a:extLst>
              <a:ext uri="{FF2B5EF4-FFF2-40B4-BE49-F238E27FC236}">
                <a16:creationId xmlns:a16="http://schemas.microsoft.com/office/drawing/2014/main" id="{CD4C2444-4284-4C91-9B48-75ACE57A6BD9}"/>
              </a:ext>
            </a:extLst>
          </p:cNvPr>
          <p:cNvSpPr>
            <a:spLocks noGrp="1"/>
          </p:cNvSpPr>
          <p:nvPr>
            <p:ph type="title"/>
          </p:nvPr>
        </p:nvSpPr>
        <p:spPr/>
        <p:txBody>
          <a:bodyPr/>
          <a:lstStyle/>
          <a:p>
            <a:r>
              <a:rPr lang="en-GB" noProof="0" dirty="0">
                <a:ea typeface="Apis For Office" panose="020B0504010101010104" pitchFamily="34" charset="0"/>
                <a:cs typeface="Apis For Office" panose="020B0504010101010104" pitchFamily="34" charset="0"/>
              </a:rPr>
              <a:t>Prevalence of HFpEF by age and sex</a:t>
            </a:r>
          </a:p>
        </p:txBody>
      </p:sp>
      <p:sp>
        <p:nvSpPr>
          <p:cNvPr id="4" name="Text Placeholder 3">
            <a:extLst>
              <a:ext uri="{FF2B5EF4-FFF2-40B4-BE49-F238E27FC236}">
                <a16:creationId xmlns:a16="http://schemas.microsoft.com/office/drawing/2014/main" id="{FB9F1277-6B5B-41E5-8AA0-72CA2F1E4488}"/>
              </a:ext>
            </a:extLst>
          </p:cNvPr>
          <p:cNvSpPr>
            <a:spLocks noGrp="1"/>
          </p:cNvSpPr>
          <p:nvPr>
            <p:ph type="body" sz="quarter" idx="13"/>
          </p:nvPr>
        </p:nvSpPr>
        <p:spPr/>
        <p:txBody>
          <a:bodyPr/>
          <a:lstStyle/>
          <a:p>
            <a:pPr defTabSz="878877">
              <a:spcBef>
                <a:spcPct val="0"/>
              </a:spcBef>
              <a:spcAft>
                <a:spcPts val="0"/>
              </a:spcAft>
            </a:pPr>
            <a:r>
              <a:rPr lang="en-GB" sz="600" dirty="0">
                <a:ea typeface="Apis For Office" panose="020B0504010101010104" pitchFamily="34" charset="0"/>
                <a:cs typeface="Apis For Office" panose="020B0504010101010104" pitchFamily="34" charset="0"/>
              </a:rPr>
              <a:t>HFpEF, heart failure with preserved ejection fraction</a:t>
            </a:r>
          </a:p>
          <a:p>
            <a:pPr defTabSz="878877">
              <a:spcBef>
                <a:spcPct val="0"/>
              </a:spcBef>
              <a:spcAft>
                <a:spcPts val="0"/>
              </a:spcAft>
            </a:pPr>
            <a:r>
              <a:rPr lang="en-GB" sz="600" dirty="0">
                <a:ea typeface="Apis For Office" panose="020B0504010101010104" pitchFamily="34" charset="0"/>
                <a:cs typeface="Apis For Office" panose="020B0504010101010104" pitchFamily="34" charset="0"/>
              </a:rPr>
              <a:t>1. Dunlay SM et al. </a:t>
            </a:r>
            <a:r>
              <a:rPr lang="en-GB" sz="600" i="1" dirty="0">
                <a:ea typeface="Apis For Office" panose="020B0504010101010104" pitchFamily="34" charset="0"/>
                <a:cs typeface="Apis For Office" panose="020B0504010101010104" pitchFamily="34" charset="0"/>
              </a:rPr>
              <a:t>Nat Rev Cardiol</a:t>
            </a:r>
            <a:r>
              <a:rPr lang="en-GB" sz="600" dirty="0">
                <a:ea typeface="Apis For Office" panose="020B0504010101010104" pitchFamily="34" charset="0"/>
                <a:cs typeface="Apis For Office" panose="020B0504010101010104" pitchFamily="34" charset="0"/>
              </a:rPr>
              <a:t> 2017;14:591–602 </a:t>
            </a:r>
          </a:p>
        </p:txBody>
      </p:sp>
      <p:grpSp>
        <p:nvGrpSpPr>
          <p:cNvPr id="180" name="Group 179">
            <a:extLst>
              <a:ext uri="{FF2B5EF4-FFF2-40B4-BE49-F238E27FC236}">
                <a16:creationId xmlns:a16="http://schemas.microsoft.com/office/drawing/2014/main" id="{3482FC36-22E5-4D85-8977-9F45B90D6C87}"/>
              </a:ext>
            </a:extLst>
          </p:cNvPr>
          <p:cNvGrpSpPr/>
          <p:nvPr/>
        </p:nvGrpSpPr>
        <p:grpSpPr>
          <a:xfrm>
            <a:off x="550451" y="2330130"/>
            <a:ext cx="6124670" cy="2862011"/>
            <a:chOff x="682322" y="1719813"/>
            <a:chExt cx="2632378" cy="2362233"/>
          </a:xfrm>
        </p:grpSpPr>
        <p:cxnSp>
          <p:nvCxnSpPr>
            <p:cNvPr id="181" name="Straight Connector 180">
              <a:extLst>
                <a:ext uri="{FF2B5EF4-FFF2-40B4-BE49-F238E27FC236}">
                  <a16:creationId xmlns:a16="http://schemas.microsoft.com/office/drawing/2014/main" id="{88BE4AD8-9EC7-41DA-B2A8-4CB702C232CA}"/>
                </a:ext>
              </a:extLst>
            </p:cNvPr>
            <p:cNvCxnSpPr>
              <a:cxnSpLocks/>
            </p:cNvCxnSpPr>
            <p:nvPr/>
          </p:nvCxnSpPr>
          <p:spPr>
            <a:xfrm>
              <a:off x="976933" y="1787557"/>
              <a:ext cx="0" cy="187532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7B2D99F3-149E-4C40-9BFE-79B5E8CC32CB}"/>
                </a:ext>
              </a:extLst>
            </p:cNvPr>
            <p:cNvCxnSpPr>
              <a:cxnSpLocks/>
            </p:cNvCxnSpPr>
            <p:nvPr/>
          </p:nvCxnSpPr>
          <p:spPr>
            <a:xfrm>
              <a:off x="974552" y="3665803"/>
              <a:ext cx="234014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83" name="Group 182">
              <a:extLst>
                <a:ext uri="{FF2B5EF4-FFF2-40B4-BE49-F238E27FC236}">
                  <a16:creationId xmlns:a16="http://schemas.microsoft.com/office/drawing/2014/main" id="{CF695195-AF7C-429F-93F1-D638222F6259}"/>
                </a:ext>
              </a:extLst>
            </p:cNvPr>
            <p:cNvGrpSpPr/>
            <p:nvPr/>
          </p:nvGrpSpPr>
          <p:grpSpPr>
            <a:xfrm>
              <a:off x="820260" y="1719813"/>
              <a:ext cx="156673" cy="152419"/>
              <a:chOff x="662477" y="2155288"/>
              <a:chExt cx="156673" cy="152419"/>
            </a:xfrm>
          </p:grpSpPr>
          <p:cxnSp>
            <p:nvCxnSpPr>
              <p:cNvPr id="256" name="Straight Connector 255">
                <a:extLst>
                  <a:ext uri="{FF2B5EF4-FFF2-40B4-BE49-F238E27FC236}">
                    <a16:creationId xmlns:a16="http://schemas.microsoft.com/office/drawing/2014/main" id="{28A2EC02-86A4-4CE4-B5D5-8915B4A07528}"/>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7" name="TextBox 256">
                <a:extLst>
                  <a:ext uri="{FF2B5EF4-FFF2-40B4-BE49-F238E27FC236}">
                    <a16:creationId xmlns:a16="http://schemas.microsoft.com/office/drawing/2014/main" id="{74B13153-B77A-40FC-9B31-651AC830E152}"/>
                  </a:ext>
                </a:extLst>
              </p:cNvPr>
              <p:cNvSpPr txBox="1"/>
              <p:nvPr/>
            </p:nvSpPr>
            <p:spPr>
              <a:xfrm>
                <a:off x="662477" y="2155288"/>
                <a:ext cx="76476"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12</a:t>
                </a:r>
              </a:p>
            </p:txBody>
          </p:sp>
        </p:grpSp>
        <p:grpSp>
          <p:nvGrpSpPr>
            <p:cNvPr id="184" name="Group 183">
              <a:extLst>
                <a:ext uri="{FF2B5EF4-FFF2-40B4-BE49-F238E27FC236}">
                  <a16:creationId xmlns:a16="http://schemas.microsoft.com/office/drawing/2014/main" id="{B853CC1D-7B27-48DD-8D4B-F4958AF179AE}"/>
                </a:ext>
              </a:extLst>
            </p:cNvPr>
            <p:cNvGrpSpPr/>
            <p:nvPr/>
          </p:nvGrpSpPr>
          <p:grpSpPr>
            <a:xfrm>
              <a:off x="820260" y="2029375"/>
              <a:ext cx="156673" cy="152419"/>
              <a:chOff x="662477" y="2155288"/>
              <a:chExt cx="156673" cy="152419"/>
            </a:xfrm>
          </p:grpSpPr>
          <p:cxnSp>
            <p:nvCxnSpPr>
              <p:cNvPr id="254" name="Straight Connector 253">
                <a:extLst>
                  <a:ext uri="{FF2B5EF4-FFF2-40B4-BE49-F238E27FC236}">
                    <a16:creationId xmlns:a16="http://schemas.microsoft.com/office/drawing/2014/main" id="{DA581D40-424B-4005-8448-B62984E4B60A}"/>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5" name="TextBox 254">
                <a:extLst>
                  <a:ext uri="{FF2B5EF4-FFF2-40B4-BE49-F238E27FC236}">
                    <a16:creationId xmlns:a16="http://schemas.microsoft.com/office/drawing/2014/main" id="{DCAA43CA-E570-4D5C-8A8D-1DCD67FAEEFA}"/>
                  </a:ext>
                </a:extLst>
              </p:cNvPr>
              <p:cNvSpPr txBox="1"/>
              <p:nvPr/>
            </p:nvSpPr>
            <p:spPr>
              <a:xfrm>
                <a:off x="662477" y="2155288"/>
                <a:ext cx="76476"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10</a:t>
                </a:r>
              </a:p>
            </p:txBody>
          </p:sp>
        </p:grpSp>
        <p:grpSp>
          <p:nvGrpSpPr>
            <p:cNvPr id="185" name="Group 184">
              <a:extLst>
                <a:ext uri="{FF2B5EF4-FFF2-40B4-BE49-F238E27FC236}">
                  <a16:creationId xmlns:a16="http://schemas.microsoft.com/office/drawing/2014/main" id="{C54B8388-5EFC-4F3D-9321-6C5AFCDBEF3D}"/>
                </a:ext>
              </a:extLst>
            </p:cNvPr>
            <p:cNvGrpSpPr/>
            <p:nvPr/>
          </p:nvGrpSpPr>
          <p:grpSpPr>
            <a:xfrm>
              <a:off x="858498" y="2345293"/>
              <a:ext cx="118435" cy="152419"/>
              <a:chOff x="700715" y="2155288"/>
              <a:chExt cx="118435" cy="152419"/>
            </a:xfrm>
          </p:grpSpPr>
          <p:cxnSp>
            <p:nvCxnSpPr>
              <p:cNvPr id="252" name="Straight Connector 251">
                <a:extLst>
                  <a:ext uri="{FF2B5EF4-FFF2-40B4-BE49-F238E27FC236}">
                    <a16:creationId xmlns:a16="http://schemas.microsoft.com/office/drawing/2014/main" id="{288DBE9D-5C95-40A3-AB95-A30CD5463106}"/>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3" name="TextBox 252">
                <a:extLst>
                  <a:ext uri="{FF2B5EF4-FFF2-40B4-BE49-F238E27FC236}">
                    <a16:creationId xmlns:a16="http://schemas.microsoft.com/office/drawing/2014/main" id="{C926C7A3-2A26-4363-AF1E-2BB05ACA6FE4}"/>
                  </a:ext>
                </a:extLst>
              </p:cNvPr>
              <p:cNvSpPr txBox="1"/>
              <p:nvPr/>
            </p:nvSpPr>
            <p:spPr>
              <a:xfrm>
                <a:off x="700715" y="2155288"/>
                <a:ext cx="38238"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8</a:t>
                </a:r>
              </a:p>
            </p:txBody>
          </p:sp>
        </p:grpSp>
        <p:grpSp>
          <p:nvGrpSpPr>
            <p:cNvPr id="186" name="Group 185">
              <a:extLst>
                <a:ext uri="{FF2B5EF4-FFF2-40B4-BE49-F238E27FC236}">
                  <a16:creationId xmlns:a16="http://schemas.microsoft.com/office/drawing/2014/main" id="{9467167D-F3CB-4142-A402-C9ED6914803B}"/>
                </a:ext>
              </a:extLst>
            </p:cNvPr>
            <p:cNvGrpSpPr/>
            <p:nvPr/>
          </p:nvGrpSpPr>
          <p:grpSpPr>
            <a:xfrm>
              <a:off x="858498" y="2659466"/>
              <a:ext cx="118435" cy="152419"/>
              <a:chOff x="700715" y="2155288"/>
              <a:chExt cx="118435" cy="152419"/>
            </a:xfrm>
          </p:grpSpPr>
          <p:cxnSp>
            <p:nvCxnSpPr>
              <p:cNvPr id="250" name="Straight Connector 249">
                <a:extLst>
                  <a:ext uri="{FF2B5EF4-FFF2-40B4-BE49-F238E27FC236}">
                    <a16:creationId xmlns:a16="http://schemas.microsoft.com/office/drawing/2014/main" id="{28E4269B-872A-43A8-B91E-4CD29D77B82C}"/>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1" name="TextBox 250">
                <a:extLst>
                  <a:ext uri="{FF2B5EF4-FFF2-40B4-BE49-F238E27FC236}">
                    <a16:creationId xmlns:a16="http://schemas.microsoft.com/office/drawing/2014/main" id="{B21CE3B2-532C-48F0-BDEE-B7350008498A}"/>
                  </a:ext>
                </a:extLst>
              </p:cNvPr>
              <p:cNvSpPr txBox="1"/>
              <p:nvPr/>
            </p:nvSpPr>
            <p:spPr>
              <a:xfrm>
                <a:off x="700715" y="2155288"/>
                <a:ext cx="38238"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6</a:t>
                </a:r>
              </a:p>
            </p:txBody>
          </p:sp>
        </p:grpSp>
        <p:grpSp>
          <p:nvGrpSpPr>
            <p:cNvPr id="187" name="Group 186">
              <a:extLst>
                <a:ext uri="{FF2B5EF4-FFF2-40B4-BE49-F238E27FC236}">
                  <a16:creationId xmlns:a16="http://schemas.microsoft.com/office/drawing/2014/main" id="{90A8993F-E058-4685-93BB-B276A13BFDB3}"/>
                </a:ext>
              </a:extLst>
            </p:cNvPr>
            <p:cNvGrpSpPr/>
            <p:nvPr/>
          </p:nvGrpSpPr>
          <p:grpSpPr>
            <a:xfrm>
              <a:off x="858498" y="2974756"/>
              <a:ext cx="118435" cy="152419"/>
              <a:chOff x="700715" y="2155288"/>
              <a:chExt cx="118435" cy="152419"/>
            </a:xfrm>
          </p:grpSpPr>
          <p:cxnSp>
            <p:nvCxnSpPr>
              <p:cNvPr id="248" name="Straight Connector 247">
                <a:extLst>
                  <a:ext uri="{FF2B5EF4-FFF2-40B4-BE49-F238E27FC236}">
                    <a16:creationId xmlns:a16="http://schemas.microsoft.com/office/drawing/2014/main" id="{566E48A0-187A-4CA3-9DF4-CDD5AA41F062}"/>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5062241F-2C51-4F74-AD0F-5915461C28FC}"/>
                  </a:ext>
                </a:extLst>
              </p:cNvPr>
              <p:cNvSpPr txBox="1"/>
              <p:nvPr/>
            </p:nvSpPr>
            <p:spPr>
              <a:xfrm>
                <a:off x="700715" y="2155288"/>
                <a:ext cx="38238"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4</a:t>
                </a:r>
              </a:p>
            </p:txBody>
          </p:sp>
        </p:grpSp>
        <p:grpSp>
          <p:nvGrpSpPr>
            <p:cNvPr id="188" name="Group 187">
              <a:extLst>
                <a:ext uri="{FF2B5EF4-FFF2-40B4-BE49-F238E27FC236}">
                  <a16:creationId xmlns:a16="http://schemas.microsoft.com/office/drawing/2014/main" id="{12485B68-6E17-4506-9430-5F1AC16F99D1}"/>
                </a:ext>
              </a:extLst>
            </p:cNvPr>
            <p:cNvGrpSpPr/>
            <p:nvPr/>
          </p:nvGrpSpPr>
          <p:grpSpPr>
            <a:xfrm>
              <a:off x="858498" y="3289708"/>
              <a:ext cx="118435" cy="152419"/>
              <a:chOff x="700715" y="2155288"/>
              <a:chExt cx="118435" cy="152419"/>
            </a:xfrm>
          </p:grpSpPr>
          <p:cxnSp>
            <p:nvCxnSpPr>
              <p:cNvPr id="246" name="Straight Connector 245">
                <a:extLst>
                  <a:ext uri="{FF2B5EF4-FFF2-40B4-BE49-F238E27FC236}">
                    <a16:creationId xmlns:a16="http://schemas.microsoft.com/office/drawing/2014/main" id="{0B0595AF-131F-43EC-A347-C4C69F93457D}"/>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4601F295-EC08-4C15-9107-E1C880B3513F}"/>
                  </a:ext>
                </a:extLst>
              </p:cNvPr>
              <p:cNvSpPr txBox="1"/>
              <p:nvPr/>
            </p:nvSpPr>
            <p:spPr>
              <a:xfrm>
                <a:off x="700715" y="2155288"/>
                <a:ext cx="38238"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2</a:t>
                </a:r>
              </a:p>
            </p:txBody>
          </p:sp>
        </p:grpSp>
        <p:grpSp>
          <p:nvGrpSpPr>
            <p:cNvPr id="189" name="Group 188">
              <a:extLst>
                <a:ext uri="{FF2B5EF4-FFF2-40B4-BE49-F238E27FC236}">
                  <a16:creationId xmlns:a16="http://schemas.microsoft.com/office/drawing/2014/main" id="{DCAC956F-4A85-4669-9DC3-8203DD9E46F9}"/>
                </a:ext>
              </a:extLst>
            </p:cNvPr>
            <p:cNvGrpSpPr/>
            <p:nvPr/>
          </p:nvGrpSpPr>
          <p:grpSpPr>
            <a:xfrm>
              <a:off x="858498" y="3587488"/>
              <a:ext cx="118435" cy="152419"/>
              <a:chOff x="700715" y="2155288"/>
              <a:chExt cx="118435" cy="152419"/>
            </a:xfrm>
          </p:grpSpPr>
          <p:cxnSp>
            <p:nvCxnSpPr>
              <p:cNvPr id="244" name="Straight Connector 243">
                <a:extLst>
                  <a:ext uri="{FF2B5EF4-FFF2-40B4-BE49-F238E27FC236}">
                    <a16:creationId xmlns:a16="http://schemas.microsoft.com/office/drawing/2014/main" id="{CA33F74E-9D24-4305-B428-73400319C47B}"/>
                  </a:ext>
                </a:extLst>
              </p:cNvPr>
              <p:cNvCxnSpPr>
                <a:cxnSpLocks/>
              </p:cNvCxnSpPr>
              <p:nvPr/>
            </p:nvCxnSpPr>
            <p:spPr>
              <a:xfrm>
                <a:off x="762621" y="2231497"/>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5" name="TextBox 244">
                <a:extLst>
                  <a:ext uri="{FF2B5EF4-FFF2-40B4-BE49-F238E27FC236}">
                    <a16:creationId xmlns:a16="http://schemas.microsoft.com/office/drawing/2014/main" id="{5FCA7ACD-DC64-499A-B6ED-2D1C86352696}"/>
                  </a:ext>
                </a:extLst>
              </p:cNvPr>
              <p:cNvSpPr txBox="1"/>
              <p:nvPr/>
            </p:nvSpPr>
            <p:spPr>
              <a:xfrm>
                <a:off x="700715" y="2155288"/>
                <a:ext cx="38238" cy="152419"/>
              </a:xfrm>
              <a:prstGeom prst="rect">
                <a:avLst/>
              </a:prstGeom>
              <a:noFill/>
            </p:spPr>
            <p:txBody>
              <a:bodyPr wrap="none" lIns="0" tIns="0" rIns="0" bIns="0" rtlCol="0" anchor="ctr">
                <a:spAutoFit/>
              </a:bodyPr>
              <a:lstStyle/>
              <a:p>
                <a:pPr marL="0" marR="0" lvl="0" indent="0" algn="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a:t>
                </a:r>
              </a:p>
            </p:txBody>
          </p:sp>
        </p:grpSp>
        <p:grpSp>
          <p:nvGrpSpPr>
            <p:cNvPr id="190" name="Group 189">
              <a:extLst>
                <a:ext uri="{FF2B5EF4-FFF2-40B4-BE49-F238E27FC236}">
                  <a16:creationId xmlns:a16="http://schemas.microsoft.com/office/drawing/2014/main" id="{F01E07F7-715E-4D9B-A96B-4B9902AE320C}"/>
                </a:ext>
              </a:extLst>
            </p:cNvPr>
            <p:cNvGrpSpPr/>
            <p:nvPr/>
          </p:nvGrpSpPr>
          <p:grpSpPr>
            <a:xfrm>
              <a:off x="1131131" y="3665803"/>
              <a:ext cx="190673" cy="223739"/>
              <a:chOff x="842275" y="3885726"/>
              <a:chExt cx="190673" cy="223739"/>
            </a:xfrm>
          </p:grpSpPr>
          <p:cxnSp>
            <p:nvCxnSpPr>
              <p:cNvPr id="242" name="Straight Connector 241">
                <a:extLst>
                  <a:ext uri="{FF2B5EF4-FFF2-40B4-BE49-F238E27FC236}">
                    <a16:creationId xmlns:a16="http://schemas.microsoft.com/office/drawing/2014/main" id="{ADF294AC-F15E-416B-BAA1-A83607AC4729}"/>
                  </a:ext>
                </a:extLst>
              </p:cNvPr>
              <p:cNvCxnSpPr>
                <a:cxnSpLocks/>
              </p:cNvCxnSpPr>
              <p:nvPr/>
            </p:nvCxnSpPr>
            <p:spPr>
              <a:xfrm rot="16200000">
                <a:off x="909347" y="3913991"/>
                <a:ext cx="56529"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43" name="TextBox 242">
                <a:extLst>
                  <a:ext uri="{FF2B5EF4-FFF2-40B4-BE49-F238E27FC236}">
                    <a16:creationId xmlns:a16="http://schemas.microsoft.com/office/drawing/2014/main" id="{48632AC3-BF3B-4547-A450-8A965BE56462}"/>
                  </a:ext>
                </a:extLst>
              </p:cNvPr>
              <p:cNvSpPr txBox="1"/>
              <p:nvPr/>
            </p:nvSpPr>
            <p:spPr>
              <a:xfrm>
                <a:off x="842275" y="3957046"/>
                <a:ext cx="190673" cy="15241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25‒49</a:t>
                </a:r>
              </a:p>
            </p:txBody>
          </p:sp>
        </p:grpSp>
        <p:grpSp>
          <p:nvGrpSpPr>
            <p:cNvPr id="191" name="Group 190">
              <a:extLst>
                <a:ext uri="{FF2B5EF4-FFF2-40B4-BE49-F238E27FC236}">
                  <a16:creationId xmlns:a16="http://schemas.microsoft.com/office/drawing/2014/main" id="{DBE08623-CEF3-458C-889A-84B4685AA603}"/>
                </a:ext>
              </a:extLst>
            </p:cNvPr>
            <p:cNvGrpSpPr/>
            <p:nvPr/>
          </p:nvGrpSpPr>
          <p:grpSpPr>
            <a:xfrm>
              <a:off x="1596051" y="3665803"/>
              <a:ext cx="190673" cy="223739"/>
              <a:chOff x="842275" y="3885726"/>
              <a:chExt cx="190673" cy="223739"/>
            </a:xfrm>
          </p:grpSpPr>
          <p:cxnSp>
            <p:nvCxnSpPr>
              <p:cNvPr id="240" name="Straight Connector 239">
                <a:extLst>
                  <a:ext uri="{FF2B5EF4-FFF2-40B4-BE49-F238E27FC236}">
                    <a16:creationId xmlns:a16="http://schemas.microsoft.com/office/drawing/2014/main" id="{A35F81FF-404A-476E-B19D-D39D0E31126E}"/>
                  </a:ext>
                </a:extLst>
              </p:cNvPr>
              <p:cNvCxnSpPr>
                <a:cxnSpLocks/>
              </p:cNvCxnSpPr>
              <p:nvPr/>
            </p:nvCxnSpPr>
            <p:spPr>
              <a:xfrm rot="16200000">
                <a:off x="909347" y="3913991"/>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1" name="TextBox 240">
                <a:extLst>
                  <a:ext uri="{FF2B5EF4-FFF2-40B4-BE49-F238E27FC236}">
                    <a16:creationId xmlns:a16="http://schemas.microsoft.com/office/drawing/2014/main" id="{1FA522B8-CD5B-4255-BCCD-EB5F7B7F4115}"/>
                  </a:ext>
                </a:extLst>
              </p:cNvPr>
              <p:cNvSpPr txBox="1"/>
              <p:nvPr/>
            </p:nvSpPr>
            <p:spPr>
              <a:xfrm>
                <a:off x="842275" y="3957046"/>
                <a:ext cx="190673" cy="15241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50‒59</a:t>
                </a:r>
              </a:p>
            </p:txBody>
          </p:sp>
        </p:grpSp>
        <p:grpSp>
          <p:nvGrpSpPr>
            <p:cNvPr id="192" name="Group 191">
              <a:extLst>
                <a:ext uri="{FF2B5EF4-FFF2-40B4-BE49-F238E27FC236}">
                  <a16:creationId xmlns:a16="http://schemas.microsoft.com/office/drawing/2014/main" id="{8EA2B500-F403-43AE-9998-5AC63F6F5D48}"/>
                </a:ext>
              </a:extLst>
            </p:cNvPr>
            <p:cNvGrpSpPr/>
            <p:nvPr/>
          </p:nvGrpSpPr>
          <p:grpSpPr>
            <a:xfrm>
              <a:off x="2060970" y="3665803"/>
              <a:ext cx="190673" cy="223739"/>
              <a:chOff x="842275" y="3885726"/>
              <a:chExt cx="190673" cy="223739"/>
            </a:xfrm>
          </p:grpSpPr>
          <p:cxnSp>
            <p:nvCxnSpPr>
              <p:cNvPr id="238" name="Straight Connector 237">
                <a:extLst>
                  <a:ext uri="{FF2B5EF4-FFF2-40B4-BE49-F238E27FC236}">
                    <a16:creationId xmlns:a16="http://schemas.microsoft.com/office/drawing/2014/main" id="{F4E568E7-CD8E-4FD5-9426-3B5A5A240F39}"/>
                  </a:ext>
                </a:extLst>
              </p:cNvPr>
              <p:cNvCxnSpPr>
                <a:cxnSpLocks/>
              </p:cNvCxnSpPr>
              <p:nvPr/>
            </p:nvCxnSpPr>
            <p:spPr>
              <a:xfrm rot="16200000">
                <a:off x="909347" y="3913991"/>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9" name="TextBox 238">
                <a:extLst>
                  <a:ext uri="{FF2B5EF4-FFF2-40B4-BE49-F238E27FC236}">
                    <a16:creationId xmlns:a16="http://schemas.microsoft.com/office/drawing/2014/main" id="{CC4848DD-A966-47BB-B8A9-09C8CD7EF0DE}"/>
                  </a:ext>
                </a:extLst>
              </p:cNvPr>
              <p:cNvSpPr txBox="1"/>
              <p:nvPr/>
            </p:nvSpPr>
            <p:spPr>
              <a:xfrm>
                <a:off x="842275" y="3957046"/>
                <a:ext cx="190673" cy="15241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60‒69</a:t>
                </a:r>
              </a:p>
            </p:txBody>
          </p:sp>
        </p:grpSp>
        <p:grpSp>
          <p:nvGrpSpPr>
            <p:cNvPr id="193" name="Group 192">
              <a:extLst>
                <a:ext uri="{FF2B5EF4-FFF2-40B4-BE49-F238E27FC236}">
                  <a16:creationId xmlns:a16="http://schemas.microsoft.com/office/drawing/2014/main" id="{F5678553-F6EE-4E3B-A932-2E307CD780B2}"/>
                </a:ext>
              </a:extLst>
            </p:cNvPr>
            <p:cNvGrpSpPr/>
            <p:nvPr/>
          </p:nvGrpSpPr>
          <p:grpSpPr>
            <a:xfrm>
              <a:off x="2525888" y="3665803"/>
              <a:ext cx="190673" cy="223739"/>
              <a:chOff x="842275" y="3885726"/>
              <a:chExt cx="190673" cy="223739"/>
            </a:xfrm>
          </p:grpSpPr>
          <p:cxnSp>
            <p:nvCxnSpPr>
              <p:cNvPr id="236" name="Straight Connector 235">
                <a:extLst>
                  <a:ext uri="{FF2B5EF4-FFF2-40B4-BE49-F238E27FC236}">
                    <a16:creationId xmlns:a16="http://schemas.microsoft.com/office/drawing/2014/main" id="{EC0C6690-EDED-4B5D-B948-AE67FC88DA4D}"/>
                  </a:ext>
                </a:extLst>
              </p:cNvPr>
              <p:cNvCxnSpPr>
                <a:cxnSpLocks/>
              </p:cNvCxnSpPr>
              <p:nvPr/>
            </p:nvCxnSpPr>
            <p:spPr>
              <a:xfrm rot="16200000">
                <a:off x="909347" y="3913991"/>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7" name="TextBox 236">
                <a:extLst>
                  <a:ext uri="{FF2B5EF4-FFF2-40B4-BE49-F238E27FC236}">
                    <a16:creationId xmlns:a16="http://schemas.microsoft.com/office/drawing/2014/main" id="{81A2C397-D971-4E15-9CA1-75E830143B67}"/>
                  </a:ext>
                </a:extLst>
              </p:cNvPr>
              <p:cNvSpPr txBox="1"/>
              <p:nvPr/>
            </p:nvSpPr>
            <p:spPr>
              <a:xfrm>
                <a:off x="842275" y="3957046"/>
                <a:ext cx="190673" cy="15241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70‒79</a:t>
                </a:r>
              </a:p>
            </p:txBody>
          </p:sp>
        </p:grpSp>
        <p:grpSp>
          <p:nvGrpSpPr>
            <p:cNvPr id="194" name="Group 193">
              <a:extLst>
                <a:ext uri="{FF2B5EF4-FFF2-40B4-BE49-F238E27FC236}">
                  <a16:creationId xmlns:a16="http://schemas.microsoft.com/office/drawing/2014/main" id="{493FDDC0-BFCB-4145-8E54-F64F5B4CDABC}"/>
                </a:ext>
              </a:extLst>
            </p:cNvPr>
            <p:cNvGrpSpPr/>
            <p:nvPr/>
          </p:nvGrpSpPr>
          <p:grpSpPr>
            <a:xfrm>
              <a:off x="3035414" y="3665803"/>
              <a:ext cx="114714" cy="223739"/>
              <a:chOff x="880255" y="3885726"/>
              <a:chExt cx="114714" cy="223739"/>
            </a:xfrm>
          </p:grpSpPr>
          <p:cxnSp>
            <p:nvCxnSpPr>
              <p:cNvPr id="234" name="Straight Connector 233">
                <a:extLst>
                  <a:ext uri="{FF2B5EF4-FFF2-40B4-BE49-F238E27FC236}">
                    <a16:creationId xmlns:a16="http://schemas.microsoft.com/office/drawing/2014/main" id="{5622D2EA-D4D9-44C0-B4B3-01CFCEE4C2C8}"/>
                  </a:ext>
                </a:extLst>
              </p:cNvPr>
              <p:cNvCxnSpPr>
                <a:cxnSpLocks/>
              </p:cNvCxnSpPr>
              <p:nvPr/>
            </p:nvCxnSpPr>
            <p:spPr>
              <a:xfrm rot="16200000">
                <a:off x="909347" y="3913991"/>
                <a:ext cx="5652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5" name="TextBox 234">
                <a:extLst>
                  <a:ext uri="{FF2B5EF4-FFF2-40B4-BE49-F238E27FC236}">
                    <a16:creationId xmlns:a16="http://schemas.microsoft.com/office/drawing/2014/main" id="{CEFEEF66-1459-4450-B73A-5EBE2623E13D}"/>
                  </a:ext>
                </a:extLst>
              </p:cNvPr>
              <p:cNvSpPr txBox="1"/>
              <p:nvPr/>
            </p:nvSpPr>
            <p:spPr>
              <a:xfrm>
                <a:off x="880255" y="3957046"/>
                <a:ext cx="114714" cy="15241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80+</a:t>
                </a:r>
              </a:p>
            </p:txBody>
          </p:sp>
        </p:grpSp>
        <p:sp>
          <p:nvSpPr>
            <p:cNvPr id="195" name="TextBox 194">
              <a:extLst>
                <a:ext uri="{FF2B5EF4-FFF2-40B4-BE49-F238E27FC236}">
                  <a16:creationId xmlns:a16="http://schemas.microsoft.com/office/drawing/2014/main" id="{246B2113-9EF3-4016-889A-DC12E9B19317}"/>
                </a:ext>
              </a:extLst>
            </p:cNvPr>
            <p:cNvSpPr txBox="1"/>
            <p:nvPr/>
          </p:nvSpPr>
          <p:spPr>
            <a:xfrm>
              <a:off x="1853192" y="3929627"/>
              <a:ext cx="582868" cy="15241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Age group (years)</a:t>
              </a:r>
            </a:p>
          </p:txBody>
        </p:sp>
        <p:sp>
          <p:nvSpPr>
            <p:cNvPr id="196" name="TextBox 195">
              <a:extLst>
                <a:ext uri="{FF2B5EF4-FFF2-40B4-BE49-F238E27FC236}">
                  <a16:creationId xmlns:a16="http://schemas.microsoft.com/office/drawing/2014/main" id="{CF92E0E3-9E35-4161-8BD9-C330B4E9098E}"/>
                </a:ext>
              </a:extLst>
            </p:cNvPr>
            <p:cNvSpPr txBox="1"/>
            <p:nvPr/>
          </p:nvSpPr>
          <p:spPr>
            <a:xfrm rot="16200000">
              <a:off x="256118" y="2733517"/>
              <a:ext cx="931778" cy="79369"/>
            </a:xfrm>
            <a:prstGeom prst="rect">
              <a:avLst/>
            </a:prstGeom>
            <a:noFill/>
          </p:spPr>
          <p:txBody>
            <a:bodyPr wrap="none" lIns="0" tIns="0" rIns="0" bIns="0" rtlCol="0" anchor="ctr">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Prevalence (%)</a:t>
              </a:r>
            </a:p>
          </p:txBody>
        </p:sp>
        <p:sp>
          <p:nvSpPr>
            <p:cNvPr id="197" name="Oval 196">
              <a:extLst>
                <a:ext uri="{FF2B5EF4-FFF2-40B4-BE49-F238E27FC236}">
                  <a16:creationId xmlns:a16="http://schemas.microsoft.com/office/drawing/2014/main" id="{95CD6C69-16B6-4603-8BA3-69C0D8846F74}"/>
                </a:ext>
              </a:extLst>
            </p:cNvPr>
            <p:cNvSpPr/>
            <p:nvPr/>
          </p:nvSpPr>
          <p:spPr>
            <a:xfrm>
              <a:off x="1202077" y="3509066"/>
              <a:ext cx="46883" cy="91891"/>
            </a:xfrm>
            <a:prstGeom prst="ellips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198" name="Oval 197">
              <a:extLst>
                <a:ext uri="{FF2B5EF4-FFF2-40B4-BE49-F238E27FC236}">
                  <a16:creationId xmlns:a16="http://schemas.microsoft.com/office/drawing/2014/main" id="{90199A08-0FE6-4DD8-9586-2DC6BD132C7B}"/>
                </a:ext>
              </a:extLst>
            </p:cNvPr>
            <p:cNvSpPr/>
            <p:nvPr/>
          </p:nvSpPr>
          <p:spPr>
            <a:xfrm>
              <a:off x="1667945" y="3300443"/>
              <a:ext cx="46883" cy="91891"/>
            </a:xfrm>
            <a:prstGeom prst="ellips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199" name="Oval 198">
              <a:extLst>
                <a:ext uri="{FF2B5EF4-FFF2-40B4-BE49-F238E27FC236}">
                  <a16:creationId xmlns:a16="http://schemas.microsoft.com/office/drawing/2014/main" id="{D78FA99B-F4E3-4A8B-AFE8-330419BF7C7C}"/>
                </a:ext>
              </a:extLst>
            </p:cNvPr>
            <p:cNvSpPr/>
            <p:nvPr/>
          </p:nvSpPr>
          <p:spPr>
            <a:xfrm>
              <a:off x="2136039" y="2953228"/>
              <a:ext cx="46883" cy="91891"/>
            </a:xfrm>
            <a:prstGeom prst="ellips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0" name="Oval 199">
              <a:extLst>
                <a:ext uri="{FF2B5EF4-FFF2-40B4-BE49-F238E27FC236}">
                  <a16:creationId xmlns:a16="http://schemas.microsoft.com/office/drawing/2014/main" id="{B5D96267-A308-4A4B-B991-9376F514C81D}"/>
                </a:ext>
              </a:extLst>
            </p:cNvPr>
            <p:cNvSpPr/>
            <p:nvPr/>
          </p:nvSpPr>
          <p:spPr>
            <a:xfrm>
              <a:off x="2597782" y="2663097"/>
              <a:ext cx="46883" cy="91891"/>
            </a:xfrm>
            <a:prstGeom prst="ellips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1" name="Oval 200">
              <a:extLst>
                <a:ext uri="{FF2B5EF4-FFF2-40B4-BE49-F238E27FC236}">
                  <a16:creationId xmlns:a16="http://schemas.microsoft.com/office/drawing/2014/main" id="{F4623095-724E-425B-BF3C-065AFCFD3476}"/>
                </a:ext>
              </a:extLst>
            </p:cNvPr>
            <p:cNvSpPr/>
            <p:nvPr/>
          </p:nvSpPr>
          <p:spPr>
            <a:xfrm>
              <a:off x="3062978" y="2215421"/>
              <a:ext cx="46883" cy="91891"/>
            </a:xfrm>
            <a:prstGeom prst="ellips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2" name="Oval 201">
              <a:extLst>
                <a:ext uri="{FF2B5EF4-FFF2-40B4-BE49-F238E27FC236}">
                  <a16:creationId xmlns:a16="http://schemas.microsoft.com/office/drawing/2014/main" id="{C372B0BA-D9DA-4877-9DA0-E09E183D502E}"/>
                </a:ext>
              </a:extLst>
            </p:cNvPr>
            <p:cNvSpPr/>
            <p:nvPr/>
          </p:nvSpPr>
          <p:spPr>
            <a:xfrm>
              <a:off x="3062978" y="2931251"/>
              <a:ext cx="46883" cy="91891"/>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3" name="Oval 202">
              <a:extLst>
                <a:ext uri="{FF2B5EF4-FFF2-40B4-BE49-F238E27FC236}">
                  <a16:creationId xmlns:a16="http://schemas.microsoft.com/office/drawing/2014/main" id="{E09E69A0-F927-445F-A7F1-0A53170754A5}"/>
                </a:ext>
              </a:extLst>
            </p:cNvPr>
            <p:cNvSpPr/>
            <p:nvPr/>
          </p:nvSpPr>
          <p:spPr>
            <a:xfrm>
              <a:off x="2601277" y="3180756"/>
              <a:ext cx="46883" cy="91891"/>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4" name="Oval 203">
              <a:extLst>
                <a:ext uri="{FF2B5EF4-FFF2-40B4-BE49-F238E27FC236}">
                  <a16:creationId xmlns:a16="http://schemas.microsoft.com/office/drawing/2014/main" id="{9B7D2BC9-C1CB-45CF-98F6-09950A66CEF5}"/>
                </a:ext>
              </a:extLst>
            </p:cNvPr>
            <p:cNvSpPr/>
            <p:nvPr/>
          </p:nvSpPr>
          <p:spPr>
            <a:xfrm>
              <a:off x="2128021" y="3121444"/>
              <a:ext cx="46883" cy="91891"/>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5" name="Oval 204">
              <a:extLst>
                <a:ext uri="{FF2B5EF4-FFF2-40B4-BE49-F238E27FC236}">
                  <a16:creationId xmlns:a16="http://schemas.microsoft.com/office/drawing/2014/main" id="{A2CB3770-A3DC-4B10-BC63-BC4CAB55BC41}"/>
                </a:ext>
              </a:extLst>
            </p:cNvPr>
            <p:cNvSpPr/>
            <p:nvPr/>
          </p:nvSpPr>
          <p:spPr>
            <a:xfrm>
              <a:off x="1666271" y="3615430"/>
              <a:ext cx="46883" cy="91891"/>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6" name="Oval 205">
              <a:extLst>
                <a:ext uri="{FF2B5EF4-FFF2-40B4-BE49-F238E27FC236}">
                  <a16:creationId xmlns:a16="http://schemas.microsoft.com/office/drawing/2014/main" id="{8B276DF3-C26E-4287-AEDD-B02307A92F50}"/>
                </a:ext>
              </a:extLst>
            </p:cNvPr>
            <p:cNvSpPr/>
            <p:nvPr/>
          </p:nvSpPr>
          <p:spPr>
            <a:xfrm>
              <a:off x="1199678" y="3617404"/>
              <a:ext cx="46883" cy="91891"/>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7" name="Freeform: Shape 206">
              <a:extLst>
                <a:ext uri="{FF2B5EF4-FFF2-40B4-BE49-F238E27FC236}">
                  <a16:creationId xmlns:a16="http://schemas.microsoft.com/office/drawing/2014/main" id="{F23D00F3-C7C1-4E99-87D8-4AFF08C221B1}"/>
                </a:ext>
              </a:extLst>
            </p:cNvPr>
            <p:cNvSpPr/>
            <p:nvPr/>
          </p:nvSpPr>
          <p:spPr>
            <a:xfrm>
              <a:off x="1250950" y="2260600"/>
              <a:ext cx="1828800" cy="1282700"/>
            </a:xfrm>
            <a:custGeom>
              <a:avLst/>
              <a:gdLst>
                <a:gd name="connsiteX0" fmla="*/ 0 w 1828800"/>
                <a:gd name="connsiteY0" fmla="*/ 1282700 h 1282700"/>
                <a:gd name="connsiteX1" fmla="*/ 444500 w 1828800"/>
                <a:gd name="connsiteY1" fmla="*/ 1089025 h 1282700"/>
                <a:gd name="connsiteX2" fmla="*/ 911225 w 1828800"/>
                <a:gd name="connsiteY2" fmla="*/ 736600 h 1282700"/>
                <a:gd name="connsiteX3" fmla="*/ 1371600 w 1828800"/>
                <a:gd name="connsiteY3" fmla="*/ 450850 h 1282700"/>
                <a:gd name="connsiteX4" fmla="*/ 1828800 w 1828800"/>
                <a:gd name="connsiteY4" fmla="*/ 0 h 1282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282700">
                  <a:moveTo>
                    <a:pt x="0" y="1282700"/>
                  </a:moveTo>
                  <a:lnTo>
                    <a:pt x="444500" y="1089025"/>
                  </a:lnTo>
                  <a:lnTo>
                    <a:pt x="911225" y="736600"/>
                  </a:lnTo>
                  <a:lnTo>
                    <a:pt x="1371600" y="450850"/>
                  </a:lnTo>
                  <a:lnTo>
                    <a:pt x="1828800" y="0"/>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208" name="Freeform: Shape 207">
              <a:extLst>
                <a:ext uri="{FF2B5EF4-FFF2-40B4-BE49-F238E27FC236}">
                  <a16:creationId xmlns:a16="http://schemas.microsoft.com/office/drawing/2014/main" id="{2A0AAF1C-A743-49A4-A4DD-6292C24500CB}"/>
                </a:ext>
              </a:extLst>
            </p:cNvPr>
            <p:cNvSpPr/>
            <p:nvPr/>
          </p:nvSpPr>
          <p:spPr>
            <a:xfrm>
              <a:off x="1711325" y="2978150"/>
              <a:ext cx="1362075" cy="657225"/>
            </a:xfrm>
            <a:custGeom>
              <a:avLst/>
              <a:gdLst>
                <a:gd name="connsiteX0" fmla="*/ 0 w 1362075"/>
                <a:gd name="connsiteY0" fmla="*/ 657225 h 657225"/>
                <a:gd name="connsiteX1" fmla="*/ 431800 w 1362075"/>
                <a:gd name="connsiteY1" fmla="*/ 193675 h 657225"/>
                <a:gd name="connsiteX2" fmla="*/ 923925 w 1362075"/>
                <a:gd name="connsiteY2" fmla="*/ 241300 h 657225"/>
                <a:gd name="connsiteX3" fmla="*/ 1362075 w 1362075"/>
                <a:gd name="connsiteY3" fmla="*/ 0 h 657225"/>
              </a:gdLst>
              <a:ahLst/>
              <a:cxnLst>
                <a:cxn ang="0">
                  <a:pos x="connsiteX0" y="connsiteY0"/>
                </a:cxn>
                <a:cxn ang="0">
                  <a:pos x="connsiteX1" y="connsiteY1"/>
                </a:cxn>
                <a:cxn ang="0">
                  <a:pos x="connsiteX2" y="connsiteY2"/>
                </a:cxn>
                <a:cxn ang="0">
                  <a:pos x="connsiteX3" y="connsiteY3"/>
                </a:cxn>
              </a:cxnLst>
              <a:rect l="l" t="t" r="r" b="b"/>
              <a:pathLst>
                <a:path w="1362075" h="657225">
                  <a:moveTo>
                    <a:pt x="0" y="657225"/>
                  </a:moveTo>
                  <a:lnTo>
                    <a:pt x="431800" y="193675"/>
                  </a:lnTo>
                  <a:lnTo>
                    <a:pt x="923925" y="241300"/>
                  </a:lnTo>
                  <a:lnTo>
                    <a:pt x="1362075" y="0"/>
                  </a:lnTo>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grpSp>
          <p:nvGrpSpPr>
            <p:cNvPr id="209" name="Group 208">
              <a:extLst>
                <a:ext uri="{FF2B5EF4-FFF2-40B4-BE49-F238E27FC236}">
                  <a16:creationId xmlns:a16="http://schemas.microsoft.com/office/drawing/2014/main" id="{A5E2F919-4A96-4BBD-B383-EC93AC3A419D}"/>
                </a:ext>
              </a:extLst>
            </p:cNvPr>
            <p:cNvGrpSpPr/>
            <p:nvPr/>
          </p:nvGrpSpPr>
          <p:grpSpPr>
            <a:xfrm>
              <a:off x="3038474" y="1939925"/>
              <a:ext cx="95601" cy="320675"/>
              <a:chOff x="3028950" y="1939925"/>
              <a:chExt cx="95601" cy="320675"/>
            </a:xfrm>
          </p:grpSpPr>
          <p:cxnSp>
            <p:nvCxnSpPr>
              <p:cNvPr id="232" name="Straight Connector 231">
                <a:extLst>
                  <a:ext uri="{FF2B5EF4-FFF2-40B4-BE49-F238E27FC236}">
                    <a16:creationId xmlns:a16="http://schemas.microsoft.com/office/drawing/2014/main" id="{CC60A857-0DAC-41BC-A182-E7A2C533CBC5}"/>
                  </a:ext>
                </a:extLst>
              </p:cNvPr>
              <p:cNvCxnSpPr/>
              <p:nvPr/>
            </p:nvCxnSpPr>
            <p:spPr>
              <a:xfrm>
                <a:off x="3076750" y="1939925"/>
                <a:ext cx="0" cy="3206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58CD88D7-50ED-4751-AD88-78DB003509B2}"/>
                  </a:ext>
                </a:extLst>
              </p:cNvPr>
              <p:cNvCxnSpPr>
                <a:cxnSpLocks/>
              </p:cNvCxnSpPr>
              <p:nvPr/>
            </p:nvCxnSpPr>
            <p:spPr>
              <a:xfrm>
                <a:off x="3028950" y="1939925"/>
                <a:ext cx="95601"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210" name="Group 209">
              <a:extLst>
                <a:ext uri="{FF2B5EF4-FFF2-40B4-BE49-F238E27FC236}">
                  <a16:creationId xmlns:a16="http://schemas.microsoft.com/office/drawing/2014/main" id="{803919EB-104A-4E6B-AD91-FF00C5DF16E6}"/>
                </a:ext>
              </a:extLst>
            </p:cNvPr>
            <p:cNvGrpSpPr/>
            <p:nvPr/>
          </p:nvGrpSpPr>
          <p:grpSpPr>
            <a:xfrm>
              <a:off x="2570897" y="2403122"/>
              <a:ext cx="95601" cy="296560"/>
              <a:chOff x="3028950" y="1939925"/>
              <a:chExt cx="95601" cy="320675"/>
            </a:xfrm>
          </p:grpSpPr>
          <p:cxnSp>
            <p:nvCxnSpPr>
              <p:cNvPr id="230" name="Straight Connector 229">
                <a:extLst>
                  <a:ext uri="{FF2B5EF4-FFF2-40B4-BE49-F238E27FC236}">
                    <a16:creationId xmlns:a16="http://schemas.microsoft.com/office/drawing/2014/main" id="{76823D9F-3AF4-43A5-8EDB-69D18BD16E84}"/>
                  </a:ext>
                </a:extLst>
              </p:cNvPr>
              <p:cNvCxnSpPr/>
              <p:nvPr/>
            </p:nvCxnSpPr>
            <p:spPr>
              <a:xfrm>
                <a:off x="3076750" y="1939925"/>
                <a:ext cx="0" cy="3206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A83850F1-412A-4918-9085-00D7588038E7}"/>
                  </a:ext>
                </a:extLst>
              </p:cNvPr>
              <p:cNvCxnSpPr>
                <a:cxnSpLocks/>
              </p:cNvCxnSpPr>
              <p:nvPr/>
            </p:nvCxnSpPr>
            <p:spPr>
              <a:xfrm>
                <a:off x="3028950" y="1939925"/>
                <a:ext cx="95601"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211" name="Group 210">
              <a:extLst>
                <a:ext uri="{FF2B5EF4-FFF2-40B4-BE49-F238E27FC236}">
                  <a16:creationId xmlns:a16="http://schemas.microsoft.com/office/drawing/2014/main" id="{2E43FCEC-3EE1-4CF4-865C-E4DAD2539C2B}"/>
                </a:ext>
              </a:extLst>
            </p:cNvPr>
            <p:cNvGrpSpPr/>
            <p:nvPr/>
          </p:nvGrpSpPr>
          <p:grpSpPr>
            <a:xfrm>
              <a:off x="2111680" y="2735674"/>
              <a:ext cx="95601" cy="263497"/>
              <a:chOff x="3028950" y="1939925"/>
              <a:chExt cx="95601" cy="320675"/>
            </a:xfrm>
          </p:grpSpPr>
          <p:cxnSp>
            <p:nvCxnSpPr>
              <p:cNvPr id="227" name="Straight Connector 226">
                <a:extLst>
                  <a:ext uri="{FF2B5EF4-FFF2-40B4-BE49-F238E27FC236}">
                    <a16:creationId xmlns:a16="http://schemas.microsoft.com/office/drawing/2014/main" id="{A2C495F5-69BF-4B7E-8656-DEED1D5FDAE5}"/>
                  </a:ext>
                </a:extLst>
              </p:cNvPr>
              <p:cNvCxnSpPr/>
              <p:nvPr/>
            </p:nvCxnSpPr>
            <p:spPr>
              <a:xfrm>
                <a:off x="3076750" y="1939925"/>
                <a:ext cx="0" cy="3206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B51BE245-E876-42CB-9AEE-FF14338C669A}"/>
                  </a:ext>
                </a:extLst>
              </p:cNvPr>
              <p:cNvCxnSpPr>
                <a:cxnSpLocks/>
              </p:cNvCxnSpPr>
              <p:nvPr/>
            </p:nvCxnSpPr>
            <p:spPr>
              <a:xfrm>
                <a:off x="3028950" y="1939925"/>
                <a:ext cx="95601"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212" name="Group 211">
              <a:extLst>
                <a:ext uri="{FF2B5EF4-FFF2-40B4-BE49-F238E27FC236}">
                  <a16:creationId xmlns:a16="http://schemas.microsoft.com/office/drawing/2014/main" id="{4126E2CF-CEA2-41B4-905B-BF7535038C14}"/>
                </a:ext>
              </a:extLst>
            </p:cNvPr>
            <p:cNvGrpSpPr/>
            <p:nvPr/>
          </p:nvGrpSpPr>
          <p:grpSpPr>
            <a:xfrm>
              <a:off x="1641547" y="3105150"/>
              <a:ext cx="95601" cy="236402"/>
              <a:chOff x="3028950" y="1939925"/>
              <a:chExt cx="95601" cy="320675"/>
            </a:xfrm>
          </p:grpSpPr>
          <p:cxnSp>
            <p:nvCxnSpPr>
              <p:cNvPr id="225" name="Straight Connector 224">
                <a:extLst>
                  <a:ext uri="{FF2B5EF4-FFF2-40B4-BE49-F238E27FC236}">
                    <a16:creationId xmlns:a16="http://schemas.microsoft.com/office/drawing/2014/main" id="{C80225E8-3BAE-4370-AD60-C2A6AC378FFC}"/>
                  </a:ext>
                </a:extLst>
              </p:cNvPr>
              <p:cNvCxnSpPr/>
              <p:nvPr/>
            </p:nvCxnSpPr>
            <p:spPr>
              <a:xfrm>
                <a:off x="3076750" y="1939925"/>
                <a:ext cx="0" cy="3206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C6A39463-224D-4016-9F31-2784EC294349}"/>
                  </a:ext>
                </a:extLst>
              </p:cNvPr>
              <p:cNvCxnSpPr>
                <a:cxnSpLocks/>
              </p:cNvCxnSpPr>
              <p:nvPr/>
            </p:nvCxnSpPr>
            <p:spPr>
              <a:xfrm>
                <a:off x="3028950" y="1939925"/>
                <a:ext cx="95601"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213" name="Group 212">
              <a:extLst>
                <a:ext uri="{FF2B5EF4-FFF2-40B4-BE49-F238E27FC236}">
                  <a16:creationId xmlns:a16="http://schemas.microsoft.com/office/drawing/2014/main" id="{5928722D-FBD5-497E-A765-A598A60A1F4B}"/>
                </a:ext>
              </a:extLst>
            </p:cNvPr>
            <p:cNvGrpSpPr/>
            <p:nvPr/>
          </p:nvGrpSpPr>
          <p:grpSpPr>
            <a:xfrm>
              <a:off x="1178750" y="3460351"/>
              <a:ext cx="95601" cy="102048"/>
              <a:chOff x="3028950" y="1939925"/>
              <a:chExt cx="95601" cy="320675"/>
            </a:xfrm>
          </p:grpSpPr>
          <p:cxnSp>
            <p:nvCxnSpPr>
              <p:cNvPr id="223" name="Straight Connector 222">
                <a:extLst>
                  <a:ext uri="{FF2B5EF4-FFF2-40B4-BE49-F238E27FC236}">
                    <a16:creationId xmlns:a16="http://schemas.microsoft.com/office/drawing/2014/main" id="{A81412BA-559C-45E8-BF7F-D43819AE91CD}"/>
                  </a:ext>
                </a:extLst>
              </p:cNvPr>
              <p:cNvCxnSpPr/>
              <p:nvPr/>
            </p:nvCxnSpPr>
            <p:spPr>
              <a:xfrm>
                <a:off x="3076750" y="1939925"/>
                <a:ext cx="0" cy="3206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777CD963-5480-4192-A13D-28B76383A4A0}"/>
                  </a:ext>
                </a:extLst>
              </p:cNvPr>
              <p:cNvCxnSpPr>
                <a:cxnSpLocks/>
              </p:cNvCxnSpPr>
              <p:nvPr/>
            </p:nvCxnSpPr>
            <p:spPr>
              <a:xfrm>
                <a:off x="3028950" y="1939925"/>
                <a:ext cx="95601"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214" name="Group 213">
              <a:extLst>
                <a:ext uri="{FF2B5EF4-FFF2-40B4-BE49-F238E27FC236}">
                  <a16:creationId xmlns:a16="http://schemas.microsoft.com/office/drawing/2014/main" id="{4BF18E71-3790-4B6E-9CFE-B92D7E16F4EC}"/>
                </a:ext>
              </a:extLst>
            </p:cNvPr>
            <p:cNvGrpSpPr/>
            <p:nvPr/>
          </p:nvGrpSpPr>
          <p:grpSpPr>
            <a:xfrm flipV="1">
              <a:off x="3035125" y="2997151"/>
              <a:ext cx="95601" cy="307759"/>
              <a:chOff x="3028950" y="1939925"/>
              <a:chExt cx="95601" cy="320675"/>
            </a:xfrm>
          </p:grpSpPr>
          <p:cxnSp>
            <p:nvCxnSpPr>
              <p:cNvPr id="221" name="Straight Connector 220">
                <a:extLst>
                  <a:ext uri="{FF2B5EF4-FFF2-40B4-BE49-F238E27FC236}">
                    <a16:creationId xmlns:a16="http://schemas.microsoft.com/office/drawing/2014/main" id="{E779F9BD-B07E-4EE3-B69B-3637F8E8777E}"/>
                  </a:ext>
                </a:extLst>
              </p:cNvPr>
              <p:cNvCxnSpPr/>
              <p:nvPr/>
            </p:nvCxnSpPr>
            <p:spPr>
              <a:xfrm>
                <a:off x="3076750" y="1939925"/>
                <a:ext cx="0" cy="320675"/>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517471BD-4E1F-4EFB-A934-EC6E4ADBB7BF}"/>
                  </a:ext>
                </a:extLst>
              </p:cNvPr>
              <p:cNvCxnSpPr>
                <a:cxnSpLocks/>
              </p:cNvCxnSpPr>
              <p:nvPr/>
            </p:nvCxnSpPr>
            <p:spPr>
              <a:xfrm>
                <a:off x="3028950" y="1939925"/>
                <a:ext cx="95601"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15" name="Group 214">
              <a:extLst>
                <a:ext uri="{FF2B5EF4-FFF2-40B4-BE49-F238E27FC236}">
                  <a16:creationId xmlns:a16="http://schemas.microsoft.com/office/drawing/2014/main" id="{AA61D539-0F6E-4E4F-B703-5A39B4A8C531}"/>
                </a:ext>
              </a:extLst>
            </p:cNvPr>
            <p:cNvGrpSpPr/>
            <p:nvPr/>
          </p:nvGrpSpPr>
          <p:grpSpPr>
            <a:xfrm flipV="1">
              <a:off x="2575196" y="3223351"/>
              <a:ext cx="95601" cy="236996"/>
              <a:chOff x="3028950" y="1939925"/>
              <a:chExt cx="95601" cy="320675"/>
            </a:xfrm>
          </p:grpSpPr>
          <p:cxnSp>
            <p:nvCxnSpPr>
              <p:cNvPr id="219" name="Straight Connector 218">
                <a:extLst>
                  <a:ext uri="{FF2B5EF4-FFF2-40B4-BE49-F238E27FC236}">
                    <a16:creationId xmlns:a16="http://schemas.microsoft.com/office/drawing/2014/main" id="{8BDFE63E-F580-4004-82B2-5398F59A0BAC}"/>
                  </a:ext>
                </a:extLst>
              </p:cNvPr>
              <p:cNvCxnSpPr/>
              <p:nvPr/>
            </p:nvCxnSpPr>
            <p:spPr>
              <a:xfrm>
                <a:off x="3076750" y="1939925"/>
                <a:ext cx="0" cy="320675"/>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5FD8EF85-D27D-4202-80E6-60DA7FDFC916}"/>
                  </a:ext>
                </a:extLst>
              </p:cNvPr>
              <p:cNvCxnSpPr>
                <a:cxnSpLocks/>
              </p:cNvCxnSpPr>
              <p:nvPr/>
            </p:nvCxnSpPr>
            <p:spPr>
              <a:xfrm>
                <a:off x="3028950" y="1939925"/>
                <a:ext cx="95601"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16" name="Group 215">
              <a:extLst>
                <a:ext uri="{FF2B5EF4-FFF2-40B4-BE49-F238E27FC236}">
                  <a16:creationId xmlns:a16="http://schemas.microsoft.com/office/drawing/2014/main" id="{E35D5B2F-635E-4880-8D80-B10E44EC7B8A}"/>
                </a:ext>
              </a:extLst>
            </p:cNvPr>
            <p:cNvGrpSpPr/>
            <p:nvPr/>
          </p:nvGrpSpPr>
          <p:grpSpPr>
            <a:xfrm flipV="1">
              <a:off x="2103013" y="3190643"/>
              <a:ext cx="95601" cy="236996"/>
              <a:chOff x="3028950" y="1939925"/>
              <a:chExt cx="95601" cy="320675"/>
            </a:xfrm>
          </p:grpSpPr>
          <p:cxnSp>
            <p:nvCxnSpPr>
              <p:cNvPr id="217" name="Straight Connector 216">
                <a:extLst>
                  <a:ext uri="{FF2B5EF4-FFF2-40B4-BE49-F238E27FC236}">
                    <a16:creationId xmlns:a16="http://schemas.microsoft.com/office/drawing/2014/main" id="{E6EE1C0E-6C91-4ECD-91F0-14B9D8EB939F}"/>
                  </a:ext>
                </a:extLst>
              </p:cNvPr>
              <p:cNvCxnSpPr/>
              <p:nvPr/>
            </p:nvCxnSpPr>
            <p:spPr>
              <a:xfrm>
                <a:off x="3076750" y="1939925"/>
                <a:ext cx="0" cy="320675"/>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18363D09-C438-4272-A01C-5BD2693D3FB4}"/>
                  </a:ext>
                </a:extLst>
              </p:cNvPr>
              <p:cNvCxnSpPr>
                <a:cxnSpLocks/>
              </p:cNvCxnSpPr>
              <p:nvPr/>
            </p:nvCxnSpPr>
            <p:spPr>
              <a:xfrm>
                <a:off x="3028950" y="1939925"/>
                <a:ext cx="95601"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grpSp>
      <p:grpSp>
        <p:nvGrpSpPr>
          <p:cNvPr id="83" name="Group 82">
            <a:extLst>
              <a:ext uri="{FF2B5EF4-FFF2-40B4-BE49-F238E27FC236}">
                <a16:creationId xmlns:a16="http://schemas.microsoft.com/office/drawing/2014/main" id="{BEFCCB46-4F8B-4507-84FC-8F8F0172A0AB}"/>
              </a:ext>
            </a:extLst>
          </p:cNvPr>
          <p:cNvGrpSpPr/>
          <p:nvPr/>
        </p:nvGrpSpPr>
        <p:grpSpPr>
          <a:xfrm>
            <a:off x="4910826" y="2368365"/>
            <a:ext cx="1863354" cy="234017"/>
            <a:chOff x="2404976" y="4312355"/>
            <a:chExt cx="1863354" cy="234017"/>
          </a:xfrm>
          <a:noFill/>
        </p:grpSpPr>
        <p:grpSp>
          <p:nvGrpSpPr>
            <p:cNvPr id="84" name="Group 83">
              <a:extLst>
                <a:ext uri="{FF2B5EF4-FFF2-40B4-BE49-F238E27FC236}">
                  <a16:creationId xmlns:a16="http://schemas.microsoft.com/office/drawing/2014/main" id="{B82D340D-6A97-4322-AA52-FF52B848E635}"/>
                </a:ext>
              </a:extLst>
            </p:cNvPr>
            <p:cNvGrpSpPr/>
            <p:nvPr/>
          </p:nvGrpSpPr>
          <p:grpSpPr>
            <a:xfrm>
              <a:off x="2404976" y="4312355"/>
              <a:ext cx="1863354" cy="234017"/>
              <a:chOff x="2514505" y="1767396"/>
              <a:chExt cx="1863354" cy="234017"/>
            </a:xfrm>
            <a:grpFill/>
          </p:grpSpPr>
          <p:sp>
            <p:nvSpPr>
              <p:cNvPr id="88" name="Rounded Rectangle 132">
                <a:extLst>
                  <a:ext uri="{FF2B5EF4-FFF2-40B4-BE49-F238E27FC236}">
                    <a16:creationId xmlns:a16="http://schemas.microsoft.com/office/drawing/2014/main" id="{7678A7DF-4361-4D92-A93B-77020648B2A6}"/>
                  </a:ext>
                </a:extLst>
              </p:cNvPr>
              <p:cNvSpPr/>
              <p:nvPr/>
            </p:nvSpPr>
            <p:spPr>
              <a:xfrm>
                <a:off x="2514505" y="1767396"/>
                <a:ext cx="1863354" cy="234017"/>
              </a:xfrm>
              <a:prstGeom prst="roundRect">
                <a:avLst/>
              </a:prstGeom>
              <a:grpFill/>
              <a:ln>
                <a:noFill/>
              </a:ln>
              <a:effectLst>
                <a:innerShdw blurRad="76200" dist="19050" dir="13800000">
                  <a:prstClr val="black">
                    <a:alpha val="16000"/>
                  </a:prstClr>
                </a:innerShdw>
              </a:effectLst>
            </p:spPr>
            <p:txBody>
              <a:bodyPr vert="horz" wrap="square" lIns="68565" tIns="34289" rIns="68565" bIns="34289" numCol="1" anchor="ctr" anchorCtr="0" compatLnSpc="1">
                <a:prstTxWarp prst="textNoShape">
                  <a:avLst/>
                </a:prstTxWarp>
              </a:bodyPr>
              <a:lstStyle/>
              <a:p>
                <a:pPr marL="136889" marR="0" lvl="0" indent="0" algn="ctr" defTabSz="685613" rtl="0" eaLnBrk="1" fontAlgn="auto" latinLnBrk="0" hangingPunct="1">
                  <a:lnSpc>
                    <a:spcPct val="100000"/>
                  </a:lnSpc>
                  <a:spcBef>
                    <a:spcPts val="0"/>
                  </a:spcBef>
                  <a:spcAft>
                    <a:spcPts val="450"/>
                  </a:spcAft>
                  <a:buClrTx/>
                  <a:buSzTx/>
                  <a:buFontTx/>
                  <a:buNone/>
                  <a:tabLst/>
                  <a:defRPr/>
                </a:pPr>
                <a:endParaRPr kumimoji="0" lang="en-GB" sz="9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89" name="Rectangle 64">
                <a:extLst>
                  <a:ext uri="{FF2B5EF4-FFF2-40B4-BE49-F238E27FC236}">
                    <a16:creationId xmlns:a16="http://schemas.microsoft.com/office/drawing/2014/main" id="{A84573E2-FE55-49E7-903F-9543ECB9EC98}"/>
                  </a:ext>
                </a:extLst>
              </p:cNvPr>
              <p:cNvSpPr>
                <a:spLocks noChangeArrowheads="1"/>
              </p:cNvSpPr>
              <p:nvPr/>
            </p:nvSpPr>
            <p:spPr bwMode="auto">
              <a:xfrm>
                <a:off x="2784251" y="1819693"/>
                <a:ext cx="393137" cy="1384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algn="l" defTabSz="685613"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Female</a:t>
                </a:r>
              </a:p>
            </p:txBody>
          </p:sp>
          <p:cxnSp>
            <p:nvCxnSpPr>
              <p:cNvPr id="90" name="Straight Connector 353">
                <a:extLst>
                  <a:ext uri="{FF2B5EF4-FFF2-40B4-BE49-F238E27FC236}">
                    <a16:creationId xmlns:a16="http://schemas.microsoft.com/office/drawing/2014/main" id="{DD1727CE-3298-4E6F-9958-4AE00276AB6C}"/>
                  </a:ext>
                </a:extLst>
              </p:cNvPr>
              <p:cNvCxnSpPr>
                <a:cxnSpLocks noChangeShapeType="1"/>
              </p:cNvCxnSpPr>
              <p:nvPr/>
            </p:nvCxnSpPr>
            <p:spPr bwMode="auto">
              <a:xfrm>
                <a:off x="2591724" y="1884404"/>
                <a:ext cx="146833" cy="0"/>
              </a:xfrm>
              <a:prstGeom prst="line">
                <a:avLst/>
              </a:prstGeom>
              <a:grpFill/>
              <a:ln w="28575" algn="ctr">
                <a:solidFill>
                  <a:schemeClr val="accent1"/>
                </a:solidFill>
                <a:prstDash val="solid"/>
                <a:round/>
                <a:headEnd/>
                <a:tailEnd/>
              </a:ln>
            </p:spPr>
          </p:cxnSp>
          <p:sp>
            <p:nvSpPr>
              <p:cNvPr id="91" name="Oval 354">
                <a:extLst>
                  <a:ext uri="{FF2B5EF4-FFF2-40B4-BE49-F238E27FC236}">
                    <a16:creationId xmlns:a16="http://schemas.microsoft.com/office/drawing/2014/main" id="{9CFD3422-F0BB-4DB1-A861-58238274B537}"/>
                  </a:ext>
                </a:extLst>
              </p:cNvPr>
              <p:cNvSpPr>
                <a:spLocks noChangeArrowheads="1"/>
              </p:cNvSpPr>
              <p:nvPr/>
            </p:nvSpPr>
            <p:spPr bwMode="auto">
              <a:xfrm>
                <a:off x="2635030" y="1859608"/>
                <a:ext cx="53481" cy="49593"/>
              </a:xfrm>
              <a:prstGeom prst="ellipse">
                <a:avLst/>
              </a:prstGeom>
              <a:solidFill>
                <a:schemeClr val="tx2"/>
              </a:solidFill>
              <a:ln w="9525" algn="ctr">
                <a:solidFill>
                  <a:schemeClr val="accent1"/>
                </a:solidFill>
                <a:round/>
                <a:headEnd/>
                <a:tailEnd/>
              </a:ln>
            </p:spPr>
            <p:txBody>
              <a:bodyPr lIns="68565" tIns="34289" rIns="68565" bIns="34289"/>
              <a:lstStyle/>
              <a:p>
                <a:pPr marL="0" marR="0" lvl="0" indent="0" algn="l" defTabSz="685613"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grpSp>
        <p:sp>
          <p:nvSpPr>
            <p:cNvPr id="85" name="Rectangle 64">
              <a:extLst>
                <a:ext uri="{FF2B5EF4-FFF2-40B4-BE49-F238E27FC236}">
                  <a16:creationId xmlns:a16="http://schemas.microsoft.com/office/drawing/2014/main" id="{F2654C09-96E0-4261-95A6-6929A4BD46DE}"/>
                </a:ext>
              </a:extLst>
            </p:cNvPr>
            <p:cNvSpPr>
              <a:spLocks noChangeArrowheads="1"/>
            </p:cNvSpPr>
            <p:nvPr/>
          </p:nvSpPr>
          <p:spPr bwMode="auto">
            <a:xfrm>
              <a:off x="3476482" y="4358026"/>
              <a:ext cx="266900" cy="1384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algn="l" defTabSz="685613"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Male</a:t>
              </a:r>
            </a:p>
          </p:txBody>
        </p:sp>
        <p:cxnSp>
          <p:nvCxnSpPr>
            <p:cNvPr id="86" name="Straight Connector 353">
              <a:extLst>
                <a:ext uri="{FF2B5EF4-FFF2-40B4-BE49-F238E27FC236}">
                  <a16:creationId xmlns:a16="http://schemas.microsoft.com/office/drawing/2014/main" id="{EFDEC251-360A-4B8A-BD1D-648AB97385E4}"/>
                </a:ext>
              </a:extLst>
            </p:cNvPr>
            <p:cNvCxnSpPr>
              <a:cxnSpLocks noChangeShapeType="1"/>
            </p:cNvCxnSpPr>
            <p:nvPr/>
          </p:nvCxnSpPr>
          <p:spPr bwMode="auto">
            <a:xfrm>
              <a:off x="3268873" y="4429366"/>
              <a:ext cx="146833" cy="0"/>
            </a:xfrm>
            <a:prstGeom prst="line">
              <a:avLst/>
            </a:prstGeom>
            <a:grpFill/>
            <a:ln w="28575" algn="ctr">
              <a:solidFill>
                <a:schemeClr val="accent3"/>
              </a:solidFill>
              <a:prstDash val="solid"/>
              <a:round/>
              <a:headEnd/>
              <a:tailEnd/>
            </a:ln>
          </p:spPr>
        </p:cxnSp>
        <p:sp>
          <p:nvSpPr>
            <p:cNvPr id="87" name="Oval 354">
              <a:extLst>
                <a:ext uri="{FF2B5EF4-FFF2-40B4-BE49-F238E27FC236}">
                  <a16:creationId xmlns:a16="http://schemas.microsoft.com/office/drawing/2014/main" id="{ADAE5E41-E39F-44EF-8927-0B020439E6B5}"/>
                </a:ext>
              </a:extLst>
            </p:cNvPr>
            <p:cNvSpPr>
              <a:spLocks noChangeArrowheads="1"/>
            </p:cNvSpPr>
            <p:nvPr/>
          </p:nvSpPr>
          <p:spPr bwMode="auto">
            <a:xfrm>
              <a:off x="3318456" y="4404570"/>
              <a:ext cx="53481" cy="49593"/>
            </a:xfrm>
            <a:prstGeom prst="ellipse">
              <a:avLst/>
            </a:prstGeom>
            <a:solidFill>
              <a:schemeClr val="accent3"/>
            </a:solidFill>
            <a:ln w="9525" algn="ctr">
              <a:solidFill>
                <a:schemeClr val="accent3"/>
              </a:solidFill>
              <a:round/>
              <a:headEnd/>
              <a:tailEnd/>
            </a:ln>
          </p:spPr>
          <p:txBody>
            <a:bodyPr lIns="68565" tIns="34289" rIns="68565" bIns="34289"/>
            <a:lstStyle/>
            <a:p>
              <a:pPr marL="0" marR="0" lvl="0" indent="0" algn="l" defTabSz="685613"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grpSp>
    </p:spTree>
    <p:extLst>
      <p:ext uri="{BB962C8B-B14F-4D97-AF65-F5344CB8AC3E}">
        <p14:creationId xmlns:p14="http://schemas.microsoft.com/office/powerpoint/2010/main" val="1481581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Diagnostic Criteria (2021 ESC Guidelines)</a:t>
            </a:r>
          </a:p>
        </p:txBody>
      </p:sp>
      <p:sp>
        <p:nvSpPr>
          <p:cNvPr id="5" name="TextBox 4"/>
          <p:cNvSpPr txBox="1"/>
          <p:nvPr/>
        </p:nvSpPr>
        <p:spPr>
          <a:xfrm>
            <a:off x="457200" y="1710752"/>
            <a:ext cx="6524543" cy="2585323"/>
          </a:xfrm>
          <a:prstGeom prst="rect">
            <a:avLst/>
          </a:prstGeom>
          <a:noFill/>
        </p:spPr>
        <p:txBody>
          <a:bodyPr wrap="none" lIns="91440" tIns="45720" rIns="91440" bIns="45720" anchor="t">
            <a:spAutoFit/>
          </a:bodyPr>
          <a:lstStyle/>
          <a:p>
            <a:r>
              <a:rPr dirty="0"/>
              <a:t>Symptoms/signs of HF</a:t>
            </a:r>
          </a:p>
          <a:p>
            <a:endParaRPr lang="en-US" dirty="0"/>
          </a:p>
          <a:p>
            <a:r>
              <a:rPr dirty="0"/>
              <a:t>LVEF ≥ 50%</a:t>
            </a:r>
          </a:p>
          <a:p>
            <a:endParaRPr lang="en-US" dirty="0"/>
          </a:p>
          <a:p>
            <a:r>
              <a:rPr dirty="0"/>
              <a:t>Elevated natriuretic peptides</a:t>
            </a:r>
          </a:p>
          <a:p>
            <a:endParaRPr lang="en-US" dirty="0"/>
          </a:p>
          <a:p>
            <a:r>
              <a:rPr dirty="0"/>
              <a:t>Structural heart disease and/or diastolic dysfunction on echo</a:t>
            </a:r>
          </a:p>
          <a:p>
            <a:endParaRPr lang="en-US" dirty="0"/>
          </a:p>
          <a:p>
            <a:r>
              <a:rPr dirty="0"/>
              <a:t>Consider HFA-PEFF or H2FPEF scoring systems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0" dirty="0">
                <a:solidFill>
                  <a:schemeClr val="accent1"/>
                </a:solidFill>
                <a:ea typeface="Apis For Office" panose="020B0504010101010104" pitchFamily="34" charset="0"/>
                <a:cs typeface="Apis For Office" panose="020B0504010101010104" pitchFamily="34" charset="0"/>
              </a:rPr>
              <a:t>The H</a:t>
            </a:r>
            <a:r>
              <a:rPr lang="en-US" sz="2700" b="0" baseline="-25000" dirty="0">
                <a:solidFill>
                  <a:schemeClr val="accent1"/>
                </a:solidFill>
                <a:ea typeface="Apis For Office" panose="020B0504010101010104" pitchFamily="34" charset="0"/>
                <a:cs typeface="Apis For Office" panose="020B0504010101010104" pitchFamily="34" charset="0"/>
              </a:rPr>
              <a:t>2</a:t>
            </a:r>
            <a:r>
              <a:rPr lang="en-US" sz="2700" b="0" dirty="0">
                <a:solidFill>
                  <a:schemeClr val="accent1"/>
                </a:solidFill>
                <a:ea typeface="Apis For Office" panose="020B0504010101010104" pitchFamily="34" charset="0"/>
                <a:cs typeface="Apis For Office" panose="020B0504010101010104" pitchFamily="34" charset="0"/>
              </a:rPr>
              <a:t>FpEF score for diagnostic evaluation </a:t>
            </a:r>
            <a:br>
              <a:rPr lang="en-US" sz="2700" b="0" dirty="0">
                <a:solidFill>
                  <a:schemeClr val="accent1"/>
                </a:solidFill>
                <a:ea typeface="Apis For Office" panose="020B0504010101010104" pitchFamily="34" charset="0"/>
                <a:cs typeface="Apis For Office" panose="020B0504010101010104" pitchFamily="34" charset="0"/>
              </a:rPr>
            </a:br>
            <a:r>
              <a:rPr lang="en-US" sz="2700" b="0" dirty="0">
                <a:solidFill>
                  <a:schemeClr val="accent1"/>
                </a:solidFill>
                <a:ea typeface="Apis For Office" panose="020B0504010101010104" pitchFamily="34" charset="0"/>
                <a:cs typeface="Apis For Office" panose="020B0504010101010104" pitchFamily="34" charset="0"/>
              </a:rPr>
              <a:t>of HFpEF</a:t>
            </a:r>
            <a:endParaRPr lang="en-GB" dirty="0">
              <a:ea typeface="Apis For Office" panose="020B0504010101010104" pitchFamily="34" charset="0"/>
              <a:cs typeface="Apis For Office" panose="020B0504010101010104" pitchFamily="34" charset="0"/>
            </a:endParaRPr>
          </a:p>
        </p:txBody>
      </p:sp>
      <p:graphicFrame>
        <p:nvGraphicFramePr>
          <p:cNvPr id="8" name="Content Placeholder 7"/>
          <p:cNvGraphicFramePr>
            <a:graphicFrameLocks noGrp="1"/>
          </p:cNvGraphicFramePr>
          <p:nvPr>
            <p:ph idx="1"/>
          </p:nvPr>
        </p:nvGraphicFramePr>
        <p:xfrm>
          <a:off x="485775" y="2436081"/>
          <a:ext cx="6132713" cy="2227680"/>
        </p:xfrm>
        <a:graphic>
          <a:graphicData uri="http://schemas.openxmlformats.org/drawingml/2006/table">
            <a:tbl>
              <a:tblPr firstRow="1" bandRow="1">
                <a:tableStyleId>{5C22544A-7EE6-4342-B048-85BDC9FD1C3A}</a:tableStyleId>
              </a:tblPr>
              <a:tblGrid>
                <a:gridCol w="435769">
                  <a:extLst>
                    <a:ext uri="{9D8B030D-6E8A-4147-A177-3AD203B41FA5}">
                      <a16:colId xmlns:a16="http://schemas.microsoft.com/office/drawing/2014/main" val="20000"/>
                    </a:ext>
                  </a:extLst>
                </a:gridCol>
                <a:gridCol w="1835944">
                  <a:extLst>
                    <a:ext uri="{9D8B030D-6E8A-4147-A177-3AD203B41FA5}">
                      <a16:colId xmlns:a16="http://schemas.microsoft.com/office/drawing/2014/main" val="20001"/>
                    </a:ext>
                  </a:extLst>
                </a:gridCol>
                <a:gridCol w="2916000">
                  <a:extLst>
                    <a:ext uri="{9D8B030D-6E8A-4147-A177-3AD203B41FA5}">
                      <a16:colId xmlns:a16="http://schemas.microsoft.com/office/drawing/2014/main" val="20002"/>
                    </a:ext>
                  </a:extLst>
                </a:gridCol>
                <a:gridCol w="945000">
                  <a:extLst>
                    <a:ext uri="{9D8B030D-6E8A-4147-A177-3AD203B41FA5}">
                      <a16:colId xmlns:a16="http://schemas.microsoft.com/office/drawing/2014/main" val="20003"/>
                    </a:ext>
                  </a:extLst>
                </a:gridCol>
              </a:tblGrid>
              <a:tr h="278130">
                <a:tc>
                  <a:txBody>
                    <a:bodyPr/>
                    <a:lstStyle/>
                    <a:p>
                      <a:endParaRPr lang="en-GB" sz="1400" dirty="0">
                        <a:latin typeface="Apis For Office" panose="020B0504010101010104" pitchFamily="34" charset="0"/>
                        <a:ea typeface="Apis For Office" panose="020B0504010101010104" pitchFamily="34" charset="0"/>
                        <a:cs typeface="Apis For Office" panose="020B0504010101010104" pitchFamily="34" charset="0"/>
                      </a:endParaRPr>
                    </a:p>
                  </a:txBody>
                  <a:tcPr marL="82800" marR="46800" marT="36000" marB="36000" anchor="ctr"/>
                </a:tc>
                <a:tc>
                  <a:txBody>
                    <a:bodyPr/>
                    <a:lstStyle/>
                    <a:p>
                      <a:r>
                        <a:rPr lang="en-GB" sz="1200" dirty="0">
                          <a:latin typeface="Apis For Office" panose="020B0504010101010104" pitchFamily="34" charset="0"/>
                          <a:ea typeface="Apis For Office" panose="020B0504010101010104" pitchFamily="34" charset="0"/>
                          <a:cs typeface="Apis For Office" panose="020B0504010101010104" pitchFamily="34" charset="0"/>
                        </a:rPr>
                        <a:t>Clinical variable</a:t>
                      </a:r>
                    </a:p>
                  </a:txBody>
                  <a:tcPr marL="82800" marR="46800" marT="36000" marB="36000" anchor="ctr"/>
                </a:tc>
                <a:tc>
                  <a:txBody>
                    <a:bodyPr/>
                    <a:lstStyle/>
                    <a:p>
                      <a:r>
                        <a:rPr lang="en-GB" sz="1200" dirty="0">
                          <a:latin typeface="Apis For Office" panose="020B0504010101010104" pitchFamily="34" charset="0"/>
                          <a:ea typeface="Apis For Office" panose="020B0504010101010104" pitchFamily="34" charset="0"/>
                          <a:cs typeface="Apis For Office" panose="020B0504010101010104" pitchFamily="34" charset="0"/>
                        </a:rPr>
                        <a:t>Values </a:t>
                      </a:r>
                    </a:p>
                  </a:txBody>
                  <a:tcPr marL="82800" marR="46800" marT="36000" marB="36000" anchor="ctr"/>
                </a:tc>
                <a:tc>
                  <a:txBody>
                    <a:bodyPr/>
                    <a:lstStyle/>
                    <a:p>
                      <a:pPr algn="ctr"/>
                      <a:r>
                        <a:rPr lang="en-GB" sz="1200" dirty="0">
                          <a:latin typeface="Apis For Office" panose="020B0504010101010104" pitchFamily="34" charset="0"/>
                          <a:ea typeface="Apis For Office" panose="020B0504010101010104" pitchFamily="34" charset="0"/>
                          <a:cs typeface="Apis For Office" panose="020B0504010101010104" pitchFamily="34" charset="0"/>
                        </a:rPr>
                        <a:t>Points</a:t>
                      </a:r>
                    </a:p>
                  </a:txBody>
                  <a:tcPr marL="82800" marR="46800" marT="36000" marB="36000" anchor="ctr"/>
                </a:tc>
                <a:extLst>
                  <a:ext uri="{0D108BD9-81ED-4DB2-BD59-A6C34878D82A}">
                    <a16:rowId xmlns:a16="http://schemas.microsoft.com/office/drawing/2014/main" val="10000"/>
                  </a:ext>
                </a:extLst>
              </a:tr>
              <a:tr h="414900">
                <a:tc>
                  <a:txBody>
                    <a:bodyPr/>
                    <a:lstStyle/>
                    <a:p>
                      <a:pPr algn="ct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H</a:t>
                      </a:r>
                      <a:r>
                        <a:rPr lang="en-GB" sz="1100" b="1" baseline="-25000"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2</a:t>
                      </a:r>
                    </a:p>
                  </a:txBody>
                  <a:tcPr marL="82800" marR="46800" marT="36000" marB="36000" anchor="ctr"/>
                </a:tc>
                <a:tc>
                  <a:txBody>
                    <a:bodyPr/>
                    <a:lstStyle/>
                    <a:p>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H</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eavy</a:t>
                      </a:r>
                    </a:p>
                    <a:p>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H</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ypertensive</a:t>
                      </a:r>
                    </a:p>
                  </a:txBody>
                  <a:tcPr marL="82800" marR="46800" marT="36000" marB="36000" anchor="ctr"/>
                </a:tc>
                <a:tc>
                  <a:txBody>
                    <a:bodyPr/>
                    <a:lstStyle/>
                    <a:p>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BMI &gt;30 kg/m</a:t>
                      </a:r>
                      <a:r>
                        <a:rPr lang="en-GB" sz="1100" baseline="300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2</a:t>
                      </a:r>
                    </a:p>
                    <a:p>
                      <a:r>
                        <a:rPr lang="en-GB" sz="1100" baseline="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Use of ≥2 antihypertensive medications</a:t>
                      </a:r>
                    </a:p>
                  </a:txBody>
                  <a:tcPr marL="82800" marR="46800" marT="36000" marB="36000" anchor="ctr"/>
                </a:tc>
                <a:tc>
                  <a:txBody>
                    <a:bodyPr/>
                    <a:lstStyle/>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2</a:t>
                      </a:r>
                    </a:p>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1</a:t>
                      </a:r>
                    </a:p>
                  </a:txBody>
                  <a:tcPr marL="82800" marR="46800" marT="36000" marB="36000" anchor="ctr"/>
                </a:tc>
                <a:extLst>
                  <a:ext uri="{0D108BD9-81ED-4DB2-BD59-A6C34878D82A}">
                    <a16:rowId xmlns:a16="http://schemas.microsoft.com/office/drawing/2014/main" val="10001"/>
                  </a:ext>
                </a:extLst>
              </a:tr>
              <a:tr h="278130">
                <a:tc>
                  <a:txBody>
                    <a:bodyPr/>
                    <a:lstStyle/>
                    <a:p>
                      <a:pPr algn="ct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F</a:t>
                      </a:r>
                    </a:p>
                  </a:txBody>
                  <a:tcPr marL="82800" marR="46800" marT="36000" marB="36000" anchor="ctr"/>
                </a:tc>
                <a:tc>
                  <a:txBody>
                    <a:bodyPr/>
                    <a:lstStyle/>
                    <a:p>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Atrial</a:t>
                      </a:r>
                      <a:r>
                        <a:rPr lang="en-GB" sz="1100" dirty="0">
                          <a:latin typeface="Apis For Office" panose="020B0504010101010104" pitchFamily="34" charset="0"/>
                          <a:ea typeface="Apis For Office" panose="020B0504010101010104" pitchFamily="34" charset="0"/>
                          <a:cs typeface="Apis For Office" panose="020B0504010101010104" pitchFamily="34" charset="0"/>
                        </a:rPr>
                        <a:t> </a:t>
                      </a: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f</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ibrillation</a:t>
                      </a:r>
                      <a:r>
                        <a:rPr lang="en-GB" sz="1100" dirty="0">
                          <a:latin typeface="Apis For Office" panose="020B0504010101010104" pitchFamily="34" charset="0"/>
                          <a:ea typeface="Apis For Office" panose="020B0504010101010104" pitchFamily="34" charset="0"/>
                          <a:cs typeface="Apis For Office" panose="020B0504010101010104" pitchFamily="34" charset="0"/>
                        </a:rPr>
                        <a:t> </a:t>
                      </a:r>
                    </a:p>
                  </a:txBody>
                  <a:tcPr marL="82800" marR="46800" marT="36000" marB="36000" anchor="ctr"/>
                </a:tc>
                <a:tc>
                  <a:txBody>
                    <a:bodyPr/>
                    <a:lstStyle/>
                    <a:p>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Paroxysmal or persistent </a:t>
                      </a:r>
                    </a:p>
                  </a:txBody>
                  <a:tcPr marL="82800" marR="46800" marT="36000" marB="36000" anchor="ctr"/>
                </a:tc>
                <a:tc>
                  <a:txBody>
                    <a:bodyPr/>
                    <a:lstStyle/>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3</a:t>
                      </a:r>
                    </a:p>
                  </a:txBody>
                  <a:tcPr marL="82800" marR="46800" marT="36000" marB="36000" anchor="ctr"/>
                </a:tc>
                <a:extLst>
                  <a:ext uri="{0D108BD9-81ED-4DB2-BD59-A6C34878D82A}">
                    <a16:rowId xmlns:a16="http://schemas.microsoft.com/office/drawing/2014/main" val="10002"/>
                  </a:ext>
                </a:extLst>
              </a:tr>
              <a:tr h="414900">
                <a:tc>
                  <a:txBody>
                    <a:bodyPr/>
                    <a:lstStyle/>
                    <a:p>
                      <a:pPr algn="ct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P</a:t>
                      </a:r>
                    </a:p>
                  </a:txBody>
                  <a:tcPr marL="82800" marR="46800" marT="36000" marB="36000" anchor="ctr"/>
                </a:tc>
                <a:tc>
                  <a:txBody>
                    <a:bodyPr/>
                    <a:lstStyle/>
                    <a:p>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P</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ulmonary hypertension</a:t>
                      </a:r>
                    </a:p>
                  </a:txBody>
                  <a:tcPr marL="82800" marR="46800" marT="36000" marB="36000" anchor="ctr"/>
                </a:tc>
                <a:tc>
                  <a:txBody>
                    <a:bodyPr/>
                    <a:lstStyle/>
                    <a:p>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Defined as pulmonary artery systolic pressure &gt;35 mmHg</a:t>
                      </a:r>
                    </a:p>
                  </a:txBody>
                  <a:tcPr marL="82800" marR="46800" marT="36000" marB="36000" anchor="ctr"/>
                </a:tc>
                <a:tc>
                  <a:txBody>
                    <a:bodyPr/>
                    <a:lstStyle/>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1</a:t>
                      </a:r>
                    </a:p>
                  </a:txBody>
                  <a:tcPr marL="82800" marR="46800" marT="36000" marB="36000" anchor="ctr"/>
                </a:tc>
                <a:extLst>
                  <a:ext uri="{0D108BD9-81ED-4DB2-BD59-A6C34878D82A}">
                    <a16:rowId xmlns:a16="http://schemas.microsoft.com/office/drawing/2014/main" val="10003"/>
                  </a:ext>
                </a:extLst>
              </a:tr>
              <a:tr h="278130">
                <a:tc>
                  <a:txBody>
                    <a:bodyPr/>
                    <a:lstStyle/>
                    <a:p>
                      <a:pPr algn="ct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E</a:t>
                      </a:r>
                    </a:p>
                  </a:txBody>
                  <a:tcPr marL="82800" marR="46800" marT="36000" marB="36000" anchor="ctr"/>
                </a:tc>
                <a:tc>
                  <a:txBody>
                    <a:bodyPr/>
                    <a:lstStyle/>
                    <a:p>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E</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lder</a:t>
                      </a:r>
                    </a:p>
                  </a:txBody>
                  <a:tcPr marL="82800" marR="46800" marT="36000" marB="36000" anchor="ctr"/>
                </a:tc>
                <a:tc>
                  <a:txBody>
                    <a:bodyPr/>
                    <a:lstStyle/>
                    <a:p>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Age &gt;60 years</a:t>
                      </a:r>
                    </a:p>
                  </a:txBody>
                  <a:tcPr marL="82800" marR="46800" marT="36000" marB="36000" anchor="ctr"/>
                </a:tc>
                <a:tc>
                  <a:txBody>
                    <a:bodyPr/>
                    <a:lstStyle/>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1</a:t>
                      </a:r>
                    </a:p>
                  </a:txBody>
                  <a:tcPr marL="82800" marR="46800" marT="36000" marB="36000" anchor="ctr"/>
                </a:tc>
                <a:extLst>
                  <a:ext uri="{0D108BD9-81ED-4DB2-BD59-A6C34878D82A}">
                    <a16:rowId xmlns:a16="http://schemas.microsoft.com/office/drawing/2014/main" val="10004"/>
                  </a:ext>
                </a:extLst>
              </a:tr>
              <a:tr h="278130">
                <a:tc>
                  <a:txBody>
                    <a:bodyPr/>
                    <a:lstStyle/>
                    <a:p>
                      <a:pPr algn="ct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F</a:t>
                      </a:r>
                    </a:p>
                  </a:txBody>
                  <a:tcPr marL="82800" marR="46800" marT="36000" marB="36000" anchor="ctr"/>
                </a:tc>
                <a:tc>
                  <a:txBody>
                    <a:bodyPr/>
                    <a:lstStyle/>
                    <a:p>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F</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illing pressure</a:t>
                      </a:r>
                    </a:p>
                  </a:txBody>
                  <a:tcPr marL="82800" marR="46800" marT="36000" marB="36000" anchor="ctr"/>
                </a:tc>
                <a:tc>
                  <a:txBody>
                    <a:bodyPr/>
                    <a:lstStyle/>
                    <a:p>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Doppler echocardiographic E/e’ &gt;9</a:t>
                      </a:r>
                    </a:p>
                  </a:txBody>
                  <a:tcPr marL="82800" marR="46800" marT="36000" marB="36000" anchor="ctr"/>
                </a:tc>
                <a:tc>
                  <a:txBody>
                    <a:bodyPr/>
                    <a:lstStyle/>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1</a:t>
                      </a:r>
                    </a:p>
                  </a:txBody>
                  <a:tcPr marL="82800" marR="46800" marT="36000" marB="36000" anchor="ctr"/>
                </a:tc>
                <a:extLst>
                  <a:ext uri="{0D108BD9-81ED-4DB2-BD59-A6C34878D82A}">
                    <a16:rowId xmlns:a16="http://schemas.microsoft.com/office/drawing/2014/main" val="10005"/>
                  </a:ext>
                </a:extLst>
              </a:tr>
              <a:tr h="278130">
                <a:tc gridSpan="3">
                  <a:txBody>
                    <a:bodyPr/>
                    <a:lstStyle/>
                    <a:p>
                      <a:pPr algn="ct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H</a:t>
                      </a:r>
                      <a:r>
                        <a:rPr lang="en-GB" sz="1100" b="1" baseline="-25000"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2</a:t>
                      </a:r>
                      <a:r>
                        <a:rPr lang="en-GB" sz="1100" b="1" dirty="0">
                          <a:solidFill>
                            <a:schemeClr val="accent4">
                              <a:lumMod val="75000"/>
                            </a:schemeClr>
                          </a:solidFill>
                          <a:latin typeface="Apis For Office" panose="020B0504010101010104" pitchFamily="34" charset="0"/>
                          <a:ea typeface="Apis For Office" panose="020B0504010101010104" pitchFamily="34" charset="0"/>
                          <a:cs typeface="Apis For Office" panose="020B0504010101010104" pitchFamily="34" charset="0"/>
                        </a:rPr>
                        <a:t>FpEF score</a:t>
                      </a:r>
                    </a:p>
                  </a:txBody>
                  <a:tcPr marL="35100" marR="35100" marT="27000" marB="27000" anchor="ctr"/>
                </a:tc>
                <a:tc hMerge="1">
                  <a:txBody>
                    <a:bodyPr/>
                    <a:lstStyle/>
                    <a:p>
                      <a:endParaRPr lang="en-GB" sz="1200"/>
                    </a:p>
                  </a:txBody>
                  <a:tcPr marL="46800" marR="46800" marT="36000" marB="36000"/>
                </a:tc>
                <a:tc hMerge="1">
                  <a:txBody>
                    <a:bodyPr/>
                    <a:lstStyle/>
                    <a:p>
                      <a:endParaRPr lang="en-GB" sz="1100"/>
                    </a:p>
                  </a:txBody>
                  <a:tcPr marL="46800" marR="46800" marT="36000" marB="36000"/>
                </a:tc>
                <a:tc>
                  <a:txBody>
                    <a:bodyPr/>
                    <a:lstStyle/>
                    <a:p>
                      <a:pPr algn="ct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Sum (0</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sym typeface="Symbol" panose="05050102010706020507" pitchFamily="18" charset="2"/>
                        </a:rPr>
                        <a:t></a:t>
                      </a:r>
                      <a:r>
                        <a:rPr lang="en-GB" sz="1100" dirty="0">
                          <a:solidFill>
                            <a:schemeClr val="accent1"/>
                          </a:solidFill>
                          <a:latin typeface="Apis For Office" panose="020B0504010101010104" pitchFamily="34" charset="0"/>
                          <a:ea typeface="Apis For Office" panose="020B0504010101010104" pitchFamily="34" charset="0"/>
                          <a:cs typeface="Apis For Office" panose="020B0504010101010104" pitchFamily="34" charset="0"/>
                        </a:rPr>
                        <a:t>9)</a:t>
                      </a:r>
                    </a:p>
                  </a:txBody>
                  <a:tcPr marL="82800" marR="46800" marT="36000" marB="36000" anchor="ctr"/>
                </a:tc>
                <a:extLst>
                  <a:ext uri="{0D108BD9-81ED-4DB2-BD59-A6C34878D82A}">
                    <a16:rowId xmlns:a16="http://schemas.microsoft.com/office/drawing/2014/main" val="10006"/>
                  </a:ext>
                </a:extLst>
              </a:tr>
            </a:tbl>
          </a:graphicData>
        </a:graphic>
      </p:graphicFrame>
      <p:sp>
        <p:nvSpPr>
          <p:cNvPr id="6" name="Text Placeholder 5"/>
          <p:cNvSpPr>
            <a:spLocks noGrp="1"/>
          </p:cNvSpPr>
          <p:nvPr>
            <p:ph type="body" sz="quarter" idx="13"/>
          </p:nvPr>
        </p:nvSpPr>
        <p:spPr/>
        <p:txBody>
          <a:bodyPr/>
          <a:lstStyle/>
          <a:p>
            <a:pPr>
              <a:spcBef>
                <a:spcPts val="0"/>
              </a:spcBef>
              <a:spcAft>
                <a:spcPts val="0"/>
              </a:spcAft>
            </a:pPr>
            <a:r>
              <a:rPr lang="en-US" sz="600" dirty="0">
                <a:ea typeface="Apis For Office" panose="020B0504010101010104" pitchFamily="34" charset="0"/>
                <a:cs typeface="Apis For Office" panose="020B0504010101010104" pitchFamily="34" charset="0"/>
              </a:rPr>
              <a:t>BMI, body mass index; HFpEF, heart failure with preserved ejection fraction; E/e’, mitral annular early diastolic velocity</a:t>
            </a:r>
            <a:endParaRPr lang="en-GB" sz="600" dirty="0">
              <a:ea typeface="Apis For Office" panose="020B0504010101010104" pitchFamily="34" charset="0"/>
              <a:cs typeface="Apis For Office" panose="020B0504010101010104" pitchFamily="34" charset="0"/>
            </a:endParaRPr>
          </a:p>
          <a:p>
            <a:pPr>
              <a:spcBef>
                <a:spcPts val="0"/>
              </a:spcBef>
              <a:spcAft>
                <a:spcPts val="0"/>
              </a:spcAft>
            </a:pPr>
            <a:r>
              <a:rPr lang="en-US" sz="600" dirty="0">
                <a:ea typeface="Apis For Office" panose="020B0504010101010104" pitchFamily="34" charset="0"/>
                <a:cs typeface="Apis For Office" panose="020B0504010101010104" pitchFamily="34" charset="0"/>
              </a:rPr>
              <a:t>Reddy YNV et al. Circulation 2018;138:861‒870</a:t>
            </a:r>
          </a:p>
        </p:txBody>
      </p:sp>
      <p:grpSp>
        <p:nvGrpSpPr>
          <p:cNvPr id="72" name="Group 71"/>
          <p:cNvGrpSpPr/>
          <p:nvPr/>
        </p:nvGrpSpPr>
        <p:grpSpPr>
          <a:xfrm>
            <a:off x="593337" y="4828282"/>
            <a:ext cx="5933648" cy="563740"/>
            <a:chOff x="2285720" y="5059147"/>
            <a:chExt cx="7911530" cy="751653"/>
          </a:xfrm>
        </p:grpSpPr>
        <p:sp>
          <p:nvSpPr>
            <p:cNvPr id="73" name="TextBox 72">
              <a:extLst>
                <a:ext uri="{FF2B5EF4-FFF2-40B4-BE49-F238E27FC236}">
                  <a16:creationId xmlns:a16="http://schemas.microsoft.com/office/drawing/2014/main" id="{0EF154B6-52FC-4D02-B363-B85B886A3C2C}"/>
                </a:ext>
              </a:extLst>
            </p:cNvPr>
            <p:cNvSpPr txBox="1"/>
            <p:nvPr/>
          </p:nvSpPr>
          <p:spPr>
            <a:xfrm>
              <a:off x="2285721" y="5085651"/>
              <a:ext cx="1120500" cy="225767"/>
            </a:xfrm>
            <a:prstGeom prst="rect">
              <a:avLst/>
            </a:prstGeom>
            <a:noFill/>
          </p:spPr>
          <p:txBody>
            <a:bodyPr wrap="none" lIns="0" tIns="0" rIns="0" bIns="0" rtlCol="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Total points</a:t>
              </a:r>
            </a:p>
          </p:txBody>
        </p:sp>
        <p:cxnSp>
          <p:nvCxnSpPr>
            <p:cNvPr id="74" name="Straight Connector 73">
              <a:extLst>
                <a:ext uri="{FF2B5EF4-FFF2-40B4-BE49-F238E27FC236}">
                  <a16:creationId xmlns:a16="http://schemas.microsoft.com/office/drawing/2014/main" id="{3D496E4D-C027-43D4-9EE1-9CEE6309E895}"/>
                </a:ext>
              </a:extLst>
            </p:cNvPr>
            <p:cNvCxnSpPr/>
            <p:nvPr/>
          </p:nvCxnSpPr>
          <p:spPr>
            <a:xfrm>
              <a:off x="4496904" y="5059147"/>
              <a:ext cx="5663096" cy="0"/>
            </a:xfrm>
            <a:prstGeom prst="line">
              <a:avLst/>
            </a:prstGeom>
            <a:noFill/>
            <a:ln w="19050" cap="flat" cmpd="sng" algn="ctr">
              <a:solidFill>
                <a:srgbClr val="001965"/>
              </a:solidFill>
              <a:prstDash val="solid"/>
            </a:ln>
            <a:effectLst/>
          </p:spPr>
        </p:cxnSp>
        <p:grpSp>
          <p:nvGrpSpPr>
            <p:cNvPr id="75" name="Group 74">
              <a:extLst>
                <a:ext uri="{FF2B5EF4-FFF2-40B4-BE49-F238E27FC236}">
                  <a16:creationId xmlns:a16="http://schemas.microsoft.com/office/drawing/2014/main" id="{8916C1CD-99E2-4185-BE0B-6042F8AE99EB}"/>
                </a:ext>
              </a:extLst>
            </p:cNvPr>
            <p:cNvGrpSpPr/>
            <p:nvPr/>
          </p:nvGrpSpPr>
          <p:grpSpPr>
            <a:xfrm>
              <a:off x="4459928" y="5059152"/>
              <a:ext cx="99386" cy="292144"/>
              <a:chOff x="3344932" y="3838810"/>
              <a:chExt cx="74539" cy="219108"/>
            </a:xfrm>
          </p:grpSpPr>
          <p:cxnSp>
            <p:nvCxnSpPr>
              <p:cNvPr id="132" name="Straight Connector 131">
                <a:extLst>
                  <a:ext uri="{FF2B5EF4-FFF2-40B4-BE49-F238E27FC236}">
                    <a16:creationId xmlns:a16="http://schemas.microsoft.com/office/drawing/2014/main" id="{E7E8B739-344A-4EF1-A403-8BE1A283AC9C}"/>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33" name="TextBox 132">
                <a:extLst>
                  <a:ext uri="{FF2B5EF4-FFF2-40B4-BE49-F238E27FC236}">
                    <a16:creationId xmlns:a16="http://schemas.microsoft.com/office/drawing/2014/main" id="{FB1FFE2C-D186-4289-A947-2641C4BD973F}"/>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a:t>
                </a:r>
              </a:p>
            </p:txBody>
          </p:sp>
        </p:grpSp>
        <p:grpSp>
          <p:nvGrpSpPr>
            <p:cNvPr id="76" name="Group 75">
              <a:extLst>
                <a:ext uri="{FF2B5EF4-FFF2-40B4-BE49-F238E27FC236}">
                  <a16:creationId xmlns:a16="http://schemas.microsoft.com/office/drawing/2014/main" id="{1A1C46FF-8F01-41DB-BA93-463F57912ABA}"/>
                </a:ext>
              </a:extLst>
            </p:cNvPr>
            <p:cNvGrpSpPr/>
            <p:nvPr/>
          </p:nvGrpSpPr>
          <p:grpSpPr>
            <a:xfrm>
              <a:off x="5086366" y="5059152"/>
              <a:ext cx="99386" cy="292144"/>
              <a:chOff x="3344932" y="3838810"/>
              <a:chExt cx="74539" cy="219108"/>
            </a:xfrm>
          </p:grpSpPr>
          <p:cxnSp>
            <p:nvCxnSpPr>
              <p:cNvPr id="130" name="Straight Connector 129">
                <a:extLst>
                  <a:ext uri="{FF2B5EF4-FFF2-40B4-BE49-F238E27FC236}">
                    <a16:creationId xmlns:a16="http://schemas.microsoft.com/office/drawing/2014/main" id="{82027985-58AD-43F9-B960-D3B83730E727}"/>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31" name="TextBox 130">
                <a:extLst>
                  <a:ext uri="{FF2B5EF4-FFF2-40B4-BE49-F238E27FC236}">
                    <a16:creationId xmlns:a16="http://schemas.microsoft.com/office/drawing/2014/main" id="{4E394433-7184-48AA-9FA4-898E42BE92BC}"/>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1</a:t>
                </a:r>
              </a:p>
            </p:txBody>
          </p:sp>
        </p:grpSp>
        <p:grpSp>
          <p:nvGrpSpPr>
            <p:cNvPr id="77" name="Group 76">
              <a:extLst>
                <a:ext uri="{FF2B5EF4-FFF2-40B4-BE49-F238E27FC236}">
                  <a16:creationId xmlns:a16="http://schemas.microsoft.com/office/drawing/2014/main" id="{9F381158-4FCC-4749-8C30-B185F2E3E9D5}"/>
                </a:ext>
              </a:extLst>
            </p:cNvPr>
            <p:cNvGrpSpPr/>
            <p:nvPr/>
          </p:nvGrpSpPr>
          <p:grpSpPr>
            <a:xfrm>
              <a:off x="5712803" y="5059152"/>
              <a:ext cx="99386" cy="292144"/>
              <a:chOff x="3344932" y="3838810"/>
              <a:chExt cx="74539" cy="219108"/>
            </a:xfrm>
          </p:grpSpPr>
          <p:cxnSp>
            <p:nvCxnSpPr>
              <p:cNvPr id="128" name="Straight Connector 127">
                <a:extLst>
                  <a:ext uri="{FF2B5EF4-FFF2-40B4-BE49-F238E27FC236}">
                    <a16:creationId xmlns:a16="http://schemas.microsoft.com/office/drawing/2014/main" id="{CE52240A-7040-4C7C-8C61-EA4D1FB28C7B}"/>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29" name="TextBox 128">
                <a:extLst>
                  <a:ext uri="{FF2B5EF4-FFF2-40B4-BE49-F238E27FC236}">
                    <a16:creationId xmlns:a16="http://schemas.microsoft.com/office/drawing/2014/main" id="{853A2CB4-A59E-4AAD-AC16-BDEAE2D53B99}"/>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2</a:t>
                </a:r>
              </a:p>
            </p:txBody>
          </p:sp>
        </p:grpSp>
        <p:grpSp>
          <p:nvGrpSpPr>
            <p:cNvPr id="78" name="Group 77">
              <a:extLst>
                <a:ext uri="{FF2B5EF4-FFF2-40B4-BE49-F238E27FC236}">
                  <a16:creationId xmlns:a16="http://schemas.microsoft.com/office/drawing/2014/main" id="{C0EF8004-26FE-4786-BB00-64251459DBA3}"/>
                </a:ext>
              </a:extLst>
            </p:cNvPr>
            <p:cNvGrpSpPr/>
            <p:nvPr/>
          </p:nvGrpSpPr>
          <p:grpSpPr>
            <a:xfrm>
              <a:off x="6339240" y="5059152"/>
              <a:ext cx="99386" cy="292144"/>
              <a:chOff x="3344932" y="3838810"/>
              <a:chExt cx="74539" cy="219108"/>
            </a:xfrm>
          </p:grpSpPr>
          <p:cxnSp>
            <p:nvCxnSpPr>
              <p:cNvPr id="126" name="Straight Connector 125">
                <a:extLst>
                  <a:ext uri="{FF2B5EF4-FFF2-40B4-BE49-F238E27FC236}">
                    <a16:creationId xmlns:a16="http://schemas.microsoft.com/office/drawing/2014/main" id="{219FDFB5-2829-4DFE-BC54-A695C21B2D0D}"/>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27" name="TextBox 126">
                <a:extLst>
                  <a:ext uri="{FF2B5EF4-FFF2-40B4-BE49-F238E27FC236}">
                    <a16:creationId xmlns:a16="http://schemas.microsoft.com/office/drawing/2014/main" id="{C98D6B92-C931-4EAB-B992-DBEBF04D10B3}"/>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3</a:t>
                </a:r>
              </a:p>
            </p:txBody>
          </p:sp>
        </p:grpSp>
        <p:grpSp>
          <p:nvGrpSpPr>
            <p:cNvPr id="79" name="Group 78">
              <a:extLst>
                <a:ext uri="{FF2B5EF4-FFF2-40B4-BE49-F238E27FC236}">
                  <a16:creationId xmlns:a16="http://schemas.microsoft.com/office/drawing/2014/main" id="{10F79033-2DBB-43DD-B975-274898F76B2C}"/>
                </a:ext>
              </a:extLst>
            </p:cNvPr>
            <p:cNvGrpSpPr/>
            <p:nvPr/>
          </p:nvGrpSpPr>
          <p:grpSpPr>
            <a:xfrm>
              <a:off x="6965678" y="5059152"/>
              <a:ext cx="99386" cy="292144"/>
              <a:chOff x="3344932" y="3838810"/>
              <a:chExt cx="74539" cy="219108"/>
            </a:xfrm>
          </p:grpSpPr>
          <p:cxnSp>
            <p:nvCxnSpPr>
              <p:cNvPr id="124" name="Straight Connector 123">
                <a:extLst>
                  <a:ext uri="{FF2B5EF4-FFF2-40B4-BE49-F238E27FC236}">
                    <a16:creationId xmlns:a16="http://schemas.microsoft.com/office/drawing/2014/main" id="{A2683041-462A-4370-BEF8-47390792F95E}"/>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25" name="TextBox 124">
                <a:extLst>
                  <a:ext uri="{FF2B5EF4-FFF2-40B4-BE49-F238E27FC236}">
                    <a16:creationId xmlns:a16="http://schemas.microsoft.com/office/drawing/2014/main" id="{52DA4CB2-7E38-441D-8123-4AAADEBA1EBE}"/>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4</a:t>
                </a:r>
              </a:p>
            </p:txBody>
          </p:sp>
        </p:grpSp>
        <p:grpSp>
          <p:nvGrpSpPr>
            <p:cNvPr id="80" name="Group 79">
              <a:extLst>
                <a:ext uri="{FF2B5EF4-FFF2-40B4-BE49-F238E27FC236}">
                  <a16:creationId xmlns:a16="http://schemas.microsoft.com/office/drawing/2014/main" id="{EC0C8883-DDF8-4972-AFA7-68494FC5B7A5}"/>
                </a:ext>
              </a:extLst>
            </p:cNvPr>
            <p:cNvGrpSpPr/>
            <p:nvPr/>
          </p:nvGrpSpPr>
          <p:grpSpPr>
            <a:xfrm>
              <a:off x="7592115" y="5059152"/>
              <a:ext cx="99386" cy="292144"/>
              <a:chOff x="3344932" y="3838810"/>
              <a:chExt cx="74539" cy="219108"/>
            </a:xfrm>
          </p:grpSpPr>
          <p:cxnSp>
            <p:nvCxnSpPr>
              <p:cNvPr id="122" name="Straight Connector 121">
                <a:extLst>
                  <a:ext uri="{FF2B5EF4-FFF2-40B4-BE49-F238E27FC236}">
                    <a16:creationId xmlns:a16="http://schemas.microsoft.com/office/drawing/2014/main" id="{3F68FFD7-AB35-42C8-B541-333C2FB98E2B}"/>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23" name="TextBox 122">
                <a:extLst>
                  <a:ext uri="{FF2B5EF4-FFF2-40B4-BE49-F238E27FC236}">
                    <a16:creationId xmlns:a16="http://schemas.microsoft.com/office/drawing/2014/main" id="{CE41FA6F-1280-4E85-A3AE-26311F7F360F}"/>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5</a:t>
                </a:r>
              </a:p>
            </p:txBody>
          </p:sp>
        </p:grpSp>
        <p:grpSp>
          <p:nvGrpSpPr>
            <p:cNvPr id="81" name="Group 80">
              <a:extLst>
                <a:ext uri="{FF2B5EF4-FFF2-40B4-BE49-F238E27FC236}">
                  <a16:creationId xmlns:a16="http://schemas.microsoft.com/office/drawing/2014/main" id="{EA1323B1-7FB0-4F9E-8E17-BD50E40878A3}"/>
                </a:ext>
              </a:extLst>
            </p:cNvPr>
            <p:cNvGrpSpPr/>
            <p:nvPr/>
          </p:nvGrpSpPr>
          <p:grpSpPr>
            <a:xfrm>
              <a:off x="8218552" y="5059152"/>
              <a:ext cx="99386" cy="292144"/>
              <a:chOff x="3344932" y="3838810"/>
              <a:chExt cx="74539" cy="219108"/>
            </a:xfrm>
          </p:grpSpPr>
          <p:cxnSp>
            <p:nvCxnSpPr>
              <p:cNvPr id="120" name="Straight Connector 119">
                <a:extLst>
                  <a:ext uri="{FF2B5EF4-FFF2-40B4-BE49-F238E27FC236}">
                    <a16:creationId xmlns:a16="http://schemas.microsoft.com/office/drawing/2014/main" id="{5CC2D61D-BD0C-4182-AD53-81D2DC81C961}"/>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21" name="TextBox 120">
                <a:extLst>
                  <a:ext uri="{FF2B5EF4-FFF2-40B4-BE49-F238E27FC236}">
                    <a16:creationId xmlns:a16="http://schemas.microsoft.com/office/drawing/2014/main" id="{F6ABBFD1-FD3E-443D-86B2-42EBD532C48B}"/>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6</a:t>
                </a:r>
              </a:p>
            </p:txBody>
          </p:sp>
        </p:grpSp>
        <p:grpSp>
          <p:nvGrpSpPr>
            <p:cNvPr id="82" name="Group 81">
              <a:extLst>
                <a:ext uri="{FF2B5EF4-FFF2-40B4-BE49-F238E27FC236}">
                  <a16:creationId xmlns:a16="http://schemas.microsoft.com/office/drawing/2014/main" id="{05A1F1FC-42E9-4A86-8300-960C4E5B2313}"/>
                </a:ext>
              </a:extLst>
            </p:cNvPr>
            <p:cNvGrpSpPr/>
            <p:nvPr/>
          </p:nvGrpSpPr>
          <p:grpSpPr>
            <a:xfrm>
              <a:off x="8844990" y="5059152"/>
              <a:ext cx="99386" cy="292144"/>
              <a:chOff x="3344932" y="3838810"/>
              <a:chExt cx="74539" cy="219108"/>
            </a:xfrm>
          </p:grpSpPr>
          <p:cxnSp>
            <p:nvCxnSpPr>
              <p:cNvPr id="118" name="Straight Connector 117">
                <a:extLst>
                  <a:ext uri="{FF2B5EF4-FFF2-40B4-BE49-F238E27FC236}">
                    <a16:creationId xmlns:a16="http://schemas.microsoft.com/office/drawing/2014/main" id="{47C54C20-F1DB-4794-881E-3695C1882981}"/>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19" name="TextBox 118">
                <a:extLst>
                  <a:ext uri="{FF2B5EF4-FFF2-40B4-BE49-F238E27FC236}">
                    <a16:creationId xmlns:a16="http://schemas.microsoft.com/office/drawing/2014/main" id="{D74D8ADC-B3E8-4238-A55F-E0CB8F468AFD}"/>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7</a:t>
                </a:r>
              </a:p>
            </p:txBody>
          </p:sp>
        </p:grpSp>
        <p:grpSp>
          <p:nvGrpSpPr>
            <p:cNvPr id="83" name="Group 82">
              <a:extLst>
                <a:ext uri="{FF2B5EF4-FFF2-40B4-BE49-F238E27FC236}">
                  <a16:creationId xmlns:a16="http://schemas.microsoft.com/office/drawing/2014/main" id="{B52AB3A2-35A8-4C70-8C00-50F6FA5F5D8E}"/>
                </a:ext>
              </a:extLst>
            </p:cNvPr>
            <p:cNvGrpSpPr/>
            <p:nvPr/>
          </p:nvGrpSpPr>
          <p:grpSpPr>
            <a:xfrm>
              <a:off x="9471427" y="5059152"/>
              <a:ext cx="99386" cy="292144"/>
              <a:chOff x="3344932" y="3838810"/>
              <a:chExt cx="74539" cy="219108"/>
            </a:xfrm>
          </p:grpSpPr>
          <p:cxnSp>
            <p:nvCxnSpPr>
              <p:cNvPr id="116" name="Straight Connector 115">
                <a:extLst>
                  <a:ext uri="{FF2B5EF4-FFF2-40B4-BE49-F238E27FC236}">
                    <a16:creationId xmlns:a16="http://schemas.microsoft.com/office/drawing/2014/main" id="{B2A7E753-FE81-4CBF-B490-64CFA5F43F89}"/>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17" name="TextBox 116">
                <a:extLst>
                  <a:ext uri="{FF2B5EF4-FFF2-40B4-BE49-F238E27FC236}">
                    <a16:creationId xmlns:a16="http://schemas.microsoft.com/office/drawing/2014/main" id="{16B21ADA-895C-40C0-B5E6-07F688283B0C}"/>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8</a:t>
                </a:r>
              </a:p>
            </p:txBody>
          </p:sp>
        </p:grpSp>
        <p:grpSp>
          <p:nvGrpSpPr>
            <p:cNvPr id="84" name="Group 83">
              <a:extLst>
                <a:ext uri="{FF2B5EF4-FFF2-40B4-BE49-F238E27FC236}">
                  <a16:creationId xmlns:a16="http://schemas.microsoft.com/office/drawing/2014/main" id="{4D645AC5-E363-4521-91F8-F47E6B36F137}"/>
                </a:ext>
              </a:extLst>
            </p:cNvPr>
            <p:cNvGrpSpPr/>
            <p:nvPr/>
          </p:nvGrpSpPr>
          <p:grpSpPr>
            <a:xfrm>
              <a:off x="10097864" y="5059152"/>
              <a:ext cx="99386" cy="292144"/>
              <a:chOff x="3344932" y="3838810"/>
              <a:chExt cx="74539" cy="219108"/>
            </a:xfrm>
          </p:grpSpPr>
          <p:cxnSp>
            <p:nvCxnSpPr>
              <p:cNvPr id="114" name="Straight Connector 113">
                <a:extLst>
                  <a:ext uri="{FF2B5EF4-FFF2-40B4-BE49-F238E27FC236}">
                    <a16:creationId xmlns:a16="http://schemas.microsoft.com/office/drawing/2014/main" id="{D7C3DE99-70D2-466C-882B-C0ECF46B383A}"/>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15" name="TextBox 114">
                <a:extLst>
                  <a:ext uri="{FF2B5EF4-FFF2-40B4-BE49-F238E27FC236}">
                    <a16:creationId xmlns:a16="http://schemas.microsoft.com/office/drawing/2014/main" id="{725E82A1-7679-42F1-92ED-334033DF1AE2}"/>
                  </a:ext>
                </a:extLst>
              </p:cNvPr>
              <p:cNvSpPr txBox="1"/>
              <p:nvPr/>
            </p:nvSpPr>
            <p:spPr>
              <a:xfrm>
                <a:off x="3344932" y="3904077"/>
                <a:ext cx="74539"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9</a:t>
                </a:r>
              </a:p>
            </p:txBody>
          </p:sp>
        </p:grpSp>
        <p:sp>
          <p:nvSpPr>
            <p:cNvPr id="85" name="TextBox 84">
              <a:extLst>
                <a:ext uri="{FF2B5EF4-FFF2-40B4-BE49-F238E27FC236}">
                  <a16:creationId xmlns:a16="http://schemas.microsoft.com/office/drawing/2014/main" id="{46281B5A-69B3-4C3F-84FB-42C37E07FA50}"/>
                </a:ext>
              </a:extLst>
            </p:cNvPr>
            <p:cNvSpPr txBox="1"/>
            <p:nvPr/>
          </p:nvSpPr>
          <p:spPr>
            <a:xfrm>
              <a:off x="2285720" y="5545155"/>
              <a:ext cx="1896353" cy="225767"/>
            </a:xfrm>
            <a:prstGeom prst="rect">
              <a:avLst/>
            </a:prstGeom>
            <a:noFill/>
          </p:spPr>
          <p:txBody>
            <a:bodyPr wrap="none" lIns="0" tIns="0" rIns="0" bIns="0" rtlCol="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Probability of HFpEF</a:t>
              </a:r>
            </a:p>
          </p:txBody>
        </p:sp>
        <p:cxnSp>
          <p:nvCxnSpPr>
            <p:cNvPr id="86" name="Straight Connector 85">
              <a:extLst>
                <a:ext uri="{FF2B5EF4-FFF2-40B4-BE49-F238E27FC236}">
                  <a16:creationId xmlns:a16="http://schemas.microsoft.com/office/drawing/2014/main" id="{EFA8149E-F117-4B25-862F-9C90FDCAA7A2}"/>
                </a:ext>
              </a:extLst>
            </p:cNvPr>
            <p:cNvCxnSpPr>
              <a:cxnSpLocks/>
            </p:cNvCxnSpPr>
            <p:nvPr/>
          </p:nvCxnSpPr>
          <p:spPr>
            <a:xfrm>
              <a:off x="4804834" y="5518651"/>
              <a:ext cx="4089831" cy="0"/>
            </a:xfrm>
            <a:prstGeom prst="line">
              <a:avLst/>
            </a:prstGeom>
            <a:noFill/>
            <a:ln w="19050" cap="flat" cmpd="sng" algn="ctr">
              <a:solidFill>
                <a:srgbClr val="001965"/>
              </a:solidFill>
              <a:prstDash val="solid"/>
            </a:ln>
            <a:effectLst/>
          </p:spPr>
        </p:cxnSp>
        <p:grpSp>
          <p:nvGrpSpPr>
            <p:cNvPr id="87" name="Group 86">
              <a:extLst>
                <a:ext uri="{FF2B5EF4-FFF2-40B4-BE49-F238E27FC236}">
                  <a16:creationId xmlns:a16="http://schemas.microsoft.com/office/drawing/2014/main" id="{BC39D10E-B581-45B4-AC0D-7957CF57127F}"/>
                </a:ext>
              </a:extLst>
            </p:cNvPr>
            <p:cNvGrpSpPr/>
            <p:nvPr/>
          </p:nvGrpSpPr>
          <p:grpSpPr>
            <a:xfrm>
              <a:off x="4696067" y="5518656"/>
              <a:ext cx="242054" cy="292144"/>
              <a:chOff x="3291431" y="3838810"/>
              <a:chExt cx="181540" cy="219108"/>
            </a:xfrm>
          </p:grpSpPr>
          <p:cxnSp>
            <p:nvCxnSpPr>
              <p:cNvPr id="112" name="Straight Connector 111">
                <a:extLst>
                  <a:ext uri="{FF2B5EF4-FFF2-40B4-BE49-F238E27FC236}">
                    <a16:creationId xmlns:a16="http://schemas.microsoft.com/office/drawing/2014/main" id="{478C0E97-4EBF-4BD1-81BA-C487EF2D45FA}"/>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13" name="TextBox 112">
                <a:extLst>
                  <a:ext uri="{FF2B5EF4-FFF2-40B4-BE49-F238E27FC236}">
                    <a16:creationId xmlns:a16="http://schemas.microsoft.com/office/drawing/2014/main" id="{E354497E-3DB6-4960-94D6-AC0C78D17D4B}"/>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0.2</a:t>
                </a:r>
              </a:p>
            </p:txBody>
          </p:sp>
        </p:grpSp>
        <p:grpSp>
          <p:nvGrpSpPr>
            <p:cNvPr id="88" name="Group 87">
              <a:extLst>
                <a:ext uri="{FF2B5EF4-FFF2-40B4-BE49-F238E27FC236}">
                  <a16:creationId xmlns:a16="http://schemas.microsoft.com/office/drawing/2014/main" id="{7C1B2B96-EB97-4BBB-901A-A5C010AAD9D7}"/>
                </a:ext>
              </a:extLst>
            </p:cNvPr>
            <p:cNvGrpSpPr/>
            <p:nvPr/>
          </p:nvGrpSpPr>
          <p:grpSpPr>
            <a:xfrm>
              <a:off x="5240870" y="5518656"/>
              <a:ext cx="242054" cy="292144"/>
              <a:chOff x="3291431" y="3838810"/>
              <a:chExt cx="181540" cy="219108"/>
            </a:xfrm>
          </p:grpSpPr>
          <p:cxnSp>
            <p:nvCxnSpPr>
              <p:cNvPr id="110" name="Straight Connector 109">
                <a:extLst>
                  <a:ext uri="{FF2B5EF4-FFF2-40B4-BE49-F238E27FC236}">
                    <a16:creationId xmlns:a16="http://schemas.microsoft.com/office/drawing/2014/main" id="{DB91B321-42D3-4F67-949B-724EF4FC3733}"/>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11" name="TextBox 110">
                <a:extLst>
                  <a:ext uri="{FF2B5EF4-FFF2-40B4-BE49-F238E27FC236}">
                    <a16:creationId xmlns:a16="http://schemas.microsoft.com/office/drawing/2014/main" id="{E00C574E-763A-4F3A-8146-27931960E39C}"/>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0.3</a:t>
                </a:r>
              </a:p>
            </p:txBody>
          </p:sp>
        </p:grpSp>
        <p:grpSp>
          <p:nvGrpSpPr>
            <p:cNvPr id="89" name="Group 88">
              <a:extLst>
                <a:ext uri="{FF2B5EF4-FFF2-40B4-BE49-F238E27FC236}">
                  <a16:creationId xmlns:a16="http://schemas.microsoft.com/office/drawing/2014/main" id="{BD256624-E651-4DBB-92DB-31A2CF2ECF6C}"/>
                </a:ext>
              </a:extLst>
            </p:cNvPr>
            <p:cNvGrpSpPr/>
            <p:nvPr/>
          </p:nvGrpSpPr>
          <p:grpSpPr>
            <a:xfrm>
              <a:off x="5688671" y="5518656"/>
              <a:ext cx="242054" cy="292144"/>
              <a:chOff x="3291431" y="3838810"/>
              <a:chExt cx="181540" cy="219108"/>
            </a:xfrm>
          </p:grpSpPr>
          <p:cxnSp>
            <p:nvCxnSpPr>
              <p:cNvPr id="108" name="Straight Connector 107">
                <a:extLst>
                  <a:ext uri="{FF2B5EF4-FFF2-40B4-BE49-F238E27FC236}">
                    <a16:creationId xmlns:a16="http://schemas.microsoft.com/office/drawing/2014/main" id="{0D98DE50-B113-4F81-B5DD-7EAB67F838FA}"/>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09" name="TextBox 108">
                <a:extLst>
                  <a:ext uri="{FF2B5EF4-FFF2-40B4-BE49-F238E27FC236}">
                    <a16:creationId xmlns:a16="http://schemas.microsoft.com/office/drawing/2014/main" id="{485B5E6A-CDEA-4E56-93CE-EC95D8DFE7EA}"/>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0.4</a:t>
                </a:r>
              </a:p>
            </p:txBody>
          </p:sp>
        </p:grpSp>
        <p:grpSp>
          <p:nvGrpSpPr>
            <p:cNvPr id="90" name="Group 89">
              <a:extLst>
                <a:ext uri="{FF2B5EF4-FFF2-40B4-BE49-F238E27FC236}">
                  <a16:creationId xmlns:a16="http://schemas.microsoft.com/office/drawing/2014/main" id="{D5F5D65E-9AD1-47AB-8FA0-8EBEA8CCA8CD}"/>
                </a:ext>
              </a:extLst>
            </p:cNvPr>
            <p:cNvGrpSpPr/>
            <p:nvPr/>
          </p:nvGrpSpPr>
          <p:grpSpPr>
            <a:xfrm>
              <a:off x="6136473" y="5518656"/>
              <a:ext cx="242054" cy="292144"/>
              <a:chOff x="3291431" y="3838810"/>
              <a:chExt cx="181540" cy="219108"/>
            </a:xfrm>
          </p:grpSpPr>
          <p:cxnSp>
            <p:nvCxnSpPr>
              <p:cNvPr id="106" name="Straight Connector 105">
                <a:extLst>
                  <a:ext uri="{FF2B5EF4-FFF2-40B4-BE49-F238E27FC236}">
                    <a16:creationId xmlns:a16="http://schemas.microsoft.com/office/drawing/2014/main" id="{3DBC9235-F9EB-43DC-B910-F0A45948E866}"/>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07" name="TextBox 106">
                <a:extLst>
                  <a:ext uri="{FF2B5EF4-FFF2-40B4-BE49-F238E27FC236}">
                    <a16:creationId xmlns:a16="http://schemas.microsoft.com/office/drawing/2014/main" id="{B0E0947B-098C-4CF4-9319-3B00FCCA9A8D}"/>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0.5</a:t>
                </a:r>
              </a:p>
            </p:txBody>
          </p:sp>
        </p:grpSp>
        <p:grpSp>
          <p:nvGrpSpPr>
            <p:cNvPr id="91" name="Group 90">
              <a:extLst>
                <a:ext uri="{FF2B5EF4-FFF2-40B4-BE49-F238E27FC236}">
                  <a16:creationId xmlns:a16="http://schemas.microsoft.com/office/drawing/2014/main" id="{9B4A1658-8030-4AA8-A0CD-775C65631C7A}"/>
                </a:ext>
              </a:extLst>
            </p:cNvPr>
            <p:cNvGrpSpPr/>
            <p:nvPr/>
          </p:nvGrpSpPr>
          <p:grpSpPr>
            <a:xfrm>
              <a:off x="6584274" y="5518656"/>
              <a:ext cx="242054" cy="292144"/>
              <a:chOff x="3291431" y="3838810"/>
              <a:chExt cx="181540" cy="219108"/>
            </a:xfrm>
          </p:grpSpPr>
          <p:cxnSp>
            <p:nvCxnSpPr>
              <p:cNvPr id="104" name="Straight Connector 103">
                <a:extLst>
                  <a:ext uri="{FF2B5EF4-FFF2-40B4-BE49-F238E27FC236}">
                    <a16:creationId xmlns:a16="http://schemas.microsoft.com/office/drawing/2014/main" id="{03E3066C-052D-4E7A-A1C7-5B1EA51E1057}"/>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05" name="TextBox 104">
                <a:extLst>
                  <a:ext uri="{FF2B5EF4-FFF2-40B4-BE49-F238E27FC236}">
                    <a16:creationId xmlns:a16="http://schemas.microsoft.com/office/drawing/2014/main" id="{C8818ED6-451D-4F5A-B103-2FBFAEBB52AB}"/>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0.6</a:t>
                </a:r>
              </a:p>
            </p:txBody>
          </p:sp>
        </p:grpSp>
        <p:grpSp>
          <p:nvGrpSpPr>
            <p:cNvPr id="92" name="Group 91">
              <a:extLst>
                <a:ext uri="{FF2B5EF4-FFF2-40B4-BE49-F238E27FC236}">
                  <a16:creationId xmlns:a16="http://schemas.microsoft.com/office/drawing/2014/main" id="{E76F7F42-C7CD-4727-88F2-9774B43B3C97}"/>
                </a:ext>
              </a:extLst>
            </p:cNvPr>
            <p:cNvGrpSpPr/>
            <p:nvPr/>
          </p:nvGrpSpPr>
          <p:grpSpPr>
            <a:xfrm>
              <a:off x="7032075" y="5518656"/>
              <a:ext cx="242054" cy="292144"/>
              <a:chOff x="3291431" y="3838810"/>
              <a:chExt cx="181540" cy="219108"/>
            </a:xfrm>
          </p:grpSpPr>
          <p:cxnSp>
            <p:nvCxnSpPr>
              <p:cNvPr id="102" name="Straight Connector 101">
                <a:extLst>
                  <a:ext uri="{FF2B5EF4-FFF2-40B4-BE49-F238E27FC236}">
                    <a16:creationId xmlns:a16="http://schemas.microsoft.com/office/drawing/2014/main" id="{1EF34616-1D4D-4A58-95A3-1D7CB3DC96C3}"/>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03" name="TextBox 102">
                <a:extLst>
                  <a:ext uri="{FF2B5EF4-FFF2-40B4-BE49-F238E27FC236}">
                    <a16:creationId xmlns:a16="http://schemas.microsoft.com/office/drawing/2014/main" id="{3A6C0CA4-1888-419E-8E88-5CED686E3E82}"/>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0.7</a:t>
                </a:r>
              </a:p>
            </p:txBody>
          </p:sp>
        </p:grpSp>
        <p:grpSp>
          <p:nvGrpSpPr>
            <p:cNvPr id="93" name="Group 92">
              <a:extLst>
                <a:ext uri="{FF2B5EF4-FFF2-40B4-BE49-F238E27FC236}">
                  <a16:creationId xmlns:a16="http://schemas.microsoft.com/office/drawing/2014/main" id="{0F17B9A3-971A-4209-9991-5489778A66A1}"/>
                </a:ext>
              </a:extLst>
            </p:cNvPr>
            <p:cNvGrpSpPr/>
            <p:nvPr/>
          </p:nvGrpSpPr>
          <p:grpSpPr>
            <a:xfrm>
              <a:off x="7479874" y="5518656"/>
              <a:ext cx="242054" cy="292144"/>
              <a:chOff x="3291431" y="3838810"/>
              <a:chExt cx="181540" cy="219108"/>
            </a:xfrm>
          </p:grpSpPr>
          <p:cxnSp>
            <p:nvCxnSpPr>
              <p:cNvPr id="100" name="Straight Connector 99">
                <a:extLst>
                  <a:ext uri="{FF2B5EF4-FFF2-40B4-BE49-F238E27FC236}">
                    <a16:creationId xmlns:a16="http://schemas.microsoft.com/office/drawing/2014/main" id="{4CEF3F66-80D1-49BB-A449-5E2D8734AF59}"/>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101" name="TextBox 100">
                <a:extLst>
                  <a:ext uri="{FF2B5EF4-FFF2-40B4-BE49-F238E27FC236}">
                    <a16:creationId xmlns:a16="http://schemas.microsoft.com/office/drawing/2014/main" id="{A95B867E-7CB1-4F7F-8938-BF80D766AD90}"/>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0.8</a:t>
                </a:r>
              </a:p>
            </p:txBody>
          </p:sp>
        </p:grpSp>
        <p:grpSp>
          <p:nvGrpSpPr>
            <p:cNvPr id="94" name="Group 93">
              <a:extLst>
                <a:ext uri="{FF2B5EF4-FFF2-40B4-BE49-F238E27FC236}">
                  <a16:creationId xmlns:a16="http://schemas.microsoft.com/office/drawing/2014/main" id="{B9390FFC-7CBE-4B94-886A-D0DD25BD61B8}"/>
                </a:ext>
              </a:extLst>
            </p:cNvPr>
            <p:cNvGrpSpPr/>
            <p:nvPr/>
          </p:nvGrpSpPr>
          <p:grpSpPr>
            <a:xfrm>
              <a:off x="8093158" y="5518656"/>
              <a:ext cx="242054" cy="292144"/>
              <a:chOff x="3291431" y="3838810"/>
              <a:chExt cx="181540" cy="219108"/>
            </a:xfrm>
          </p:grpSpPr>
          <p:cxnSp>
            <p:nvCxnSpPr>
              <p:cNvPr id="98" name="Straight Connector 97">
                <a:extLst>
                  <a:ext uri="{FF2B5EF4-FFF2-40B4-BE49-F238E27FC236}">
                    <a16:creationId xmlns:a16="http://schemas.microsoft.com/office/drawing/2014/main" id="{C371C2C0-38AE-4688-BF2E-52CABFDDC5AE}"/>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99" name="TextBox 98">
                <a:extLst>
                  <a:ext uri="{FF2B5EF4-FFF2-40B4-BE49-F238E27FC236}">
                    <a16:creationId xmlns:a16="http://schemas.microsoft.com/office/drawing/2014/main" id="{70AC8E7B-3E60-4AE7-9DC8-D4A5B0A293ED}"/>
                  </a:ext>
                </a:extLst>
              </p:cNvPr>
              <p:cNvSpPr txBox="1"/>
              <p:nvPr/>
            </p:nvSpPr>
            <p:spPr>
              <a:xfrm>
                <a:off x="3291431" y="3904077"/>
                <a:ext cx="181540"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0.9</a:t>
                </a:r>
              </a:p>
            </p:txBody>
          </p:sp>
        </p:grpSp>
        <p:grpSp>
          <p:nvGrpSpPr>
            <p:cNvPr id="95" name="Group 94">
              <a:extLst>
                <a:ext uri="{FF2B5EF4-FFF2-40B4-BE49-F238E27FC236}">
                  <a16:creationId xmlns:a16="http://schemas.microsoft.com/office/drawing/2014/main" id="{BB06EDDA-95F9-4B4D-B406-4098F84F14F5}"/>
                </a:ext>
              </a:extLst>
            </p:cNvPr>
            <p:cNvGrpSpPr/>
            <p:nvPr/>
          </p:nvGrpSpPr>
          <p:grpSpPr>
            <a:xfrm>
              <a:off x="8712046" y="5518656"/>
              <a:ext cx="339837" cy="292144"/>
              <a:chOff x="3254764" y="3838810"/>
              <a:chExt cx="254878" cy="219108"/>
            </a:xfrm>
          </p:grpSpPr>
          <p:cxnSp>
            <p:nvCxnSpPr>
              <p:cNvPr id="96" name="Straight Connector 95">
                <a:extLst>
                  <a:ext uri="{FF2B5EF4-FFF2-40B4-BE49-F238E27FC236}">
                    <a16:creationId xmlns:a16="http://schemas.microsoft.com/office/drawing/2014/main" id="{67EA5479-8E60-421D-B87D-FCE86EF73CFA}"/>
                  </a:ext>
                </a:extLst>
              </p:cNvPr>
              <p:cNvCxnSpPr/>
              <p:nvPr/>
            </p:nvCxnSpPr>
            <p:spPr>
              <a:xfrm>
                <a:off x="3382202" y="3838810"/>
                <a:ext cx="0" cy="66440"/>
              </a:xfrm>
              <a:prstGeom prst="line">
                <a:avLst/>
              </a:prstGeom>
              <a:noFill/>
              <a:ln w="19050" cap="flat" cmpd="sng" algn="ctr">
                <a:solidFill>
                  <a:srgbClr val="001965"/>
                </a:solidFill>
                <a:prstDash val="solid"/>
              </a:ln>
              <a:effectLst/>
            </p:spPr>
          </p:cxnSp>
          <p:sp>
            <p:nvSpPr>
              <p:cNvPr id="97" name="TextBox 96">
                <a:extLst>
                  <a:ext uri="{FF2B5EF4-FFF2-40B4-BE49-F238E27FC236}">
                    <a16:creationId xmlns:a16="http://schemas.microsoft.com/office/drawing/2014/main" id="{44CB27CB-47DC-439A-87DE-EE7C170698E2}"/>
                  </a:ext>
                </a:extLst>
              </p:cNvPr>
              <p:cNvSpPr txBox="1"/>
              <p:nvPr/>
            </p:nvSpPr>
            <p:spPr>
              <a:xfrm>
                <a:off x="3254764" y="3904077"/>
                <a:ext cx="254878" cy="153841"/>
              </a:xfrm>
              <a:prstGeom prst="rect">
                <a:avLst/>
              </a:prstGeom>
              <a:noFill/>
            </p:spPr>
            <p:txBody>
              <a:bodyPr wrap="none" lIns="0" tIns="0" rIns="0" bIns="0"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0.95</a:t>
                </a:r>
              </a:p>
            </p:txBody>
          </p:sp>
        </p:grpSp>
      </p:grpSp>
      <p:grpSp>
        <p:nvGrpSpPr>
          <p:cNvPr id="144" name="Group 143"/>
          <p:cNvGrpSpPr/>
          <p:nvPr/>
        </p:nvGrpSpPr>
        <p:grpSpPr>
          <a:xfrm>
            <a:off x="6932206" y="2143921"/>
            <a:ext cx="1787210" cy="3059882"/>
            <a:chOff x="9335386" y="1950855"/>
            <a:chExt cx="2382946" cy="4079843"/>
          </a:xfrm>
        </p:grpSpPr>
        <p:sp>
          <p:nvSpPr>
            <p:cNvPr id="134" name="TextBox 133">
              <a:extLst>
                <a:ext uri="{FF2B5EF4-FFF2-40B4-BE49-F238E27FC236}">
                  <a16:creationId xmlns:a16="http://schemas.microsoft.com/office/drawing/2014/main" id="{3C870260-2331-41E4-82D5-7EAAC39A779D}"/>
                </a:ext>
              </a:extLst>
            </p:cNvPr>
            <p:cNvSpPr txBox="1"/>
            <p:nvPr/>
          </p:nvSpPr>
          <p:spPr>
            <a:xfrm>
              <a:off x="9335386" y="1950855"/>
              <a:ext cx="2382946" cy="494634"/>
            </a:xfrm>
            <a:prstGeom prst="rect">
              <a:avLst/>
            </a:prstGeom>
            <a:solidFill>
              <a:srgbClr val="D4E9E8"/>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Obesity </a:t>
              </a:r>
            </a:p>
          </p:txBody>
        </p:sp>
        <p:sp>
          <p:nvSpPr>
            <p:cNvPr id="135" name="TextBox 134">
              <a:extLst>
                <a:ext uri="{FF2B5EF4-FFF2-40B4-BE49-F238E27FC236}">
                  <a16:creationId xmlns:a16="http://schemas.microsoft.com/office/drawing/2014/main" id="{3C870260-2331-41E4-82D5-7EAAC39A779D}"/>
                </a:ext>
              </a:extLst>
            </p:cNvPr>
            <p:cNvSpPr txBox="1"/>
            <p:nvPr/>
          </p:nvSpPr>
          <p:spPr>
            <a:xfrm>
              <a:off x="9335386" y="2818258"/>
              <a:ext cx="2382946" cy="494634"/>
            </a:xfrm>
            <a:prstGeom prst="rect">
              <a:avLst/>
            </a:prstGeom>
            <a:solidFill>
              <a:srgbClr val="D4E9E8"/>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Hypertension</a:t>
              </a:r>
            </a:p>
          </p:txBody>
        </p:sp>
        <p:sp>
          <p:nvSpPr>
            <p:cNvPr id="136" name="TextBox 135">
              <a:extLst>
                <a:ext uri="{FF2B5EF4-FFF2-40B4-BE49-F238E27FC236}">
                  <a16:creationId xmlns:a16="http://schemas.microsoft.com/office/drawing/2014/main" id="{3C870260-2331-41E4-82D5-7EAAC39A779D}"/>
                </a:ext>
              </a:extLst>
            </p:cNvPr>
            <p:cNvSpPr txBox="1"/>
            <p:nvPr/>
          </p:nvSpPr>
          <p:spPr>
            <a:xfrm>
              <a:off x="9335386" y="3685661"/>
              <a:ext cx="2382946" cy="494634"/>
            </a:xfrm>
            <a:prstGeom prst="rect">
              <a:avLst/>
            </a:prstGeom>
            <a:solidFill>
              <a:srgbClr val="D4E9E8"/>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Atrial fibrillation</a:t>
              </a:r>
            </a:p>
          </p:txBody>
        </p:sp>
        <p:sp>
          <p:nvSpPr>
            <p:cNvPr id="137" name="TextBox 136">
              <a:extLst>
                <a:ext uri="{FF2B5EF4-FFF2-40B4-BE49-F238E27FC236}">
                  <a16:creationId xmlns:a16="http://schemas.microsoft.com/office/drawing/2014/main" id="{3C870260-2331-41E4-82D5-7EAAC39A779D}"/>
                </a:ext>
              </a:extLst>
            </p:cNvPr>
            <p:cNvSpPr txBox="1"/>
            <p:nvPr/>
          </p:nvSpPr>
          <p:spPr>
            <a:xfrm>
              <a:off x="9335386" y="4553063"/>
              <a:ext cx="2382946" cy="494634"/>
            </a:xfrm>
            <a:prstGeom prst="rect">
              <a:avLst/>
            </a:prstGeom>
            <a:solidFill>
              <a:srgbClr val="D4E9E8"/>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Elderly</a:t>
              </a:r>
            </a:p>
          </p:txBody>
        </p:sp>
        <p:sp>
          <p:nvSpPr>
            <p:cNvPr id="139" name="Plus 138"/>
            <p:cNvSpPr>
              <a:spLocks noChangeAspect="1"/>
            </p:cNvSpPr>
            <p:nvPr/>
          </p:nvSpPr>
          <p:spPr>
            <a:xfrm>
              <a:off x="10346859" y="2429777"/>
              <a:ext cx="360000" cy="360000"/>
            </a:xfrm>
            <a:prstGeom prst="mathPlus">
              <a:avLst/>
            </a:prstGeom>
            <a:solidFill>
              <a:srgbClr val="939AA7"/>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140" name="Plus 139"/>
            <p:cNvSpPr>
              <a:spLocks noChangeAspect="1"/>
            </p:cNvSpPr>
            <p:nvPr/>
          </p:nvSpPr>
          <p:spPr>
            <a:xfrm>
              <a:off x="10346859" y="3299987"/>
              <a:ext cx="360000" cy="360000"/>
            </a:xfrm>
            <a:prstGeom prst="mathPlus">
              <a:avLst/>
            </a:prstGeom>
            <a:solidFill>
              <a:srgbClr val="939AA7"/>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141" name="Plus 140"/>
            <p:cNvSpPr>
              <a:spLocks noChangeAspect="1"/>
            </p:cNvSpPr>
            <p:nvPr/>
          </p:nvSpPr>
          <p:spPr>
            <a:xfrm>
              <a:off x="10346859" y="4170196"/>
              <a:ext cx="360000" cy="360000"/>
            </a:xfrm>
            <a:prstGeom prst="mathPlus">
              <a:avLst/>
            </a:prstGeom>
            <a:solidFill>
              <a:srgbClr val="939AA7"/>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142" name="Down Arrow 141"/>
            <p:cNvSpPr/>
            <p:nvPr/>
          </p:nvSpPr>
          <p:spPr>
            <a:xfrm>
              <a:off x="10399332" y="5127601"/>
              <a:ext cx="255054" cy="292149"/>
            </a:xfrm>
            <a:prstGeom prst="downArrow">
              <a:avLst/>
            </a:prstGeom>
            <a:solidFill>
              <a:srgbClr val="939AA7"/>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143" name="TextBox 142">
              <a:extLst>
                <a:ext uri="{FF2B5EF4-FFF2-40B4-BE49-F238E27FC236}">
                  <a16:creationId xmlns:a16="http://schemas.microsoft.com/office/drawing/2014/main" id="{3C870260-2331-41E4-82D5-7EAAC39A779D}"/>
                </a:ext>
              </a:extLst>
            </p:cNvPr>
            <p:cNvSpPr txBox="1"/>
            <p:nvPr/>
          </p:nvSpPr>
          <p:spPr>
            <a:xfrm>
              <a:off x="9335386" y="5536064"/>
              <a:ext cx="2382946" cy="494634"/>
            </a:xfrm>
            <a:prstGeom prst="rect">
              <a:avLst/>
            </a:prstGeom>
            <a:solidFill>
              <a:schemeClr val="accent4">
                <a:lumMod val="75000"/>
              </a:schemeClr>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90% probability</a:t>
              </a:r>
            </a:p>
          </p:txBody>
        </p:sp>
      </p:grpSp>
    </p:spTree>
    <p:extLst>
      <p:ext uri="{BB962C8B-B14F-4D97-AF65-F5344CB8AC3E}">
        <p14:creationId xmlns:p14="http://schemas.microsoft.com/office/powerpoint/2010/main" val="1821743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53048-F074-4FBB-A95C-99917B940413}"/>
              </a:ext>
            </a:extLst>
          </p:cNvPr>
          <p:cNvSpPr>
            <a:spLocks noGrp="1"/>
          </p:cNvSpPr>
          <p:nvPr>
            <p:ph type="title"/>
          </p:nvPr>
        </p:nvSpPr>
        <p:spPr/>
        <p:txBody>
          <a:bodyPr/>
          <a:lstStyle/>
          <a:p>
            <a:r>
              <a:rPr lang="en-GB" dirty="0">
                <a:ea typeface="Apis For Office" panose="020B0504010101010104" pitchFamily="34" charset="0"/>
                <a:cs typeface="Apis For Office" panose="020B0504010101010104" pitchFamily="34" charset="0"/>
              </a:rPr>
              <a:t>The HFA-PEFF diagnostic algorithm</a:t>
            </a:r>
          </a:p>
        </p:txBody>
      </p:sp>
      <p:sp>
        <p:nvSpPr>
          <p:cNvPr id="6" name="Text Placeholder 5">
            <a:extLst>
              <a:ext uri="{FF2B5EF4-FFF2-40B4-BE49-F238E27FC236}">
                <a16:creationId xmlns:a16="http://schemas.microsoft.com/office/drawing/2014/main" id="{EC3986A6-19F0-48AE-B0F1-4E37C29D0AEE}"/>
              </a:ext>
            </a:extLst>
          </p:cNvPr>
          <p:cNvSpPr>
            <a:spLocks noGrp="1"/>
          </p:cNvSpPr>
          <p:nvPr>
            <p:ph type="body" sz="quarter" idx="13"/>
          </p:nvPr>
        </p:nvSpPr>
        <p:spPr>
          <a:xfrm>
            <a:off x="485999" y="5514750"/>
            <a:ext cx="7020001" cy="243000"/>
          </a:xfrm>
        </p:spPr>
        <p:txBody>
          <a:bodyPr/>
          <a:lstStyle/>
          <a:p>
            <a:r>
              <a:rPr lang="en-GB" dirty="0"/>
              <a:t>*Consensus recommendation from the HFA of the ESC</a:t>
            </a:r>
            <a:br>
              <a:rPr lang="en-GB" dirty="0"/>
            </a:br>
            <a:r>
              <a:rPr lang="en-GB" dirty="0"/>
              <a:t>AF, </a:t>
            </a:r>
            <a:r>
              <a:rPr lang="en-US" dirty="0"/>
              <a:t>atrial fibrillation;</a:t>
            </a:r>
            <a:r>
              <a:rPr lang="en-GB" dirty="0"/>
              <a:t> </a:t>
            </a:r>
            <a:r>
              <a:rPr lang="en-US" dirty="0"/>
              <a:t>BNP, B-type natriuretic peptide; e’, </a:t>
            </a:r>
            <a:r>
              <a:rPr lang="en-US" dirty="0">
                <a:ea typeface="Apis For Office" panose="020B0504010101010104" pitchFamily="34" charset="0"/>
                <a:cs typeface="Apis For Office" panose="020B0504010101010104" pitchFamily="34" charset="0"/>
              </a:rPr>
              <a:t>mitral annular early diastolic velocity; </a:t>
            </a:r>
            <a:r>
              <a:rPr lang="en-US" dirty="0"/>
              <a:t>E/e’, </a:t>
            </a:r>
            <a:r>
              <a:rPr lang="en-US" dirty="0">
                <a:ea typeface="Apis For Office" panose="020B0504010101010104" pitchFamily="34" charset="0"/>
                <a:cs typeface="Apis For Office" panose="020B0504010101010104" pitchFamily="34" charset="0"/>
              </a:rPr>
              <a:t>ratio of early diastolic mitral inflow velocity to mitral annular early diastolic velocity</a:t>
            </a:r>
            <a:r>
              <a:rPr lang="en-US" dirty="0"/>
              <a:t>; </a:t>
            </a:r>
            <a:r>
              <a:rPr lang="en-GB" dirty="0"/>
              <a:t>GLS, global longitudinal strain; ESC, European Society of Cardiology; HFA, Heart Failure Association; </a:t>
            </a:r>
            <a:r>
              <a:rPr lang="en-US" dirty="0"/>
              <a:t>HFpEF, heart failure with preserved ejection fraction; LAVI, left atrial volume index; LV, left ventricular; LVMI, left ventricular mass index; </a:t>
            </a:r>
            <a:r>
              <a:rPr lang="en-GB" dirty="0"/>
              <a:t>NT-proBNP, </a:t>
            </a:r>
            <a:r>
              <a:rPr lang="en-US" dirty="0"/>
              <a:t>N-terminal pro–B-type natriuretic peptide</a:t>
            </a:r>
            <a:r>
              <a:rPr lang="en-GB" dirty="0"/>
              <a:t>; </a:t>
            </a:r>
            <a:r>
              <a:rPr lang="en-US" dirty="0"/>
              <a:t>PASP, pulmonary artery systolic pressure;</a:t>
            </a:r>
            <a:r>
              <a:rPr lang="en-GB" dirty="0"/>
              <a:t> PEFF, Pre-test assessment, Echocardiography and natriuretic peptide score, Functional testing, Final aetiology; RWT, relative wall thickness; SR, sinus rhythm; TR, </a:t>
            </a:r>
            <a:r>
              <a:rPr lang="en-US" dirty="0"/>
              <a:t>tricuspid</a:t>
            </a:r>
            <a:br>
              <a:rPr lang="en-US" dirty="0"/>
            </a:br>
            <a:r>
              <a:rPr lang="en-US" dirty="0"/>
              <a:t>1. Pieske B et al. Eur Heart J 2019;40:3297‒3317</a:t>
            </a:r>
            <a:endParaRPr lang="en-GB" dirty="0"/>
          </a:p>
        </p:txBody>
      </p:sp>
      <p:sp>
        <p:nvSpPr>
          <p:cNvPr id="5" name="TextBox 4">
            <a:extLst>
              <a:ext uri="{FF2B5EF4-FFF2-40B4-BE49-F238E27FC236}">
                <a16:creationId xmlns:a16="http://schemas.microsoft.com/office/drawing/2014/main" id="{D4A8886D-E5AA-0451-5A4A-652BA614B940}"/>
              </a:ext>
            </a:extLst>
          </p:cNvPr>
          <p:cNvSpPr txBox="1"/>
          <p:nvPr/>
        </p:nvSpPr>
        <p:spPr>
          <a:xfrm>
            <a:off x="0" y="1876051"/>
            <a:ext cx="9144000" cy="274320"/>
          </a:xfrm>
          <a:prstGeom prst="rect">
            <a:avLst/>
          </a:prstGeom>
          <a:solidFill>
            <a:schemeClr val="accent3">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Echocardiographic and natriuretic peptide HFpEF workup and scoring system (diagnostic workup)</a:t>
            </a:r>
            <a:endParaRPr kumimoji="0" lang="en-US"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p:txBody>
      </p:sp>
      <p:sp>
        <p:nvSpPr>
          <p:cNvPr id="7" name="Flowchart: Connector 6">
            <a:extLst>
              <a:ext uri="{FF2B5EF4-FFF2-40B4-BE49-F238E27FC236}">
                <a16:creationId xmlns:a16="http://schemas.microsoft.com/office/drawing/2014/main" id="{7E2CC084-ADFE-1D96-955B-057B7A0E079B}"/>
              </a:ext>
            </a:extLst>
          </p:cNvPr>
          <p:cNvSpPr/>
          <p:nvPr/>
        </p:nvSpPr>
        <p:spPr>
          <a:xfrm>
            <a:off x="8063864" y="2697176"/>
            <a:ext cx="822960" cy="822960"/>
          </a:xfrm>
          <a:prstGeom prst="flowChartConnector">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Major </a:t>
            </a:r>
            <a:b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criteria: </a:t>
            </a:r>
            <a:b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2 points</a:t>
            </a:r>
          </a:p>
        </p:txBody>
      </p:sp>
      <p:sp>
        <p:nvSpPr>
          <p:cNvPr id="25" name="Rectangle 24">
            <a:extLst>
              <a:ext uri="{FF2B5EF4-FFF2-40B4-BE49-F238E27FC236}">
                <a16:creationId xmlns:a16="http://schemas.microsoft.com/office/drawing/2014/main" id="{24A6B14F-FC79-6EF2-2A4B-310CE6DAE18D}"/>
              </a:ext>
            </a:extLst>
          </p:cNvPr>
          <p:cNvSpPr/>
          <p:nvPr/>
        </p:nvSpPr>
        <p:spPr>
          <a:xfrm>
            <a:off x="1" y="4984215"/>
            <a:ext cx="2827074"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≥5 points: HFpEF</a:t>
            </a:r>
          </a:p>
        </p:txBody>
      </p:sp>
      <p:sp>
        <p:nvSpPr>
          <p:cNvPr id="26" name="Rectangle 25">
            <a:extLst>
              <a:ext uri="{FF2B5EF4-FFF2-40B4-BE49-F238E27FC236}">
                <a16:creationId xmlns:a16="http://schemas.microsoft.com/office/drawing/2014/main" id="{AA962527-E2AC-3999-32F8-0E332E857E5D}"/>
              </a:ext>
            </a:extLst>
          </p:cNvPr>
          <p:cNvSpPr/>
          <p:nvPr/>
        </p:nvSpPr>
        <p:spPr>
          <a:xfrm>
            <a:off x="2827075" y="4984215"/>
            <a:ext cx="6316925" cy="2743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2A918B"/>
                </a:solidFill>
                <a:effectLst/>
                <a:uLnTx/>
                <a:uFillTx/>
                <a:latin typeface="Apis For Office"/>
                <a:ea typeface="Apis For Office" panose="020B0504010101010104" pitchFamily="34" charset="0"/>
                <a:cs typeface="Apis For Office" panose="020B0504010101010104" pitchFamily="34" charset="0"/>
              </a:rPr>
              <a:t>2</a:t>
            </a:r>
            <a:r>
              <a:rPr kumimoji="0" lang="en-GB" sz="1050" b="1" i="0" u="none" strike="noStrike" kern="1200" cap="none" spc="0" normalizeH="0" baseline="0" noProof="0" dirty="0">
                <a:ln>
                  <a:noFill/>
                </a:ln>
                <a:solidFill>
                  <a:srgbClr val="2A918B"/>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1050" b="1" i="0" u="none" strike="noStrike" kern="1200" cap="none" spc="0" normalizeH="0" baseline="0" noProof="0" dirty="0">
                <a:ln>
                  <a:noFill/>
                </a:ln>
                <a:solidFill>
                  <a:srgbClr val="2A918B"/>
                </a:solidFill>
                <a:effectLst/>
                <a:uLnTx/>
                <a:uFillTx/>
                <a:latin typeface="Apis For Office"/>
                <a:ea typeface="Apis For Office" panose="020B0504010101010104" pitchFamily="34" charset="0"/>
                <a:cs typeface="Apis For Office" panose="020B0504010101010104" pitchFamily="34" charset="0"/>
              </a:rPr>
              <a:t>4 points: Diastolic stress test or invasive haemodynamic measurements</a:t>
            </a:r>
          </a:p>
        </p:txBody>
      </p:sp>
      <p:grpSp>
        <p:nvGrpSpPr>
          <p:cNvPr id="27" name="Group 26">
            <a:extLst>
              <a:ext uri="{FF2B5EF4-FFF2-40B4-BE49-F238E27FC236}">
                <a16:creationId xmlns:a16="http://schemas.microsoft.com/office/drawing/2014/main" id="{1FE4BF00-AC33-D52A-600B-08D948312268}"/>
              </a:ext>
            </a:extLst>
          </p:cNvPr>
          <p:cNvGrpSpPr/>
          <p:nvPr/>
        </p:nvGrpSpPr>
        <p:grpSpPr>
          <a:xfrm>
            <a:off x="478578" y="2282721"/>
            <a:ext cx="7383608" cy="2543135"/>
            <a:chOff x="644682" y="1709856"/>
            <a:chExt cx="9844810" cy="3390847"/>
          </a:xfrm>
        </p:grpSpPr>
        <p:sp>
          <p:nvSpPr>
            <p:cNvPr id="28" name="Rectangle 27">
              <a:extLst>
                <a:ext uri="{FF2B5EF4-FFF2-40B4-BE49-F238E27FC236}">
                  <a16:creationId xmlns:a16="http://schemas.microsoft.com/office/drawing/2014/main" id="{5F4DB034-5D0C-FC93-FC21-B54F3883D183}"/>
                </a:ext>
              </a:extLst>
            </p:cNvPr>
            <p:cNvSpPr/>
            <p:nvPr/>
          </p:nvSpPr>
          <p:spPr>
            <a:xfrm rot="16200000">
              <a:off x="108250" y="2632305"/>
              <a:ext cx="1438302" cy="3654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MAJOR</a:t>
              </a:r>
            </a:p>
          </p:txBody>
        </p:sp>
        <p:sp>
          <p:nvSpPr>
            <p:cNvPr id="29" name="Rectangle 28">
              <a:extLst>
                <a:ext uri="{FF2B5EF4-FFF2-40B4-BE49-F238E27FC236}">
                  <a16:creationId xmlns:a16="http://schemas.microsoft.com/office/drawing/2014/main" id="{56F0BE6F-7022-0E88-27AD-D9D063386173}"/>
                </a:ext>
              </a:extLst>
            </p:cNvPr>
            <p:cNvSpPr/>
            <p:nvPr/>
          </p:nvSpPr>
          <p:spPr>
            <a:xfrm rot="16200000">
              <a:off x="108250" y="4198833"/>
              <a:ext cx="1438302" cy="365437"/>
            </a:xfrm>
            <a:prstGeom prst="rect">
              <a:avLst/>
            </a:prstGeom>
            <a:solidFill>
              <a:srgbClr val="EEA7BF"/>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MINOR</a:t>
              </a:r>
            </a:p>
          </p:txBody>
        </p:sp>
        <p:grpSp>
          <p:nvGrpSpPr>
            <p:cNvPr id="30" name="Group 29">
              <a:extLst>
                <a:ext uri="{FF2B5EF4-FFF2-40B4-BE49-F238E27FC236}">
                  <a16:creationId xmlns:a16="http://schemas.microsoft.com/office/drawing/2014/main" id="{76DBE938-C1AB-68BC-8D3A-FE5F385E0812}"/>
                </a:ext>
              </a:extLst>
            </p:cNvPr>
            <p:cNvGrpSpPr/>
            <p:nvPr/>
          </p:nvGrpSpPr>
          <p:grpSpPr>
            <a:xfrm>
              <a:off x="1086408" y="1724260"/>
              <a:ext cx="2286000" cy="3376442"/>
              <a:chOff x="1375861" y="1724260"/>
              <a:chExt cx="2286000" cy="3376442"/>
            </a:xfrm>
          </p:grpSpPr>
          <p:sp>
            <p:nvSpPr>
              <p:cNvPr id="43" name="Rectangle 42">
                <a:extLst>
                  <a:ext uri="{FF2B5EF4-FFF2-40B4-BE49-F238E27FC236}">
                    <a16:creationId xmlns:a16="http://schemas.microsoft.com/office/drawing/2014/main" id="{17DE0019-4D02-A2AE-5EC2-57E8612D80F4}"/>
                  </a:ext>
                </a:extLst>
              </p:cNvPr>
              <p:cNvSpPr/>
              <p:nvPr/>
            </p:nvSpPr>
            <p:spPr>
              <a:xfrm>
                <a:off x="1375861" y="2095872"/>
                <a:ext cx="2286000" cy="14383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Septal e’ &lt;7 cm/s or </a:t>
                </a:r>
                <a:b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lateral e’ &lt;10 cm/s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Average E/e’ ≥15</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TR velocity &gt;2.8 m/s </a:t>
                </a:r>
                <a:b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(PASP &gt;35 mmHg)</a:t>
                </a:r>
              </a:p>
            </p:txBody>
          </p:sp>
          <p:sp>
            <p:nvSpPr>
              <p:cNvPr id="44" name="Rectangle 43">
                <a:extLst>
                  <a:ext uri="{FF2B5EF4-FFF2-40B4-BE49-F238E27FC236}">
                    <a16:creationId xmlns:a16="http://schemas.microsoft.com/office/drawing/2014/main" id="{8F025B81-2EF1-0A76-F5A5-2B712EB79D34}"/>
                  </a:ext>
                </a:extLst>
              </p:cNvPr>
              <p:cNvSpPr/>
              <p:nvPr/>
            </p:nvSpPr>
            <p:spPr>
              <a:xfrm>
                <a:off x="1375861" y="3662400"/>
                <a:ext cx="2286000" cy="1438302"/>
              </a:xfrm>
              <a:prstGeom prst="rect">
                <a:avLst/>
              </a:prstGeom>
              <a:solidFill>
                <a:srgbClr val="F8DCE5"/>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Average E/e’ 9</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14</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GLS &lt;16%</a:t>
                </a:r>
                <a:endParaRPr kumimoji="0" lang="en-GB" sz="788"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p:txBody>
          </p:sp>
          <p:sp>
            <p:nvSpPr>
              <p:cNvPr id="45" name="TextBox 44">
                <a:extLst>
                  <a:ext uri="{FF2B5EF4-FFF2-40B4-BE49-F238E27FC236}">
                    <a16:creationId xmlns:a16="http://schemas.microsoft.com/office/drawing/2014/main" id="{4B2EA6C0-65BE-9CF2-F1E5-A1506B8CCA4B}"/>
                  </a:ext>
                </a:extLst>
              </p:cNvPr>
              <p:cNvSpPr txBox="1"/>
              <p:nvPr/>
            </p:nvSpPr>
            <p:spPr>
              <a:xfrm>
                <a:off x="1375861" y="1724260"/>
                <a:ext cx="2286000" cy="306694"/>
              </a:xfrm>
              <a:prstGeom prst="rect">
                <a:avLst/>
              </a:prstGeom>
              <a:solidFill>
                <a:srgbClr val="939AA7"/>
              </a:solidFill>
            </p:spPr>
            <p:txBody>
              <a:bodyPr wrap="square" lIns="0" tIns="0" rIns="0" bIns="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mn-ea"/>
                    <a:cs typeface="+mn-cs"/>
                  </a:rPr>
                  <a:t>Functional</a:t>
                </a:r>
              </a:p>
            </p:txBody>
          </p:sp>
        </p:grpSp>
        <p:grpSp>
          <p:nvGrpSpPr>
            <p:cNvPr id="31" name="Group 30">
              <a:extLst>
                <a:ext uri="{FF2B5EF4-FFF2-40B4-BE49-F238E27FC236}">
                  <a16:creationId xmlns:a16="http://schemas.microsoft.com/office/drawing/2014/main" id="{6D7063FA-82AA-C961-1A70-806F38F286AD}"/>
                </a:ext>
              </a:extLst>
            </p:cNvPr>
            <p:cNvGrpSpPr/>
            <p:nvPr/>
          </p:nvGrpSpPr>
          <p:grpSpPr>
            <a:xfrm>
              <a:off x="3456619" y="1719733"/>
              <a:ext cx="2292450" cy="3380969"/>
              <a:chOff x="4007274" y="1719733"/>
              <a:chExt cx="2292450" cy="3380969"/>
            </a:xfrm>
          </p:grpSpPr>
          <p:sp>
            <p:nvSpPr>
              <p:cNvPr id="40" name="Rectangle 39">
                <a:extLst>
                  <a:ext uri="{FF2B5EF4-FFF2-40B4-BE49-F238E27FC236}">
                    <a16:creationId xmlns:a16="http://schemas.microsoft.com/office/drawing/2014/main" id="{04D939D7-0AEF-27F9-143D-DD2DCF70432E}"/>
                  </a:ext>
                </a:extLst>
              </p:cNvPr>
              <p:cNvSpPr/>
              <p:nvPr/>
            </p:nvSpPr>
            <p:spPr>
              <a:xfrm>
                <a:off x="4013724" y="2095872"/>
                <a:ext cx="2286000" cy="14383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LAVI &gt;34 mL/m</a:t>
                </a:r>
                <a:r>
                  <a:rPr kumimoji="0" lang="en-GB" sz="900" b="0" i="0" u="none" strike="noStrike" kern="1200" cap="none" spc="0" normalizeH="0" baseline="3000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2</a:t>
                </a:r>
                <a:endPar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LVMI ≥149/122 g/m</a:t>
                </a:r>
                <a:r>
                  <a:rPr kumimoji="0" lang="en-GB" sz="900" b="0" i="0" u="none" strike="noStrike" kern="1200" cap="none" spc="0" normalizeH="0" baseline="3000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2</a:t>
                </a: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 (m/w) and RWT &gt;0.42 </a:t>
                </a:r>
              </a:p>
            </p:txBody>
          </p:sp>
          <p:sp>
            <p:nvSpPr>
              <p:cNvPr id="41" name="Rectangle 40">
                <a:extLst>
                  <a:ext uri="{FF2B5EF4-FFF2-40B4-BE49-F238E27FC236}">
                    <a16:creationId xmlns:a16="http://schemas.microsoft.com/office/drawing/2014/main" id="{FEBB4F3A-AF9B-10D0-B8A8-190AFC897B23}"/>
                  </a:ext>
                </a:extLst>
              </p:cNvPr>
              <p:cNvSpPr/>
              <p:nvPr/>
            </p:nvSpPr>
            <p:spPr>
              <a:xfrm>
                <a:off x="4013724" y="3662400"/>
                <a:ext cx="2286000" cy="1438302"/>
              </a:xfrm>
              <a:prstGeom prst="rect">
                <a:avLst/>
              </a:prstGeom>
              <a:solidFill>
                <a:srgbClr val="F8DCE5"/>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LAVI &gt;29</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34 mL/m</a:t>
                </a:r>
                <a:r>
                  <a:rPr kumimoji="0" lang="en-GB" sz="900" b="0"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2</a:t>
                </a:r>
                <a:endPar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LVMI ≥115/95 g/m</a:t>
                </a:r>
                <a:r>
                  <a:rPr kumimoji="0" lang="en-GB" sz="900" b="0"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2</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 (m/w)</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RWT &gt;0.42</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1" i="1"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LV wall thickness ≥12 mm</a:t>
                </a:r>
                <a:endParaRPr kumimoji="0" lang="en-GB" sz="82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p:txBody>
          </p:sp>
          <p:sp>
            <p:nvSpPr>
              <p:cNvPr id="42" name="TextBox 41">
                <a:extLst>
                  <a:ext uri="{FF2B5EF4-FFF2-40B4-BE49-F238E27FC236}">
                    <a16:creationId xmlns:a16="http://schemas.microsoft.com/office/drawing/2014/main" id="{A06AC31E-CBB7-C9D4-E594-2D74D2757012}"/>
                  </a:ext>
                </a:extLst>
              </p:cNvPr>
              <p:cNvSpPr txBox="1"/>
              <p:nvPr/>
            </p:nvSpPr>
            <p:spPr>
              <a:xfrm>
                <a:off x="4007274" y="1719733"/>
                <a:ext cx="2286000" cy="306694"/>
              </a:xfrm>
              <a:prstGeom prst="rect">
                <a:avLst/>
              </a:prstGeom>
              <a:solidFill>
                <a:srgbClr val="939AA7"/>
              </a:solidFill>
            </p:spPr>
            <p:txBody>
              <a:bodyPr wrap="square" lIns="0" tIns="0" rIns="0" bIns="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mn-ea"/>
                    <a:cs typeface="+mn-cs"/>
                  </a:rPr>
                  <a:t>Morphological</a:t>
                </a:r>
              </a:p>
            </p:txBody>
          </p:sp>
        </p:grpSp>
        <p:grpSp>
          <p:nvGrpSpPr>
            <p:cNvPr id="32" name="Group 31">
              <a:extLst>
                <a:ext uri="{FF2B5EF4-FFF2-40B4-BE49-F238E27FC236}">
                  <a16:creationId xmlns:a16="http://schemas.microsoft.com/office/drawing/2014/main" id="{AD92CEB5-99CF-D20E-0DD3-34F5717798DF}"/>
                </a:ext>
              </a:extLst>
            </p:cNvPr>
            <p:cNvGrpSpPr/>
            <p:nvPr/>
          </p:nvGrpSpPr>
          <p:grpSpPr>
            <a:xfrm>
              <a:off x="5833280" y="1713407"/>
              <a:ext cx="2286000" cy="3387295"/>
              <a:chOff x="6716093" y="1713407"/>
              <a:chExt cx="2286000" cy="3387295"/>
            </a:xfrm>
          </p:grpSpPr>
          <p:sp>
            <p:nvSpPr>
              <p:cNvPr id="37" name="Rectangle 36">
                <a:extLst>
                  <a:ext uri="{FF2B5EF4-FFF2-40B4-BE49-F238E27FC236}">
                    <a16:creationId xmlns:a16="http://schemas.microsoft.com/office/drawing/2014/main" id="{A93B8CAE-9B5A-868C-C330-311BF22FFB9A}"/>
                  </a:ext>
                </a:extLst>
              </p:cNvPr>
              <p:cNvSpPr/>
              <p:nvPr/>
            </p:nvSpPr>
            <p:spPr>
              <a:xfrm>
                <a:off x="6716093" y="2095872"/>
                <a:ext cx="2286000" cy="14383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NT-proBNP levels &gt;220 pg/mL</a:t>
                </a:r>
                <a:b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900" b="1" i="1"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BNP levels &gt;80 pg/mL</a:t>
                </a:r>
              </a:p>
            </p:txBody>
          </p:sp>
          <p:sp>
            <p:nvSpPr>
              <p:cNvPr id="38" name="Rectangle 37">
                <a:extLst>
                  <a:ext uri="{FF2B5EF4-FFF2-40B4-BE49-F238E27FC236}">
                    <a16:creationId xmlns:a16="http://schemas.microsoft.com/office/drawing/2014/main" id="{68428382-E801-1D9A-CBEE-780AE3424101}"/>
                  </a:ext>
                </a:extLst>
              </p:cNvPr>
              <p:cNvSpPr/>
              <p:nvPr/>
            </p:nvSpPr>
            <p:spPr>
              <a:xfrm>
                <a:off x="6716093" y="3662400"/>
                <a:ext cx="2286000" cy="1438302"/>
              </a:xfrm>
              <a:prstGeom prst="rect">
                <a:avLst/>
              </a:prstGeom>
              <a:solidFill>
                <a:srgbClr val="F8DCE5"/>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NT-proBNP levels </a:t>
                </a:r>
                <a:b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b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125</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220 pg/mL</a:t>
                </a:r>
                <a:b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br>
                <a:r>
                  <a:rPr kumimoji="0" lang="en-GB" sz="900" b="1" i="1"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BNP levels 35</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80 pg/mL</a:t>
                </a:r>
              </a:p>
            </p:txBody>
          </p:sp>
          <p:sp>
            <p:nvSpPr>
              <p:cNvPr id="39" name="TextBox 38">
                <a:extLst>
                  <a:ext uri="{FF2B5EF4-FFF2-40B4-BE49-F238E27FC236}">
                    <a16:creationId xmlns:a16="http://schemas.microsoft.com/office/drawing/2014/main" id="{EFD6A6EB-3D74-592A-A637-E324F4E83C1B}"/>
                  </a:ext>
                </a:extLst>
              </p:cNvPr>
              <p:cNvSpPr txBox="1"/>
              <p:nvPr/>
            </p:nvSpPr>
            <p:spPr>
              <a:xfrm>
                <a:off x="6716093" y="1713407"/>
                <a:ext cx="2286000" cy="306694"/>
              </a:xfrm>
              <a:prstGeom prst="rect">
                <a:avLst/>
              </a:prstGeom>
              <a:solidFill>
                <a:srgbClr val="939AA7"/>
              </a:solidFill>
            </p:spPr>
            <p:txBody>
              <a:bodyPr wrap="square" lIns="0" tIns="0" rIns="0" bIns="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mn-ea"/>
                    <a:cs typeface="+mn-cs"/>
                  </a:rPr>
                  <a:t>Biomarker (SR)</a:t>
                </a:r>
              </a:p>
            </p:txBody>
          </p:sp>
        </p:grpSp>
        <p:grpSp>
          <p:nvGrpSpPr>
            <p:cNvPr id="33" name="Group 32">
              <a:extLst>
                <a:ext uri="{FF2B5EF4-FFF2-40B4-BE49-F238E27FC236}">
                  <a16:creationId xmlns:a16="http://schemas.microsoft.com/office/drawing/2014/main" id="{4642031C-376C-D493-B5D9-18F8488AF3B7}"/>
                </a:ext>
              </a:extLst>
            </p:cNvPr>
            <p:cNvGrpSpPr/>
            <p:nvPr/>
          </p:nvGrpSpPr>
          <p:grpSpPr>
            <a:xfrm>
              <a:off x="8203492" y="1709856"/>
              <a:ext cx="2286000" cy="3390846"/>
              <a:chOff x="9367871" y="1709856"/>
              <a:chExt cx="2286000" cy="3390846"/>
            </a:xfrm>
          </p:grpSpPr>
          <p:sp>
            <p:nvSpPr>
              <p:cNvPr id="34" name="Rectangle 33">
                <a:extLst>
                  <a:ext uri="{FF2B5EF4-FFF2-40B4-BE49-F238E27FC236}">
                    <a16:creationId xmlns:a16="http://schemas.microsoft.com/office/drawing/2014/main" id="{447452FA-EFFE-9AAB-28FC-37962D0B57F0}"/>
                  </a:ext>
                </a:extLst>
              </p:cNvPr>
              <p:cNvSpPr/>
              <p:nvPr/>
            </p:nvSpPr>
            <p:spPr>
              <a:xfrm>
                <a:off x="9367871" y="2095872"/>
                <a:ext cx="2286000" cy="14383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NT-proBNP levels &gt;660 pg/mL</a:t>
                </a:r>
                <a:b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900" b="1" i="1"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BNP levels &gt;240 pg/mL</a:t>
                </a:r>
              </a:p>
            </p:txBody>
          </p:sp>
          <p:sp>
            <p:nvSpPr>
              <p:cNvPr id="35" name="Rectangle 34">
                <a:extLst>
                  <a:ext uri="{FF2B5EF4-FFF2-40B4-BE49-F238E27FC236}">
                    <a16:creationId xmlns:a16="http://schemas.microsoft.com/office/drawing/2014/main" id="{2551C3DB-0BBE-D974-2794-D1912F912BA2}"/>
                  </a:ext>
                </a:extLst>
              </p:cNvPr>
              <p:cNvSpPr/>
              <p:nvPr/>
            </p:nvSpPr>
            <p:spPr>
              <a:xfrm>
                <a:off x="9367871" y="3662400"/>
                <a:ext cx="2286000" cy="1438302"/>
              </a:xfrm>
              <a:prstGeom prst="rect">
                <a:avLst/>
              </a:prstGeom>
              <a:solidFill>
                <a:srgbClr val="F8DCE5"/>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NT-proBNP levels </a:t>
                </a:r>
                <a:b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b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375</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660 pg/mL</a:t>
                </a:r>
                <a:b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br>
                <a:r>
                  <a:rPr kumimoji="0" lang="en-GB" sz="900" b="1" i="1"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BNP levels 105</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9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240 pg/mL</a:t>
                </a:r>
              </a:p>
            </p:txBody>
          </p:sp>
          <p:sp>
            <p:nvSpPr>
              <p:cNvPr id="36" name="TextBox 35">
                <a:extLst>
                  <a:ext uri="{FF2B5EF4-FFF2-40B4-BE49-F238E27FC236}">
                    <a16:creationId xmlns:a16="http://schemas.microsoft.com/office/drawing/2014/main" id="{1AD18123-355C-3099-2A68-0E07496F8B3E}"/>
                  </a:ext>
                </a:extLst>
              </p:cNvPr>
              <p:cNvSpPr txBox="1"/>
              <p:nvPr/>
            </p:nvSpPr>
            <p:spPr>
              <a:xfrm>
                <a:off x="9367871" y="1709856"/>
                <a:ext cx="2286000" cy="306694"/>
              </a:xfrm>
              <a:prstGeom prst="rect">
                <a:avLst/>
              </a:prstGeom>
              <a:solidFill>
                <a:srgbClr val="939AA7"/>
              </a:solidFill>
            </p:spPr>
            <p:txBody>
              <a:bodyPr wrap="square" lIns="0" tIns="0" rIns="0" bIns="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mn-ea"/>
                    <a:cs typeface="+mn-cs"/>
                  </a:rPr>
                  <a:t>Biomarker (AF)</a:t>
                </a:r>
              </a:p>
            </p:txBody>
          </p:sp>
        </p:grpSp>
      </p:grpSp>
      <p:sp>
        <p:nvSpPr>
          <p:cNvPr id="46" name="Flowchart: Connector 45">
            <a:extLst>
              <a:ext uri="{FF2B5EF4-FFF2-40B4-BE49-F238E27FC236}">
                <a16:creationId xmlns:a16="http://schemas.microsoft.com/office/drawing/2014/main" id="{9128D2C2-1A18-8DE1-5D01-FB2F47C14060}"/>
              </a:ext>
            </a:extLst>
          </p:cNvPr>
          <p:cNvSpPr/>
          <p:nvPr/>
        </p:nvSpPr>
        <p:spPr>
          <a:xfrm>
            <a:off x="8063864" y="3741909"/>
            <a:ext cx="822960" cy="822960"/>
          </a:xfrm>
          <a:prstGeom prst="flowChart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Minor </a:t>
            </a:r>
            <a:b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criteria: </a:t>
            </a:r>
            <a:b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br>
            <a:r>
              <a:rPr kumimoji="0" lang="en-GB" sz="1050" b="1" i="0" u="none" strike="noStrike" kern="1200" cap="none" spc="0" normalizeH="0" baseline="0" noProof="0" dirty="0">
                <a:ln>
                  <a:noFill/>
                </a:ln>
                <a:solidFill>
                  <a:srgbClr val="FFFFFF"/>
                </a:solidFill>
                <a:effectLst/>
                <a:uLnTx/>
                <a:uFillTx/>
                <a:latin typeface="Apis For Office"/>
                <a:ea typeface="Apis For Office" panose="020B0504010101010104" pitchFamily="34" charset="0"/>
                <a:cs typeface="Apis For Office" panose="020B0504010101010104" pitchFamily="34" charset="0"/>
              </a:rPr>
              <a:t>1 point</a:t>
            </a:r>
          </a:p>
        </p:txBody>
      </p:sp>
      <p:sp>
        <p:nvSpPr>
          <p:cNvPr id="47" name="Rectangle: Rounded Corners 46">
            <a:hlinkClick r:id="rId3" action="ppaction://hlinksldjump"/>
            <a:extLst>
              <a:ext uri="{FF2B5EF4-FFF2-40B4-BE49-F238E27FC236}">
                <a16:creationId xmlns:a16="http://schemas.microsoft.com/office/drawing/2014/main" id="{D524DDB7-C6E5-35DC-A04E-C8A61265BF35}"/>
              </a:ext>
            </a:extLst>
          </p:cNvPr>
          <p:cNvSpPr/>
          <p:nvPr/>
        </p:nvSpPr>
        <p:spPr>
          <a:xfrm>
            <a:off x="7767874" y="5346585"/>
            <a:ext cx="1187399" cy="524456"/>
          </a:xfrm>
          <a:prstGeom prst="roundRect">
            <a:avLst/>
          </a:prstGeom>
          <a:solidFill>
            <a:srgbClr val="005AD2"/>
          </a:solidFill>
          <a:ln>
            <a:solidFill>
              <a:srgbClr val="005AD2"/>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da-DK" sz="788" b="1" i="0" u="none" strike="noStrike" kern="1200" cap="none" spc="0" normalizeH="0" baseline="0" noProof="0" dirty="0">
                <a:ln>
                  <a:noFill/>
                </a:ln>
                <a:solidFill>
                  <a:srgbClr val="FFFFFF"/>
                </a:solidFill>
                <a:effectLst/>
                <a:uLnTx/>
                <a:uFillTx/>
                <a:latin typeface="Apis For Office"/>
                <a:ea typeface="+mn-ea"/>
                <a:cs typeface="+mn-cs"/>
              </a:rPr>
              <a:t>Please click here for echocardiogram measurements</a:t>
            </a:r>
            <a:endParaRPr kumimoji="0" lang="en-GB" sz="788" b="1" i="0" u="none" strike="noStrike" kern="1200" cap="none" spc="0" normalizeH="0" baseline="0" noProof="0" dirty="0">
              <a:ln>
                <a:noFill/>
              </a:ln>
              <a:solidFill>
                <a:srgbClr val="FFFFFF"/>
              </a:solidFill>
              <a:effectLst/>
              <a:uLnTx/>
              <a:uFillTx/>
              <a:latin typeface="Apis For Office"/>
              <a:ea typeface="+mn-ea"/>
              <a:cs typeface="+mn-cs"/>
            </a:endParaRPr>
          </a:p>
        </p:txBody>
      </p:sp>
    </p:spTree>
    <p:extLst>
      <p:ext uri="{BB962C8B-B14F-4D97-AF65-F5344CB8AC3E}">
        <p14:creationId xmlns:p14="http://schemas.microsoft.com/office/powerpoint/2010/main" val="176788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823" y="586490"/>
            <a:ext cx="8229600" cy="5486400"/>
          </a:xfrm>
          <a:prstGeom prst="rect">
            <a:avLst/>
          </a:prstGeom>
          <a:noFill/>
        </p:spPr>
        <p:txBody>
          <a:bodyPr wrap="none">
            <a:spAutoFit/>
          </a:bodyPr>
          <a:lstStyle/>
          <a:p>
            <a:r>
              <a:rPr dirty="0" err="1"/>
              <a:t>HFpEF</a:t>
            </a:r>
            <a:r>
              <a:rPr dirty="0"/>
              <a:t> Diagnostic Scoring Systems</a:t>
            </a:r>
          </a:p>
        </p:txBody>
      </p:sp>
      <p:sp>
        <p:nvSpPr>
          <p:cNvPr id="5" name="TextBox 4"/>
          <p:cNvSpPr txBox="1"/>
          <p:nvPr/>
        </p:nvSpPr>
        <p:spPr>
          <a:xfrm>
            <a:off x="176134" y="1373474"/>
            <a:ext cx="8229600" cy="5486400"/>
          </a:xfrm>
          <a:prstGeom prst="rect">
            <a:avLst/>
          </a:prstGeom>
          <a:noFill/>
        </p:spPr>
        <p:txBody>
          <a:bodyPr wrap="none">
            <a:spAutoFit/>
          </a:bodyPr>
          <a:lstStyle/>
          <a:p>
            <a:r>
              <a:rPr dirty="0"/>
              <a:t>🧮 **Two Main Scoring Systems for </a:t>
            </a:r>
            <a:r>
              <a:rPr dirty="0" err="1"/>
              <a:t>HFpEF</a:t>
            </a:r>
            <a:r>
              <a:rPr dirty="0"/>
              <a:t> Diagnosis:**</a:t>
            </a:r>
          </a:p>
          <a:p>
            <a:endParaRPr/>
          </a:p>
          <a:p>
            <a:r>
              <a:rPr dirty="0"/>
              <a:t>🔹 **H2FPEF Score (Mayo Clinic):**</a:t>
            </a:r>
          </a:p>
          <a:p>
            <a:r>
              <a:rPr dirty="0"/>
              <a:t>- Heavy (BMI &gt;30 kg/m²) = 2 points</a:t>
            </a:r>
          </a:p>
          <a:p>
            <a:r>
              <a:rPr dirty="0"/>
              <a:t>- Hypertensive (≥2 antihypertensives) = 1 point</a:t>
            </a:r>
          </a:p>
          <a:p>
            <a:r>
              <a:rPr dirty="0"/>
              <a:t>- Atrial fibrillation = 3 points</a:t>
            </a:r>
          </a:p>
          <a:p>
            <a:r>
              <a:rPr dirty="0"/>
              <a:t>- Pulmonary hypertension (PASP &gt;35 mmHg) = 1 point</a:t>
            </a:r>
          </a:p>
          <a:p>
            <a:r>
              <a:rPr dirty="0"/>
              <a:t>- Elder (&gt;60 years) = 1 point</a:t>
            </a:r>
          </a:p>
          <a:p>
            <a:r>
              <a:rPr dirty="0"/>
              <a:t>- Filling pressures (E/e′ &gt;9) = 1 point</a:t>
            </a:r>
          </a:p>
          <a:p>
            <a:r>
              <a:rPr dirty="0"/>
              <a:t>- Score range: 0–9 → ≥6 = high probability of </a:t>
            </a:r>
            <a:r>
              <a:rPr dirty="0" err="1"/>
              <a:t>HFpEF</a:t>
            </a:r>
            <a:endParaRPr dirty="0"/>
          </a:p>
          <a:p>
            <a:endParaRPr/>
          </a:p>
          <a:p>
            <a:r>
              <a:rPr dirty="0"/>
              <a:t>🔹 **HFA-PEFF Algorithm (ESC):**</a:t>
            </a:r>
          </a:p>
          <a:p>
            <a:r>
              <a:rPr dirty="0"/>
              <a:t>- Stepwise approach using echocardiography, biomarkers, and functional testing</a:t>
            </a:r>
          </a:p>
          <a:p>
            <a:r>
              <a:rPr dirty="0"/>
              <a:t>- 3 Domains: Functional, Morphologic, Biomarkers (score 0–6)</a:t>
            </a:r>
          </a:p>
          <a:p>
            <a:r>
              <a:rPr dirty="0"/>
              <a:t>- Score ≥5: definite </a:t>
            </a:r>
            <a:r>
              <a:rPr dirty="0" err="1"/>
              <a:t>HFpEF</a:t>
            </a:r>
            <a:r>
              <a:rPr dirty="0"/>
              <a:t>; 2–4: indeterminate; ≤1: </a:t>
            </a:r>
            <a:r>
              <a:rPr dirty="0" err="1"/>
              <a:t>HFpEF</a:t>
            </a:r>
            <a:r>
              <a:rPr dirty="0"/>
              <a:t> unlikely</a:t>
            </a:r>
          </a:p>
          <a:p>
            <a:endParaRPr/>
          </a:p>
          <a:p>
            <a:r>
              <a:rPr dirty="0"/>
              <a:t>✅ Use scores to complement clinical judgment when </a:t>
            </a:r>
            <a:r>
              <a:rPr dirty="0" err="1"/>
              <a:t>HFpEF</a:t>
            </a:r>
            <a:r>
              <a:rPr dirty="0"/>
              <a:t> diagnosis is uncertain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511540"/>
            <a:ext cx="8229600" cy="5486400"/>
          </a:xfrm>
          <a:prstGeom prst="rect">
            <a:avLst/>
          </a:prstGeom>
          <a:noFill/>
        </p:spPr>
        <p:txBody>
          <a:bodyPr wrap="none">
            <a:spAutoFit/>
          </a:bodyPr>
          <a:lstStyle/>
          <a:p>
            <a:r>
              <a:rPr dirty="0"/>
              <a:t>Applying </a:t>
            </a:r>
            <a:r>
              <a:rPr dirty="0" err="1"/>
              <a:t>HFpEF</a:t>
            </a:r>
            <a:r>
              <a:rPr dirty="0"/>
              <a:t> Scores: Clinical Case</a:t>
            </a:r>
          </a:p>
        </p:txBody>
      </p:sp>
      <p:sp>
        <p:nvSpPr>
          <p:cNvPr id="5" name="TextBox 4"/>
          <p:cNvSpPr txBox="1">
            <a:spLocks noChangeAspect="1"/>
          </p:cNvSpPr>
          <p:nvPr/>
        </p:nvSpPr>
        <p:spPr>
          <a:xfrm>
            <a:off x="457200" y="1176727"/>
            <a:ext cx="9616189" cy="5355312"/>
          </a:xfrm>
          <a:prstGeom prst="rect">
            <a:avLst/>
          </a:prstGeom>
          <a:noFill/>
        </p:spPr>
        <p:txBody>
          <a:bodyPr wrap="square" lIns="91440" tIns="45720" rIns="91440" bIns="45720" anchor="t">
            <a:normAutofit/>
          </a:bodyPr>
          <a:lstStyle/>
          <a:p>
            <a:r>
              <a:rPr dirty="0"/>
              <a:t>👩‍⚕️ **Patient Profile:**</a:t>
            </a:r>
          </a:p>
          <a:p>
            <a:r>
              <a:rPr dirty="0"/>
              <a:t>- 68-year-old woman with progressive exertional dyspnea</a:t>
            </a:r>
          </a:p>
          <a:p>
            <a:r>
              <a:rPr dirty="0"/>
              <a:t>- BMI: 34 kg/m², BP: 148/88 mmHg on 3 antihypertensives</a:t>
            </a:r>
          </a:p>
          <a:p>
            <a:r>
              <a:rPr dirty="0"/>
              <a:t>- History of paroxysmal atrial fibrillation</a:t>
            </a:r>
          </a:p>
          <a:p>
            <a:r>
              <a:rPr dirty="0"/>
              <a:t>- NT-</a:t>
            </a:r>
            <a:r>
              <a:rPr dirty="0" err="1"/>
              <a:t>proBNP</a:t>
            </a:r>
            <a:r>
              <a:rPr dirty="0"/>
              <a:t>: 1100 </a:t>
            </a:r>
            <a:r>
              <a:rPr dirty="0" err="1"/>
              <a:t>pg</a:t>
            </a:r>
            <a:r>
              <a:rPr dirty="0"/>
              <a:t>/mL</a:t>
            </a:r>
          </a:p>
          <a:p>
            <a:r>
              <a:rPr dirty="0"/>
              <a:t>- Echo: LVEF 55%, E/e′ = 16, LA volume index 42 mL/m², PASP = 38 mmHg</a:t>
            </a:r>
          </a:p>
          <a:p>
            <a:endParaRPr/>
          </a:p>
          <a:p>
            <a:r>
              <a:rPr dirty="0"/>
              <a:t>🧮 **H2FPEF Score:**</a:t>
            </a:r>
          </a:p>
          <a:p>
            <a:r>
              <a:rPr dirty="0"/>
              <a:t>- Heavy: 2 pts | Hypertension: 1 pt | AF: 3 pts | PASP &gt;35: 1 pt | </a:t>
            </a:r>
            <a:endParaRPr lang="en-US" dirty="0"/>
          </a:p>
          <a:p>
            <a:r>
              <a:rPr dirty="0"/>
              <a:t>Age &gt;60: 1 pt | E/e′ &gt;9: 1 pt</a:t>
            </a:r>
            <a:endParaRPr/>
          </a:p>
          <a:p>
            <a:r>
              <a:rPr dirty="0"/>
              <a:t>- **Total: 9/9 → High probability of </a:t>
            </a:r>
            <a:r>
              <a:rPr dirty="0" err="1"/>
              <a:t>HFpEF</a:t>
            </a:r>
            <a:r>
              <a:rPr dirty="0"/>
              <a:t>**</a:t>
            </a:r>
          </a:p>
          <a:p>
            <a:endParaRPr/>
          </a:p>
          <a:p>
            <a:r>
              <a:rPr dirty="0"/>
              <a:t>🧮 **HFA-PEFF Score:**</a:t>
            </a:r>
          </a:p>
          <a:p>
            <a:r>
              <a:rPr dirty="0"/>
              <a:t>- Functional domain (E/e′, TR velocity): 2 pts</a:t>
            </a:r>
          </a:p>
          <a:p>
            <a:r>
              <a:rPr dirty="0"/>
              <a:t>- Morphologic domain (LAE): 2 pts</a:t>
            </a:r>
          </a:p>
          <a:p>
            <a:r>
              <a:rPr dirty="0"/>
              <a:t>- Biomarker domain (NT-</a:t>
            </a:r>
            <a:r>
              <a:rPr dirty="0" err="1"/>
              <a:t>proBNP</a:t>
            </a:r>
            <a:r>
              <a:rPr dirty="0"/>
              <a:t>): 2 pts</a:t>
            </a:r>
          </a:p>
          <a:p>
            <a:r>
              <a:rPr dirty="0"/>
              <a:t>- **Total: 6/6 → Definite </a:t>
            </a:r>
            <a:r>
              <a:rPr dirty="0" err="1"/>
              <a:t>HFpEF</a:t>
            </a:r>
            <a:r>
              <a:rPr dirty="0"/>
              <a:t>**</a:t>
            </a:r>
          </a:p>
          <a:p>
            <a:endParaRPr/>
          </a:p>
          <a:p>
            <a:r>
              <a:rPr dirty="0"/>
              <a:t>✅ Diagnostic confidence is high → proceed to guideline-directed </a:t>
            </a:r>
            <a:r>
              <a:rPr lang="en-US" dirty="0"/>
              <a:t>therapy</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454" y="371007"/>
            <a:ext cx="8229600" cy="5486400"/>
          </a:xfrm>
          <a:prstGeom prst="rect">
            <a:avLst/>
          </a:prstGeom>
          <a:noFill/>
        </p:spPr>
        <p:txBody>
          <a:bodyPr wrap="none">
            <a:spAutoFit/>
          </a:bodyPr>
          <a:lstStyle/>
          <a:p>
            <a:r>
              <a:rPr dirty="0"/>
              <a:t>Pathophysiology: Key Concepts</a:t>
            </a:r>
          </a:p>
        </p:txBody>
      </p:sp>
      <p:sp>
        <p:nvSpPr>
          <p:cNvPr id="5" name="TextBox 4"/>
          <p:cNvSpPr txBox="1"/>
          <p:nvPr/>
        </p:nvSpPr>
        <p:spPr>
          <a:xfrm>
            <a:off x="260454" y="1148621"/>
            <a:ext cx="5208477" cy="2585323"/>
          </a:xfrm>
          <a:prstGeom prst="rect">
            <a:avLst/>
          </a:prstGeom>
          <a:noFill/>
        </p:spPr>
        <p:txBody>
          <a:bodyPr wrap="none" lIns="91440" tIns="45720" rIns="91440" bIns="45720" anchor="t">
            <a:spAutoFit/>
          </a:bodyPr>
          <a:lstStyle/>
          <a:p>
            <a:r>
              <a:rPr dirty="0"/>
              <a:t>Myocardial stiffening</a:t>
            </a:r>
          </a:p>
          <a:p>
            <a:endParaRPr lang="en-US" dirty="0"/>
          </a:p>
          <a:p>
            <a:r>
              <a:rPr dirty="0"/>
              <a:t>Microvascular dysfunction</a:t>
            </a:r>
          </a:p>
          <a:p>
            <a:endParaRPr lang="en-US" dirty="0"/>
          </a:p>
          <a:p>
            <a:r>
              <a:rPr dirty="0"/>
              <a:t>Systemic inflammation</a:t>
            </a:r>
          </a:p>
          <a:p>
            <a:endParaRPr lang="en-US" dirty="0"/>
          </a:p>
          <a:p>
            <a:r>
              <a:rPr dirty="0"/>
              <a:t>Chronotropic incompetence</a:t>
            </a:r>
            <a:endParaRPr lang="en-US" dirty="0"/>
          </a:p>
          <a:p>
            <a:endParaRPr dirty="0"/>
          </a:p>
          <a:p>
            <a:r>
              <a:rPr dirty="0"/>
              <a:t>Right heart and pulmonary vascular involvement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731394-E00D-A808-55FF-A2A6559163DF}"/>
              </a:ext>
            </a:extLst>
          </p:cNvPr>
          <p:cNvSpPr>
            <a:spLocks noGrp="1"/>
          </p:cNvSpPr>
          <p:nvPr>
            <p:ph idx="1"/>
          </p:nvPr>
        </p:nvSpPr>
        <p:spPr>
          <a:xfrm>
            <a:off x="562139" y="531123"/>
            <a:ext cx="7035887" cy="5312488"/>
          </a:xfrm>
        </p:spPr>
        <p:txBody>
          <a:bodyPr vert="horz" lIns="91440" tIns="45720" rIns="91440" bIns="45720" rtlCol="0" anchor="t">
            <a:normAutofit fontScale="85000" lnSpcReduction="10000"/>
          </a:bodyPr>
          <a:lstStyle/>
          <a:p>
            <a:r>
              <a:rPr lang="en-US" dirty="0"/>
              <a:t>⚠️ </a:t>
            </a:r>
            <a:r>
              <a:rPr lang="en-US" b="1" dirty="0"/>
              <a:t>Limitations of NT-</a:t>
            </a:r>
            <a:r>
              <a:rPr lang="en-US" b="1" dirty="0" err="1"/>
              <a:t>proBNP</a:t>
            </a:r>
            <a:r>
              <a:rPr lang="en-US" b="1" dirty="0"/>
              <a:t> in Diagnosing Heart Failure</a:t>
            </a:r>
            <a:endParaRPr lang="en-US" dirty="0"/>
          </a:p>
          <a:p>
            <a:r>
              <a:rPr lang="en-US" b="1" dirty="0">
                <a:ea typeface="+mn-lt"/>
                <a:cs typeface="+mn-lt"/>
              </a:rPr>
              <a:t>Age-Dependent Elevation:</a:t>
            </a:r>
            <a:br>
              <a:rPr lang="en-US" b="1" dirty="0">
                <a:ea typeface="+mn-lt"/>
                <a:cs typeface="+mn-lt"/>
              </a:rPr>
            </a:br>
            <a:r>
              <a:rPr lang="en-US" dirty="0">
                <a:ea typeface="+mn-lt"/>
                <a:cs typeface="+mn-lt"/>
              </a:rPr>
              <a:t> NT-</a:t>
            </a:r>
            <a:r>
              <a:rPr lang="en-US" dirty="0" err="1">
                <a:ea typeface="+mn-lt"/>
                <a:cs typeface="+mn-lt"/>
              </a:rPr>
              <a:t>proBNP</a:t>
            </a:r>
            <a:r>
              <a:rPr lang="en-US" dirty="0">
                <a:ea typeface="+mn-lt"/>
                <a:cs typeface="+mn-lt"/>
              </a:rPr>
              <a:t> levels naturally increase with age, reducing specificity in elderly patients.</a:t>
            </a:r>
            <a:endParaRPr lang="en-US" dirty="0"/>
          </a:p>
          <a:p>
            <a:r>
              <a:rPr lang="en-US" b="1" dirty="0">
                <a:ea typeface="+mn-lt"/>
                <a:cs typeface="+mn-lt"/>
              </a:rPr>
              <a:t>Renal Dysfunction:</a:t>
            </a:r>
            <a:br>
              <a:rPr lang="en-US" b="1" dirty="0">
                <a:ea typeface="+mn-lt"/>
                <a:cs typeface="+mn-lt"/>
              </a:rPr>
            </a:br>
            <a:r>
              <a:rPr lang="en-US" dirty="0">
                <a:ea typeface="+mn-lt"/>
                <a:cs typeface="+mn-lt"/>
              </a:rPr>
              <a:t> Reduced clearance in chronic kidney disease (CKD) leads to elevated levels even without HF.</a:t>
            </a:r>
            <a:endParaRPr lang="en-US" dirty="0"/>
          </a:p>
          <a:p>
            <a:r>
              <a:rPr lang="en-US" b="1" dirty="0">
                <a:ea typeface="+mn-lt"/>
                <a:cs typeface="+mn-lt"/>
              </a:rPr>
              <a:t>Obesity</a:t>
            </a:r>
            <a:r>
              <a:rPr lang="en-US" dirty="0">
                <a:ea typeface="+mn-lt"/>
                <a:cs typeface="+mn-lt"/>
              </a:rPr>
              <a:t>:</a:t>
            </a:r>
            <a:br>
              <a:rPr lang="en-US" dirty="0">
                <a:ea typeface="+mn-lt"/>
                <a:cs typeface="+mn-lt"/>
              </a:rPr>
            </a:br>
            <a:r>
              <a:rPr lang="en-US" dirty="0">
                <a:ea typeface="+mn-lt"/>
                <a:cs typeface="+mn-lt"/>
              </a:rPr>
              <a:t> Levels are often falsely low in obese individuals due to increased clearance and lower production.</a:t>
            </a:r>
            <a:endParaRPr lang="en-US" dirty="0"/>
          </a:p>
          <a:p>
            <a:r>
              <a:rPr lang="en-US" b="1" dirty="0">
                <a:ea typeface="+mn-lt"/>
                <a:cs typeface="+mn-lt"/>
              </a:rPr>
              <a:t>Atrial Fibrillation:</a:t>
            </a:r>
            <a:br>
              <a:rPr lang="en-US" b="1" dirty="0">
                <a:ea typeface="+mn-lt"/>
                <a:cs typeface="+mn-lt"/>
              </a:rPr>
            </a:br>
            <a:r>
              <a:rPr lang="en-US" dirty="0">
                <a:ea typeface="+mn-lt"/>
                <a:cs typeface="+mn-lt"/>
              </a:rPr>
              <a:t> AF can elevate NT-</a:t>
            </a:r>
            <a:r>
              <a:rPr lang="en-US" dirty="0" err="1">
                <a:ea typeface="+mn-lt"/>
                <a:cs typeface="+mn-lt"/>
              </a:rPr>
              <a:t>proBNP</a:t>
            </a:r>
            <a:r>
              <a:rPr lang="en-US" dirty="0">
                <a:ea typeface="+mn-lt"/>
                <a:cs typeface="+mn-lt"/>
              </a:rPr>
              <a:t> levels independently of HF due to atrial stretch.</a:t>
            </a:r>
            <a:endParaRPr lang="en-US" dirty="0"/>
          </a:p>
          <a:p>
            <a:r>
              <a:rPr lang="en-US" b="1" dirty="0">
                <a:ea typeface="+mn-lt"/>
                <a:cs typeface="+mn-lt"/>
              </a:rPr>
              <a:t>Acute vs Chronic Distinction:</a:t>
            </a:r>
            <a:br>
              <a:rPr lang="en-US" b="1" dirty="0">
                <a:ea typeface="+mn-lt"/>
                <a:cs typeface="+mn-lt"/>
              </a:rPr>
            </a:br>
            <a:r>
              <a:rPr lang="en-US" dirty="0">
                <a:ea typeface="+mn-lt"/>
                <a:cs typeface="+mn-lt"/>
              </a:rPr>
              <a:t> Cannot always differentiate between acute decompensation and chronic stable HF.</a:t>
            </a:r>
            <a:endParaRPr lang="en-US" dirty="0"/>
          </a:p>
          <a:p>
            <a:r>
              <a:rPr lang="en-US" dirty="0" err="1">
                <a:ea typeface="+mn-lt"/>
                <a:cs typeface="+mn-lt"/>
              </a:rPr>
              <a:t>HFpEF</a:t>
            </a:r>
            <a:r>
              <a:rPr lang="en-US" dirty="0">
                <a:ea typeface="+mn-lt"/>
                <a:cs typeface="+mn-lt"/>
              </a:rPr>
              <a:t> vs </a:t>
            </a:r>
            <a:r>
              <a:rPr lang="en-US" dirty="0" err="1">
                <a:ea typeface="+mn-lt"/>
                <a:cs typeface="+mn-lt"/>
              </a:rPr>
              <a:t>HFrEF</a:t>
            </a:r>
            <a:r>
              <a:rPr lang="en-US" dirty="0">
                <a:ea typeface="+mn-lt"/>
                <a:cs typeface="+mn-lt"/>
              </a:rPr>
              <a:t> Sensitivity:</a:t>
            </a:r>
            <a:br>
              <a:rPr lang="en-US" dirty="0">
                <a:ea typeface="+mn-lt"/>
                <a:cs typeface="+mn-lt"/>
              </a:rPr>
            </a:br>
            <a:r>
              <a:rPr lang="en-US" dirty="0">
                <a:ea typeface="+mn-lt"/>
                <a:cs typeface="+mn-lt"/>
              </a:rPr>
              <a:t> May be less elevated in </a:t>
            </a:r>
            <a:r>
              <a:rPr lang="en-US" dirty="0" err="1">
                <a:ea typeface="+mn-lt"/>
                <a:cs typeface="+mn-lt"/>
              </a:rPr>
              <a:t>HFpEF</a:t>
            </a:r>
            <a:r>
              <a:rPr lang="en-US" dirty="0">
                <a:ea typeface="+mn-lt"/>
                <a:cs typeface="+mn-lt"/>
              </a:rPr>
              <a:t> compared to </a:t>
            </a:r>
            <a:r>
              <a:rPr lang="en-US" dirty="0" err="1">
                <a:ea typeface="+mn-lt"/>
                <a:cs typeface="+mn-lt"/>
              </a:rPr>
              <a:t>HFrEF</a:t>
            </a:r>
            <a:r>
              <a:rPr lang="en-US" dirty="0">
                <a:ea typeface="+mn-lt"/>
                <a:cs typeface="+mn-lt"/>
              </a:rPr>
              <a:t>, making interpretation more nuanced.</a:t>
            </a:r>
            <a:endParaRPr lang="en-US" dirty="0"/>
          </a:p>
          <a:p>
            <a:r>
              <a:rPr lang="en-US" b="1" dirty="0">
                <a:ea typeface="+mn-lt"/>
                <a:cs typeface="+mn-lt"/>
              </a:rPr>
              <a:t>Other Non-Cardiac Conditions</a:t>
            </a:r>
            <a:r>
              <a:rPr lang="en-US" dirty="0">
                <a:ea typeface="+mn-lt"/>
                <a:cs typeface="+mn-lt"/>
              </a:rPr>
              <a:t>:</a:t>
            </a:r>
            <a:br>
              <a:rPr lang="en-US" dirty="0">
                <a:ea typeface="+mn-lt"/>
                <a:cs typeface="+mn-lt"/>
              </a:rPr>
            </a:br>
            <a:r>
              <a:rPr lang="en-US" dirty="0">
                <a:ea typeface="+mn-lt"/>
                <a:cs typeface="+mn-lt"/>
              </a:rPr>
              <a:t> Pulmonary embolism, sepsis, and pulmonary hypertension can raise NT-</a:t>
            </a:r>
            <a:r>
              <a:rPr lang="en-US" err="1">
                <a:ea typeface="+mn-lt"/>
                <a:cs typeface="+mn-lt"/>
              </a:rPr>
              <a:t>proBNP</a:t>
            </a:r>
            <a:r>
              <a:rPr lang="en-US" dirty="0">
                <a:ea typeface="+mn-lt"/>
                <a:cs typeface="+mn-lt"/>
              </a:rPr>
              <a:t> levels.</a:t>
            </a:r>
            <a:endParaRPr lang="en-US" dirty="0"/>
          </a:p>
          <a:p>
            <a:endParaRPr lang="en-US" dirty="0"/>
          </a:p>
        </p:txBody>
      </p:sp>
    </p:spTree>
    <p:extLst>
      <p:ext uri="{BB962C8B-B14F-4D97-AF65-F5344CB8AC3E}">
        <p14:creationId xmlns:p14="http://schemas.microsoft.com/office/powerpoint/2010/main" val="870325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7BEB6AB-26E4-4412-831D-6097D53D219A}"/>
              </a:ext>
            </a:extLst>
          </p:cNvPr>
          <p:cNvSpPr>
            <a:spLocks noGrp="1"/>
          </p:cNvSpPr>
          <p:nvPr>
            <p:ph type="title"/>
          </p:nvPr>
        </p:nvSpPr>
        <p:spPr>
          <a:xfrm>
            <a:off x="486000" y="1343250"/>
            <a:ext cx="7972127" cy="972000"/>
          </a:xfrm>
        </p:spPr>
        <p:txBody>
          <a:bodyPr/>
          <a:lstStyle/>
          <a:p>
            <a:r>
              <a:rPr lang="en-GB" dirty="0"/>
              <a:t>Paulus paradigm: S</a:t>
            </a:r>
            <a:r>
              <a:rPr lang="en-ZA" dirty="0"/>
              <a:t>ystemic inflammation drives myocardial remodelling in HFpEF</a:t>
            </a:r>
            <a:endParaRPr lang="en-GB" dirty="0"/>
          </a:p>
        </p:txBody>
      </p:sp>
      <p:sp>
        <p:nvSpPr>
          <p:cNvPr id="10" name="Text Placeholder 9">
            <a:extLst>
              <a:ext uri="{FF2B5EF4-FFF2-40B4-BE49-F238E27FC236}">
                <a16:creationId xmlns:a16="http://schemas.microsoft.com/office/drawing/2014/main" id="{FBC1481A-676E-4AD7-8155-006FADE0BFED}"/>
              </a:ext>
            </a:extLst>
          </p:cNvPr>
          <p:cNvSpPr>
            <a:spLocks noGrp="1"/>
          </p:cNvSpPr>
          <p:nvPr>
            <p:ph type="body" sz="quarter" idx="13"/>
          </p:nvPr>
        </p:nvSpPr>
        <p:spPr>
          <a:xfrm>
            <a:off x="485999" y="5381580"/>
            <a:ext cx="6489000" cy="376170"/>
          </a:xfrm>
        </p:spPr>
        <p:txBody>
          <a:bodyPr/>
          <a:lstStyle/>
          <a:p>
            <a:br>
              <a:rPr lang="en-GB" sz="600" dirty="0">
                <a:solidFill>
                  <a:srgbClr val="001965"/>
                </a:solidFill>
              </a:rPr>
            </a:br>
            <a:r>
              <a:rPr kumimoji="0" lang="en-GB" sz="600" b="0" u="none" strike="noStrike" kern="1200" cap="none" spc="0" normalizeH="0" baseline="0" noProof="0" dirty="0">
                <a:ln>
                  <a:noFill/>
                </a:ln>
                <a:solidFill>
                  <a:srgbClr val="001965"/>
                </a:solidFill>
                <a:effectLst/>
                <a:uLnTx/>
                <a:uFillTx/>
                <a:ea typeface="+mn-ea"/>
                <a:cs typeface="+mn-cs"/>
              </a:rPr>
              <a:t>cGMP, cyclic guanosine monophosphate; </a:t>
            </a:r>
            <a:r>
              <a:rPr lang="en-GB" sz="600" dirty="0">
                <a:solidFill>
                  <a:srgbClr val="001965"/>
                </a:solidFill>
              </a:rPr>
              <a:t>COPD, chronic obstructive pulmonary disease; </a:t>
            </a:r>
            <a:r>
              <a:rPr kumimoji="0" lang="en-US" sz="600" b="0" u="none" strike="noStrike" kern="1200" cap="none" spc="0" normalizeH="0" baseline="0" noProof="0" dirty="0">
                <a:ln>
                  <a:noFill/>
                </a:ln>
                <a:solidFill>
                  <a:srgbClr val="001965"/>
                </a:solidFill>
                <a:effectLst/>
                <a:uLnTx/>
                <a:uFillTx/>
                <a:ea typeface="+mn-ea"/>
                <a:cs typeface="+mn-cs"/>
              </a:rPr>
              <a:t>HFpEF, </a:t>
            </a:r>
            <a:r>
              <a:rPr kumimoji="0" lang="en-GB" sz="600" b="0" u="none" strike="noStrike" kern="1200" cap="none" spc="0" normalizeH="0" baseline="0" noProof="0" dirty="0">
                <a:ln>
                  <a:noFill/>
                </a:ln>
                <a:solidFill>
                  <a:srgbClr val="001965"/>
                </a:solidFill>
                <a:effectLst/>
                <a:uLnTx/>
                <a:uFillTx/>
                <a:ea typeface="+mn-ea"/>
                <a:cs typeface="+mn-cs"/>
              </a:rPr>
              <a:t>heart failure with preserved ejection fraction; IL-6, interleukin-6; LV, </a:t>
            </a:r>
            <a:r>
              <a:rPr lang="en-GB" sz="600" dirty="0">
                <a:solidFill>
                  <a:srgbClr val="001965"/>
                </a:solidFill>
              </a:rPr>
              <a:t>left ventricular; </a:t>
            </a:r>
            <a:r>
              <a:rPr kumimoji="0" lang="en-GB" sz="600" b="0" u="none" strike="noStrike" kern="1200" cap="none" spc="0" normalizeH="0" baseline="0" noProof="0" dirty="0">
                <a:ln>
                  <a:noFill/>
                </a:ln>
                <a:solidFill>
                  <a:srgbClr val="001965"/>
                </a:solidFill>
                <a:effectLst/>
                <a:uLnTx/>
                <a:uFillTx/>
                <a:ea typeface="+mn-ea"/>
                <a:cs typeface="+mn-cs"/>
              </a:rPr>
              <a:t>NO, nitric oxide; ONOO-, peroxynitrite; PKG, protein kinase G; ROS, reactive oxygen species; sGC, soluble guanylate cyclase; sST2, soluble suppression of tumourigenicity 2; TGF, transforming growth factor; TGF-</a:t>
            </a:r>
            <a:r>
              <a:rPr kumimoji="0" lang="el-GR" sz="600" b="0" u="none" strike="noStrike" kern="1200" cap="none" spc="0" normalizeH="0" baseline="0" noProof="0" dirty="0">
                <a:ln>
                  <a:noFill/>
                </a:ln>
                <a:solidFill>
                  <a:srgbClr val="001965"/>
                </a:solidFill>
                <a:effectLst/>
                <a:uLnTx/>
                <a:uFillTx/>
                <a:ea typeface="+mn-ea"/>
                <a:cs typeface="+mn-cs"/>
              </a:rPr>
              <a:t>β</a:t>
            </a:r>
            <a:r>
              <a:rPr kumimoji="0" lang="en-US" sz="600" b="0" u="none" strike="noStrike" kern="1200" cap="none" spc="0" normalizeH="0" baseline="0" noProof="0" dirty="0">
                <a:ln>
                  <a:noFill/>
                </a:ln>
                <a:solidFill>
                  <a:srgbClr val="001965"/>
                </a:solidFill>
                <a:effectLst/>
                <a:uLnTx/>
                <a:uFillTx/>
                <a:ea typeface="+mn-ea"/>
                <a:cs typeface="+mn-cs"/>
              </a:rPr>
              <a:t>, transforming growth factor </a:t>
            </a:r>
            <a:r>
              <a:rPr kumimoji="0" lang="el-GR" sz="600" b="0" u="none" strike="noStrike" kern="1200" cap="none" spc="0" normalizeH="0" baseline="0" noProof="0" dirty="0">
                <a:ln>
                  <a:noFill/>
                </a:ln>
                <a:solidFill>
                  <a:srgbClr val="001965"/>
                </a:solidFill>
                <a:effectLst/>
                <a:uLnTx/>
                <a:uFillTx/>
                <a:ea typeface="+mn-ea"/>
                <a:cs typeface="+mn-cs"/>
              </a:rPr>
              <a:t>β</a:t>
            </a:r>
            <a:r>
              <a:rPr kumimoji="0" lang="en-US" sz="600" b="0" u="none" strike="noStrike" kern="1200" cap="none" spc="0" normalizeH="0" baseline="0" noProof="0" dirty="0">
                <a:ln>
                  <a:noFill/>
                </a:ln>
                <a:solidFill>
                  <a:srgbClr val="001965"/>
                </a:solidFill>
                <a:effectLst/>
                <a:uLnTx/>
                <a:uFillTx/>
                <a:ea typeface="+mn-ea"/>
                <a:cs typeface="+mn-cs"/>
              </a:rPr>
              <a:t>;</a:t>
            </a:r>
            <a:r>
              <a:rPr kumimoji="0" lang="en-GB" sz="600" b="0" u="none" strike="noStrike" kern="1200" cap="none" spc="0" normalizeH="0" baseline="0" noProof="0" dirty="0">
                <a:ln>
                  <a:noFill/>
                </a:ln>
                <a:solidFill>
                  <a:srgbClr val="001965"/>
                </a:solidFill>
                <a:effectLst/>
                <a:uLnTx/>
                <a:uFillTx/>
                <a:ea typeface="+mn-ea"/>
                <a:cs typeface="+mn-cs"/>
              </a:rPr>
              <a:t> TNF-</a:t>
            </a:r>
            <a:r>
              <a:rPr kumimoji="0" lang="el-GR" sz="600" b="0" u="none" strike="noStrike" kern="1200" cap="none" spc="0" normalizeH="0" baseline="0" noProof="0" dirty="0">
                <a:ln>
                  <a:noFill/>
                </a:ln>
                <a:solidFill>
                  <a:srgbClr val="001965"/>
                </a:solidFill>
                <a:effectLst/>
                <a:uLnTx/>
                <a:uFillTx/>
                <a:ea typeface="+mn-ea"/>
                <a:cs typeface="Apis For Office" panose="020B0504010101010104" pitchFamily="34" charset="0"/>
              </a:rPr>
              <a:t>α</a:t>
            </a:r>
            <a:r>
              <a:rPr kumimoji="0" lang="en-GB" sz="600" b="0" u="none" strike="noStrike" kern="1200" cap="none" spc="0" normalizeH="0" baseline="0" noProof="0" dirty="0">
                <a:ln>
                  <a:noFill/>
                </a:ln>
                <a:solidFill>
                  <a:srgbClr val="001965"/>
                </a:solidFill>
                <a:effectLst/>
                <a:uLnTx/>
                <a:uFillTx/>
                <a:ea typeface="+mn-ea"/>
                <a:cs typeface="Apis For Office" panose="020B0504010101010104" pitchFamily="34" charset="0"/>
              </a:rPr>
              <a:t>, tumour necrosis factor alpha; T2D, type </a:t>
            </a:r>
            <a:r>
              <a:rPr lang="en-GB" sz="600" dirty="0">
                <a:solidFill>
                  <a:srgbClr val="001965"/>
                </a:solidFill>
                <a:cs typeface="Apis For Office" panose="020B0504010101010104" pitchFamily="34" charset="0"/>
              </a:rPr>
              <a:t>2 diabetes; </a:t>
            </a:r>
            <a:r>
              <a:rPr kumimoji="0" lang="en-GB" sz="600" b="0" u="none" strike="noStrike" kern="1200" cap="none" spc="0" normalizeH="0" baseline="0" noProof="0" dirty="0">
                <a:ln>
                  <a:noFill/>
                </a:ln>
                <a:solidFill>
                  <a:srgbClr val="001965"/>
                </a:solidFill>
                <a:effectLst/>
                <a:uLnTx/>
                <a:uFillTx/>
                <a:ea typeface="+mn-ea"/>
                <a:cs typeface="+mn-cs"/>
              </a:rPr>
              <a:t>VCAM, vascular cell adhesion molecule 1</a:t>
            </a:r>
            <a:br>
              <a:rPr kumimoji="0" lang="en-GB" sz="600" b="0" u="none" strike="noStrike" kern="1200" cap="none" spc="0" normalizeH="0" baseline="0" noProof="0" dirty="0">
                <a:ln>
                  <a:noFill/>
                </a:ln>
                <a:solidFill>
                  <a:srgbClr val="001965"/>
                </a:solidFill>
                <a:effectLst/>
                <a:uLnTx/>
                <a:uFillTx/>
                <a:ea typeface="+mn-ea"/>
                <a:cs typeface="+mn-cs"/>
              </a:rPr>
            </a:br>
            <a:r>
              <a:rPr kumimoji="0" lang="en-GB" sz="600" b="0" u="none" strike="noStrike" kern="1200" cap="none" spc="0" normalizeH="0" baseline="0" noProof="0" dirty="0">
                <a:ln>
                  <a:noFill/>
                </a:ln>
                <a:solidFill>
                  <a:srgbClr val="001965"/>
                </a:solidFill>
                <a:effectLst/>
                <a:uLnTx/>
                <a:uFillTx/>
                <a:ea typeface="+mn-ea"/>
                <a:cs typeface="+mn-cs"/>
              </a:rPr>
              <a:t>1. </a:t>
            </a:r>
            <a:r>
              <a:rPr lang="en-GB" sz="600" dirty="0">
                <a:solidFill>
                  <a:srgbClr val="001965"/>
                </a:solidFill>
              </a:rPr>
              <a:t>Paulus WJ et al. J Am Coll Cardiol 2013;62:263–271</a:t>
            </a:r>
            <a:endParaRPr lang="en-GB" sz="600" dirty="0"/>
          </a:p>
        </p:txBody>
      </p:sp>
      <p:sp>
        <p:nvSpPr>
          <p:cNvPr id="2" name="Rectangle: Rounded Corners 1">
            <a:extLst>
              <a:ext uri="{FF2B5EF4-FFF2-40B4-BE49-F238E27FC236}">
                <a16:creationId xmlns:a16="http://schemas.microsoft.com/office/drawing/2014/main" id="{F09BCD5A-4F1F-07FB-7ACF-A2BF3ACE71AD}"/>
              </a:ext>
            </a:extLst>
          </p:cNvPr>
          <p:cNvSpPr/>
          <p:nvPr/>
        </p:nvSpPr>
        <p:spPr>
          <a:xfrm>
            <a:off x="2687893" y="2363446"/>
            <a:ext cx="3975058" cy="2775247"/>
          </a:xfrm>
          <a:prstGeom prst="roundRect">
            <a:avLst>
              <a:gd name="adj" fmla="val 4389"/>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143" name="Freeform 5">
            <a:extLst>
              <a:ext uri="{FF2B5EF4-FFF2-40B4-BE49-F238E27FC236}">
                <a16:creationId xmlns:a16="http://schemas.microsoft.com/office/drawing/2014/main" id="{FA3B0A2F-814F-2C2D-501D-659B4C5B8383}"/>
              </a:ext>
            </a:extLst>
          </p:cNvPr>
          <p:cNvSpPr>
            <a:spLocks/>
          </p:cNvSpPr>
          <p:nvPr/>
        </p:nvSpPr>
        <p:spPr bwMode="auto">
          <a:xfrm>
            <a:off x="4367754" y="3596877"/>
            <a:ext cx="427435" cy="484585"/>
          </a:xfrm>
          <a:custGeom>
            <a:avLst/>
            <a:gdLst>
              <a:gd name="T0" fmla="*/ 0 w 151"/>
              <a:gd name="T1" fmla="*/ 0 h 171"/>
              <a:gd name="T2" fmla="*/ 0 w 151"/>
              <a:gd name="T3" fmla="*/ 83 h 171"/>
              <a:gd name="T4" fmla="*/ 16 w 151"/>
              <a:gd name="T5" fmla="*/ 99 h 171"/>
              <a:gd name="T6" fmla="*/ 135 w 151"/>
              <a:gd name="T7" fmla="*/ 99 h 171"/>
              <a:gd name="T8" fmla="*/ 151 w 151"/>
              <a:gd name="T9" fmla="*/ 115 h 171"/>
              <a:gd name="T10" fmla="*/ 151 w 151"/>
              <a:gd name="T11" fmla="*/ 171 h 171"/>
            </a:gdLst>
            <a:ahLst/>
            <a:cxnLst>
              <a:cxn ang="0">
                <a:pos x="T0" y="T1"/>
              </a:cxn>
              <a:cxn ang="0">
                <a:pos x="T2" y="T3"/>
              </a:cxn>
              <a:cxn ang="0">
                <a:pos x="T4" y="T5"/>
              </a:cxn>
              <a:cxn ang="0">
                <a:pos x="T6" y="T7"/>
              </a:cxn>
              <a:cxn ang="0">
                <a:pos x="T8" y="T9"/>
              </a:cxn>
              <a:cxn ang="0">
                <a:pos x="T10" y="T11"/>
              </a:cxn>
            </a:cxnLst>
            <a:rect l="0" t="0" r="r" b="b"/>
            <a:pathLst>
              <a:path w="151" h="171">
                <a:moveTo>
                  <a:pt x="0" y="0"/>
                </a:moveTo>
                <a:cubicBezTo>
                  <a:pt x="0" y="83"/>
                  <a:pt x="0" y="83"/>
                  <a:pt x="0" y="83"/>
                </a:cubicBezTo>
                <a:cubicBezTo>
                  <a:pt x="0" y="92"/>
                  <a:pt x="7" y="99"/>
                  <a:pt x="16" y="99"/>
                </a:cubicBezTo>
                <a:cubicBezTo>
                  <a:pt x="135" y="99"/>
                  <a:pt x="135" y="99"/>
                  <a:pt x="135" y="99"/>
                </a:cubicBezTo>
                <a:cubicBezTo>
                  <a:pt x="144" y="99"/>
                  <a:pt x="151" y="106"/>
                  <a:pt x="151" y="115"/>
                </a:cubicBezTo>
                <a:cubicBezTo>
                  <a:pt x="151" y="171"/>
                  <a:pt x="151" y="171"/>
                  <a:pt x="151" y="171"/>
                </a:cubicBezTo>
              </a:path>
            </a:pathLst>
          </a:custGeom>
          <a:noFill/>
          <a:ln w="44450" cap="rnd">
            <a:solidFill>
              <a:srgbClr val="0019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82" name="Freeform 50">
            <a:extLst>
              <a:ext uri="{FF2B5EF4-FFF2-40B4-BE49-F238E27FC236}">
                <a16:creationId xmlns:a16="http://schemas.microsoft.com/office/drawing/2014/main" id="{62067380-CDDD-6A2B-29A8-0DC60EA079BA}"/>
              </a:ext>
            </a:extLst>
          </p:cNvPr>
          <p:cNvSpPr>
            <a:spLocks/>
          </p:cNvSpPr>
          <p:nvPr/>
        </p:nvSpPr>
        <p:spPr bwMode="auto">
          <a:xfrm>
            <a:off x="3849832" y="3097022"/>
            <a:ext cx="772716" cy="491519"/>
          </a:xfrm>
          <a:custGeom>
            <a:avLst/>
            <a:gdLst>
              <a:gd name="T0" fmla="*/ 245 w 273"/>
              <a:gd name="T1" fmla="*/ 202 h 202"/>
              <a:gd name="T2" fmla="*/ 28 w 273"/>
              <a:gd name="T3" fmla="*/ 202 h 202"/>
              <a:gd name="T4" fmla="*/ 0 w 273"/>
              <a:gd name="T5" fmla="*/ 174 h 202"/>
              <a:gd name="T6" fmla="*/ 0 w 273"/>
              <a:gd name="T7" fmla="*/ 28 h 202"/>
              <a:gd name="T8" fmla="*/ 28 w 273"/>
              <a:gd name="T9" fmla="*/ 0 h 202"/>
              <a:gd name="T10" fmla="*/ 245 w 273"/>
              <a:gd name="T11" fmla="*/ 0 h 202"/>
              <a:gd name="T12" fmla="*/ 273 w 273"/>
              <a:gd name="T13" fmla="*/ 28 h 202"/>
              <a:gd name="T14" fmla="*/ 273 w 273"/>
              <a:gd name="T15" fmla="*/ 174 h 202"/>
              <a:gd name="T16" fmla="*/ 245 w 273"/>
              <a:gd name="T17" fmla="*/ 20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3" h="202">
                <a:moveTo>
                  <a:pt x="245" y="202"/>
                </a:moveTo>
                <a:cubicBezTo>
                  <a:pt x="28" y="202"/>
                  <a:pt x="28" y="202"/>
                  <a:pt x="28" y="202"/>
                </a:cubicBezTo>
                <a:cubicBezTo>
                  <a:pt x="13" y="202"/>
                  <a:pt x="0" y="189"/>
                  <a:pt x="0" y="174"/>
                </a:cubicBezTo>
                <a:cubicBezTo>
                  <a:pt x="0" y="28"/>
                  <a:pt x="0" y="28"/>
                  <a:pt x="0" y="28"/>
                </a:cubicBezTo>
                <a:cubicBezTo>
                  <a:pt x="0" y="12"/>
                  <a:pt x="13" y="0"/>
                  <a:pt x="28" y="0"/>
                </a:cubicBezTo>
                <a:cubicBezTo>
                  <a:pt x="245" y="0"/>
                  <a:pt x="245" y="0"/>
                  <a:pt x="245" y="0"/>
                </a:cubicBezTo>
                <a:cubicBezTo>
                  <a:pt x="261" y="0"/>
                  <a:pt x="273" y="12"/>
                  <a:pt x="273" y="28"/>
                </a:cubicBezTo>
                <a:cubicBezTo>
                  <a:pt x="273" y="174"/>
                  <a:pt x="273" y="174"/>
                  <a:pt x="273" y="174"/>
                </a:cubicBezTo>
                <a:cubicBezTo>
                  <a:pt x="273" y="189"/>
                  <a:pt x="261" y="202"/>
                  <a:pt x="245" y="202"/>
                </a:cubicBezTo>
                <a:close/>
              </a:path>
            </a:pathLst>
          </a:custGeom>
          <a:solidFill>
            <a:schemeClr val="accent5">
              <a:lumMod val="40000"/>
              <a:lumOff val="6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nvGrpSpPr>
          <p:cNvPr id="87" name="Group 86">
            <a:extLst>
              <a:ext uri="{FF2B5EF4-FFF2-40B4-BE49-F238E27FC236}">
                <a16:creationId xmlns:a16="http://schemas.microsoft.com/office/drawing/2014/main" id="{AF4E0408-A9E2-41A5-FFF0-B8A2DD7C296F}"/>
              </a:ext>
            </a:extLst>
          </p:cNvPr>
          <p:cNvGrpSpPr/>
          <p:nvPr/>
        </p:nvGrpSpPr>
        <p:grpSpPr>
          <a:xfrm>
            <a:off x="4657186" y="2941690"/>
            <a:ext cx="1438550" cy="655133"/>
            <a:chOff x="5068888" y="3062041"/>
            <a:chExt cx="2057400" cy="878135"/>
          </a:xfrm>
          <a:solidFill>
            <a:schemeClr val="accent5">
              <a:lumMod val="60000"/>
              <a:lumOff val="40000"/>
            </a:schemeClr>
          </a:solidFill>
        </p:grpSpPr>
        <p:sp>
          <p:nvSpPr>
            <p:cNvPr id="92" name="Freeform 60">
              <a:extLst>
                <a:ext uri="{FF2B5EF4-FFF2-40B4-BE49-F238E27FC236}">
                  <a16:creationId xmlns:a16="http://schemas.microsoft.com/office/drawing/2014/main" id="{79E365A7-C31E-C735-0DAC-06D2C09E2808}"/>
                </a:ext>
              </a:extLst>
            </p:cNvPr>
            <p:cNvSpPr>
              <a:spLocks/>
            </p:cNvSpPr>
            <p:nvPr/>
          </p:nvSpPr>
          <p:spPr bwMode="auto">
            <a:xfrm>
              <a:off x="5068888" y="3270247"/>
              <a:ext cx="1017588" cy="669929"/>
            </a:xfrm>
            <a:custGeom>
              <a:avLst/>
              <a:gdLst>
                <a:gd name="T0" fmla="*/ 262 w 269"/>
                <a:gd name="T1" fmla="*/ 8 h 202"/>
                <a:gd name="T2" fmla="*/ 248 w 269"/>
                <a:gd name="T3" fmla="*/ 0 h 202"/>
                <a:gd name="T4" fmla="*/ 28 w 269"/>
                <a:gd name="T5" fmla="*/ 0 h 202"/>
                <a:gd name="T6" fmla="*/ 0 w 269"/>
                <a:gd name="T7" fmla="*/ 28 h 202"/>
                <a:gd name="T8" fmla="*/ 0 w 269"/>
                <a:gd name="T9" fmla="*/ 174 h 202"/>
                <a:gd name="T10" fmla="*/ 28 w 269"/>
                <a:gd name="T11" fmla="*/ 202 h 202"/>
                <a:gd name="T12" fmla="*/ 267 w 269"/>
                <a:gd name="T13" fmla="*/ 202 h 202"/>
                <a:gd name="T14" fmla="*/ 267 w 269"/>
                <a:gd name="T15" fmla="*/ 28 h 202"/>
                <a:gd name="T16" fmla="*/ 262 w 269"/>
                <a:gd name="T17" fmla="*/ 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02">
                  <a:moveTo>
                    <a:pt x="262" y="8"/>
                  </a:moveTo>
                  <a:cubicBezTo>
                    <a:pt x="255" y="0"/>
                    <a:pt x="248" y="0"/>
                    <a:pt x="248" y="0"/>
                  </a:cubicBezTo>
                  <a:cubicBezTo>
                    <a:pt x="28" y="0"/>
                    <a:pt x="28" y="0"/>
                    <a:pt x="28" y="0"/>
                  </a:cubicBezTo>
                  <a:cubicBezTo>
                    <a:pt x="13" y="0"/>
                    <a:pt x="0" y="12"/>
                    <a:pt x="0" y="28"/>
                  </a:cubicBezTo>
                  <a:cubicBezTo>
                    <a:pt x="0" y="174"/>
                    <a:pt x="0" y="174"/>
                    <a:pt x="0" y="174"/>
                  </a:cubicBezTo>
                  <a:cubicBezTo>
                    <a:pt x="0" y="189"/>
                    <a:pt x="13" y="202"/>
                    <a:pt x="28" y="202"/>
                  </a:cubicBezTo>
                  <a:cubicBezTo>
                    <a:pt x="267" y="202"/>
                    <a:pt x="267" y="202"/>
                    <a:pt x="267" y="202"/>
                  </a:cubicBezTo>
                  <a:cubicBezTo>
                    <a:pt x="267" y="28"/>
                    <a:pt x="267" y="28"/>
                    <a:pt x="267" y="28"/>
                  </a:cubicBezTo>
                  <a:cubicBezTo>
                    <a:pt x="267" y="28"/>
                    <a:pt x="269" y="16"/>
                    <a:pt x="262" y="8"/>
                  </a:cubicBezTo>
                  <a:close/>
                </a:path>
              </a:pathLst>
            </a:custGeom>
            <a:solidFill>
              <a:schemeClr val="accent5">
                <a:lumMod val="40000"/>
                <a:lumOff val="6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93" name="Freeform 61">
              <a:extLst>
                <a:ext uri="{FF2B5EF4-FFF2-40B4-BE49-F238E27FC236}">
                  <a16:creationId xmlns:a16="http://schemas.microsoft.com/office/drawing/2014/main" id="{7C27D442-EE63-F153-89F9-A105D307DD99}"/>
                </a:ext>
              </a:extLst>
            </p:cNvPr>
            <p:cNvSpPr>
              <a:spLocks/>
            </p:cNvSpPr>
            <p:nvPr/>
          </p:nvSpPr>
          <p:spPr bwMode="auto">
            <a:xfrm>
              <a:off x="6119813" y="3062041"/>
              <a:ext cx="1006475" cy="863993"/>
            </a:xfrm>
            <a:custGeom>
              <a:avLst/>
              <a:gdLst>
                <a:gd name="T0" fmla="*/ 238 w 266"/>
                <a:gd name="T1" fmla="*/ 64 h 266"/>
                <a:gd name="T2" fmla="*/ 203 w 266"/>
                <a:gd name="T3" fmla="*/ 64 h 266"/>
                <a:gd name="T4" fmla="*/ 203 w 266"/>
                <a:gd name="T5" fmla="*/ 22 h 266"/>
                <a:gd name="T6" fmla="*/ 184 w 266"/>
                <a:gd name="T7" fmla="*/ 0 h 266"/>
                <a:gd name="T8" fmla="*/ 165 w 266"/>
                <a:gd name="T9" fmla="*/ 22 h 266"/>
                <a:gd name="T10" fmla="*/ 165 w 266"/>
                <a:gd name="T11" fmla="*/ 64 h 266"/>
                <a:gd name="T12" fmla="*/ 91 w 266"/>
                <a:gd name="T13" fmla="*/ 64 h 266"/>
                <a:gd name="T14" fmla="*/ 91 w 266"/>
                <a:gd name="T15" fmla="*/ 22 h 266"/>
                <a:gd name="T16" fmla="*/ 72 w 266"/>
                <a:gd name="T17" fmla="*/ 0 h 266"/>
                <a:gd name="T18" fmla="*/ 52 w 266"/>
                <a:gd name="T19" fmla="*/ 22 h 266"/>
                <a:gd name="T20" fmla="*/ 52 w 266"/>
                <a:gd name="T21" fmla="*/ 64 h 266"/>
                <a:gd name="T22" fmla="*/ 29 w 266"/>
                <a:gd name="T23" fmla="*/ 64 h 266"/>
                <a:gd name="T24" fmla="*/ 6 w 266"/>
                <a:gd name="T25" fmla="*/ 72 h 266"/>
                <a:gd name="T26" fmla="*/ 1 w 266"/>
                <a:gd name="T27" fmla="*/ 92 h 266"/>
                <a:gd name="T28" fmla="*/ 1 w 266"/>
                <a:gd name="T29" fmla="*/ 266 h 266"/>
                <a:gd name="T30" fmla="*/ 238 w 266"/>
                <a:gd name="T31" fmla="*/ 266 h 266"/>
                <a:gd name="T32" fmla="*/ 266 w 266"/>
                <a:gd name="T33" fmla="*/ 238 h 266"/>
                <a:gd name="T34" fmla="*/ 266 w 266"/>
                <a:gd name="T35" fmla="*/ 92 h 266"/>
                <a:gd name="T36" fmla="*/ 238 w 266"/>
                <a:gd name="T37" fmla="*/ 64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6" h="266">
                  <a:moveTo>
                    <a:pt x="238" y="64"/>
                  </a:moveTo>
                  <a:cubicBezTo>
                    <a:pt x="203" y="64"/>
                    <a:pt x="203" y="64"/>
                    <a:pt x="203" y="64"/>
                  </a:cubicBezTo>
                  <a:cubicBezTo>
                    <a:pt x="203" y="22"/>
                    <a:pt x="203" y="22"/>
                    <a:pt x="203" y="22"/>
                  </a:cubicBezTo>
                  <a:cubicBezTo>
                    <a:pt x="184" y="0"/>
                    <a:pt x="184" y="0"/>
                    <a:pt x="184" y="0"/>
                  </a:cubicBezTo>
                  <a:cubicBezTo>
                    <a:pt x="165" y="22"/>
                    <a:pt x="165" y="22"/>
                    <a:pt x="165" y="22"/>
                  </a:cubicBezTo>
                  <a:cubicBezTo>
                    <a:pt x="165" y="64"/>
                    <a:pt x="165" y="64"/>
                    <a:pt x="165" y="64"/>
                  </a:cubicBezTo>
                  <a:cubicBezTo>
                    <a:pt x="91" y="64"/>
                    <a:pt x="91" y="64"/>
                    <a:pt x="91" y="64"/>
                  </a:cubicBezTo>
                  <a:cubicBezTo>
                    <a:pt x="91" y="22"/>
                    <a:pt x="91" y="22"/>
                    <a:pt x="91" y="22"/>
                  </a:cubicBezTo>
                  <a:cubicBezTo>
                    <a:pt x="72" y="0"/>
                    <a:pt x="72" y="0"/>
                    <a:pt x="72" y="0"/>
                  </a:cubicBezTo>
                  <a:cubicBezTo>
                    <a:pt x="52" y="22"/>
                    <a:pt x="52" y="22"/>
                    <a:pt x="52" y="22"/>
                  </a:cubicBezTo>
                  <a:cubicBezTo>
                    <a:pt x="52" y="64"/>
                    <a:pt x="52" y="64"/>
                    <a:pt x="52" y="64"/>
                  </a:cubicBezTo>
                  <a:cubicBezTo>
                    <a:pt x="29" y="64"/>
                    <a:pt x="29" y="64"/>
                    <a:pt x="29" y="64"/>
                  </a:cubicBezTo>
                  <a:cubicBezTo>
                    <a:pt x="29" y="64"/>
                    <a:pt x="12" y="63"/>
                    <a:pt x="6" y="72"/>
                  </a:cubicBezTo>
                  <a:cubicBezTo>
                    <a:pt x="0" y="81"/>
                    <a:pt x="1" y="92"/>
                    <a:pt x="1" y="92"/>
                  </a:cubicBezTo>
                  <a:cubicBezTo>
                    <a:pt x="1" y="266"/>
                    <a:pt x="1" y="266"/>
                    <a:pt x="1" y="266"/>
                  </a:cubicBezTo>
                  <a:cubicBezTo>
                    <a:pt x="238" y="266"/>
                    <a:pt x="238" y="266"/>
                    <a:pt x="238" y="266"/>
                  </a:cubicBezTo>
                  <a:cubicBezTo>
                    <a:pt x="254" y="266"/>
                    <a:pt x="266" y="253"/>
                    <a:pt x="266" y="238"/>
                  </a:cubicBezTo>
                  <a:cubicBezTo>
                    <a:pt x="266" y="92"/>
                    <a:pt x="266" y="92"/>
                    <a:pt x="266" y="92"/>
                  </a:cubicBezTo>
                  <a:cubicBezTo>
                    <a:pt x="266" y="76"/>
                    <a:pt x="254" y="64"/>
                    <a:pt x="238" y="64"/>
                  </a:cubicBezTo>
                  <a:close/>
                </a:path>
              </a:pathLst>
            </a:custGeom>
            <a:solidFill>
              <a:schemeClr val="accent5">
                <a:lumMod val="40000"/>
                <a:lumOff val="6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sp>
        <p:nvSpPr>
          <p:cNvPr id="94" name="Freeform 48">
            <a:extLst>
              <a:ext uri="{FF2B5EF4-FFF2-40B4-BE49-F238E27FC236}">
                <a16:creationId xmlns:a16="http://schemas.microsoft.com/office/drawing/2014/main" id="{92B7F545-35E9-0F1E-5681-329D4F43E54A}"/>
              </a:ext>
            </a:extLst>
          </p:cNvPr>
          <p:cNvSpPr>
            <a:spLocks/>
          </p:cNvSpPr>
          <p:nvPr/>
        </p:nvSpPr>
        <p:spPr bwMode="auto">
          <a:xfrm>
            <a:off x="3818876" y="4172551"/>
            <a:ext cx="713185" cy="878660"/>
          </a:xfrm>
          <a:custGeom>
            <a:avLst/>
            <a:gdLst>
              <a:gd name="T0" fmla="*/ 224 w 252"/>
              <a:gd name="T1" fmla="*/ 426 h 426"/>
              <a:gd name="T2" fmla="*/ 28 w 252"/>
              <a:gd name="T3" fmla="*/ 426 h 426"/>
              <a:gd name="T4" fmla="*/ 0 w 252"/>
              <a:gd name="T5" fmla="*/ 398 h 426"/>
              <a:gd name="T6" fmla="*/ 0 w 252"/>
              <a:gd name="T7" fmla="*/ 28 h 426"/>
              <a:gd name="T8" fmla="*/ 28 w 252"/>
              <a:gd name="T9" fmla="*/ 0 h 426"/>
              <a:gd name="T10" fmla="*/ 224 w 252"/>
              <a:gd name="T11" fmla="*/ 0 h 426"/>
              <a:gd name="T12" fmla="*/ 252 w 252"/>
              <a:gd name="T13" fmla="*/ 28 h 426"/>
              <a:gd name="T14" fmla="*/ 252 w 252"/>
              <a:gd name="T15" fmla="*/ 398 h 426"/>
              <a:gd name="T16" fmla="*/ 224 w 252"/>
              <a:gd name="T17" fmla="*/ 426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2" h="426">
                <a:moveTo>
                  <a:pt x="224" y="426"/>
                </a:moveTo>
                <a:cubicBezTo>
                  <a:pt x="28" y="426"/>
                  <a:pt x="28" y="426"/>
                  <a:pt x="28" y="426"/>
                </a:cubicBezTo>
                <a:cubicBezTo>
                  <a:pt x="12" y="426"/>
                  <a:pt x="0" y="414"/>
                  <a:pt x="0" y="398"/>
                </a:cubicBezTo>
                <a:cubicBezTo>
                  <a:pt x="0" y="28"/>
                  <a:pt x="0" y="28"/>
                  <a:pt x="0" y="28"/>
                </a:cubicBezTo>
                <a:cubicBezTo>
                  <a:pt x="0" y="13"/>
                  <a:pt x="12" y="0"/>
                  <a:pt x="28" y="0"/>
                </a:cubicBezTo>
                <a:cubicBezTo>
                  <a:pt x="224" y="0"/>
                  <a:pt x="224" y="0"/>
                  <a:pt x="224" y="0"/>
                </a:cubicBezTo>
                <a:cubicBezTo>
                  <a:pt x="239" y="0"/>
                  <a:pt x="252" y="13"/>
                  <a:pt x="252" y="28"/>
                </a:cubicBezTo>
                <a:cubicBezTo>
                  <a:pt x="252" y="398"/>
                  <a:pt x="252" y="398"/>
                  <a:pt x="252" y="398"/>
                </a:cubicBezTo>
                <a:cubicBezTo>
                  <a:pt x="252" y="414"/>
                  <a:pt x="239" y="426"/>
                  <a:pt x="224" y="426"/>
                </a:cubicBezTo>
                <a:close/>
              </a:path>
            </a:pathLst>
          </a:custGeom>
          <a:solidFill>
            <a:schemeClr val="accent4">
              <a:lumMod val="60000"/>
              <a:lumOff val="4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95" name="Freeform 49">
            <a:extLst>
              <a:ext uri="{FF2B5EF4-FFF2-40B4-BE49-F238E27FC236}">
                <a16:creationId xmlns:a16="http://schemas.microsoft.com/office/drawing/2014/main" id="{24A1C15B-9D2E-E8D0-89C1-504C678465E7}"/>
              </a:ext>
            </a:extLst>
          </p:cNvPr>
          <p:cNvSpPr>
            <a:spLocks/>
          </p:cNvSpPr>
          <p:nvPr/>
        </p:nvSpPr>
        <p:spPr bwMode="auto">
          <a:xfrm>
            <a:off x="4585210" y="4172551"/>
            <a:ext cx="713185" cy="878660"/>
          </a:xfrm>
          <a:custGeom>
            <a:avLst/>
            <a:gdLst>
              <a:gd name="T0" fmla="*/ 224 w 252"/>
              <a:gd name="T1" fmla="*/ 426 h 426"/>
              <a:gd name="T2" fmla="*/ 28 w 252"/>
              <a:gd name="T3" fmla="*/ 426 h 426"/>
              <a:gd name="T4" fmla="*/ 0 w 252"/>
              <a:gd name="T5" fmla="*/ 398 h 426"/>
              <a:gd name="T6" fmla="*/ 0 w 252"/>
              <a:gd name="T7" fmla="*/ 28 h 426"/>
              <a:gd name="T8" fmla="*/ 28 w 252"/>
              <a:gd name="T9" fmla="*/ 0 h 426"/>
              <a:gd name="T10" fmla="*/ 224 w 252"/>
              <a:gd name="T11" fmla="*/ 0 h 426"/>
              <a:gd name="T12" fmla="*/ 252 w 252"/>
              <a:gd name="T13" fmla="*/ 28 h 426"/>
              <a:gd name="T14" fmla="*/ 252 w 252"/>
              <a:gd name="T15" fmla="*/ 398 h 426"/>
              <a:gd name="T16" fmla="*/ 224 w 252"/>
              <a:gd name="T17" fmla="*/ 426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2" h="426">
                <a:moveTo>
                  <a:pt x="224" y="426"/>
                </a:moveTo>
                <a:cubicBezTo>
                  <a:pt x="28" y="426"/>
                  <a:pt x="28" y="426"/>
                  <a:pt x="28" y="426"/>
                </a:cubicBezTo>
                <a:cubicBezTo>
                  <a:pt x="13" y="426"/>
                  <a:pt x="0" y="414"/>
                  <a:pt x="0" y="398"/>
                </a:cubicBezTo>
                <a:cubicBezTo>
                  <a:pt x="0" y="28"/>
                  <a:pt x="0" y="28"/>
                  <a:pt x="0" y="28"/>
                </a:cubicBezTo>
                <a:cubicBezTo>
                  <a:pt x="0" y="13"/>
                  <a:pt x="13" y="0"/>
                  <a:pt x="28" y="0"/>
                </a:cubicBezTo>
                <a:cubicBezTo>
                  <a:pt x="224" y="0"/>
                  <a:pt x="224" y="0"/>
                  <a:pt x="224" y="0"/>
                </a:cubicBezTo>
                <a:cubicBezTo>
                  <a:pt x="240" y="0"/>
                  <a:pt x="252" y="13"/>
                  <a:pt x="252" y="28"/>
                </a:cubicBezTo>
                <a:cubicBezTo>
                  <a:pt x="252" y="398"/>
                  <a:pt x="252" y="398"/>
                  <a:pt x="252" y="398"/>
                </a:cubicBezTo>
                <a:cubicBezTo>
                  <a:pt x="252" y="414"/>
                  <a:pt x="240" y="426"/>
                  <a:pt x="224" y="426"/>
                </a:cubicBezTo>
                <a:close/>
              </a:path>
            </a:pathLst>
          </a:custGeom>
          <a:solidFill>
            <a:schemeClr val="accent4">
              <a:lumMod val="60000"/>
              <a:lumOff val="4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96" name="Freeform 51">
            <a:extLst>
              <a:ext uri="{FF2B5EF4-FFF2-40B4-BE49-F238E27FC236}">
                <a16:creationId xmlns:a16="http://schemas.microsoft.com/office/drawing/2014/main" id="{C7886878-9300-E527-C765-BA7F5C49FDCA}"/>
              </a:ext>
            </a:extLst>
          </p:cNvPr>
          <p:cNvSpPr>
            <a:spLocks/>
          </p:cNvSpPr>
          <p:nvPr/>
        </p:nvSpPr>
        <p:spPr bwMode="auto">
          <a:xfrm>
            <a:off x="5350496" y="4172551"/>
            <a:ext cx="713185" cy="878660"/>
          </a:xfrm>
          <a:custGeom>
            <a:avLst/>
            <a:gdLst>
              <a:gd name="T0" fmla="*/ 224 w 252"/>
              <a:gd name="T1" fmla="*/ 426 h 426"/>
              <a:gd name="T2" fmla="*/ 28 w 252"/>
              <a:gd name="T3" fmla="*/ 426 h 426"/>
              <a:gd name="T4" fmla="*/ 0 w 252"/>
              <a:gd name="T5" fmla="*/ 398 h 426"/>
              <a:gd name="T6" fmla="*/ 0 w 252"/>
              <a:gd name="T7" fmla="*/ 28 h 426"/>
              <a:gd name="T8" fmla="*/ 28 w 252"/>
              <a:gd name="T9" fmla="*/ 0 h 426"/>
              <a:gd name="T10" fmla="*/ 224 w 252"/>
              <a:gd name="T11" fmla="*/ 0 h 426"/>
              <a:gd name="T12" fmla="*/ 252 w 252"/>
              <a:gd name="T13" fmla="*/ 28 h 426"/>
              <a:gd name="T14" fmla="*/ 252 w 252"/>
              <a:gd name="T15" fmla="*/ 398 h 426"/>
              <a:gd name="T16" fmla="*/ 224 w 252"/>
              <a:gd name="T17" fmla="*/ 426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2" h="426">
                <a:moveTo>
                  <a:pt x="224" y="426"/>
                </a:moveTo>
                <a:cubicBezTo>
                  <a:pt x="28" y="426"/>
                  <a:pt x="28" y="426"/>
                  <a:pt x="28" y="426"/>
                </a:cubicBezTo>
                <a:cubicBezTo>
                  <a:pt x="12" y="426"/>
                  <a:pt x="0" y="414"/>
                  <a:pt x="0" y="398"/>
                </a:cubicBezTo>
                <a:cubicBezTo>
                  <a:pt x="0" y="28"/>
                  <a:pt x="0" y="28"/>
                  <a:pt x="0" y="28"/>
                </a:cubicBezTo>
                <a:cubicBezTo>
                  <a:pt x="0" y="13"/>
                  <a:pt x="12" y="0"/>
                  <a:pt x="28" y="0"/>
                </a:cubicBezTo>
                <a:cubicBezTo>
                  <a:pt x="224" y="0"/>
                  <a:pt x="224" y="0"/>
                  <a:pt x="224" y="0"/>
                </a:cubicBezTo>
                <a:cubicBezTo>
                  <a:pt x="239" y="0"/>
                  <a:pt x="252" y="13"/>
                  <a:pt x="252" y="28"/>
                </a:cubicBezTo>
                <a:cubicBezTo>
                  <a:pt x="252" y="398"/>
                  <a:pt x="252" y="398"/>
                  <a:pt x="252" y="398"/>
                </a:cubicBezTo>
                <a:cubicBezTo>
                  <a:pt x="252" y="414"/>
                  <a:pt x="239" y="426"/>
                  <a:pt x="224" y="426"/>
                </a:cubicBezTo>
                <a:close/>
              </a:path>
            </a:pathLst>
          </a:custGeom>
          <a:solidFill>
            <a:schemeClr val="accent4">
              <a:lumMod val="60000"/>
              <a:lumOff val="4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97" name="Freeform 47">
            <a:extLst>
              <a:ext uri="{FF2B5EF4-FFF2-40B4-BE49-F238E27FC236}">
                <a16:creationId xmlns:a16="http://schemas.microsoft.com/office/drawing/2014/main" id="{D0756D29-5E6E-D4AD-A0D9-05B85BD9498F}"/>
              </a:ext>
            </a:extLst>
          </p:cNvPr>
          <p:cNvSpPr>
            <a:spLocks noEditPoints="1"/>
          </p:cNvSpPr>
          <p:nvPr/>
        </p:nvSpPr>
        <p:spPr bwMode="auto">
          <a:xfrm>
            <a:off x="6360859" y="3475432"/>
            <a:ext cx="244079" cy="996554"/>
          </a:xfrm>
          <a:custGeom>
            <a:avLst/>
            <a:gdLst>
              <a:gd name="T0" fmla="*/ 66 w 86"/>
              <a:gd name="T1" fmla="*/ 352 h 352"/>
              <a:gd name="T2" fmla="*/ 53 w 86"/>
              <a:gd name="T3" fmla="*/ 347 h 352"/>
              <a:gd name="T4" fmla="*/ 25 w 86"/>
              <a:gd name="T5" fmla="*/ 161 h 352"/>
              <a:gd name="T6" fmla="*/ 3 w 86"/>
              <a:gd name="T7" fmla="*/ 26 h 352"/>
              <a:gd name="T8" fmla="*/ 14 w 86"/>
              <a:gd name="T9" fmla="*/ 3 h 352"/>
              <a:gd name="T10" fmla="*/ 37 w 86"/>
              <a:gd name="T11" fmla="*/ 14 h 352"/>
              <a:gd name="T12" fmla="*/ 61 w 86"/>
              <a:gd name="T13" fmla="*/ 167 h 352"/>
              <a:gd name="T14" fmla="*/ 81 w 86"/>
              <a:gd name="T15" fmla="*/ 324 h 352"/>
              <a:gd name="T16" fmla="*/ 79 w 86"/>
              <a:gd name="T17" fmla="*/ 347 h 352"/>
              <a:gd name="T18" fmla="*/ 66 w 86"/>
              <a:gd name="T19" fmla="*/ 352 h 352"/>
              <a:gd name="T20" fmla="*/ 79 w 86"/>
              <a:gd name="T21" fmla="*/ 321 h 352"/>
              <a:gd name="T22" fmla="*/ 79 w 86"/>
              <a:gd name="T23" fmla="*/ 321 h 352"/>
              <a:gd name="T24" fmla="*/ 79 w 86"/>
              <a:gd name="T25" fmla="*/ 32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352">
                <a:moveTo>
                  <a:pt x="66" y="352"/>
                </a:moveTo>
                <a:cubicBezTo>
                  <a:pt x="61" y="352"/>
                  <a:pt x="57" y="350"/>
                  <a:pt x="53" y="347"/>
                </a:cubicBezTo>
                <a:cubicBezTo>
                  <a:pt x="39" y="333"/>
                  <a:pt x="17" y="216"/>
                  <a:pt x="25" y="161"/>
                </a:cubicBezTo>
                <a:cubicBezTo>
                  <a:pt x="33" y="109"/>
                  <a:pt x="3" y="27"/>
                  <a:pt x="3" y="26"/>
                </a:cubicBezTo>
                <a:cubicBezTo>
                  <a:pt x="0" y="17"/>
                  <a:pt x="5" y="7"/>
                  <a:pt x="14" y="3"/>
                </a:cubicBezTo>
                <a:cubicBezTo>
                  <a:pt x="23" y="0"/>
                  <a:pt x="34" y="5"/>
                  <a:pt x="37" y="14"/>
                </a:cubicBezTo>
                <a:cubicBezTo>
                  <a:pt x="38" y="18"/>
                  <a:pt x="70" y="105"/>
                  <a:pt x="61" y="167"/>
                </a:cubicBezTo>
                <a:cubicBezTo>
                  <a:pt x="54" y="217"/>
                  <a:pt x="75" y="311"/>
                  <a:pt x="81" y="324"/>
                </a:cubicBezTo>
                <a:cubicBezTo>
                  <a:pt x="86" y="331"/>
                  <a:pt x="85" y="341"/>
                  <a:pt x="79" y="347"/>
                </a:cubicBezTo>
                <a:cubicBezTo>
                  <a:pt x="75" y="350"/>
                  <a:pt x="71" y="352"/>
                  <a:pt x="66" y="352"/>
                </a:cubicBezTo>
                <a:close/>
                <a:moveTo>
                  <a:pt x="79" y="321"/>
                </a:moveTo>
                <a:cubicBezTo>
                  <a:pt x="79" y="321"/>
                  <a:pt x="79" y="321"/>
                  <a:pt x="79" y="321"/>
                </a:cubicBezTo>
                <a:cubicBezTo>
                  <a:pt x="79" y="321"/>
                  <a:pt x="79" y="321"/>
                  <a:pt x="79" y="321"/>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98" name="Freeform 52">
            <a:extLst>
              <a:ext uri="{FF2B5EF4-FFF2-40B4-BE49-F238E27FC236}">
                <a16:creationId xmlns:a16="http://schemas.microsoft.com/office/drawing/2014/main" id="{F4FB1E46-2458-E05B-1642-8B8EB8E28E41}"/>
              </a:ext>
            </a:extLst>
          </p:cNvPr>
          <p:cNvSpPr>
            <a:spLocks/>
          </p:cNvSpPr>
          <p:nvPr/>
        </p:nvSpPr>
        <p:spPr bwMode="auto">
          <a:xfrm>
            <a:off x="5041647" y="3840954"/>
            <a:ext cx="529829" cy="254794"/>
          </a:xfrm>
          <a:custGeom>
            <a:avLst/>
            <a:gdLst>
              <a:gd name="T0" fmla="*/ 159 w 187"/>
              <a:gd name="T1" fmla="*/ 90 h 90"/>
              <a:gd name="T2" fmla="*/ 28 w 187"/>
              <a:gd name="T3" fmla="*/ 90 h 90"/>
              <a:gd name="T4" fmla="*/ 0 w 187"/>
              <a:gd name="T5" fmla="*/ 62 h 90"/>
              <a:gd name="T6" fmla="*/ 0 w 187"/>
              <a:gd name="T7" fmla="*/ 28 h 90"/>
              <a:gd name="T8" fmla="*/ 28 w 187"/>
              <a:gd name="T9" fmla="*/ 0 h 90"/>
              <a:gd name="T10" fmla="*/ 159 w 187"/>
              <a:gd name="T11" fmla="*/ 0 h 90"/>
              <a:gd name="T12" fmla="*/ 187 w 187"/>
              <a:gd name="T13" fmla="*/ 28 h 90"/>
              <a:gd name="T14" fmla="*/ 187 w 187"/>
              <a:gd name="T15" fmla="*/ 62 h 90"/>
              <a:gd name="T16" fmla="*/ 159 w 187"/>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7" h="90">
                <a:moveTo>
                  <a:pt x="159" y="90"/>
                </a:moveTo>
                <a:cubicBezTo>
                  <a:pt x="28" y="90"/>
                  <a:pt x="28" y="90"/>
                  <a:pt x="28" y="90"/>
                </a:cubicBezTo>
                <a:cubicBezTo>
                  <a:pt x="12" y="90"/>
                  <a:pt x="0" y="78"/>
                  <a:pt x="0" y="62"/>
                </a:cubicBezTo>
                <a:cubicBezTo>
                  <a:pt x="0" y="28"/>
                  <a:pt x="0" y="28"/>
                  <a:pt x="0" y="28"/>
                </a:cubicBezTo>
                <a:cubicBezTo>
                  <a:pt x="0" y="12"/>
                  <a:pt x="12" y="0"/>
                  <a:pt x="28" y="0"/>
                </a:cubicBezTo>
                <a:cubicBezTo>
                  <a:pt x="159" y="0"/>
                  <a:pt x="159" y="0"/>
                  <a:pt x="159" y="0"/>
                </a:cubicBezTo>
                <a:cubicBezTo>
                  <a:pt x="174" y="0"/>
                  <a:pt x="187" y="12"/>
                  <a:pt x="187" y="28"/>
                </a:cubicBezTo>
                <a:cubicBezTo>
                  <a:pt x="187" y="62"/>
                  <a:pt x="187" y="62"/>
                  <a:pt x="187" y="62"/>
                </a:cubicBezTo>
                <a:cubicBezTo>
                  <a:pt x="187" y="78"/>
                  <a:pt x="174" y="90"/>
                  <a:pt x="159" y="90"/>
                </a:cubicBezTo>
                <a:close/>
              </a:path>
            </a:pathLst>
          </a:custGeom>
          <a:solidFill>
            <a:schemeClr val="accent3">
              <a:lumMod val="40000"/>
              <a:lumOff val="6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99" name="Freeform 53">
            <a:extLst>
              <a:ext uri="{FF2B5EF4-FFF2-40B4-BE49-F238E27FC236}">
                <a16:creationId xmlns:a16="http://schemas.microsoft.com/office/drawing/2014/main" id="{E91DB59E-BF89-3CC9-71D0-F3DDBD02DBE1}"/>
              </a:ext>
            </a:extLst>
          </p:cNvPr>
          <p:cNvSpPr>
            <a:spLocks/>
          </p:cNvSpPr>
          <p:nvPr/>
        </p:nvSpPr>
        <p:spPr bwMode="auto">
          <a:xfrm>
            <a:off x="5616720" y="3840954"/>
            <a:ext cx="673894" cy="254794"/>
          </a:xfrm>
          <a:custGeom>
            <a:avLst/>
            <a:gdLst>
              <a:gd name="T0" fmla="*/ 210 w 238"/>
              <a:gd name="T1" fmla="*/ 90 h 90"/>
              <a:gd name="T2" fmla="*/ 28 w 238"/>
              <a:gd name="T3" fmla="*/ 90 h 90"/>
              <a:gd name="T4" fmla="*/ 0 w 238"/>
              <a:gd name="T5" fmla="*/ 62 h 90"/>
              <a:gd name="T6" fmla="*/ 0 w 238"/>
              <a:gd name="T7" fmla="*/ 28 h 90"/>
              <a:gd name="T8" fmla="*/ 28 w 238"/>
              <a:gd name="T9" fmla="*/ 0 h 90"/>
              <a:gd name="T10" fmla="*/ 210 w 238"/>
              <a:gd name="T11" fmla="*/ 0 h 90"/>
              <a:gd name="T12" fmla="*/ 238 w 238"/>
              <a:gd name="T13" fmla="*/ 28 h 90"/>
              <a:gd name="T14" fmla="*/ 238 w 238"/>
              <a:gd name="T15" fmla="*/ 62 h 90"/>
              <a:gd name="T16" fmla="*/ 210 w 238"/>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 h="90">
                <a:moveTo>
                  <a:pt x="210" y="90"/>
                </a:moveTo>
                <a:cubicBezTo>
                  <a:pt x="28" y="90"/>
                  <a:pt x="28" y="90"/>
                  <a:pt x="28" y="90"/>
                </a:cubicBezTo>
                <a:cubicBezTo>
                  <a:pt x="12" y="90"/>
                  <a:pt x="0" y="78"/>
                  <a:pt x="0" y="62"/>
                </a:cubicBezTo>
                <a:cubicBezTo>
                  <a:pt x="0" y="28"/>
                  <a:pt x="0" y="28"/>
                  <a:pt x="0" y="28"/>
                </a:cubicBezTo>
                <a:cubicBezTo>
                  <a:pt x="0" y="12"/>
                  <a:pt x="12" y="0"/>
                  <a:pt x="28" y="0"/>
                </a:cubicBezTo>
                <a:cubicBezTo>
                  <a:pt x="210" y="0"/>
                  <a:pt x="210" y="0"/>
                  <a:pt x="210" y="0"/>
                </a:cubicBezTo>
                <a:cubicBezTo>
                  <a:pt x="226" y="0"/>
                  <a:pt x="238" y="12"/>
                  <a:pt x="238" y="28"/>
                </a:cubicBezTo>
                <a:cubicBezTo>
                  <a:pt x="238" y="62"/>
                  <a:pt x="238" y="62"/>
                  <a:pt x="238" y="62"/>
                </a:cubicBezTo>
                <a:cubicBezTo>
                  <a:pt x="238" y="78"/>
                  <a:pt x="226" y="90"/>
                  <a:pt x="210" y="90"/>
                </a:cubicBezTo>
                <a:close/>
              </a:path>
            </a:pathLst>
          </a:custGeom>
          <a:solidFill>
            <a:schemeClr val="accent3">
              <a:lumMod val="60000"/>
              <a:lumOff val="40000"/>
            </a:schemeClr>
          </a:solidFill>
          <a:ln w="14288" cap="flat">
            <a:noFill/>
            <a:prstDash val="solid"/>
            <a:miter lim="800000"/>
            <a:headEnd/>
            <a:tailEnd/>
          </a:ln>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02" name="Rectangle 117">
            <a:extLst>
              <a:ext uri="{FF2B5EF4-FFF2-40B4-BE49-F238E27FC236}">
                <a16:creationId xmlns:a16="http://schemas.microsoft.com/office/drawing/2014/main" id="{6CDD152B-B54E-7DA3-6BB8-399F63C1F7CE}"/>
              </a:ext>
            </a:extLst>
          </p:cNvPr>
          <p:cNvSpPr>
            <a:spLocks noChangeArrowheads="1"/>
          </p:cNvSpPr>
          <p:nvPr/>
        </p:nvSpPr>
        <p:spPr bwMode="auto">
          <a:xfrm>
            <a:off x="6072273" y="3310234"/>
            <a:ext cx="590678" cy="117870"/>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Collagen</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03" name="Rectangle 117">
            <a:extLst>
              <a:ext uri="{FF2B5EF4-FFF2-40B4-BE49-F238E27FC236}">
                <a16:creationId xmlns:a16="http://schemas.microsoft.com/office/drawing/2014/main" id="{744B4928-1222-211B-D8D8-E253A820194F}"/>
              </a:ext>
            </a:extLst>
          </p:cNvPr>
          <p:cNvSpPr>
            <a:spLocks noChangeArrowheads="1"/>
          </p:cNvSpPr>
          <p:nvPr/>
        </p:nvSpPr>
        <p:spPr bwMode="auto">
          <a:xfrm>
            <a:off x="5298263" y="4852631"/>
            <a:ext cx="816821" cy="143607"/>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Hypertrophy</a:t>
            </a:r>
            <a:endParaRPr kumimoji="0" lang="en-US" altLang="en-US" sz="82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04" name="Rectangle 117">
            <a:extLst>
              <a:ext uri="{FF2B5EF4-FFF2-40B4-BE49-F238E27FC236}">
                <a16:creationId xmlns:a16="http://schemas.microsoft.com/office/drawing/2014/main" id="{F921EBAB-7463-28D4-7FE1-B0D93BFB7DD1}"/>
              </a:ext>
            </a:extLst>
          </p:cNvPr>
          <p:cNvSpPr>
            <a:spLocks noChangeArrowheads="1"/>
          </p:cNvSpPr>
          <p:nvPr/>
        </p:nvSpPr>
        <p:spPr bwMode="auto">
          <a:xfrm>
            <a:off x="4744791" y="4864024"/>
            <a:ext cx="401055" cy="187187"/>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PKG</a:t>
            </a: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sym typeface="Wingdings 3" panose="05040102010807070707" pitchFamily="18" charset="2"/>
              </a:rPr>
              <a:t> </a:t>
            </a:r>
            <a:endParaRPr kumimoji="0" lang="en-US" altLang="en-US" sz="82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05" name="Rectangle 117">
            <a:extLst>
              <a:ext uri="{FF2B5EF4-FFF2-40B4-BE49-F238E27FC236}">
                <a16:creationId xmlns:a16="http://schemas.microsoft.com/office/drawing/2014/main" id="{139AACF6-1DBE-084E-AEE9-ACC806C63E75}"/>
              </a:ext>
            </a:extLst>
          </p:cNvPr>
          <p:cNvSpPr>
            <a:spLocks noChangeArrowheads="1"/>
          </p:cNvSpPr>
          <p:nvPr/>
        </p:nvSpPr>
        <p:spPr bwMode="auto">
          <a:xfrm>
            <a:off x="3918578" y="4620346"/>
            <a:ext cx="481796" cy="143607"/>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Resting tension (F</a:t>
            </a:r>
            <a:r>
              <a:rPr kumimoji="0" lang="en-US" altLang="en-US" sz="825" b="0" i="0" u="none" strike="noStrike" kern="1200" cap="none" spc="0" normalizeH="0" baseline="-25000" noProof="0" dirty="0">
                <a:ln>
                  <a:noFill/>
                </a:ln>
                <a:solidFill>
                  <a:srgbClr val="001965"/>
                </a:solidFill>
                <a:effectLst/>
                <a:uLnTx/>
                <a:uFillTx/>
                <a:latin typeface="Apis For Office"/>
                <a:ea typeface="+mn-ea"/>
                <a:cs typeface="+mn-cs"/>
              </a:rPr>
              <a:t>passive</a:t>
            </a: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a:t>
            </a: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sym typeface="Wingdings 3" panose="05040102010807070707" pitchFamily="18" charset="2"/>
              </a:rPr>
              <a:t></a:t>
            </a:r>
            <a:endParaRPr kumimoji="0" lang="en-US" altLang="en-US" sz="825" b="0" i="0" u="none" strike="noStrike" kern="1200" cap="none" spc="0" normalizeH="0" baseline="-25000" noProof="0" dirty="0">
              <a:ln>
                <a:noFill/>
              </a:ln>
              <a:solidFill>
                <a:srgbClr val="000000"/>
              </a:solidFill>
              <a:effectLst/>
              <a:uLnTx/>
              <a:uFillTx/>
              <a:latin typeface="Apis For Office"/>
              <a:ea typeface="+mn-ea"/>
              <a:cs typeface="+mn-cs"/>
            </a:endParaRPr>
          </a:p>
        </p:txBody>
      </p:sp>
      <p:sp>
        <p:nvSpPr>
          <p:cNvPr id="106" name="Rectangle 117">
            <a:extLst>
              <a:ext uri="{FF2B5EF4-FFF2-40B4-BE49-F238E27FC236}">
                <a16:creationId xmlns:a16="http://schemas.microsoft.com/office/drawing/2014/main" id="{4CBB746D-F7D8-8DC7-A04C-2A2A66D84D4F}"/>
              </a:ext>
            </a:extLst>
          </p:cNvPr>
          <p:cNvSpPr>
            <a:spLocks noChangeArrowheads="1"/>
          </p:cNvSpPr>
          <p:nvPr/>
        </p:nvSpPr>
        <p:spPr bwMode="auto">
          <a:xfrm>
            <a:off x="4741528" y="4525462"/>
            <a:ext cx="421838" cy="94148"/>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cGMP</a:t>
            </a: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sym typeface="Wingdings 3" panose="05040102010807070707" pitchFamily="18" charset="2"/>
              </a:rPr>
              <a:t> </a:t>
            </a:r>
            <a:endParaRPr kumimoji="0" lang="en-US" altLang="en-US" sz="82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08" name="Rectangle 117">
            <a:extLst>
              <a:ext uri="{FF2B5EF4-FFF2-40B4-BE49-F238E27FC236}">
                <a16:creationId xmlns:a16="http://schemas.microsoft.com/office/drawing/2014/main" id="{B4C86131-4D4D-AE85-B43F-4A6E364AFCB4}"/>
              </a:ext>
            </a:extLst>
          </p:cNvPr>
          <p:cNvSpPr>
            <a:spLocks noChangeArrowheads="1"/>
          </p:cNvSpPr>
          <p:nvPr/>
        </p:nvSpPr>
        <p:spPr bwMode="auto">
          <a:xfrm>
            <a:off x="4734400" y="4207072"/>
            <a:ext cx="421838" cy="94148"/>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sGC</a:t>
            </a: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sym typeface="Wingdings 3" panose="05040102010807070707" pitchFamily="18" charset="2"/>
              </a:rPr>
              <a:t> </a:t>
            </a:r>
            <a:endParaRPr kumimoji="0" lang="en-US" altLang="en-US" sz="82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09" name="Rectangle 117">
            <a:extLst>
              <a:ext uri="{FF2B5EF4-FFF2-40B4-BE49-F238E27FC236}">
                <a16:creationId xmlns:a16="http://schemas.microsoft.com/office/drawing/2014/main" id="{AB9FFFEE-DD37-B144-6ADF-7BB20F5AA89F}"/>
              </a:ext>
            </a:extLst>
          </p:cNvPr>
          <p:cNvSpPr>
            <a:spLocks noChangeArrowheads="1"/>
          </p:cNvSpPr>
          <p:nvPr/>
        </p:nvSpPr>
        <p:spPr bwMode="auto">
          <a:xfrm>
            <a:off x="5567396" y="3924160"/>
            <a:ext cx="794268" cy="111053"/>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Myofibroblasts</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10" name="Rectangle 117">
            <a:extLst>
              <a:ext uri="{FF2B5EF4-FFF2-40B4-BE49-F238E27FC236}">
                <a16:creationId xmlns:a16="http://schemas.microsoft.com/office/drawing/2014/main" id="{E09091CA-5423-5ABC-DE43-8D26D7FDE733}"/>
              </a:ext>
            </a:extLst>
          </p:cNvPr>
          <p:cNvSpPr>
            <a:spLocks noChangeArrowheads="1"/>
          </p:cNvSpPr>
          <p:nvPr/>
        </p:nvSpPr>
        <p:spPr bwMode="auto">
          <a:xfrm>
            <a:off x="4890288" y="3920041"/>
            <a:ext cx="794268" cy="111053"/>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Fibroblasts</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11" name="Rectangle 117">
            <a:extLst>
              <a:ext uri="{FF2B5EF4-FFF2-40B4-BE49-F238E27FC236}">
                <a16:creationId xmlns:a16="http://schemas.microsoft.com/office/drawing/2014/main" id="{D2448C57-3A20-ECC7-D300-94FDB2EB5FC7}"/>
              </a:ext>
            </a:extLst>
          </p:cNvPr>
          <p:cNvSpPr>
            <a:spLocks noChangeArrowheads="1"/>
          </p:cNvSpPr>
          <p:nvPr/>
        </p:nvSpPr>
        <p:spPr bwMode="auto">
          <a:xfrm>
            <a:off x="4025497" y="3433461"/>
            <a:ext cx="534689" cy="150118"/>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ONOO</a:t>
            </a:r>
            <a:r>
              <a:rPr kumimoji="0" lang="en-US" altLang="en-US" sz="825" b="0" i="0" u="none" strike="noStrike" kern="1200" cap="none" spc="0" normalizeH="0" baseline="30000" noProof="0" dirty="0">
                <a:ln>
                  <a:noFill/>
                </a:ln>
                <a:solidFill>
                  <a:srgbClr val="001965"/>
                </a:solidFill>
                <a:effectLst/>
                <a:uLnTx/>
                <a:uFillTx/>
                <a:latin typeface="Apis For Office"/>
                <a:ea typeface="+mn-ea"/>
                <a:cs typeface="+mn-cs"/>
              </a:rPr>
              <a:t>-</a:t>
            </a:r>
            <a:endParaRPr kumimoji="0" lang="en-US" altLang="en-US" sz="825" b="0" i="0" u="none" strike="noStrike" kern="1200" cap="none" spc="0" normalizeH="0" baseline="30000" noProof="0" dirty="0">
              <a:ln>
                <a:noFill/>
              </a:ln>
              <a:solidFill>
                <a:srgbClr val="000000"/>
              </a:solidFill>
              <a:effectLst/>
              <a:uLnTx/>
              <a:uFillTx/>
              <a:latin typeface="Apis For Office"/>
              <a:ea typeface="+mn-ea"/>
              <a:cs typeface="+mn-cs"/>
            </a:endParaRPr>
          </a:p>
        </p:txBody>
      </p:sp>
      <p:sp>
        <p:nvSpPr>
          <p:cNvPr id="123" name="Rectangle 117">
            <a:extLst>
              <a:ext uri="{FF2B5EF4-FFF2-40B4-BE49-F238E27FC236}">
                <a16:creationId xmlns:a16="http://schemas.microsoft.com/office/drawing/2014/main" id="{CD1A69DA-1BF1-7970-CB34-F875D5B0E559}"/>
              </a:ext>
            </a:extLst>
          </p:cNvPr>
          <p:cNvSpPr>
            <a:spLocks noChangeArrowheads="1"/>
          </p:cNvSpPr>
          <p:nvPr/>
        </p:nvSpPr>
        <p:spPr bwMode="auto">
          <a:xfrm>
            <a:off x="4682420" y="3425985"/>
            <a:ext cx="534689" cy="150118"/>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rPr>
              <a:t>NO</a:t>
            </a:r>
            <a:r>
              <a:rPr kumimoji="0" lang="en-US" altLang="en-US" sz="825" b="0" i="0" u="none" strike="noStrike" kern="1200" cap="none" spc="0" normalizeH="0" baseline="0" noProof="0" dirty="0">
                <a:ln>
                  <a:noFill/>
                </a:ln>
                <a:solidFill>
                  <a:srgbClr val="001965"/>
                </a:solidFill>
                <a:effectLst/>
                <a:uLnTx/>
                <a:uFillTx/>
                <a:latin typeface="Apis For Office"/>
                <a:ea typeface="+mn-ea"/>
                <a:cs typeface="+mn-cs"/>
                <a:sym typeface="Wingdings 3" panose="05040102010807070707" pitchFamily="18" charset="2"/>
              </a:rPr>
              <a:t></a:t>
            </a:r>
            <a:endParaRPr kumimoji="0" lang="en-US" altLang="en-US" sz="825" b="0" i="0" u="none" strike="noStrike" kern="1200" cap="none" spc="0" normalizeH="0" baseline="30000" noProof="0" dirty="0">
              <a:ln>
                <a:noFill/>
              </a:ln>
              <a:solidFill>
                <a:srgbClr val="000000"/>
              </a:solidFill>
              <a:effectLst/>
              <a:uLnTx/>
              <a:uFillTx/>
              <a:latin typeface="Apis For Office"/>
              <a:ea typeface="+mn-ea"/>
              <a:cs typeface="+mn-cs"/>
            </a:endParaRPr>
          </a:p>
        </p:txBody>
      </p:sp>
      <p:sp>
        <p:nvSpPr>
          <p:cNvPr id="124" name="Rectangle 117">
            <a:extLst>
              <a:ext uri="{FF2B5EF4-FFF2-40B4-BE49-F238E27FC236}">
                <a16:creationId xmlns:a16="http://schemas.microsoft.com/office/drawing/2014/main" id="{A55D949D-861A-6205-D3BB-6A029DEEBD3A}"/>
              </a:ext>
            </a:extLst>
          </p:cNvPr>
          <p:cNvSpPr>
            <a:spLocks noChangeArrowheads="1"/>
          </p:cNvSpPr>
          <p:nvPr/>
        </p:nvSpPr>
        <p:spPr bwMode="auto">
          <a:xfrm>
            <a:off x="5642635" y="3590730"/>
            <a:ext cx="794268" cy="111053"/>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Leucocytes</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25" name="Rectangle 117">
            <a:extLst>
              <a:ext uri="{FF2B5EF4-FFF2-40B4-BE49-F238E27FC236}">
                <a16:creationId xmlns:a16="http://schemas.microsoft.com/office/drawing/2014/main" id="{EA963090-1D86-1BA2-DC1A-32D73EF862EF}"/>
              </a:ext>
            </a:extLst>
          </p:cNvPr>
          <p:cNvSpPr>
            <a:spLocks noChangeArrowheads="1"/>
          </p:cNvSpPr>
          <p:nvPr/>
        </p:nvSpPr>
        <p:spPr bwMode="auto">
          <a:xfrm>
            <a:off x="5214447" y="3768646"/>
            <a:ext cx="732781" cy="111053"/>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TGF-</a:t>
            </a:r>
            <a:r>
              <a:rPr kumimoji="0" lang="el-GR" altLang="en-US" sz="675" b="0" i="0" u="none" strike="noStrike" kern="1200" cap="none" spc="0" normalizeH="0" baseline="0" noProof="0" dirty="0">
                <a:ln>
                  <a:noFill/>
                </a:ln>
                <a:solidFill>
                  <a:srgbClr val="001965"/>
                </a:solidFill>
                <a:effectLst/>
                <a:uLnTx/>
                <a:uFillTx/>
                <a:latin typeface="Apis For Office"/>
                <a:ea typeface="+mn-ea"/>
                <a:cs typeface="+mn-cs"/>
              </a:rPr>
              <a:t>β</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31" name="Rectangle 117">
            <a:extLst>
              <a:ext uri="{FF2B5EF4-FFF2-40B4-BE49-F238E27FC236}">
                <a16:creationId xmlns:a16="http://schemas.microsoft.com/office/drawing/2014/main" id="{E41D7E20-E2C4-684C-ECA0-3AC2A9000438}"/>
              </a:ext>
            </a:extLst>
          </p:cNvPr>
          <p:cNvSpPr>
            <a:spLocks noChangeArrowheads="1"/>
          </p:cNvSpPr>
          <p:nvPr/>
        </p:nvSpPr>
        <p:spPr bwMode="auto">
          <a:xfrm>
            <a:off x="5411350" y="3154375"/>
            <a:ext cx="703734" cy="113108"/>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VCAM, E-selectin</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a:p>
            <a:pPr marL="0" marR="0" lvl="0" indent="0" algn="l" defTabSz="685800" rtl="0" eaLnBrk="0" fontAlgn="base" latinLnBrk="0" hangingPunct="0">
              <a:lnSpc>
                <a:spcPct val="100000"/>
              </a:lnSpc>
              <a:spcBef>
                <a:spcPct val="0"/>
              </a:spcBef>
              <a:spcAft>
                <a:spcPct val="0"/>
              </a:spcAft>
              <a:buClrTx/>
              <a:buSzTx/>
              <a:buFontTx/>
              <a:buNone/>
              <a:tabLst/>
              <a:defRPr/>
            </a:pPr>
            <a:r>
              <a:rPr kumimoji="0" lang="en-US" altLang="en-US" sz="675" b="0" i="0" u="none" strike="noStrike" kern="1200" cap="none" spc="0" normalizeH="0" baseline="0" noProof="0" dirty="0">
                <a:ln>
                  <a:noFill/>
                </a:ln>
                <a:solidFill>
                  <a:srgbClr val="001965"/>
                </a:solidFill>
                <a:effectLst/>
                <a:uLnTx/>
                <a:uFillTx/>
                <a:latin typeface="Apis For Office"/>
                <a:ea typeface="+mn-ea"/>
                <a:cs typeface="+mn-cs"/>
              </a:rPr>
              <a:t> </a:t>
            </a:r>
            <a:endParaRPr kumimoji="0" lang="en-US" altLang="en-US" sz="675"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35" name="Rectangle 117">
            <a:extLst>
              <a:ext uri="{FF2B5EF4-FFF2-40B4-BE49-F238E27FC236}">
                <a16:creationId xmlns:a16="http://schemas.microsoft.com/office/drawing/2014/main" id="{A12DAA9D-E3B8-FF59-1A71-1E3E8006A0A3}"/>
              </a:ext>
            </a:extLst>
          </p:cNvPr>
          <p:cNvSpPr>
            <a:spLocks noChangeArrowheads="1"/>
          </p:cNvSpPr>
          <p:nvPr/>
        </p:nvSpPr>
        <p:spPr bwMode="auto">
          <a:xfrm>
            <a:off x="2854447" y="3245276"/>
            <a:ext cx="897477" cy="143607"/>
          </a:xfrm>
          <a:prstGeom prst="rect">
            <a:avLst/>
          </a:prstGeom>
          <a:noFill/>
          <a:ln>
            <a:noFill/>
          </a:ln>
        </p:spPr>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685800" rtl="0" eaLnBrk="0" fontAlgn="base" latinLnBrk="0" hangingPunct="0">
              <a:lnSpc>
                <a:spcPct val="100000"/>
              </a:lnSpc>
              <a:spcBef>
                <a:spcPct val="0"/>
              </a:spcBef>
              <a:spcAft>
                <a:spcPct val="0"/>
              </a:spcAft>
              <a:buClrTx/>
              <a:buSzTx/>
              <a:buFontTx/>
              <a:buNone/>
              <a:tabLst/>
              <a:defRPr/>
            </a:pPr>
            <a:r>
              <a:rPr kumimoji="0" lang="en-US" altLang="en-US" sz="825" b="1" i="0" u="none" strike="noStrike" kern="1200" cap="none" spc="0" normalizeH="0" baseline="0" noProof="0" dirty="0">
                <a:ln>
                  <a:noFill/>
                </a:ln>
                <a:solidFill>
                  <a:srgbClr val="3B97DE"/>
                </a:solidFill>
                <a:effectLst/>
                <a:uLnTx/>
                <a:uFillTx/>
                <a:latin typeface="Apis For Office"/>
                <a:ea typeface="+mn-ea"/>
                <a:cs typeface="+mn-cs"/>
              </a:rPr>
              <a:t>Endothelium</a:t>
            </a:r>
          </a:p>
        </p:txBody>
      </p:sp>
      <p:sp>
        <p:nvSpPr>
          <p:cNvPr id="142" name="Rectangle 117">
            <a:extLst>
              <a:ext uri="{FF2B5EF4-FFF2-40B4-BE49-F238E27FC236}">
                <a16:creationId xmlns:a16="http://schemas.microsoft.com/office/drawing/2014/main" id="{4DAE830C-7D1C-4A81-482D-46C7CC53DA8D}"/>
              </a:ext>
            </a:extLst>
          </p:cNvPr>
          <p:cNvSpPr>
            <a:spLocks noChangeArrowheads="1"/>
          </p:cNvSpPr>
          <p:nvPr/>
        </p:nvSpPr>
        <p:spPr bwMode="auto">
          <a:xfrm>
            <a:off x="2843240" y="4582569"/>
            <a:ext cx="897477" cy="143607"/>
          </a:xfrm>
          <a:prstGeom prst="rect">
            <a:avLst/>
          </a:prstGeom>
          <a:noFill/>
          <a:ln>
            <a:noFill/>
          </a:ln>
        </p:spPr>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685800" rtl="0" eaLnBrk="0" fontAlgn="base" latinLnBrk="0" hangingPunct="0">
              <a:lnSpc>
                <a:spcPct val="100000"/>
              </a:lnSpc>
              <a:spcBef>
                <a:spcPct val="0"/>
              </a:spcBef>
              <a:spcAft>
                <a:spcPct val="0"/>
              </a:spcAft>
              <a:buClrTx/>
              <a:buSzTx/>
              <a:buFontTx/>
              <a:buNone/>
              <a:tabLst/>
              <a:defRPr/>
            </a:pPr>
            <a:r>
              <a:rPr kumimoji="0" lang="en-US" altLang="en-US" sz="825" b="1" i="0" u="none" strike="noStrike" kern="1200" cap="none" spc="0" normalizeH="0" baseline="0" noProof="0" dirty="0">
                <a:ln>
                  <a:noFill/>
                </a:ln>
                <a:solidFill>
                  <a:srgbClr val="EEA7BF">
                    <a:lumMod val="75000"/>
                  </a:srgbClr>
                </a:solidFill>
                <a:effectLst/>
                <a:uLnTx/>
                <a:uFillTx/>
                <a:latin typeface="Apis For Office"/>
                <a:ea typeface="+mn-ea"/>
                <a:cs typeface="+mn-cs"/>
              </a:rPr>
              <a:t>Cardiomyocytes</a:t>
            </a:r>
          </a:p>
        </p:txBody>
      </p:sp>
      <p:sp>
        <p:nvSpPr>
          <p:cNvPr id="144" name="Freeform 6">
            <a:extLst>
              <a:ext uri="{FF2B5EF4-FFF2-40B4-BE49-F238E27FC236}">
                <a16:creationId xmlns:a16="http://schemas.microsoft.com/office/drawing/2014/main" id="{3E2641A1-E766-28DF-4499-5F01AFD2F12A}"/>
              </a:ext>
            </a:extLst>
          </p:cNvPr>
          <p:cNvSpPr>
            <a:spLocks/>
          </p:cNvSpPr>
          <p:nvPr/>
        </p:nvSpPr>
        <p:spPr bwMode="auto">
          <a:xfrm>
            <a:off x="4743991" y="4050582"/>
            <a:ext cx="102394" cy="88106"/>
          </a:xfrm>
          <a:custGeom>
            <a:avLst/>
            <a:gdLst>
              <a:gd name="T0" fmla="*/ 0 w 86"/>
              <a:gd name="T1" fmla="*/ 0 h 74"/>
              <a:gd name="T2" fmla="*/ 43 w 86"/>
              <a:gd name="T3" fmla="*/ 74 h 74"/>
              <a:gd name="T4" fmla="*/ 86 w 86"/>
              <a:gd name="T5" fmla="*/ 0 h 74"/>
              <a:gd name="T6" fmla="*/ 0 w 86"/>
              <a:gd name="T7" fmla="*/ 0 h 74"/>
            </a:gdLst>
            <a:ahLst/>
            <a:cxnLst>
              <a:cxn ang="0">
                <a:pos x="T0" y="T1"/>
              </a:cxn>
              <a:cxn ang="0">
                <a:pos x="T2" y="T3"/>
              </a:cxn>
              <a:cxn ang="0">
                <a:pos x="T4" y="T5"/>
              </a:cxn>
              <a:cxn ang="0">
                <a:pos x="T6" y="T7"/>
              </a:cxn>
            </a:cxnLst>
            <a:rect l="0" t="0" r="r" b="b"/>
            <a:pathLst>
              <a:path w="86" h="74">
                <a:moveTo>
                  <a:pt x="0" y="0"/>
                </a:moveTo>
                <a:lnTo>
                  <a:pt x="43" y="74"/>
                </a:lnTo>
                <a:lnTo>
                  <a:pt x="86" y="0"/>
                </a:lnTo>
                <a:lnTo>
                  <a:pt x="0"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45" name="Freeform 7">
            <a:extLst>
              <a:ext uri="{FF2B5EF4-FFF2-40B4-BE49-F238E27FC236}">
                <a16:creationId xmlns:a16="http://schemas.microsoft.com/office/drawing/2014/main" id="{92A96705-5722-DC69-42B6-9219963FDB0C}"/>
              </a:ext>
            </a:extLst>
          </p:cNvPr>
          <p:cNvSpPr>
            <a:spLocks/>
          </p:cNvSpPr>
          <p:nvPr/>
        </p:nvSpPr>
        <p:spPr bwMode="auto">
          <a:xfrm>
            <a:off x="5500920" y="3269512"/>
            <a:ext cx="296387" cy="168635"/>
          </a:xfrm>
          <a:custGeom>
            <a:avLst/>
            <a:gdLst>
              <a:gd name="T0" fmla="*/ 157 w 157"/>
              <a:gd name="T1" fmla="*/ 0 h 63"/>
              <a:gd name="T2" fmla="*/ 157 w 157"/>
              <a:gd name="T3" fmla="*/ 16 h 63"/>
              <a:gd name="T4" fmla="*/ 141 w 157"/>
              <a:gd name="T5" fmla="*/ 31 h 63"/>
              <a:gd name="T6" fmla="*/ 16 w 157"/>
              <a:gd name="T7" fmla="*/ 31 h 63"/>
              <a:gd name="T8" fmla="*/ 0 w 157"/>
              <a:gd name="T9" fmla="*/ 47 h 63"/>
              <a:gd name="T10" fmla="*/ 0 w 157"/>
              <a:gd name="T11" fmla="*/ 63 h 63"/>
            </a:gdLst>
            <a:ahLst/>
            <a:cxnLst>
              <a:cxn ang="0">
                <a:pos x="T0" y="T1"/>
              </a:cxn>
              <a:cxn ang="0">
                <a:pos x="T2" y="T3"/>
              </a:cxn>
              <a:cxn ang="0">
                <a:pos x="T4" y="T5"/>
              </a:cxn>
              <a:cxn ang="0">
                <a:pos x="T6" y="T7"/>
              </a:cxn>
              <a:cxn ang="0">
                <a:pos x="T8" y="T9"/>
              </a:cxn>
              <a:cxn ang="0">
                <a:pos x="T10" y="T11"/>
              </a:cxn>
            </a:cxnLst>
            <a:rect l="0" t="0" r="r" b="b"/>
            <a:pathLst>
              <a:path w="157" h="63">
                <a:moveTo>
                  <a:pt x="157" y="0"/>
                </a:moveTo>
                <a:cubicBezTo>
                  <a:pt x="157" y="0"/>
                  <a:pt x="157" y="7"/>
                  <a:pt x="157" y="16"/>
                </a:cubicBezTo>
                <a:cubicBezTo>
                  <a:pt x="157" y="24"/>
                  <a:pt x="150" y="31"/>
                  <a:pt x="141" y="31"/>
                </a:cubicBezTo>
                <a:cubicBezTo>
                  <a:pt x="16" y="31"/>
                  <a:pt x="16" y="31"/>
                  <a:pt x="16" y="31"/>
                </a:cubicBezTo>
                <a:cubicBezTo>
                  <a:pt x="7" y="31"/>
                  <a:pt x="0" y="39"/>
                  <a:pt x="0" y="47"/>
                </a:cubicBezTo>
                <a:cubicBezTo>
                  <a:pt x="0" y="63"/>
                  <a:pt x="0" y="63"/>
                  <a:pt x="0" y="63"/>
                </a:cubicBezTo>
              </a:path>
            </a:pathLst>
          </a:custGeom>
          <a:noFill/>
          <a:ln w="14288" cap="rnd">
            <a:solidFill>
              <a:srgbClr val="0019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46" name="Freeform 8">
            <a:extLst>
              <a:ext uri="{FF2B5EF4-FFF2-40B4-BE49-F238E27FC236}">
                <a16:creationId xmlns:a16="http://schemas.microsoft.com/office/drawing/2014/main" id="{DF858E5C-74B2-3291-565B-A13DAB278591}"/>
              </a:ext>
            </a:extLst>
          </p:cNvPr>
          <p:cNvSpPr>
            <a:spLocks/>
          </p:cNvSpPr>
          <p:nvPr/>
        </p:nvSpPr>
        <p:spPr bwMode="auto">
          <a:xfrm>
            <a:off x="5469769" y="3435944"/>
            <a:ext cx="67866" cy="34529"/>
          </a:xfrm>
          <a:custGeom>
            <a:avLst/>
            <a:gdLst>
              <a:gd name="T0" fmla="*/ 57 w 57"/>
              <a:gd name="T1" fmla="*/ 0 h 29"/>
              <a:gd name="T2" fmla="*/ 0 w 57"/>
              <a:gd name="T3" fmla="*/ 0 h 29"/>
              <a:gd name="T4" fmla="*/ 28 w 57"/>
              <a:gd name="T5" fmla="*/ 29 h 29"/>
              <a:gd name="T6" fmla="*/ 57 w 57"/>
              <a:gd name="T7" fmla="*/ 0 h 29"/>
            </a:gdLst>
            <a:ahLst/>
            <a:cxnLst>
              <a:cxn ang="0">
                <a:pos x="T0" y="T1"/>
              </a:cxn>
              <a:cxn ang="0">
                <a:pos x="T2" y="T3"/>
              </a:cxn>
              <a:cxn ang="0">
                <a:pos x="T4" y="T5"/>
              </a:cxn>
              <a:cxn ang="0">
                <a:pos x="T6" y="T7"/>
              </a:cxn>
            </a:cxnLst>
            <a:rect l="0" t="0" r="r" b="b"/>
            <a:pathLst>
              <a:path w="57" h="29">
                <a:moveTo>
                  <a:pt x="57" y="0"/>
                </a:moveTo>
                <a:lnTo>
                  <a:pt x="0" y="0"/>
                </a:lnTo>
                <a:lnTo>
                  <a:pt x="28" y="29"/>
                </a:lnTo>
                <a:lnTo>
                  <a:pt x="57"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47" name="Freeform 9">
            <a:extLst>
              <a:ext uri="{FF2B5EF4-FFF2-40B4-BE49-F238E27FC236}">
                <a16:creationId xmlns:a16="http://schemas.microsoft.com/office/drawing/2014/main" id="{024ED4DB-229B-21C8-C8C6-312B4283C3EC}"/>
              </a:ext>
            </a:extLst>
          </p:cNvPr>
          <p:cNvSpPr>
            <a:spLocks/>
          </p:cNvSpPr>
          <p:nvPr/>
        </p:nvSpPr>
        <p:spPr bwMode="auto">
          <a:xfrm>
            <a:off x="4402282" y="3265883"/>
            <a:ext cx="444104" cy="88106"/>
          </a:xfrm>
          <a:custGeom>
            <a:avLst/>
            <a:gdLst>
              <a:gd name="T0" fmla="*/ 157 w 157"/>
              <a:gd name="T1" fmla="*/ 0 h 31"/>
              <a:gd name="T2" fmla="*/ 16 w 157"/>
              <a:gd name="T3" fmla="*/ 0 h 31"/>
              <a:gd name="T4" fmla="*/ 0 w 157"/>
              <a:gd name="T5" fmla="*/ 16 h 31"/>
              <a:gd name="T6" fmla="*/ 0 w 157"/>
              <a:gd name="T7" fmla="*/ 31 h 31"/>
            </a:gdLst>
            <a:ahLst/>
            <a:cxnLst>
              <a:cxn ang="0">
                <a:pos x="T0" y="T1"/>
              </a:cxn>
              <a:cxn ang="0">
                <a:pos x="T2" y="T3"/>
              </a:cxn>
              <a:cxn ang="0">
                <a:pos x="T4" y="T5"/>
              </a:cxn>
              <a:cxn ang="0">
                <a:pos x="T6" y="T7"/>
              </a:cxn>
            </a:cxnLst>
            <a:rect l="0" t="0" r="r" b="b"/>
            <a:pathLst>
              <a:path w="157" h="31">
                <a:moveTo>
                  <a:pt x="157" y="0"/>
                </a:moveTo>
                <a:cubicBezTo>
                  <a:pt x="16" y="0"/>
                  <a:pt x="16" y="0"/>
                  <a:pt x="16" y="0"/>
                </a:cubicBezTo>
                <a:cubicBezTo>
                  <a:pt x="7" y="0"/>
                  <a:pt x="0" y="7"/>
                  <a:pt x="0" y="16"/>
                </a:cubicBezTo>
                <a:cubicBezTo>
                  <a:pt x="0" y="31"/>
                  <a:pt x="0" y="31"/>
                  <a:pt x="0" y="31"/>
                </a:cubicBezTo>
              </a:path>
            </a:pathLst>
          </a:custGeom>
          <a:noFill/>
          <a:ln w="14288" cap="rnd">
            <a:solidFill>
              <a:srgbClr val="0019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48" name="Freeform 10">
            <a:extLst>
              <a:ext uri="{FF2B5EF4-FFF2-40B4-BE49-F238E27FC236}">
                <a16:creationId xmlns:a16="http://schemas.microsoft.com/office/drawing/2014/main" id="{E8335788-E565-0A31-F107-68DEA70D8F2D}"/>
              </a:ext>
            </a:extLst>
          </p:cNvPr>
          <p:cNvSpPr>
            <a:spLocks/>
          </p:cNvSpPr>
          <p:nvPr/>
        </p:nvSpPr>
        <p:spPr bwMode="auto">
          <a:xfrm>
            <a:off x="4367753" y="3351607"/>
            <a:ext cx="67866" cy="33338"/>
          </a:xfrm>
          <a:custGeom>
            <a:avLst/>
            <a:gdLst>
              <a:gd name="T0" fmla="*/ 57 w 57"/>
              <a:gd name="T1" fmla="*/ 0 h 28"/>
              <a:gd name="T2" fmla="*/ 0 w 57"/>
              <a:gd name="T3" fmla="*/ 0 h 28"/>
              <a:gd name="T4" fmla="*/ 29 w 57"/>
              <a:gd name="T5" fmla="*/ 28 h 28"/>
              <a:gd name="T6" fmla="*/ 57 w 57"/>
              <a:gd name="T7" fmla="*/ 0 h 28"/>
            </a:gdLst>
            <a:ahLst/>
            <a:cxnLst>
              <a:cxn ang="0">
                <a:pos x="T0" y="T1"/>
              </a:cxn>
              <a:cxn ang="0">
                <a:pos x="T2" y="T3"/>
              </a:cxn>
              <a:cxn ang="0">
                <a:pos x="T4" y="T5"/>
              </a:cxn>
              <a:cxn ang="0">
                <a:pos x="T6" y="T7"/>
              </a:cxn>
            </a:cxnLst>
            <a:rect l="0" t="0" r="r" b="b"/>
            <a:pathLst>
              <a:path w="57" h="28">
                <a:moveTo>
                  <a:pt x="57" y="0"/>
                </a:moveTo>
                <a:lnTo>
                  <a:pt x="0" y="0"/>
                </a:lnTo>
                <a:lnTo>
                  <a:pt x="29" y="28"/>
                </a:lnTo>
                <a:lnTo>
                  <a:pt x="57"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49" name="Freeform 11">
            <a:extLst>
              <a:ext uri="{FF2B5EF4-FFF2-40B4-BE49-F238E27FC236}">
                <a16:creationId xmlns:a16="http://schemas.microsoft.com/office/drawing/2014/main" id="{664EAE0F-DAE1-CB82-C35F-1129497C2EA6}"/>
              </a:ext>
            </a:extLst>
          </p:cNvPr>
          <p:cNvSpPr>
            <a:spLocks/>
          </p:cNvSpPr>
          <p:nvPr/>
        </p:nvSpPr>
        <p:spPr bwMode="auto">
          <a:xfrm>
            <a:off x="5394667" y="2653213"/>
            <a:ext cx="325041" cy="377075"/>
          </a:xfrm>
          <a:custGeom>
            <a:avLst/>
            <a:gdLst>
              <a:gd name="T0" fmla="*/ 0 w 151"/>
              <a:gd name="T1" fmla="*/ 0 h 184"/>
              <a:gd name="T2" fmla="*/ 135 w 151"/>
              <a:gd name="T3" fmla="*/ 0 h 184"/>
              <a:gd name="T4" fmla="*/ 151 w 151"/>
              <a:gd name="T5" fmla="*/ 16 h 184"/>
              <a:gd name="T6" fmla="*/ 151 w 151"/>
              <a:gd name="T7" fmla="*/ 184 h 184"/>
            </a:gdLst>
            <a:ahLst/>
            <a:cxnLst>
              <a:cxn ang="0">
                <a:pos x="T0" y="T1"/>
              </a:cxn>
              <a:cxn ang="0">
                <a:pos x="T2" y="T3"/>
              </a:cxn>
              <a:cxn ang="0">
                <a:pos x="T4" y="T5"/>
              </a:cxn>
              <a:cxn ang="0">
                <a:pos x="T6" y="T7"/>
              </a:cxn>
            </a:cxnLst>
            <a:rect l="0" t="0" r="r" b="b"/>
            <a:pathLst>
              <a:path w="151" h="184">
                <a:moveTo>
                  <a:pt x="0" y="0"/>
                </a:moveTo>
                <a:cubicBezTo>
                  <a:pt x="135" y="0"/>
                  <a:pt x="135" y="0"/>
                  <a:pt x="135" y="0"/>
                </a:cubicBezTo>
                <a:cubicBezTo>
                  <a:pt x="144" y="0"/>
                  <a:pt x="151" y="7"/>
                  <a:pt x="151" y="16"/>
                </a:cubicBezTo>
                <a:cubicBezTo>
                  <a:pt x="151" y="184"/>
                  <a:pt x="151" y="184"/>
                  <a:pt x="151" y="184"/>
                </a:cubicBezTo>
              </a:path>
            </a:pathLst>
          </a:custGeom>
          <a:noFill/>
          <a:ln w="44450" cap="rnd">
            <a:solidFill>
              <a:srgbClr val="0019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0" name="Freeform 12">
            <a:extLst>
              <a:ext uri="{FF2B5EF4-FFF2-40B4-BE49-F238E27FC236}">
                <a16:creationId xmlns:a16="http://schemas.microsoft.com/office/drawing/2014/main" id="{52D6F278-B54A-8DEE-98C6-4A2AA8CCAA70}"/>
              </a:ext>
            </a:extLst>
          </p:cNvPr>
          <p:cNvSpPr>
            <a:spLocks/>
          </p:cNvSpPr>
          <p:nvPr/>
        </p:nvSpPr>
        <p:spPr bwMode="auto">
          <a:xfrm>
            <a:off x="5672227" y="2992609"/>
            <a:ext cx="102394" cy="86916"/>
          </a:xfrm>
          <a:custGeom>
            <a:avLst/>
            <a:gdLst>
              <a:gd name="T0" fmla="*/ 0 w 86"/>
              <a:gd name="T1" fmla="*/ 0 h 73"/>
              <a:gd name="T2" fmla="*/ 43 w 86"/>
              <a:gd name="T3" fmla="*/ 73 h 73"/>
              <a:gd name="T4" fmla="*/ 86 w 86"/>
              <a:gd name="T5" fmla="*/ 0 h 73"/>
              <a:gd name="T6" fmla="*/ 0 w 86"/>
              <a:gd name="T7" fmla="*/ 0 h 73"/>
            </a:gdLst>
            <a:ahLst/>
            <a:cxnLst>
              <a:cxn ang="0">
                <a:pos x="T0" y="T1"/>
              </a:cxn>
              <a:cxn ang="0">
                <a:pos x="T2" y="T3"/>
              </a:cxn>
              <a:cxn ang="0">
                <a:pos x="T4" y="T5"/>
              </a:cxn>
              <a:cxn ang="0">
                <a:pos x="T6" y="T7"/>
              </a:cxn>
            </a:cxnLst>
            <a:rect l="0" t="0" r="r" b="b"/>
            <a:pathLst>
              <a:path w="86" h="73">
                <a:moveTo>
                  <a:pt x="0" y="0"/>
                </a:moveTo>
                <a:lnTo>
                  <a:pt x="43" y="73"/>
                </a:lnTo>
                <a:lnTo>
                  <a:pt x="86" y="0"/>
                </a:lnTo>
                <a:lnTo>
                  <a:pt x="0"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1" name="Line 13">
            <a:extLst>
              <a:ext uri="{FF2B5EF4-FFF2-40B4-BE49-F238E27FC236}">
                <a16:creationId xmlns:a16="http://schemas.microsoft.com/office/drawing/2014/main" id="{DDF509B6-8DDF-C9B1-DB59-7EBC94697FB7}"/>
              </a:ext>
            </a:extLst>
          </p:cNvPr>
          <p:cNvSpPr>
            <a:spLocks noChangeShapeType="1"/>
          </p:cNvSpPr>
          <p:nvPr/>
        </p:nvSpPr>
        <p:spPr bwMode="auto">
          <a:xfrm>
            <a:off x="4945319" y="3614735"/>
            <a:ext cx="0" cy="466725"/>
          </a:xfrm>
          <a:prstGeom prst="line">
            <a:avLst/>
          </a:prstGeom>
          <a:noFill/>
          <a:ln w="44450"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2" name="Freeform 14">
            <a:extLst>
              <a:ext uri="{FF2B5EF4-FFF2-40B4-BE49-F238E27FC236}">
                <a16:creationId xmlns:a16="http://schemas.microsoft.com/office/drawing/2014/main" id="{C7D53B40-3C43-AC64-C8E5-1F3BFCA7BF79}"/>
              </a:ext>
            </a:extLst>
          </p:cNvPr>
          <p:cNvSpPr>
            <a:spLocks/>
          </p:cNvSpPr>
          <p:nvPr/>
        </p:nvSpPr>
        <p:spPr bwMode="auto">
          <a:xfrm>
            <a:off x="4894122" y="4050582"/>
            <a:ext cx="102394" cy="88106"/>
          </a:xfrm>
          <a:custGeom>
            <a:avLst/>
            <a:gdLst>
              <a:gd name="T0" fmla="*/ 0 w 86"/>
              <a:gd name="T1" fmla="*/ 0 h 74"/>
              <a:gd name="T2" fmla="*/ 43 w 86"/>
              <a:gd name="T3" fmla="*/ 74 h 74"/>
              <a:gd name="T4" fmla="*/ 86 w 86"/>
              <a:gd name="T5" fmla="*/ 0 h 74"/>
              <a:gd name="T6" fmla="*/ 0 w 86"/>
              <a:gd name="T7" fmla="*/ 0 h 74"/>
            </a:gdLst>
            <a:ahLst/>
            <a:cxnLst>
              <a:cxn ang="0">
                <a:pos x="T0" y="T1"/>
              </a:cxn>
              <a:cxn ang="0">
                <a:pos x="T2" y="T3"/>
              </a:cxn>
              <a:cxn ang="0">
                <a:pos x="T4" y="T5"/>
              </a:cxn>
              <a:cxn ang="0">
                <a:pos x="T6" y="T7"/>
              </a:cxn>
            </a:cxnLst>
            <a:rect l="0" t="0" r="r" b="b"/>
            <a:pathLst>
              <a:path w="86" h="74">
                <a:moveTo>
                  <a:pt x="0" y="0"/>
                </a:moveTo>
                <a:lnTo>
                  <a:pt x="43" y="74"/>
                </a:lnTo>
                <a:lnTo>
                  <a:pt x="86" y="0"/>
                </a:lnTo>
                <a:lnTo>
                  <a:pt x="0"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3" name="Line 15">
            <a:extLst>
              <a:ext uri="{FF2B5EF4-FFF2-40B4-BE49-F238E27FC236}">
                <a16:creationId xmlns:a16="http://schemas.microsoft.com/office/drawing/2014/main" id="{7F141E9F-AE9C-F696-DA7F-3DFBB6CAE3A0}"/>
              </a:ext>
            </a:extLst>
          </p:cNvPr>
          <p:cNvSpPr>
            <a:spLocks noChangeShapeType="1"/>
          </p:cNvSpPr>
          <p:nvPr/>
        </p:nvSpPr>
        <p:spPr bwMode="auto">
          <a:xfrm>
            <a:off x="5489323" y="3906439"/>
            <a:ext cx="135731" cy="0"/>
          </a:xfrm>
          <a:prstGeom prst="line">
            <a:avLst/>
          </a:prstGeom>
          <a:noFill/>
          <a:ln w="14288"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4" name="Freeform 16">
            <a:extLst>
              <a:ext uri="{FF2B5EF4-FFF2-40B4-BE49-F238E27FC236}">
                <a16:creationId xmlns:a16="http://schemas.microsoft.com/office/drawing/2014/main" id="{EAE08B01-BC14-37E1-8396-927A070CF4F8}"/>
              </a:ext>
            </a:extLst>
          </p:cNvPr>
          <p:cNvSpPr>
            <a:spLocks/>
          </p:cNvSpPr>
          <p:nvPr/>
        </p:nvSpPr>
        <p:spPr bwMode="auto">
          <a:xfrm>
            <a:off x="5616720" y="3874292"/>
            <a:ext cx="55960" cy="65485"/>
          </a:xfrm>
          <a:custGeom>
            <a:avLst/>
            <a:gdLst>
              <a:gd name="T0" fmla="*/ 0 w 47"/>
              <a:gd name="T1" fmla="*/ 55 h 55"/>
              <a:gd name="T2" fmla="*/ 47 w 47"/>
              <a:gd name="T3" fmla="*/ 27 h 55"/>
              <a:gd name="T4" fmla="*/ 0 w 47"/>
              <a:gd name="T5" fmla="*/ 0 h 55"/>
              <a:gd name="T6" fmla="*/ 0 w 47"/>
              <a:gd name="T7" fmla="*/ 55 h 55"/>
            </a:gdLst>
            <a:ahLst/>
            <a:cxnLst>
              <a:cxn ang="0">
                <a:pos x="T0" y="T1"/>
              </a:cxn>
              <a:cxn ang="0">
                <a:pos x="T2" y="T3"/>
              </a:cxn>
              <a:cxn ang="0">
                <a:pos x="T4" y="T5"/>
              </a:cxn>
              <a:cxn ang="0">
                <a:pos x="T6" y="T7"/>
              </a:cxn>
            </a:cxnLst>
            <a:rect l="0" t="0" r="r" b="b"/>
            <a:pathLst>
              <a:path w="47" h="55">
                <a:moveTo>
                  <a:pt x="0" y="55"/>
                </a:moveTo>
                <a:lnTo>
                  <a:pt x="47" y="27"/>
                </a:lnTo>
                <a:lnTo>
                  <a:pt x="0" y="0"/>
                </a:lnTo>
                <a:lnTo>
                  <a:pt x="0" y="55"/>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5" name="Line 17">
            <a:extLst>
              <a:ext uri="{FF2B5EF4-FFF2-40B4-BE49-F238E27FC236}">
                <a16:creationId xmlns:a16="http://schemas.microsoft.com/office/drawing/2014/main" id="{A0843863-E40A-2F68-49CB-B677ADFE2485}"/>
              </a:ext>
            </a:extLst>
          </p:cNvPr>
          <p:cNvSpPr>
            <a:spLocks noChangeShapeType="1"/>
          </p:cNvSpPr>
          <p:nvPr/>
        </p:nvSpPr>
        <p:spPr bwMode="auto">
          <a:xfrm>
            <a:off x="6267991" y="3877864"/>
            <a:ext cx="135731" cy="0"/>
          </a:xfrm>
          <a:prstGeom prst="line">
            <a:avLst/>
          </a:prstGeom>
          <a:noFill/>
          <a:ln w="14288"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6" name="Freeform 18">
            <a:extLst>
              <a:ext uri="{FF2B5EF4-FFF2-40B4-BE49-F238E27FC236}">
                <a16:creationId xmlns:a16="http://schemas.microsoft.com/office/drawing/2014/main" id="{C334160B-FF59-101B-1289-F4D721BE0922}"/>
              </a:ext>
            </a:extLst>
          </p:cNvPr>
          <p:cNvSpPr>
            <a:spLocks/>
          </p:cNvSpPr>
          <p:nvPr/>
        </p:nvSpPr>
        <p:spPr bwMode="auto">
          <a:xfrm>
            <a:off x="6395388" y="3843336"/>
            <a:ext cx="55960" cy="65485"/>
          </a:xfrm>
          <a:custGeom>
            <a:avLst/>
            <a:gdLst>
              <a:gd name="T0" fmla="*/ 0 w 47"/>
              <a:gd name="T1" fmla="*/ 55 h 55"/>
              <a:gd name="T2" fmla="*/ 47 w 47"/>
              <a:gd name="T3" fmla="*/ 29 h 55"/>
              <a:gd name="T4" fmla="*/ 0 w 47"/>
              <a:gd name="T5" fmla="*/ 0 h 55"/>
              <a:gd name="T6" fmla="*/ 0 w 47"/>
              <a:gd name="T7" fmla="*/ 55 h 55"/>
            </a:gdLst>
            <a:ahLst/>
            <a:cxnLst>
              <a:cxn ang="0">
                <a:pos x="T0" y="T1"/>
              </a:cxn>
              <a:cxn ang="0">
                <a:pos x="T2" y="T3"/>
              </a:cxn>
              <a:cxn ang="0">
                <a:pos x="T4" y="T5"/>
              </a:cxn>
              <a:cxn ang="0">
                <a:pos x="T6" y="T7"/>
              </a:cxn>
            </a:cxnLst>
            <a:rect l="0" t="0" r="r" b="b"/>
            <a:pathLst>
              <a:path w="47" h="55">
                <a:moveTo>
                  <a:pt x="0" y="55"/>
                </a:moveTo>
                <a:lnTo>
                  <a:pt x="47" y="29"/>
                </a:lnTo>
                <a:lnTo>
                  <a:pt x="0" y="0"/>
                </a:lnTo>
                <a:lnTo>
                  <a:pt x="0" y="55"/>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7" name="Line 19">
            <a:extLst>
              <a:ext uri="{FF2B5EF4-FFF2-40B4-BE49-F238E27FC236}">
                <a16:creationId xmlns:a16="http://schemas.microsoft.com/office/drawing/2014/main" id="{BD14B196-032A-E444-9D8C-A5EB6ECF25DA}"/>
              </a:ext>
            </a:extLst>
          </p:cNvPr>
          <p:cNvSpPr>
            <a:spLocks noChangeShapeType="1"/>
          </p:cNvSpPr>
          <p:nvPr/>
        </p:nvSpPr>
        <p:spPr bwMode="auto">
          <a:xfrm>
            <a:off x="5177378" y="4924434"/>
            <a:ext cx="110729" cy="0"/>
          </a:xfrm>
          <a:prstGeom prst="line">
            <a:avLst/>
          </a:prstGeom>
          <a:noFill/>
          <a:ln w="44450"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58" name="Freeform 20">
            <a:extLst>
              <a:ext uri="{FF2B5EF4-FFF2-40B4-BE49-F238E27FC236}">
                <a16:creationId xmlns:a16="http://schemas.microsoft.com/office/drawing/2014/main" id="{7AB4A8DF-882A-D798-3C87-FC7F4D886FD8}"/>
              </a:ext>
            </a:extLst>
          </p:cNvPr>
          <p:cNvSpPr>
            <a:spLocks/>
          </p:cNvSpPr>
          <p:nvPr/>
        </p:nvSpPr>
        <p:spPr bwMode="auto">
          <a:xfrm>
            <a:off x="5273820" y="4873238"/>
            <a:ext cx="88106" cy="102394"/>
          </a:xfrm>
          <a:custGeom>
            <a:avLst/>
            <a:gdLst>
              <a:gd name="T0" fmla="*/ 0 w 74"/>
              <a:gd name="T1" fmla="*/ 86 h 86"/>
              <a:gd name="T2" fmla="*/ 74 w 74"/>
              <a:gd name="T3" fmla="*/ 43 h 86"/>
              <a:gd name="T4" fmla="*/ 0 w 74"/>
              <a:gd name="T5" fmla="*/ 0 h 86"/>
              <a:gd name="T6" fmla="*/ 0 w 74"/>
              <a:gd name="T7" fmla="*/ 86 h 86"/>
            </a:gdLst>
            <a:ahLst/>
            <a:cxnLst>
              <a:cxn ang="0">
                <a:pos x="T0" y="T1"/>
              </a:cxn>
              <a:cxn ang="0">
                <a:pos x="T2" y="T3"/>
              </a:cxn>
              <a:cxn ang="0">
                <a:pos x="T4" y="T5"/>
              </a:cxn>
              <a:cxn ang="0">
                <a:pos x="T6" y="T7"/>
              </a:cxn>
            </a:cxnLst>
            <a:rect l="0" t="0" r="r" b="b"/>
            <a:pathLst>
              <a:path w="74" h="86">
                <a:moveTo>
                  <a:pt x="0" y="86"/>
                </a:moveTo>
                <a:lnTo>
                  <a:pt x="74" y="43"/>
                </a:lnTo>
                <a:lnTo>
                  <a:pt x="0" y="0"/>
                </a:lnTo>
                <a:lnTo>
                  <a:pt x="0" y="86"/>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1" name="Line 23">
            <a:extLst>
              <a:ext uri="{FF2B5EF4-FFF2-40B4-BE49-F238E27FC236}">
                <a16:creationId xmlns:a16="http://schemas.microsoft.com/office/drawing/2014/main" id="{431ECB4F-1DA5-3A6A-D6A2-E8465A194D59}"/>
              </a:ext>
            </a:extLst>
          </p:cNvPr>
          <p:cNvSpPr>
            <a:spLocks noChangeShapeType="1"/>
          </p:cNvSpPr>
          <p:nvPr/>
        </p:nvSpPr>
        <p:spPr bwMode="auto">
          <a:xfrm>
            <a:off x="5036678" y="2835854"/>
            <a:ext cx="0" cy="156755"/>
          </a:xfrm>
          <a:prstGeom prst="line">
            <a:avLst/>
          </a:prstGeom>
          <a:noFill/>
          <a:ln w="44450"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2" name="Freeform 24">
            <a:extLst>
              <a:ext uri="{FF2B5EF4-FFF2-40B4-BE49-F238E27FC236}">
                <a16:creationId xmlns:a16="http://schemas.microsoft.com/office/drawing/2014/main" id="{E7197372-0E39-9BFB-EF1B-5C70CD763D26}"/>
              </a:ext>
            </a:extLst>
          </p:cNvPr>
          <p:cNvSpPr>
            <a:spLocks/>
          </p:cNvSpPr>
          <p:nvPr/>
        </p:nvSpPr>
        <p:spPr bwMode="auto">
          <a:xfrm>
            <a:off x="4987782" y="2985753"/>
            <a:ext cx="102394" cy="88106"/>
          </a:xfrm>
          <a:custGeom>
            <a:avLst/>
            <a:gdLst>
              <a:gd name="T0" fmla="*/ 0 w 86"/>
              <a:gd name="T1" fmla="*/ 0 h 74"/>
              <a:gd name="T2" fmla="*/ 43 w 86"/>
              <a:gd name="T3" fmla="*/ 74 h 74"/>
              <a:gd name="T4" fmla="*/ 86 w 86"/>
              <a:gd name="T5" fmla="*/ 0 h 74"/>
              <a:gd name="T6" fmla="*/ 0 w 86"/>
              <a:gd name="T7" fmla="*/ 0 h 74"/>
            </a:gdLst>
            <a:ahLst/>
            <a:cxnLst>
              <a:cxn ang="0">
                <a:pos x="T0" y="T1"/>
              </a:cxn>
              <a:cxn ang="0">
                <a:pos x="T2" y="T3"/>
              </a:cxn>
              <a:cxn ang="0">
                <a:pos x="T4" y="T5"/>
              </a:cxn>
              <a:cxn ang="0">
                <a:pos x="T6" y="T7"/>
              </a:cxn>
            </a:cxnLst>
            <a:rect l="0" t="0" r="r" b="b"/>
            <a:pathLst>
              <a:path w="86" h="74">
                <a:moveTo>
                  <a:pt x="0" y="0"/>
                </a:moveTo>
                <a:lnTo>
                  <a:pt x="43" y="74"/>
                </a:lnTo>
                <a:lnTo>
                  <a:pt x="86" y="0"/>
                </a:lnTo>
                <a:lnTo>
                  <a:pt x="0"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3" name="Line 25">
            <a:extLst>
              <a:ext uri="{FF2B5EF4-FFF2-40B4-BE49-F238E27FC236}">
                <a16:creationId xmlns:a16="http://schemas.microsoft.com/office/drawing/2014/main" id="{25994D93-33EC-8DC6-5702-0906E4BCCBFF}"/>
              </a:ext>
            </a:extLst>
          </p:cNvPr>
          <p:cNvSpPr>
            <a:spLocks noChangeShapeType="1"/>
          </p:cNvSpPr>
          <p:nvPr/>
        </p:nvSpPr>
        <p:spPr bwMode="auto">
          <a:xfrm flipH="1">
            <a:off x="4928629" y="3213251"/>
            <a:ext cx="7238" cy="135608"/>
          </a:xfrm>
          <a:prstGeom prst="line">
            <a:avLst/>
          </a:prstGeom>
          <a:noFill/>
          <a:ln w="15875"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4" name="Freeform 26">
            <a:extLst>
              <a:ext uri="{FF2B5EF4-FFF2-40B4-BE49-F238E27FC236}">
                <a16:creationId xmlns:a16="http://schemas.microsoft.com/office/drawing/2014/main" id="{291815EA-5D47-16ED-8D4C-F6D78D42ED53}"/>
              </a:ext>
            </a:extLst>
          </p:cNvPr>
          <p:cNvSpPr>
            <a:spLocks/>
          </p:cNvSpPr>
          <p:nvPr/>
        </p:nvSpPr>
        <p:spPr bwMode="auto">
          <a:xfrm>
            <a:off x="4888267" y="3343895"/>
            <a:ext cx="80726" cy="69461"/>
          </a:xfrm>
          <a:custGeom>
            <a:avLst/>
            <a:gdLst>
              <a:gd name="T0" fmla="*/ 0 w 86"/>
              <a:gd name="T1" fmla="*/ 0 h 74"/>
              <a:gd name="T2" fmla="*/ 43 w 86"/>
              <a:gd name="T3" fmla="*/ 74 h 74"/>
              <a:gd name="T4" fmla="*/ 86 w 86"/>
              <a:gd name="T5" fmla="*/ 0 h 74"/>
              <a:gd name="T6" fmla="*/ 0 w 86"/>
              <a:gd name="T7" fmla="*/ 0 h 74"/>
            </a:gdLst>
            <a:ahLst/>
            <a:cxnLst>
              <a:cxn ang="0">
                <a:pos x="T0" y="T1"/>
              </a:cxn>
              <a:cxn ang="0">
                <a:pos x="T2" y="T3"/>
              </a:cxn>
              <a:cxn ang="0">
                <a:pos x="T4" y="T5"/>
              </a:cxn>
              <a:cxn ang="0">
                <a:pos x="T6" y="T7"/>
              </a:cxn>
            </a:cxnLst>
            <a:rect l="0" t="0" r="r" b="b"/>
            <a:pathLst>
              <a:path w="86" h="74">
                <a:moveTo>
                  <a:pt x="0" y="0"/>
                </a:moveTo>
                <a:lnTo>
                  <a:pt x="43" y="74"/>
                </a:lnTo>
                <a:lnTo>
                  <a:pt x="86" y="0"/>
                </a:lnTo>
                <a:lnTo>
                  <a:pt x="0"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7" name="Line 29">
            <a:extLst>
              <a:ext uri="{FF2B5EF4-FFF2-40B4-BE49-F238E27FC236}">
                <a16:creationId xmlns:a16="http://schemas.microsoft.com/office/drawing/2014/main" id="{A4489B21-DE28-E2AD-9826-A996AAF21D07}"/>
              </a:ext>
            </a:extLst>
          </p:cNvPr>
          <p:cNvSpPr>
            <a:spLocks noChangeShapeType="1"/>
          </p:cNvSpPr>
          <p:nvPr/>
        </p:nvSpPr>
        <p:spPr bwMode="auto">
          <a:xfrm flipH="1">
            <a:off x="4511819" y="4929965"/>
            <a:ext cx="110729" cy="0"/>
          </a:xfrm>
          <a:prstGeom prst="line">
            <a:avLst/>
          </a:prstGeom>
          <a:noFill/>
          <a:ln w="44450"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8" name="Freeform 30">
            <a:extLst>
              <a:ext uri="{FF2B5EF4-FFF2-40B4-BE49-F238E27FC236}">
                <a16:creationId xmlns:a16="http://schemas.microsoft.com/office/drawing/2014/main" id="{2676AD6B-21AB-2488-521D-214CAB4B84EB}"/>
              </a:ext>
            </a:extLst>
          </p:cNvPr>
          <p:cNvSpPr>
            <a:spLocks/>
          </p:cNvSpPr>
          <p:nvPr/>
        </p:nvSpPr>
        <p:spPr bwMode="auto">
          <a:xfrm>
            <a:off x="4441573" y="4878768"/>
            <a:ext cx="88106" cy="102394"/>
          </a:xfrm>
          <a:custGeom>
            <a:avLst/>
            <a:gdLst>
              <a:gd name="T0" fmla="*/ 74 w 74"/>
              <a:gd name="T1" fmla="*/ 0 h 86"/>
              <a:gd name="T2" fmla="*/ 0 w 74"/>
              <a:gd name="T3" fmla="*/ 43 h 86"/>
              <a:gd name="T4" fmla="*/ 74 w 74"/>
              <a:gd name="T5" fmla="*/ 86 h 86"/>
              <a:gd name="T6" fmla="*/ 74 w 74"/>
              <a:gd name="T7" fmla="*/ 0 h 86"/>
            </a:gdLst>
            <a:ahLst/>
            <a:cxnLst>
              <a:cxn ang="0">
                <a:pos x="T0" y="T1"/>
              </a:cxn>
              <a:cxn ang="0">
                <a:pos x="T2" y="T3"/>
              </a:cxn>
              <a:cxn ang="0">
                <a:pos x="T4" y="T5"/>
              </a:cxn>
              <a:cxn ang="0">
                <a:pos x="T6" y="T7"/>
              </a:cxn>
            </a:cxnLst>
            <a:rect l="0" t="0" r="r" b="b"/>
            <a:pathLst>
              <a:path w="74" h="86">
                <a:moveTo>
                  <a:pt x="74" y="0"/>
                </a:moveTo>
                <a:lnTo>
                  <a:pt x="0" y="43"/>
                </a:lnTo>
                <a:lnTo>
                  <a:pt x="74" y="86"/>
                </a:lnTo>
                <a:lnTo>
                  <a:pt x="74"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69" name="Line 31">
            <a:extLst>
              <a:ext uri="{FF2B5EF4-FFF2-40B4-BE49-F238E27FC236}">
                <a16:creationId xmlns:a16="http://schemas.microsoft.com/office/drawing/2014/main" id="{C8D9D86B-CD54-EA4E-8DF8-6B6ADB4B88D1}"/>
              </a:ext>
            </a:extLst>
          </p:cNvPr>
          <p:cNvSpPr>
            <a:spLocks noChangeShapeType="1"/>
          </p:cNvSpPr>
          <p:nvPr/>
        </p:nvSpPr>
        <p:spPr bwMode="auto">
          <a:xfrm>
            <a:off x="5616719" y="3672432"/>
            <a:ext cx="0" cy="51841"/>
          </a:xfrm>
          <a:prstGeom prst="line">
            <a:avLst/>
          </a:prstGeom>
          <a:noFill/>
          <a:ln w="14288" cap="rnd">
            <a:solidFill>
              <a:srgbClr val="001965"/>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70" name="Freeform 32">
            <a:extLst>
              <a:ext uri="{FF2B5EF4-FFF2-40B4-BE49-F238E27FC236}">
                <a16:creationId xmlns:a16="http://schemas.microsoft.com/office/drawing/2014/main" id="{EF8E4AA9-7401-CEAE-A2A4-48A44390CD12}"/>
              </a:ext>
            </a:extLst>
          </p:cNvPr>
          <p:cNvSpPr>
            <a:spLocks/>
          </p:cNvSpPr>
          <p:nvPr/>
        </p:nvSpPr>
        <p:spPr bwMode="auto">
          <a:xfrm>
            <a:off x="5582191" y="3715939"/>
            <a:ext cx="65485" cy="57150"/>
          </a:xfrm>
          <a:custGeom>
            <a:avLst/>
            <a:gdLst>
              <a:gd name="T0" fmla="*/ 0 w 55"/>
              <a:gd name="T1" fmla="*/ 0 h 48"/>
              <a:gd name="T2" fmla="*/ 29 w 55"/>
              <a:gd name="T3" fmla="*/ 48 h 48"/>
              <a:gd name="T4" fmla="*/ 55 w 55"/>
              <a:gd name="T5" fmla="*/ 0 h 48"/>
              <a:gd name="T6" fmla="*/ 0 w 55"/>
              <a:gd name="T7" fmla="*/ 0 h 48"/>
            </a:gdLst>
            <a:ahLst/>
            <a:cxnLst>
              <a:cxn ang="0">
                <a:pos x="T0" y="T1"/>
              </a:cxn>
              <a:cxn ang="0">
                <a:pos x="T2" y="T3"/>
              </a:cxn>
              <a:cxn ang="0">
                <a:pos x="T4" y="T5"/>
              </a:cxn>
              <a:cxn ang="0">
                <a:pos x="T6" y="T7"/>
              </a:cxn>
            </a:cxnLst>
            <a:rect l="0" t="0" r="r" b="b"/>
            <a:pathLst>
              <a:path w="55" h="48">
                <a:moveTo>
                  <a:pt x="0" y="0"/>
                </a:moveTo>
                <a:lnTo>
                  <a:pt x="29" y="48"/>
                </a:lnTo>
                <a:lnTo>
                  <a:pt x="55" y="0"/>
                </a:lnTo>
                <a:lnTo>
                  <a:pt x="0" y="0"/>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nvGrpSpPr>
          <p:cNvPr id="7" name="Group 6">
            <a:extLst>
              <a:ext uri="{FF2B5EF4-FFF2-40B4-BE49-F238E27FC236}">
                <a16:creationId xmlns:a16="http://schemas.microsoft.com/office/drawing/2014/main" id="{063A842C-94B1-7B93-1BD9-5862473F309C}"/>
              </a:ext>
            </a:extLst>
          </p:cNvPr>
          <p:cNvGrpSpPr/>
          <p:nvPr/>
        </p:nvGrpSpPr>
        <p:grpSpPr>
          <a:xfrm>
            <a:off x="5227464" y="3052562"/>
            <a:ext cx="189310" cy="107156"/>
            <a:chOff x="7100021" y="2932556"/>
            <a:chExt cx="252413" cy="142875"/>
          </a:xfrm>
        </p:grpSpPr>
        <p:sp>
          <p:nvSpPr>
            <p:cNvPr id="173" name="Oval 35">
              <a:extLst>
                <a:ext uri="{FF2B5EF4-FFF2-40B4-BE49-F238E27FC236}">
                  <a16:creationId xmlns:a16="http://schemas.microsoft.com/office/drawing/2014/main" id="{285F9D9D-32A8-E487-425A-FD78388A412A}"/>
                </a:ext>
              </a:extLst>
            </p:cNvPr>
            <p:cNvSpPr>
              <a:spLocks noChangeArrowheads="1"/>
            </p:cNvSpPr>
            <p:nvPr/>
          </p:nvSpPr>
          <p:spPr bwMode="auto">
            <a:xfrm>
              <a:off x="7100021" y="2932556"/>
              <a:ext cx="252413" cy="142875"/>
            </a:xfrm>
            <a:prstGeom prst="ellipse">
              <a:avLst/>
            </a:pr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74" name="Oval 36">
              <a:extLst>
                <a:ext uri="{FF2B5EF4-FFF2-40B4-BE49-F238E27FC236}">
                  <a16:creationId xmlns:a16="http://schemas.microsoft.com/office/drawing/2014/main" id="{A04A1A97-33BD-0C9E-6F24-D699EEFF62B8}"/>
                </a:ext>
              </a:extLst>
            </p:cNvPr>
            <p:cNvSpPr>
              <a:spLocks noChangeArrowheads="1"/>
            </p:cNvSpPr>
            <p:nvPr/>
          </p:nvSpPr>
          <p:spPr bwMode="auto">
            <a:xfrm>
              <a:off x="7100021" y="2932556"/>
              <a:ext cx="252413" cy="142875"/>
            </a:xfrm>
            <a:prstGeom prst="ellipse">
              <a:avLst/>
            </a:prstGeom>
            <a:noFill/>
            <a:ln w="14288" cap="flat">
              <a:solidFill>
                <a:srgbClr val="8793B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sp>
        <p:nvSpPr>
          <p:cNvPr id="179" name="Oval 41">
            <a:extLst>
              <a:ext uri="{FF2B5EF4-FFF2-40B4-BE49-F238E27FC236}">
                <a16:creationId xmlns:a16="http://schemas.microsoft.com/office/drawing/2014/main" id="{DFF17B74-55C2-040C-080D-7FA6DF623D67}"/>
              </a:ext>
            </a:extLst>
          </p:cNvPr>
          <p:cNvSpPr>
            <a:spLocks noChangeArrowheads="1"/>
          </p:cNvSpPr>
          <p:nvPr/>
        </p:nvSpPr>
        <p:spPr bwMode="auto">
          <a:xfrm>
            <a:off x="5403598" y="3596876"/>
            <a:ext cx="192881" cy="110729"/>
          </a:xfrm>
          <a:prstGeom prst="ellipse">
            <a:avLst/>
          </a:pr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0" name="Oval 42">
            <a:extLst>
              <a:ext uri="{FF2B5EF4-FFF2-40B4-BE49-F238E27FC236}">
                <a16:creationId xmlns:a16="http://schemas.microsoft.com/office/drawing/2014/main" id="{61C0D5D7-5522-F72E-AC19-64C5B02F1FE0}"/>
              </a:ext>
            </a:extLst>
          </p:cNvPr>
          <p:cNvSpPr>
            <a:spLocks noChangeArrowheads="1"/>
          </p:cNvSpPr>
          <p:nvPr/>
        </p:nvSpPr>
        <p:spPr bwMode="auto">
          <a:xfrm>
            <a:off x="5403598" y="3596876"/>
            <a:ext cx="192881" cy="110729"/>
          </a:xfrm>
          <a:prstGeom prst="ellipse">
            <a:avLst/>
          </a:prstGeom>
          <a:noFill/>
          <a:ln w="14288" cap="flat">
            <a:solidFill>
              <a:srgbClr val="8793B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1" name="Oval 43">
            <a:extLst>
              <a:ext uri="{FF2B5EF4-FFF2-40B4-BE49-F238E27FC236}">
                <a16:creationId xmlns:a16="http://schemas.microsoft.com/office/drawing/2014/main" id="{F43067D0-1220-6D7D-3F3F-568FDE0730D3}"/>
              </a:ext>
            </a:extLst>
          </p:cNvPr>
          <p:cNvSpPr>
            <a:spLocks noChangeArrowheads="1"/>
          </p:cNvSpPr>
          <p:nvPr/>
        </p:nvSpPr>
        <p:spPr bwMode="auto">
          <a:xfrm>
            <a:off x="5608385" y="3559967"/>
            <a:ext cx="191691" cy="108347"/>
          </a:xfrm>
          <a:prstGeom prst="ellipse">
            <a:avLst/>
          </a:pr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2" name="Oval 44">
            <a:extLst>
              <a:ext uri="{FF2B5EF4-FFF2-40B4-BE49-F238E27FC236}">
                <a16:creationId xmlns:a16="http://schemas.microsoft.com/office/drawing/2014/main" id="{2BDA3D41-0554-D92A-884D-AED8BD09FA95}"/>
              </a:ext>
            </a:extLst>
          </p:cNvPr>
          <p:cNvSpPr>
            <a:spLocks noChangeArrowheads="1"/>
          </p:cNvSpPr>
          <p:nvPr/>
        </p:nvSpPr>
        <p:spPr bwMode="auto">
          <a:xfrm>
            <a:off x="5608385" y="3559967"/>
            <a:ext cx="191691" cy="108347"/>
          </a:xfrm>
          <a:prstGeom prst="ellipse">
            <a:avLst/>
          </a:prstGeom>
          <a:noFill/>
          <a:ln w="14288" cap="flat">
            <a:solidFill>
              <a:srgbClr val="8793B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4" name="Freeform 56">
            <a:extLst>
              <a:ext uri="{FF2B5EF4-FFF2-40B4-BE49-F238E27FC236}">
                <a16:creationId xmlns:a16="http://schemas.microsoft.com/office/drawing/2014/main" id="{AFCBFDAB-86F3-FF6E-10FF-C5C47BC2E9F2}"/>
              </a:ext>
            </a:extLst>
          </p:cNvPr>
          <p:cNvSpPr>
            <a:spLocks/>
          </p:cNvSpPr>
          <p:nvPr/>
        </p:nvSpPr>
        <p:spPr bwMode="auto">
          <a:xfrm>
            <a:off x="4733276" y="3042045"/>
            <a:ext cx="552450" cy="275035"/>
          </a:xfrm>
          <a:custGeom>
            <a:avLst/>
            <a:gdLst>
              <a:gd name="T0" fmla="*/ 0 w 464"/>
              <a:gd name="T1" fmla="*/ 172 h 231"/>
              <a:gd name="T2" fmla="*/ 64 w 464"/>
              <a:gd name="T3" fmla="*/ 143 h 231"/>
              <a:gd name="T4" fmla="*/ 31 w 464"/>
              <a:gd name="T5" fmla="*/ 74 h 231"/>
              <a:gd name="T6" fmla="*/ 85 w 464"/>
              <a:gd name="T7" fmla="*/ 65 h 231"/>
              <a:gd name="T8" fmla="*/ 71 w 464"/>
              <a:gd name="T9" fmla="*/ 0 h 231"/>
              <a:gd name="T10" fmla="*/ 181 w 464"/>
              <a:gd name="T11" fmla="*/ 31 h 231"/>
              <a:gd name="T12" fmla="*/ 259 w 464"/>
              <a:gd name="T13" fmla="*/ 7 h 231"/>
              <a:gd name="T14" fmla="*/ 278 w 464"/>
              <a:gd name="T15" fmla="*/ 24 h 231"/>
              <a:gd name="T16" fmla="*/ 402 w 464"/>
              <a:gd name="T17" fmla="*/ 7 h 231"/>
              <a:gd name="T18" fmla="*/ 395 w 464"/>
              <a:gd name="T19" fmla="*/ 41 h 231"/>
              <a:gd name="T20" fmla="*/ 464 w 464"/>
              <a:gd name="T21" fmla="*/ 60 h 231"/>
              <a:gd name="T22" fmla="*/ 440 w 464"/>
              <a:gd name="T23" fmla="*/ 103 h 231"/>
              <a:gd name="T24" fmla="*/ 435 w 464"/>
              <a:gd name="T25" fmla="*/ 193 h 231"/>
              <a:gd name="T26" fmla="*/ 373 w 464"/>
              <a:gd name="T27" fmla="*/ 167 h 231"/>
              <a:gd name="T28" fmla="*/ 323 w 464"/>
              <a:gd name="T29" fmla="*/ 219 h 231"/>
              <a:gd name="T30" fmla="*/ 235 w 464"/>
              <a:gd name="T31" fmla="*/ 186 h 231"/>
              <a:gd name="T32" fmla="*/ 214 w 464"/>
              <a:gd name="T33" fmla="*/ 231 h 231"/>
              <a:gd name="T34" fmla="*/ 157 w 464"/>
              <a:gd name="T35" fmla="*/ 200 h 231"/>
              <a:gd name="T36" fmla="*/ 97 w 464"/>
              <a:gd name="T37" fmla="*/ 231 h 231"/>
              <a:gd name="T38" fmla="*/ 71 w 464"/>
              <a:gd name="T39" fmla="*/ 195 h 231"/>
              <a:gd name="T40" fmla="*/ 0 w 464"/>
              <a:gd name="T41" fmla="*/ 167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4" h="231">
                <a:moveTo>
                  <a:pt x="0" y="172"/>
                </a:moveTo>
                <a:lnTo>
                  <a:pt x="64" y="143"/>
                </a:lnTo>
                <a:lnTo>
                  <a:pt x="31" y="74"/>
                </a:lnTo>
                <a:lnTo>
                  <a:pt x="85" y="65"/>
                </a:lnTo>
                <a:lnTo>
                  <a:pt x="71" y="0"/>
                </a:lnTo>
                <a:lnTo>
                  <a:pt x="181" y="31"/>
                </a:lnTo>
                <a:lnTo>
                  <a:pt x="259" y="7"/>
                </a:lnTo>
                <a:lnTo>
                  <a:pt x="278" y="24"/>
                </a:lnTo>
                <a:lnTo>
                  <a:pt x="402" y="7"/>
                </a:lnTo>
                <a:lnTo>
                  <a:pt x="395" y="41"/>
                </a:lnTo>
                <a:lnTo>
                  <a:pt x="464" y="60"/>
                </a:lnTo>
                <a:lnTo>
                  <a:pt x="440" y="103"/>
                </a:lnTo>
                <a:lnTo>
                  <a:pt x="435" y="193"/>
                </a:lnTo>
                <a:lnTo>
                  <a:pt x="373" y="167"/>
                </a:lnTo>
                <a:lnTo>
                  <a:pt x="323" y="219"/>
                </a:lnTo>
                <a:lnTo>
                  <a:pt x="235" y="186"/>
                </a:lnTo>
                <a:lnTo>
                  <a:pt x="214" y="231"/>
                </a:lnTo>
                <a:lnTo>
                  <a:pt x="157" y="200"/>
                </a:lnTo>
                <a:lnTo>
                  <a:pt x="97" y="231"/>
                </a:lnTo>
                <a:lnTo>
                  <a:pt x="71" y="195"/>
                </a:lnTo>
                <a:lnTo>
                  <a:pt x="0" y="16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6" name="Line 27">
            <a:extLst>
              <a:ext uri="{FF2B5EF4-FFF2-40B4-BE49-F238E27FC236}">
                <a16:creationId xmlns:a16="http://schemas.microsoft.com/office/drawing/2014/main" id="{D69CD1ED-DF15-1B29-79A7-99AC559ACB2D}"/>
              </a:ext>
            </a:extLst>
          </p:cNvPr>
          <p:cNvSpPr>
            <a:spLocks noChangeShapeType="1"/>
          </p:cNvSpPr>
          <p:nvPr/>
        </p:nvSpPr>
        <p:spPr bwMode="auto">
          <a:xfrm>
            <a:off x="4919708" y="4675640"/>
            <a:ext cx="0" cy="158390"/>
          </a:xfrm>
          <a:prstGeom prst="line">
            <a:avLst/>
          </a:prstGeom>
          <a:noFill/>
          <a:ln w="44450" cap="rnd">
            <a:solidFill>
              <a:srgbClr val="001965"/>
            </a:solidFill>
            <a:prstDash val="solid"/>
            <a:round/>
            <a:headEnd type="none" w="med" len="med"/>
            <a:tailEnd type="triangle" w="med" len="sm"/>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7" name="Content Placeholder 18">
            <a:extLst>
              <a:ext uri="{FF2B5EF4-FFF2-40B4-BE49-F238E27FC236}">
                <a16:creationId xmlns:a16="http://schemas.microsoft.com/office/drawing/2014/main" id="{281050CC-3FE3-0EC0-B3F3-362D439D26E7}"/>
              </a:ext>
            </a:extLst>
          </p:cNvPr>
          <p:cNvSpPr txBox="1">
            <a:spLocks/>
          </p:cNvSpPr>
          <p:nvPr/>
        </p:nvSpPr>
        <p:spPr>
          <a:xfrm>
            <a:off x="4677974" y="2442877"/>
            <a:ext cx="714089" cy="457744"/>
          </a:xfrm>
          <a:prstGeom prst="roundRect">
            <a:avLst>
              <a:gd name="adj" fmla="val 11422"/>
            </a:avLst>
          </a:prstGeom>
          <a:solidFill>
            <a:schemeClr val="accent1"/>
          </a:solidFill>
          <a:ln>
            <a:solidFill>
              <a:schemeClr val="accent1"/>
            </a:solidFill>
          </a:ln>
        </p:spPr>
        <p:txBody>
          <a:bodyPr lIns="81000" tIns="27000" rIns="27000" bIns="27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l" defTabSz="685800" rtl="0" eaLnBrk="1" fontAlgn="auto" latinLnBrk="0" hangingPunct="1">
              <a:lnSpc>
                <a:spcPct val="100000"/>
              </a:lnSpc>
              <a:spcBef>
                <a:spcPts val="23"/>
              </a:spcBef>
              <a:spcAft>
                <a:spcPts val="300"/>
              </a:spcAft>
              <a:buClrTx/>
              <a:buSzTx/>
              <a:buFont typeface="Arial" panose="020B0604020202020204" pitchFamily="34" charset="0"/>
              <a:buNone/>
              <a:tabLst/>
              <a:defRPr/>
            </a:pPr>
            <a:r>
              <a:rPr kumimoji="0" lang="en-GB" sz="788"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IL-6, TNF-</a:t>
            </a:r>
            <a:r>
              <a:rPr kumimoji="0" lang="el-GR" sz="788"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α</a:t>
            </a:r>
            <a:r>
              <a:rPr kumimoji="0" lang="en-GB" sz="788"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 sST2, pentraxin 3</a:t>
            </a:r>
          </a:p>
        </p:txBody>
      </p:sp>
      <p:sp>
        <p:nvSpPr>
          <p:cNvPr id="188" name="Line 27">
            <a:extLst>
              <a:ext uri="{FF2B5EF4-FFF2-40B4-BE49-F238E27FC236}">
                <a16:creationId xmlns:a16="http://schemas.microsoft.com/office/drawing/2014/main" id="{CE1CF4FD-0208-12D9-D861-0649DD33A585}"/>
              </a:ext>
            </a:extLst>
          </p:cNvPr>
          <p:cNvSpPr>
            <a:spLocks noChangeShapeType="1"/>
          </p:cNvSpPr>
          <p:nvPr/>
        </p:nvSpPr>
        <p:spPr bwMode="auto">
          <a:xfrm>
            <a:off x="4923099" y="4361542"/>
            <a:ext cx="0" cy="158390"/>
          </a:xfrm>
          <a:prstGeom prst="line">
            <a:avLst/>
          </a:prstGeom>
          <a:noFill/>
          <a:ln w="44450" cap="rnd">
            <a:solidFill>
              <a:srgbClr val="001965"/>
            </a:solidFill>
            <a:prstDash val="solid"/>
            <a:round/>
            <a:headEnd type="none" w="med" len="med"/>
            <a:tailEnd type="triangle" w="med" len="sm"/>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9" name="Line 27">
            <a:extLst>
              <a:ext uri="{FF2B5EF4-FFF2-40B4-BE49-F238E27FC236}">
                <a16:creationId xmlns:a16="http://schemas.microsoft.com/office/drawing/2014/main" id="{82A88507-73A2-EBCC-C6E1-5204875E58A4}"/>
              </a:ext>
            </a:extLst>
          </p:cNvPr>
          <p:cNvSpPr>
            <a:spLocks noChangeShapeType="1"/>
          </p:cNvSpPr>
          <p:nvPr/>
        </p:nvSpPr>
        <p:spPr bwMode="auto">
          <a:xfrm rot="16200000">
            <a:off x="4560186" y="2599820"/>
            <a:ext cx="0" cy="158390"/>
          </a:xfrm>
          <a:prstGeom prst="line">
            <a:avLst/>
          </a:prstGeom>
          <a:noFill/>
          <a:ln w="44450" cap="rnd">
            <a:solidFill>
              <a:srgbClr val="001965"/>
            </a:solidFill>
            <a:prstDash val="solid"/>
            <a:round/>
            <a:headEnd type="none" w="med" len="med"/>
            <a:tailEnd type="triangle" w="med" len="sm"/>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nvGrpSpPr>
          <p:cNvPr id="6" name="Group 5">
            <a:extLst>
              <a:ext uri="{FF2B5EF4-FFF2-40B4-BE49-F238E27FC236}">
                <a16:creationId xmlns:a16="http://schemas.microsoft.com/office/drawing/2014/main" id="{9621B5D9-3DA8-BE45-031D-3E2824C013A8}"/>
              </a:ext>
            </a:extLst>
          </p:cNvPr>
          <p:cNvGrpSpPr/>
          <p:nvPr/>
        </p:nvGrpSpPr>
        <p:grpSpPr>
          <a:xfrm>
            <a:off x="6752433" y="4288386"/>
            <a:ext cx="2203112" cy="839701"/>
            <a:chOff x="9003244" y="2506766"/>
            <a:chExt cx="2937482" cy="1119601"/>
          </a:xfrm>
        </p:grpSpPr>
        <p:sp>
          <p:nvSpPr>
            <p:cNvPr id="192" name="Content Placeholder 18">
              <a:extLst>
                <a:ext uri="{FF2B5EF4-FFF2-40B4-BE49-F238E27FC236}">
                  <a16:creationId xmlns:a16="http://schemas.microsoft.com/office/drawing/2014/main" id="{A22E7408-B9DF-EB97-9214-BB74384D1E70}"/>
                </a:ext>
              </a:extLst>
            </p:cNvPr>
            <p:cNvSpPr txBox="1">
              <a:spLocks/>
            </p:cNvSpPr>
            <p:nvPr/>
          </p:nvSpPr>
          <p:spPr>
            <a:xfrm flipH="1">
              <a:off x="9003244" y="2690969"/>
              <a:ext cx="2751504" cy="935398"/>
            </a:xfrm>
            <a:prstGeom prst="homePlate">
              <a:avLst>
                <a:gd name="adj" fmla="val 26325"/>
              </a:avLst>
            </a:prstGeom>
            <a:solidFill>
              <a:schemeClr val="accent6">
                <a:lumMod val="20000"/>
                <a:lumOff val="80000"/>
              </a:schemeClr>
            </a:solidFill>
            <a:ln w="15875">
              <a:noFill/>
            </a:ln>
          </p:spPr>
          <p:txBody>
            <a:bodyPr lIns="81000" tIns="54000" rIns="54000" bIns="54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0" u="none" strike="noStrike" kern="1200" cap="none" spc="0" normalizeH="0" baseline="0" noProof="0" dirty="0">
                  <a:ln>
                    <a:noFill/>
                  </a:ln>
                  <a:solidFill>
                    <a:srgbClr val="001965"/>
                  </a:solidFill>
                  <a:effectLst/>
                  <a:uLnTx/>
                  <a:uFillTx/>
                  <a:latin typeface="Apis For Office"/>
                  <a:ea typeface="+mn-ea"/>
                  <a:cs typeface="+mn-cs"/>
                </a:rPr>
                <a:t>Increased myocardial </a:t>
              </a:r>
              <a:br>
                <a:rPr kumimoji="0" lang="en-US" sz="900" b="1" i="0" u="none" strike="noStrike" kern="1200" cap="none" spc="0" normalizeH="0" baseline="0" noProof="0" dirty="0">
                  <a:ln>
                    <a:noFill/>
                  </a:ln>
                  <a:solidFill>
                    <a:srgbClr val="001965"/>
                  </a:solidFill>
                  <a:effectLst/>
                  <a:uLnTx/>
                  <a:uFillTx/>
                  <a:latin typeface="Apis For Office"/>
                  <a:ea typeface="+mn-ea"/>
                  <a:cs typeface="+mn-cs"/>
                </a:rPr>
              </a:br>
              <a:r>
                <a:rPr kumimoji="0" lang="en-US" sz="900" b="1" i="0" u="none" strike="noStrike" kern="1200" cap="none" spc="0" normalizeH="0" baseline="0" noProof="0" dirty="0">
                  <a:ln>
                    <a:noFill/>
                  </a:ln>
                  <a:solidFill>
                    <a:srgbClr val="001965"/>
                  </a:solidFill>
                  <a:effectLst/>
                  <a:uLnTx/>
                  <a:uFillTx/>
                  <a:latin typeface="Apis For Office"/>
                  <a:ea typeface="+mn-ea"/>
                  <a:cs typeface="+mn-cs"/>
                </a:rPr>
                <a:t>tension, hypertrophy (3a) and collagen deposition (3b) contribute to LV stiffness</a:t>
              </a:r>
            </a:p>
          </p:txBody>
        </p:sp>
        <p:sp>
          <p:nvSpPr>
            <p:cNvPr id="193" name="Oval 192">
              <a:extLst>
                <a:ext uri="{FF2B5EF4-FFF2-40B4-BE49-F238E27FC236}">
                  <a16:creationId xmlns:a16="http://schemas.microsoft.com/office/drawing/2014/main" id="{8A7E53E0-DB33-28D3-4E76-38D50FC33E33}"/>
                </a:ext>
              </a:extLst>
            </p:cNvPr>
            <p:cNvSpPr>
              <a:spLocks noChangeAspect="1"/>
            </p:cNvSpPr>
            <p:nvPr/>
          </p:nvSpPr>
          <p:spPr>
            <a:xfrm flipH="1">
              <a:off x="11537913" y="2506766"/>
              <a:ext cx="402813" cy="402813"/>
            </a:xfrm>
            <a:prstGeom prst="ellipse">
              <a:avLst/>
            </a:prstGeom>
            <a:solidFill>
              <a:schemeClr val="accent6">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350" b="1" i="0" u="none" strike="noStrike" kern="1200" cap="none" spc="0" normalizeH="0" baseline="0" noProof="0" dirty="0">
                  <a:ln>
                    <a:noFill/>
                  </a:ln>
                  <a:solidFill>
                    <a:srgbClr val="939AA7"/>
                  </a:solidFill>
                  <a:effectLst/>
                  <a:uLnTx/>
                  <a:uFillTx/>
                  <a:latin typeface="Apis For Office"/>
                  <a:ea typeface="+mn-ea"/>
                  <a:cs typeface="+mn-cs"/>
                </a:rPr>
                <a:t>4</a:t>
              </a:r>
            </a:p>
          </p:txBody>
        </p:sp>
      </p:grpSp>
      <p:grpSp>
        <p:nvGrpSpPr>
          <p:cNvPr id="199" name="Group 198">
            <a:extLst>
              <a:ext uri="{FF2B5EF4-FFF2-40B4-BE49-F238E27FC236}">
                <a16:creationId xmlns:a16="http://schemas.microsoft.com/office/drawing/2014/main" id="{EEEC48AD-0588-037E-73E0-F69DCE99461D}"/>
              </a:ext>
            </a:extLst>
          </p:cNvPr>
          <p:cNvGrpSpPr/>
          <p:nvPr/>
        </p:nvGrpSpPr>
        <p:grpSpPr>
          <a:xfrm>
            <a:off x="356557" y="4058575"/>
            <a:ext cx="2191853" cy="979998"/>
            <a:chOff x="477032" y="1911716"/>
            <a:chExt cx="2922471" cy="1306664"/>
          </a:xfrm>
        </p:grpSpPr>
        <p:sp>
          <p:nvSpPr>
            <p:cNvPr id="200" name="Content Placeholder 18">
              <a:extLst>
                <a:ext uri="{FF2B5EF4-FFF2-40B4-BE49-F238E27FC236}">
                  <a16:creationId xmlns:a16="http://schemas.microsoft.com/office/drawing/2014/main" id="{D9F6D73A-6149-E7ED-7AD7-3048B42852D6}"/>
                </a:ext>
              </a:extLst>
            </p:cNvPr>
            <p:cNvSpPr txBox="1">
              <a:spLocks/>
            </p:cNvSpPr>
            <p:nvPr/>
          </p:nvSpPr>
          <p:spPr>
            <a:xfrm>
              <a:off x="647999" y="2098855"/>
              <a:ext cx="2751504" cy="1119525"/>
            </a:xfrm>
            <a:prstGeom prst="homePlate">
              <a:avLst>
                <a:gd name="adj" fmla="val 20836"/>
              </a:avLst>
            </a:prstGeom>
            <a:solidFill>
              <a:schemeClr val="accent4">
                <a:lumMod val="60000"/>
                <a:lumOff val="40000"/>
              </a:schemeClr>
            </a:solidFill>
            <a:ln w="15875">
              <a:noFill/>
            </a:ln>
          </p:spPr>
          <p:txBody>
            <a:bodyPr lIns="81000" tIns="54000" rIns="54000" bIns="54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srgbClr val="001965"/>
                  </a:solidFill>
                  <a:effectLst/>
                  <a:uLnTx/>
                  <a:uFillTx/>
                  <a:latin typeface="Apis For Office"/>
                  <a:ea typeface="+mn-ea"/>
                  <a:cs typeface="+mn-cs"/>
                </a:rPr>
                <a:t>This leads to increased </a:t>
              </a:r>
              <a:br>
                <a:rPr kumimoji="0" lang="en-GB" sz="900" b="0" i="0" u="none" strike="noStrike" kern="1200" cap="none" spc="0" normalizeH="0" baseline="0" noProof="0" dirty="0">
                  <a:ln>
                    <a:noFill/>
                  </a:ln>
                  <a:solidFill>
                    <a:srgbClr val="001965"/>
                  </a:solidFill>
                  <a:effectLst/>
                  <a:uLnTx/>
                  <a:uFillTx/>
                  <a:latin typeface="Apis For Office"/>
                  <a:ea typeface="+mn-ea"/>
                  <a:cs typeface="+mn-cs"/>
                </a:rPr>
              </a:br>
              <a:r>
                <a:rPr kumimoji="0" lang="en-GB" sz="900" b="0" i="0" u="none" strike="noStrike" kern="1200" cap="none" spc="0" normalizeH="0" baseline="0" noProof="0" dirty="0">
                  <a:ln>
                    <a:noFill/>
                  </a:ln>
                  <a:solidFill>
                    <a:srgbClr val="001965"/>
                  </a:solidFill>
                  <a:effectLst/>
                  <a:uLnTx/>
                  <a:uFillTx/>
                  <a:latin typeface="Apis For Office"/>
                  <a:ea typeface="+mn-ea"/>
                  <a:cs typeface="+mn-cs"/>
                </a:rPr>
                <a:t>resting tension of adjacent cardiomyocytes and hypertrophy (enlargement/thickening of the heart muscle)</a:t>
              </a:r>
            </a:p>
          </p:txBody>
        </p:sp>
        <p:sp>
          <p:nvSpPr>
            <p:cNvPr id="201" name="Oval 200">
              <a:extLst>
                <a:ext uri="{FF2B5EF4-FFF2-40B4-BE49-F238E27FC236}">
                  <a16:creationId xmlns:a16="http://schemas.microsoft.com/office/drawing/2014/main" id="{2A12391E-92D8-CBAC-AC19-4C75D915223E}"/>
                </a:ext>
              </a:extLst>
            </p:cNvPr>
            <p:cNvSpPr>
              <a:spLocks noChangeAspect="1"/>
            </p:cNvSpPr>
            <p:nvPr/>
          </p:nvSpPr>
          <p:spPr>
            <a:xfrm>
              <a:off x="477032" y="1911716"/>
              <a:ext cx="402813" cy="402813"/>
            </a:xfrm>
            <a:prstGeom prst="ellipse">
              <a:avLst/>
            </a:prstGeom>
            <a:solidFill>
              <a:schemeClr val="accent4">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350" b="1" i="0" u="none" strike="noStrike" kern="1200" cap="none" spc="0" normalizeH="0" baseline="0" noProof="0" dirty="0">
                  <a:ln>
                    <a:noFill/>
                  </a:ln>
                  <a:solidFill>
                    <a:srgbClr val="EEA7BF">
                      <a:lumMod val="75000"/>
                    </a:srgbClr>
                  </a:solidFill>
                  <a:effectLst/>
                  <a:uLnTx/>
                  <a:uFillTx/>
                  <a:latin typeface="Apis For Office"/>
                  <a:ea typeface="+mn-ea"/>
                  <a:cs typeface="+mn-cs"/>
                </a:rPr>
                <a:t>3a</a:t>
              </a:r>
            </a:p>
          </p:txBody>
        </p:sp>
      </p:grpSp>
      <p:grpSp>
        <p:nvGrpSpPr>
          <p:cNvPr id="205" name="Group 204">
            <a:extLst>
              <a:ext uri="{FF2B5EF4-FFF2-40B4-BE49-F238E27FC236}">
                <a16:creationId xmlns:a16="http://schemas.microsoft.com/office/drawing/2014/main" id="{4D1E0DC9-C9BB-66A5-45EB-22CC1000A1D7}"/>
              </a:ext>
            </a:extLst>
          </p:cNvPr>
          <p:cNvGrpSpPr/>
          <p:nvPr/>
        </p:nvGrpSpPr>
        <p:grpSpPr>
          <a:xfrm flipH="1">
            <a:off x="6763692" y="3320829"/>
            <a:ext cx="2191853" cy="841904"/>
            <a:chOff x="477032" y="1911716"/>
            <a:chExt cx="2922471" cy="1122538"/>
          </a:xfrm>
        </p:grpSpPr>
        <p:sp>
          <p:nvSpPr>
            <p:cNvPr id="206" name="Content Placeholder 18">
              <a:extLst>
                <a:ext uri="{FF2B5EF4-FFF2-40B4-BE49-F238E27FC236}">
                  <a16:creationId xmlns:a16="http://schemas.microsoft.com/office/drawing/2014/main" id="{5A68ADC4-4AFF-2D72-961E-B31FD0127FAD}"/>
                </a:ext>
              </a:extLst>
            </p:cNvPr>
            <p:cNvSpPr txBox="1">
              <a:spLocks/>
            </p:cNvSpPr>
            <p:nvPr/>
          </p:nvSpPr>
          <p:spPr>
            <a:xfrm>
              <a:off x="647999" y="2098856"/>
              <a:ext cx="2751504" cy="935398"/>
            </a:xfrm>
            <a:prstGeom prst="homePlate">
              <a:avLst>
                <a:gd name="adj" fmla="val 20836"/>
              </a:avLst>
            </a:prstGeom>
            <a:solidFill>
              <a:schemeClr val="accent3">
                <a:lumMod val="40000"/>
                <a:lumOff val="60000"/>
              </a:schemeClr>
            </a:solidFill>
            <a:ln w="15875">
              <a:noFill/>
            </a:ln>
          </p:spPr>
          <p:txBody>
            <a:bodyPr lIns="81000" tIns="54000" rIns="54000" bIns="54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srgbClr val="001965"/>
                  </a:solidFill>
                  <a:effectLst/>
                  <a:uLnTx/>
                  <a:uFillTx/>
                  <a:latin typeface="Apis For Office"/>
                  <a:ea typeface="+mn-ea"/>
                  <a:cs typeface="+mn-cs"/>
                </a:rPr>
                <a:t>This also leads to the </a:t>
              </a:r>
              <a:br>
                <a:rPr kumimoji="0" lang="en-GB" sz="900" b="0" i="0" u="none" strike="noStrike" kern="1200" cap="none" spc="0" normalizeH="0" baseline="0" noProof="0" dirty="0">
                  <a:ln>
                    <a:noFill/>
                  </a:ln>
                  <a:solidFill>
                    <a:srgbClr val="001965"/>
                  </a:solidFill>
                  <a:effectLst/>
                  <a:uLnTx/>
                  <a:uFillTx/>
                  <a:latin typeface="Apis For Office"/>
                  <a:ea typeface="+mn-ea"/>
                  <a:cs typeface="+mn-cs"/>
                </a:rPr>
              </a:br>
              <a:r>
                <a:rPr kumimoji="0" lang="en-GB" sz="900" b="0" i="0" u="none" strike="noStrike" kern="1200" cap="none" spc="0" normalizeH="0" baseline="0" noProof="0" dirty="0">
                  <a:ln>
                    <a:noFill/>
                  </a:ln>
                  <a:solidFill>
                    <a:srgbClr val="001965"/>
                  </a:solidFill>
                  <a:effectLst/>
                  <a:uLnTx/>
                  <a:uFillTx/>
                  <a:latin typeface="Apis For Office"/>
                  <a:ea typeface="+mn-ea"/>
                  <a:cs typeface="+mn-cs"/>
                </a:rPr>
                <a:t>conversion of fibroblasts to myofibroblasts, which deposit collagen in the interstitial space</a:t>
              </a:r>
            </a:p>
          </p:txBody>
        </p:sp>
        <p:sp>
          <p:nvSpPr>
            <p:cNvPr id="207" name="Oval 206">
              <a:extLst>
                <a:ext uri="{FF2B5EF4-FFF2-40B4-BE49-F238E27FC236}">
                  <a16:creationId xmlns:a16="http://schemas.microsoft.com/office/drawing/2014/main" id="{FB73C803-BC2A-5B84-DF0E-FCC2802FB382}"/>
                </a:ext>
              </a:extLst>
            </p:cNvPr>
            <p:cNvSpPr>
              <a:spLocks noChangeAspect="1"/>
            </p:cNvSpPr>
            <p:nvPr/>
          </p:nvSpPr>
          <p:spPr>
            <a:xfrm>
              <a:off x="477032" y="1911716"/>
              <a:ext cx="402813" cy="402813"/>
            </a:xfrm>
            <a:prstGeom prst="ellipse">
              <a:avLst/>
            </a:prstGeom>
            <a:solidFill>
              <a:schemeClr val="accent3">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350" b="1" i="0" u="none" strike="noStrike" kern="1200" cap="none" spc="0" normalizeH="0" baseline="0" noProof="0" dirty="0">
                  <a:ln>
                    <a:noFill/>
                  </a:ln>
                  <a:solidFill>
                    <a:srgbClr val="2A918B"/>
                  </a:solidFill>
                  <a:effectLst/>
                  <a:uLnTx/>
                  <a:uFillTx/>
                  <a:latin typeface="Apis For Office"/>
                  <a:ea typeface="+mn-ea"/>
                  <a:cs typeface="+mn-cs"/>
                </a:rPr>
                <a:t>3b</a:t>
              </a:r>
            </a:p>
          </p:txBody>
        </p:sp>
      </p:grpSp>
      <p:sp>
        <p:nvSpPr>
          <p:cNvPr id="183" name="Freeform 55">
            <a:extLst>
              <a:ext uri="{FF2B5EF4-FFF2-40B4-BE49-F238E27FC236}">
                <a16:creationId xmlns:a16="http://schemas.microsoft.com/office/drawing/2014/main" id="{22262785-2899-4364-12F9-808C9D29A4B9}"/>
              </a:ext>
            </a:extLst>
          </p:cNvPr>
          <p:cNvSpPr>
            <a:spLocks/>
          </p:cNvSpPr>
          <p:nvPr/>
        </p:nvSpPr>
        <p:spPr bwMode="auto">
          <a:xfrm>
            <a:off x="4742012" y="3118552"/>
            <a:ext cx="461777" cy="195684"/>
          </a:xfrm>
          <a:custGeom>
            <a:avLst/>
            <a:gdLst>
              <a:gd name="T0" fmla="*/ 0 w 464"/>
              <a:gd name="T1" fmla="*/ 172 h 231"/>
              <a:gd name="T2" fmla="*/ 64 w 464"/>
              <a:gd name="T3" fmla="*/ 143 h 231"/>
              <a:gd name="T4" fmla="*/ 31 w 464"/>
              <a:gd name="T5" fmla="*/ 74 h 231"/>
              <a:gd name="T6" fmla="*/ 85 w 464"/>
              <a:gd name="T7" fmla="*/ 65 h 231"/>
              <a:gd name="T8" fmla="*/ 71 w 464"/>
              <a:gd name="T9" fmla="*/ 0 h 231"/>
              <a:gd name="T10" fmla="*/ 181 w 464"/>
              <a:gd name="T11" fmla="*/ 31 h 231"/>
              <a:gd name="T12" fmla="*/ 259 w 464"/>
              <a:gd name="T13" fmla="*/ 7 h 231"/>
              <a:gd name="T14" fmla="*/ 278 w 464"/>
              <a:gd name="T15" fmla="*/ 24 h 231"/>
              <a:gd name="T16" fmla="*/ 402 w 464"/>
              <a:gd name="T17" fmla="*/ 7 h 231"/>
              <a:gd name="T18" fmla="*/ 395 w 464"/>
              <a:gd name="T19" fmla="*/ 41 h 231"/>
              <a:gd name="T20" fmla="*/ 464 w 464"/>
              <a:gd name="T21" fmla="*/ 60 h 231"/>
              <a:gd name="T22" fmla="*/ 440 w 464"/>
              <a:gd name="T23" fmla="*/ 103 h 231"/>
              <a:gd name="T24" fmla="*/ 435 w 464"/>
              <a:gd name="T25" fmla="*/ 193 h 231"/>
              <a:gd name="T26" fmla="*/ 373 w 464"/>
              <a:gd name="T27" fmla="*/ 167 h 231"/>
              <a:gd name="T28" fmla="*/ 323 w 464"/>
              <a:gd name="T29" fmla="*/ 219 h 231"/>
              <a:gd name="T30" fmla="*/ 235 w 464"/>
              <a:gd name="T31" fmla="*/ 186 h 231"/>
              <a:gd name="T32" fmla="*/ 214 w 464"/>
              <a:gd name="T33" fmla="*/ 231 h 231"/>
              <a:gd name="T34" fmla="*/ 157 w 464"/>
              <a:gd name="T35" fmla="*/ 200 h 231"/>
              <a:gd name="T36" fmla="*/ 97 w 464"/>
              <a:gd name="T37" fmla="*/ 231 h 231"/>
              <a:gd name="T38" fmla="*/ 71 w 464"/>
              <a:gd name="T39" fmla="*/ 195 h 231"/>
              <a:gd name="T40" fmla="*/ 0 w 464"/>
              <a:gd name="T41" fmla="*/ 167 h 231"/>
              <a:gd name="T42" fmla="*/ 0 w 464"/>
              <a:gd name="T43" fmla="*/ 172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4" h="231">
                <a:moveTo>
                  <a:pt x="0" y="172"/>
                </a:moveTo>
                <a:lnTo>
                  <a:pt x="64" y="143"/>
                </a:lnTo>
                <a:lnTo>
                  <a:pt x="31" y="74"/>
                </a:lnTo>
                <a:lnTo>
                  <a:pt x="85" y="65"/>
                </a:lnTo>
                <a:lnTo>
                  <a:pt x="71" y="0"/>
                </a:lnTo>
                <a:lnTo>
                  <a:pt x="181" y="31"/>
                </a:lnTo>
                <a:lnTo>
                  <a:pt x="259" y="7"/>
                </a:lnTo>
                <a:lnTo>
                  <a:pt x="278" y="24"/>
                </a:lnTo>
                <a:lnTo>
                  <a:pt x="402" y="7"/>
                </a:lnTo>
                <a:lnTo>
                  <a:pt x="395" y="41"/>
                </a:lnTo>
                <a:lnTo>
                  <a:pt x="464" y="60"/>
                </a:lnTo>
                <a:lnTo>
                  <a:pt x="440" y="103"/>
                </a:lnTo>
                <a:lnTo>
                  <a:pt x="435" y="193"/>
                </a:lnTo>
                <a:lnTo>
                  <a:pt x="373" y="167"/>
                </a:lnTo>
                <a:lnTo>
                  <a:pt x="323" y="219"/>
                </a:lnTo>
                <a:lnTo>
                  <a:pt x="235" y="186"/>
                </a:lnTo>
                <a:lnTo>
                  <a:pt x="214" y="231"/>
                </a:lnTo>
                <a:lnTo>
                  <a:pt x="157" y="200"/>
                </a:lnTo>
                <a:lnTo>
                  <a:pt x="97" y="231"/>
                </a:lnTo>
                <a:lnTo>
                  <a:pt x="71" y="195"/>
                </a:lnTo>
                <a:lnTo>
                  <a:pt x="0" y="167"/>
                </a:lnTo>
                <a:lnTo>
                  <a:pt x="0" y="172"/>
                </a:lnTo>
                <a:close/>
              </a:path>
            </a:pathLst>
          </a:cu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185" name="Rectangle 117">
            <a:extLst>
              <a:ext uri="{FF2B5EF4-FFF2-40B4-BE49-F238E27FC236}">
                <a16:creationId xmlns:a16="http://schemas.microsoft.com/office/drawing/2014/main" id="{FAAE2554-22AE-4362-D5B7-99167BD37B9F}"/>
              </a:ext>
            </a:extLst>
          </p:cNvPr>
          <p:cNvSpPr>
            <a:spLocks noChangeArrowheads="1"/>
          </p:cNvSpPr>
          <p:nvPr/>
        </p:nvSpPr>
        <p:spPr bwMode="auto">
          <a:xfrm>
            <a:off x="4700551" y="3156087"/>
            <a:ext cx="534689" cy="150118"/>
          </a:xfrm>
          <a:prstGeom prst="rect">
            <a:avLst/>
          </a:prstGeom>
          <a:noFill/>
          <a:ln>
            <a:noFill/>
          </a:ln>
        </p:spPr>
        <p:txBody>
          <a:bodyPr vert="horz" wrap="square" lIns="0" tIns="0" rIns="0" bIns="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US" altLang="en-US" sz="825" b="1" i="0" u="none" strike="noStrike" kern="1200" cap="none" spc="0" normalizeH="0" baseline="0" noProof="0" dirty="0">
                <a:ln>
                  <a:noFill/>
                </a:ln>
                <a:solidFill>
                  <a:srgbClr val="FFFFFF"/>
                </a:solidFill>
                <a:effectLst/>
                <a:uLnTx/>
                <a:uFillTx/>
                <a:latin typeface="Apis For Office"/>
                <a:ea typeface="+mn-ea"/>
                <a:cs typeface="+mn-cs"/>
              </a:rPr>
              <a:t>ROS</a:t>
            </a:r>
            <a:endParaRPr kumimoji="0" lang="en-US" altLang="en-US" sz="825" b="1" i="0" u="none" strike="noStrike" kern="1200" cap="none" spc="0" normalizeH="0" baseline="30000" noProof="0" dirty="0">
              <a:ln>
                <a:noFill/>
              </a:ln>
              <a:solidFill>
                <a:srgbClr val="FFFFFF"/>
              </a:solidFill>
              <a:effectLst/>
              <a:uLnTx/>
              <a:uFillTx/>
              <a:latin typeface="Apis For Office"/>
              <a:ea typeface="+mn-ea"/>
              <a:cs typeface="+mn-cs"/>
            </a:endParaRPr>
          </a:p>
        </p:txBody>
      </p:sp>
      <p:grpSp>
        <p:nvGrpSpPr>
          <p:cNvPr id="208" name="Group 207">
            <a:extLst>
              <a:ext uri="{FF2B5EF4-FFF2-40B4-BE49-F238E27FC236}">
                <a16:creationId xmlns:a16="http://schemas.microsoft.com/office/drawing/2014/main" id="{72103D42-A63B-7DE3-B2A6-8A66CCE91107}"/>
              </a:ext>
            </a:extLst>
          </p:cNvPr>
          <p:cNvGrpSpPr/>
          <p:nvPr/>
        </p:nvGrpSpPr>
        <p:grpSpPr>
          <a:xfrm>
            <a:off x="5266124" y="3233805"/>
            <a:ext cx="189310" cy="107156"/>
            <a:chOff x="7100021" y="2932556"/>
            <a:chExt cx="252413" cy="142875"/>
          </a:xfrm>
        </p:grpSpPr>
        <p:sp>
          <p:nvSpPr>
            <p:cNvPr id="209" name="Oval 35">
              <a:extLst>
                <a:ext uri="{FF2B5EF4-FFF2-40B4-BE49-F238E27FC236}">
                  <a16:creationId xmlns:a16="http://schemas.microsoft.com/office/drawing/2014/main" id="{1C72DE95-0B82-606F-2145-540823F421D7}"/>
                </a:ext>
              </a:extLst>
            </p:cNvPr>
            <p:cNvSpPr>
              <a:spLocks noChangeArrowheads="1"/>
            </p:cNvSpPr>
            <p:nvPr/>
          </p:nvSpPr>
          <p:spPr bwMode="auto">
            <a:xfrm>
              <a:off x="7100021" y="2932556"/>
              <a:ext cx="252413" cy="142875"/>
            </a:xfrm>
            <a:prstGeom prst="ellipse">
              <a:avLst/>
            </a:pr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210" name="Oval 36">
              <a:extLst>
                <a:ext uri="{FF2B5EF4-FFF2-40B4-BE49-F238E27FC236}">
                  <a16:creationId xmlns:a16="http://schemas.microsoft.com/office/drawing/2014/main" id="{73D00C65-2106-1332-E8EC-9924435EA350}"/>
                </a:ext>
              </a:extLst>
            </p:cNvPr>
            <p:cNvSpPr>
              <a:spLocks noChangeArrowheads="1"/>
            </p:cNvSpPr>
            <p:nvPr/>
          </p:nvSpPr>
          <p:spPr bwMode="auto">
            <a:xfrm>
              <a:off x="7100021" y="2932556"/>
              <a:ext cx="252413" cy="142875"/>
            </a:xfrm>
            <a:prstGeom prst="ellipse">
              <a:avLst/>
            </a:prstGeom>
            <a:noFill/>
            <a:ln w="14288" cap="flat">
              <a:solidFill>
                <a:srgbClr val="8793B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grpSp>
        <p:nvGrpSpPr>
          <p:cNvPr id="211" name="Group 210">
            <a:extLst>
              <a:ext uri="{FF2B5EF4-FFF2-40B4-BE49-F238E27FC236}">
                <a16:creationId xmlns:a16="http://schemas.microsoft.com/office/drawing/2014/main" id="{C6CF1A25-4256-7F77-6ECE-8D1B5C610734}"/>
              </a:ext>
            </a:extLst>
          </p:cNvPr>
          <p:cNvGrpSpPr/>
          <p:nvPr/>
        </p:nvGrpSpPr>
        <p:grpSpPr>
          <a:xfrm>
            <a:off x="5245245" y="3364199"/>
            <a:ext cx="189310" cy="107156"/>
            <a:chOff x="7100021" y="2932556"/>
            <a:chExt cx="252413" cy="142875"/>
          </a:xfrm>
        </p:grpSpPr>
        <p:sp>
          <p:nvSpPr>
            <p:cNvPr id="212" name="Oval 35">
              <a:extLst>
                <a:ext uri="{FF2B5EF4-FFF2-40B4-BE49-F238E27FC236}">
                  <a16:creationId xmlns:a16="http://schemas.microsoft.com/office/drawing/2014/main" id="{7471E108-EB6C-AC82-F988-2BECAD7F3A03}"/>
                </a:ext>
              </a:extLst>
            </p:cNvPr>
            <p:cNvSpPr>
              <a:spLocks noChangeArrowheads="1"/>
            </p:cNvSpPr>
            <p:nvPr/>
          </p:nvSpPr>
          <p:spPr bwMode="auto">
            <a:xfrm>
              <a:off x="7100021" y="2932556"/>
              <a:ext cx="252413" cy="142875"/>
            </a:xfrm>
            <a:prstGeom prst="ellipse">
              <a:avLst/>
            </a:pr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213" name="Oval 36">
              <a:extLst>
                <a:ext uri="{FF2B5EF4-FFF2-40B4-BE49-F238E27FC236}">
                  <a16:creationId xmlns:a16="http://schemas.microsoft.com/office/drawing/2014/main" id="{F4BC02EB-C1FA-6584-8FFD-C09EA92D2432}"/>
                </a:ext>
              </a:extLst>
            </p:cNvPr>
            <p:cNvSpPr>
              <a:spLocks noChangeArrowheads="1"/>
            </p:cNvSpPr>
            <p:nvPr/>
          </p:nvSpPr>
          <p:spPr bwMode="auto">
            <a:xfrm>
              <a:off x="7100021" y="2932556"/>
              <a:ext cx="252413" cy="142875"/>
            </a:xfrm>
            <a:prstGeom prst="ellipse">
              <a:avLst/>
            </a:prstGeom>
            <a:noFill/>
            <a:ln w="14288" cap="flat">
              <a:solidFill>
                <a:srgbClr val="8793B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grpSp>
        <p:nvGrpSpPr>
          <p:cNvPr id="214" name="Group 213">
            <a:extLst>
              <a:ext uri="{FF2B5EF4-FFF2-40B4-BE49-F238E27FC236}">
                <a16:creationId xmlns:a16="http://schemas.microsoft.com/office/drawing/2014/main" id="{FE41832C-EF7D-E0B8-692F-F85859C929DF}"/>
              </a:ext>
            </a:extLst>
          </p:cNvPr>
          <p:cNvGrpSpPr/>
          <p:nvPr/>
        </p:nvGrpSpPr>
        <p:grpSpPr>
          <a:xfrm>
            <a:off x="5371907" y="3480935"/>
            <a:ext cx="189310" cy="107156"/>
            <a:chOff x="7100021" y="2932556"/>
            <a:chExt cx="252413" cy="142875"/>
          </a:xfrm>
        </p:grpSpPr>
        <p:sp>
          <p:nvSpPr>
            <p:cNvPr id="215" name="Oval 35">
              <a:extLst>
                <a:ext uri="{FF2B5EF4-FFF2-40B4-BE49-F238E27FC236}">
                  <a16:creationId xmlns:a16="http://schemas.microsoft.com/office/drawing/2014/main" id="{0BA3BC62-96D9-F2FD-4AED-46A6190147E2}"/>
                </a:ext>
              </a:extLst>
            </p:cNvPr>
            <p:cNvSpPr>
              <a:spLocks noChangeArrowheads="1"/>
            </p:cNvSpPr>
            <p:nvPr/>
          </p:nvSpPr>
          <p:spPr bwMode="auto">
            <a:xfrm>
              <a:off x="7100021" y="2932556"/>
              <a:ext cx="252413" cy="142875"/>
            </a:xfrm>
            <a:prstGeom prst="ellipse">
              <a:avLst/>
            </a:prstGeom>
            <a:solidFill>
              <a:srgbClr val="001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216" name="Oval 36">
              <a:extLst>
                <a:ext uri="{FF2B5EF4-FFF2-40B4-BE49-F238E27FC236}">
                  <a16:creationId xmlns:a16="http://schemas.microsoft.com/office/drawing/2014/main" id="{165DBC64-5FAF-185C-5492-DE0F324FE26F}"/>
                </a:ext>
              </a:extLst>
            </p:cNvPr>
            <p:cNvSpPr>
              <a:spLocks noChangeArrowheads="1"/>
            </p:cNvSpPr>
            <p:nvPr/>
          </p:nvSpPr>
          <p:spPr bwMode="auto">
            <a:xfrm>
              <a:off x="7100021" y="2932556"/>
              <a:ext cx="252413" cy="142875"/>
            </a:xfrm>
            <a:prstGeom prst="ellipse">
              <a:avLst/>
            </a:prstGeom>
            <a:noFill/>
            <a:ln w="14288" cap="flat">
              <a:solidFill>
                <a:srgbClr val="8793B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000000"/>
                </a:solidFill>
                <a:effectLst/>
                <a:uLnTx/>
                <a:uFillTx/>
                <a:latin typeface="Apis For Office"/>
                <a:ea typeface="+mn-ea"/>
                <a:cs typeface="+mn-cs"/>
              </a:endParaRPr>
            </a:p>
          </p:txBody>
        </p:sp>
      </p:grpSp>
      <p:grpSp>
        <p:nvGrpSpPr>
          <p:cNvPr id="217" name="Group 216">
            <a:extLst>
              <a:ext uri="{FF2B5EF4-FFF2-40B4-BE49-F238E27FC236}">
                <a16:creationId xmlns:a16="http://schemas.microsoft.com/office/drawing/2014/main" id="{4E62555F-E462-8074-C4B1-EF66DBFCCBA6}"/>
              </a:ext>
            </a:extLst>
          </p:cNvPr>
          <p:cNvGrpSpPr/>
          <p:nvPr/>
        </p:nvGrpSpPr>
        <p:grpSpPr>
          <a:xfrm>
            <a:off x="356557" y="2952951"/>
            <a:ext cx="2191853" cy="815696"/>
            <a:chOff x="477032" y="1911716"/>
            <a:chExt cx="2922471" cy="1087594"/>
          </a:xfrm>
        </p:grpSpPr>
        <p:sp>
          <p:nvSpPr>
            <p:cNvPr id="218" name="Content Placeholder 18">
              <a:extLst>
                <a:ext uri="{FF2B5EF4-FFF2-40B4-BE49-F238E27FC236}">
                  <a16:creationId xmlns:a16="http://schemas.microsoft.com/office/drawing/2014/main" id="{7087BFF0-E070-02AA-5A4E-8D200E24803E}"/>
                </a:ext>
              </a:extLst>
            </p:cNvPr>
            <p:cNvSpPr txBox="1">
              <a:spLocks/>
            </p:cNvSpPr>
            <p:nvPr/>
          </p:nvSpPr>
          <p:spPr>
            <a:xfrm>
              <a:off x="647999" y="2098855"/>
              <a:ext cx="2751504" cy="900455"/>
            </a:xfrm>
            <a:prstGeom prst="homePlate">
              <a:avLst>
                <a:gd name="adj" fmla="val 35355"/>
              </a:avLst>
            </a:prstGeom>
            <a:solidFill>
              <a:schemeClr val="accent5">
                <a:lumMod val="40000"/>
                <a:lumOff val="60000"/>
              </a:schemeClr>
            </a:solidFill>
            <a:ln w="15875">
              <a:noFill/>
            </a:ln>
          </p:spPr>
          <p:txBody>
            <a:bodyPr lIns="81000" tIns="54000" rIns="54000" bIns="54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0" i="0" u="none" strike="noStrike" kern="1200" cap="none" spc="0" normalizeH="0" baseline="0" noProof="0" dirty="0">
                  <a:ln>
                    <a:noFill/>
                  </a:ln>
                  <a:solidFill>
                    <a:srgbClr val="001965"/>
                  </a:solidFill>
                  <a:effectLst/>
                  <a:uLnTx/>
                  <a:uFillTx/>
                  <a:latin typeface="Apis For Office"/>
                  <a:ea typeface="+mn-ea"/>
                  <a:cs typeface="+mn-cs"/>
                </a:rPr>
                <a:t>In reaction, the coronary microvascular endothelium produces various molecules (e.g., ROS, VCAM and E-selectin)</a:t>
              </a:r>
            </a:p>
          </p:txBody>
        </p:sp>
        <p:sp>
          <p:nvSpPr>
            <p:cNvPr id="219" name="Oval 218">
              <a:extLst>
                <a:ext uri="{FF2B5EF4-FFF2-40B4-BE49-F238E27FC236}">
                  <a16:creationId xmlns:a16="http://schemas.microsoft.com/office/drawing/2014/main" id="{4DD4A600-28D4-1A92-21BD-256B7E8712A3}"/>
                </a:ext>
              </a:extLst>
            </p:cNvPr>
            <p:cNvSpPr>
              <a:spLocks noChangeAspect="1"/>
            </p:cNvSpPr>
            <p:nvPr/>
          </p:nvSpPr>
          <p:spPr>
            <a:xfrm>
              <a:off x="477032" y="1911716"/>
              <a:ext cx="402813" cy="402813"/>
            </a:xfrm>
            <a:prstGeom prst="ellipse">
              <a:avLst/>
            </a:prstGeom>
            <a:solidFill>
              <a:schemeClr val="accent5">
                <a:lumMod val="20000"/>
                <a:lumOff val="8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350" b="1" i="0" u="none" strike="noStrike" kern="1200" cap="none" spc="0" normalizeH="0" baseline="0" noProof="0" dirty="0">
                  <a:ln>
                    <a:noFill/>
                  </a:ln>
                  <a:solidFill>
                    <a:srgbClr val="3B97DE"/>
                  </a:solidFill>
                  <a:effectLst/>
                  <a:uLnTx/>
                  <a:uFillTx/>
                  <a:latin typeface="Apis For Office"/>
                  <a:ea typeface="+mn-ea"/>
                  <a:cs typeface="+mn-cs"/>
                </a:rPr>
                <a:t>2</a:t>
              </a:r>
            </a:p>
          </p:txBody>
        </p:sp>
      </p:grpSp>
      <p:grpSp>
        <p:nvGrpSpPr>
          <p:cNvPr id="100" name="Group 99">
            <a:extLst>
              <a:ext uri="{FF2B5EF4-FFF2-40B4-BE49-F238E27FC236}">
                <a16:creationId xmlns:a16="http://schemas.microsoft.com/office/drawing/2014/main" id="{08217A90-75CB-7A1A-A0AD-B21235EED1AE}"/>
              </a:ext>
            </a:extLst>
          </p:cNvPr>
          <p:cNvGrpSpPr/>
          <p:nvPr/>
        </p:nvGrpSpPr>
        <p:grpSpPr>
          <a:xfrm>
            <a:off x="357775" y="2284628"/>
            <a:ext cx="2191853" cy="600606"/>
            <a:chOff x="477032" y="1911716"/>
            <a:chExt cx="2922471" cy="800808"/>
          </a:xfrm>
        </p:grpSpPr>
        <p:sp>
          <p:nvSpPr>
            <p:cNvPr id="107" name="Content Placeholder 18">
              <a:extLst>
                <a:ext uri="{FF2B5EF4-FFF2-40B4-BE49-F238E27FC236}">
                  <a16:creationId xmlns:a16="http://schemas.microsoft.com/office/drawing/2014/main" id="{9E89666C-F7D7-124B-9C86-7395ADB9CD96}"/>
                </a:ext>
              </a:extLst>
            </p:cNvPr>
            <p:cNvSpPr txBox="1">
              <a:spLocks/>
            </p:cNvSpPr>
            <p:nvPr/>
          </p:nvSpPr>
          <p:spPr>
            <a:xfrm>
              <a:off x="647999" y="2098856"/>
              <a:ext cx="2751504" cy="613668"/>
            </a:xfrm>
            <a:prstGeom prst="homePlate">
              <a:avLst>
                <a:gd name="adj" fmla="val 35355"/>
              </a:avLst>
            </a:prstGeom>
            <a:solidFill>
              <a:schemeClr val="accent1"/>
            </a:solidFill>
            <a:ln w="15875">
              <a:noFill/>
            </a:ln>
          </p:spPr>
          <p:txBody>
            <a:bodyPr lIns="81000" tIns="54000" rIns="54000" bIns="54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srgbClr val="FFFFFF"/>
                  </a:solidFill>
                  <a:effectLst/>
                  <a:uLnTx/>
                  <a:uFillTx/>
                  <a:latin typeface="Apis For Office"/>
                  <a:ea typeface="+mn-ea"/>
                  <a:cs typeface="+mn-cs"/>
                </a:rPr>
                <a:t>Comorbidities induce </a:t>
              </a:r>
              <a:br>
                <a:rPr kumimoji="0" lang="en-GB" sz="900" b="0" i="0" u="none" strike="noStrike" kern="1200" cap="none" spc="0" normalizeH="0" baseline="0" noProof="0" dirty="0">
                  <a:ln>
                    <a:noFill/>
                  </a:ln>
                  <a:solidFill>
                    <a:srgbClr val="FFFFFF"/>
                  </a:solidFill>
                  <a:effectLst/>
                  <a:uLnTx/>
                  <a:uFillTx/>
                  <a:latin typeface="Apis For Office"/>
                  <a:ea typeface="+mn-ea"/>
                  <a:cs typeface="+mn-cs"/>
                </a:rPr>
              </a:br>
              <a:r>
                <a:rPr kumimoji="0" lang="en-GB" sz="900" b="0" i="0" u="none" strike="noStrike" kern="1200" cap="none" spc="0" normalizeH="0" baseline="0" noProof="0" dirty="0">
                  <a:ln>
                    <a:noFill/>
                  </a:ln>
                  <a:solidFill>
                    <a:srgbClr val="FFFFFF"/>
                  </a:solidFill>
                  <a:effectLst/>
                  <a:uLnTx/>
                  <a:uFillTx/>
                  <a:latin typeface="Apis For Office"/>
                  <a:ea typeface="+mn-ea"/>
                  <a:cs typeface="+mn-cs"/>
                </a:rPr>
                <a:t>systemic inflammation</a:t>
              </a:r>
            </a:p>
          </p:txBody>
        </p:sp>
        <p:sp>
          <p:nvSpPr>
            <p:cNvPr id="112" name="Oval 111">
              <a:extLst>
                <a:ext uri="{FF2B5EF4-FFF2-40B4-BE49-F238E27FC236}">
                  <a16:creationId xmlns:a16="http://schemas.microsoft.com/office/drawing/2014/main" id="{04B5797D-E6A3-1D04-218D-A2BE1CFBEB59}"/>
                </a:ext>
              </a:extLst>
            </p:cNvPr>
            <p:cNvSpPr>
              <a:spLocks noChangeAspect="1"/>
            </p:cNvSpPr>
            <p:nvPr/>
          </p:nvSpPr>
          <p:spPr>
            <a:xfrm>
              <a:off x="477032" y="1911716"/>
              <a:ext cx="402813" cy="402813"/>
            </a:xfrm>
            <a:prstGeom prst="ellipse">
              <a:avLst/>
            </a:prstGeom>
            <a:solidFill>
              <a:schemeClr val="accent1">
                <a:lumMod val="10000"/>
                <a:lumOff val="9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350" b="1" i="0" u="none" strike="noStrike" kern="1200" cap="none" spc="0" normalizeH="0" baseline="0" noProof="0" dirty="0">
                  <a:ln>
                    <a:noFill/>
                  </a:ln>
                  <a:solidFill>
                    <a:srgbClr val="001965"/>
                  </a:solidFill>
                  <a:effectLst/>
                  <a:uLnTx/>
                  <a:uFillTx/>
                  <a:latin typeface="Apis For Office"/>
                  <a:ea typeface="+mn-ea"/>
                  <a:cs typeface="+mn-cs"/>
                </a:rPr>
                <a:t>1</a:t>
              </a:r>
            </a:p>
          </p:txBody>
        </p:sp>
      </p:grpSp>
      <p:sp>
        <p:nvSpPr>
          <p:cNvPr id="114" name="Content Placeholder 18">
            <a:extLst>
              <a:ext uri="{FF2B5EF4-FFF2-40B4-BE49-F238E27FC236}">
                <a16:creationId xmlns:a16="http://schemas.microsoft.com/office/drawing/2014/main" id="{DBEDA4B5-F8AB-00F5-7FC9-3CA43B4D5279}"/>
              </a:ext>
            </a:extLst>
          </p:cNvPr>
          <p:cNvSpPr txBox="1">
            <a:spLocks/>
          </p:cNvSpPr>
          <p:nvPr/>
        </p:nvSpPr>
        <p:spPr>
          <a:xfrm>
            <a:off x="2687893" y="2440371"/>
            <a:ext cx="1718315" cy="461642"/>
          </a:xfrm>
          <a:prstGeom prst="roundRect">
            <a:avLst>
              <a:gd name="adj" fmla="val 11422"/>
            </a:avLst>
          </a:prstGeom>
          <a:solidFill>
            <a:schemeClr val="accent1"/>
          </a:solidFill>
          <a:ln>
            <a:solidFill>
              <a:schemeClr val="accent1"/>
            </a:solidFill>
          </a:ln>
        </p:spPr>
        <p:txBody>
          <a:bodyPr lIns="81000" tIns="27000" rIns="27000" bIns="27000" anchor="ctr"/>
          <a:lstStyle>
            <a:lvl1pPr marL="27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2pPr>
            <a:lvl3pPr marL="810000" indent="-270000" algn="l" defTabSz="914400" rtl="0" eaLnBrk="1" latinLnBrk="0" hangingPunct="1">
              <a:lnSpc>
                <a:spcPct val="100000"/>
              </a:lnSpc>
              <a:spcBef>
                <a:spcPts val="300"/>
              </a:spcBef>
              <a:spcAft>
                <a:spcPts val="600"/>
              </a:spcAft>
              <a:buFont typeface="Arial" panose="020B0604020202020204" pitchFamily="34" charset="0"/>
              <a:buChar char="•"/>
              <a:defRPr sz="2000" kern="1200">
                <a:solidFill>
                  <a:schemeClr val="tx2"/>
                </a:solidFill>
                <a:latin typeface="+mn-lt"/>
                <a:ea typeface="+mn-ea"/>
                <a:cs typeface="+mn-cs"/>
              </a:defRPr>
            </a:lvl3pPr>
            <a:lvl4pPr marL="0" indent="0" algn="l" defTabSz="914400" rtl="0" eaLnBrk="1" latinLnBrk="0" hangingPunct="1">
              <a:lnSpc>
                <a:spcPct val="100000"/>
              </a:lnSpc>
              <a:spcBef>
                <a:spcPts val="1200"/>
              </a:spcBef>
              <a:spcAft>
                <a:spcPts val="1200"/>
              </a:spcAft>
              <a:buFont typeface="Arial" panose="020B0604020202020204" pitchFamily="34" charset="0"/>
              <a:buChar char="​"/>
              <a:defRPr sz="2000" b="1" kern="1200">
                <a:solidFill>
                  <a:schemeClr val="tx2"/>
                </a:solidFill>
                <a:latin typeface="+mn-lt"/>
                <a:ea typeface="+mn-ea"/>
                <a:cs typeface="+mn-cs"/>
              </a:defRPr>
            </a:lvl4pPr>
            <a:lvl5pPr marL="0" indent="0" algn="l" defTabSz="914400" rtl="0" eaLnBrk="1" latinLnBrk="0" hangingPunct="1">
              <a:lnSpc>
                <a:spcPct val="100000"/>
              </a:lnSpc>
              <a:spcBef>
                <a:spcPts val="300"/>
              </a:spcBef>
              <a:spcAft>
                <a:spcPts val="600"/>
              </a:spcAft>
              <a:buFont typeface="Arial" panose="020B0604020202020204" pitchFamily="34" charset="0"/>
              <a:buChar char="​"/>
              <a:tabLst/>
              <a:defRPr sz="2000" kern="1200">
                <a:solidFill>
                  <a:schemeClr val="tx2"/>
                </a:solidFill>
                <a:latin typeface="+mn-lt"/>
                <a:ea typeface="+mn-ea"/>
                <a:cs typeface="+mn-cs"/>
              </a:defRPr>
            </a:lvl5pPr>
            <a:lvl6pPr marL="0" indent="0" algn="l" defTabSz="914400" rtl="0" eaLnBrk="1" latinLnBrk="0" hangingPunct="1">
              <a:lnSpc>
                <a:spcPct val="100000"/>
              </a:lnSpc>
              <a:spcBef>
                <a:spcPts val="1200"/>
              </a:spcBef>
              <a:spcAft>
                <a:spcPts val="1200"/>
              </a:spcAft>
              <a:buFont typeface="Arial" panose="020B0604020202020204" pitchFamily="34" charset="0"/>
              <a:buChar char="​"/>
              <a:defRPr sz="1000" b="1" kern="1200">
                <a:solidFill>
                  <a:schemeClr val="tx2"/>
                </a:solidFill>
                <a:latin typeface="+mn-lt"/>
                <a:ea typeface="+mn-ea"/>
                <a:cs typeface="+mn-cs"/>
              </a:defRPr>
            </a:lvl6pPr>
            <a:lvl7pPr marL="0" indent="0" algn="l" defTabSz="914400" rtl="0" eaLnBrk="1" latinLnBrk="0" hangingPunct="1">
              <a:lnSpc>
                <a:spcPct val="100000"/>
              </a:lnSpc>
              <a:spcBef>
                <a:spcPts val="300"/>
              </a:spcBef>
              <a:spcAft>
                <a:spcPts val="600"/>
              </a:spcAft>
              <a:buFont typeface="Arial" panose="020B0604020202020204" pitchFamily="34" charset="0"/>
              <a:buChar char="​"/>
              <a:defRPr sz="1000" b="0" kern="1200" baseline="0">
                <a:solidFill>
                  <a:schemeClr val="tx2"/>
                </a:solidFill>
                <a:latin typeface="+mn-lt"/>
                <a:ea typeface="+mn-ea"/>
                <a:cs typeface="+mn-cs"/>
              </a:defRPr>
            </a:lvl7pPr>
            <a:lvl8pPr marL="180000" indent="-180000" algn="l" defTabSz="914400" rtl="0" eaLnBrk="1" latinLnBrk="0" hangingPunct="1">
              <a:lnSpc>
                <a:spcPct val="100000"/>
              </a:lnSpc>
              <a:spcBef>
                <a:spcPts val="300"/>
              </a:spcBef>
              <a:spcAft>
                <a:spcPts val="600"/>
              </a:spcAft>
              <a:buFont typeface="Arial" panose="020B0604020202020204" pitchFamily="34" charset="0"/>
              <a:buChar char="•"/>
              <a:defRPr sz="1000" kern="1200">
                <a:solidFill>
                  <a:schemeClr val="tx2"/>
                </a:solidFill>
                <a:latin typeface="+mn-lt"/>
                <a:ea typeface="+mn-ea"/>
                <a:cs typeface="+mn-cs"/>
              </a:defRPr>
            </a:lvl8pPr>
            <a:lvl9pPr marL="0" indent="0" algn="l" defTabSz="914400" rtl="0" eaLnBrk="1" latinLnBrk="0" hangingPunct="1">
              <a:lnSpc>
                <a:spcPct val="100000"/>
              </a:lnSpc>
              <a:spcBef>
                <a:spcPts val="0"/>
              </a:spcBef>
              <a:spcAft>
                <a:spcPts val="1200"/>
              </a:spcAft>
              <a:buFont typeface="Arial" panose="020B0604020202020204" pitchFamily="34" charset="0"/>
              <a:buChar char="​"/>
              <a:defRPr sz="4400" kern="1200" baseline="0">
                <a:solidFill>
                  <a:schemeClr val="tx2"/>
                </a:solidFill>
                <a:latin typeface="+mn-lt"/>
                <a:ea typeface="+mn-ea"/>
                <a:cs typeface="+mn-cs"/>
              </a:defRPr>
            </a:lvl9pPr>
          </a:lstStyle>
          <a:p>
            <a:pPr marL="0" marR="0" lvl="0" indent="0" algn="l" defTabSz="685800" rtl="0" eaLnBrk="1" fontAlgn="auto" latinLnBrk="0" hangingPunct="1">
              <a:lnSpc>
                <a:spcPct val="100000"/>
              </a:lnSpc>
              <a:spcBef>
                <a:spcPts val="23"/>
              </a:spcBef>
              <a:spcAft>
                <a:spcPts val="300"/>
              </a:spcAft>
              <a:buClrTx/>
              <a:buSzTx/>
              <a:buFont typeface="Arial" panose="020B0604020202020204" pitchFamily="34" charset="0"/>
              <a:buNone/>
              <a:tabLst/>
              <a:defRPr/>
            </a:pPr>
            <a:r>
              <a:rPr kumimoji="0" lang="en-GB" sz="788"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Comorbidities (e.g., overweight/</a:t>
            </a:r>
            <a:br>
              <a:rPr kumimoji="0" lang="en-GB" sz="788"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br>
            <a:r>
              <a:rPr kumimoji="0" lang="en-GB" sz="788"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obesity, hypertension, T2D, COPD, iron deficiency)</a:t>
            </a:r>
          </a:p>
        </p:txBody>
      </p:sp>
    </p:spTree>
    <p:extLst>
      <p:ext uri="{BB962C8B-B14F-4D97-AF65-F5344CB8AC3E}">
        <p14:creationId xmlns:p14="http://schemas.microsoft.com/office/powerpoint/2010/main" val="289703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Apis For Office" panose="020B0504010101010104" pitchFamily="34" charset="0"/>
                <a:cs typeface="Apis For Office" panose="020B0504010101010104" pitchFamily="34" charset="0"/>
              </a:rPr>
              <a:t>LV stiffness drives downstream HFpEF pathophysiology</a:t>
            </a:r>
            <a:r>
              <a:rPr lang="en-GB" baseline="30000" dirty="0">
                <a:ea typeface="Apis For Office" panose="020B0504010101010104" pitchFamily="34" charset="0"/>
                <a:cs typeface="Apis For Office" panose="020B0504010101010104" pitchFamily="34" charset="0"/>
              </a:rPr>
              <a:t>1,2</a:t>
            </a:r>
            <a:endParaRPr lang="en-GB" dirty="0">
              <a:ea typeface="Apis For Office" panose="020B0504010101010104" pitchFamily="34" charset="0"/>
              <a:cs typeface="Apis For Office" panose="020B0504010101010104" pitchFamily="34" charset="0"/>
            </a:endParaRPr>
          </a:p>
        </p:txBody>
      </p:sp>
      <p:sp>
        <p:nvSpPr>
          <p:cNvPr id="6" name="Text Placeholder 5"/>
          <p:cNvSpPr>
            <a:spLocks noGrp="1"/>
          </p:cNvSpPr>
          <p:nvPr>
            <p:ph type="body" sz="quarter" idx="13"/>
          </p:nvPr>
        </p:nvSpPr>
        <p:spPr/>
        <p:txBody>
          <a:bodyPr/>
          <a:lstStyle/>
          <a:p>
            <a:pPr>
              <a:spcBef>
                <a:spcPts val="0"/>
              </a:spcBef>
              <a:spcAft>
                <a:spcPts val="0"/>
              </a:spcAft>
            </a:pPr>
            <a:r>
              <a:rPr lang="en-US" sz="600" dirty="0">
                <a:ea typeface="Apis For Office" panose="020B0504010101010104" pitchFamily="34" charset="0"/>
                <a:cs typeface="Apis For Office" panose="020B0504010101010104" pitchFamily="34" charset="0"/>
              </a:rPr>
              <a:t>HFpEF, heart failure with preserved ejection fraction; LV, left ventricular</a:t>
            </a:r>
          </a:p>
          <a:p>
            <a:pPr>
              <a:spcBef>
                <a:spcPts val="0"/>
              </a:spcBef>
              <a:spcAft>
                <a:spcPts val="0"/>
              </a:spcAft>
            </a:pPr>
            <a:r>
              <a:rPr lang="en-US" sz="600" dirty="0">
                <a:ea typeface="Apis For Office" panose="020B0504010101010104" pitchFamily="34" charset="0"/>
                <a:cs typeface="Apis For Office" panose="020B0504010101010104" pitchFamily="34" charset="0"/>
              </a:rPr>
              <a:t>1. Paulus WJ et al. N Engl J Med 2020;382:679</a:t>
            </a:r>
            <a:r>
              <a:rPr lang="en-US" sz="600" dirty="0">
                <a:ea typeface="Apis For Office" panose="020B0504010101010104" pitchFamily="34" charset="0"/>
                <a:cs typeface="Apis For Office" panose="020B0504010101010104" pitchFamily="34" charset="0"/>
                <a:sym typeface="Symbol" panose="05050102010706020507" pitchFamily="18" charset="2"/>
              </a:rPr>
              <a:t></a:t>
            </a:r>
            <a:r>
              <a:rPr lang="en-US" sz="600" dirty="0">
                <a:ea typeface="Apis For Office" panose="020B0504010101010104" pitchFamily="34" charset="0"/>
                <a:cs typeface="Apis For Office" panose="020B0504010101010104" pitchFamily="34" charset="0"/>
              </a:rPr>
              <a:t>682; 2. Farris SD et al. Heart Fail Rev 2017;22(2):141–148</a:t>
            </a:r>
          </a:p>
        </p:txBody>
      </p:sp>
      <p:sp>
        <p:nvSpPr>
          <p:cNvPr id="3" name="Arrow: Down 14">
            <a:extLst>
              <a:ext uri="{FF2B5EF4-FFF2-40B4-BE49-F238E27FC236}">
                <a16:creationId xmlns:a16="http://schemas.microsoft.com/office/drawing/2014/main" id="{7B121145-2B1D-9F7A-DA45-3DF8FC28FE56}"/>
              </a:ext>
            </a:extLst>
          </p:cNvPr>
          <p:cNvSpPr/>
          <p:nvPr/>
        </p:nvSpPr>
        <p:spPr>
          <a:xfrm>
            <a:off x="4431060" y="3001138"/>
            <a:ext cx="281882" cy="253847"/>
          </a:xfrm>
          <a:prstGeom prst="downArrow">
            <a:avLst/>
          </a:prstGeom>
          <a:solidFill>
            <a:srgbClr val="939AA7"/>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4" name="Arrow: Down 15">
            <a:extLst>
              <a:ext uri="{FF2B5EF4-FFF2-40B4-BE49-F238E27FC236}">
                <a16:creationId xmlns:a16="http://schemas.microsoft.com/office/drawing/2014/main" id="{7A6F844C-61BB-BA3A-850E-0E6E2F0E7CDB}"/>
              </a:ext>
            </a:extLst>
          </p:cNvPr>
          <p:cNvSpPr/>
          <p:nvPr/>
        </p:nvSpPr>
        <p:spPr>
          <a:xfrm>
            <a:off x="4431060" y="4428937"/>
            <a:ext cx="281882" cy="253847"/>
          </a:xfrm>
          <a:prstGeom prst="downArrow">
            <a:avLst/>
          </a:prstGeom>
          <a:solidFill>
            <a:srgbClr val="939AA7"/>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5" name="Arrow: Down 14">
            <a:extLst>
              <a:ext uri="{FF2B5EF4-FFF2-40B4-BE49-F238E27FC236}">
                <a16:creationId xmlns:a16="http://schemas.microsoft.com/office/drawing/2014/main" id="{FD2087D5-D8FE-4420-9A35-C8BB4D778F89}"/>
              </a:ext>
            </a:extLst>
          </p:cNvPr>
          <p:cNvSpPr/>
          <p:nvPr/>
        </p:nvSpPr>
        <p:spPr>
          <a:xfrm>
            <a:off x="4431060" y="3715037"/>
            <a:ext cx="281882" cy="253847"/>
          </a:xfrm>
          <a:prstGeom prst="downArrow">
            <a:avLst/>
          </a:prstGeom>
          <a:solidFill>
            <a:srgbClr val="939AA7"/>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
        <p:nvSpPr>
          <p:cNvPr id="8" name="Rectangle: Rounded Corners 5">
            <a:extLst>
              <a:ext uri="{FF2B5EF4-FFF2-40B4-BE49-F238E27FC236}">
                <a16:creationId xmlns:a16="http://schemas.microsoft.com/office/drawing/2014/main" id="{271DEEE5-B67A-F041-CC2C-BE961B788E88}"/>
              </a:ext>
            </a:extLst>
          </p:cNvPr>
          <p:cNvSpPr/>
          <p:nvPr/>
        </p:nvSpPr>
        <p:spPr>
          <a:xfrm>
            <a:off x="2248187" y="2517934"/>
            <a:ext cx="4647628" cy="506357"/>
          </a:xfrm>
          <a:prstGeom prst="rect">
            <a:avLst/>
          </a:prstGeom>
          <a:solidFill>
            <a:srgbClr val="3B97DE"/>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Increased LV stiffness </a:t>
            </a:r>
          </a:p>
        </p:txBody>
      </p:sp>
      <p:sp>
        <p:nvSpPr>
          <p:cNvPr id="10" name="Rectangle: Rounded Corners 11">
            <a:extLst>
              <a:ext uri="{FF2B5EF4-FFF2-40B4-BE49-F238E27FC236}">
                <a16:creationId xmlns:a16="http://schemas.microsoft.com/office/drawing/2014/main" id="{23BFE61B-8CC6-69AC-9D10-0A8CCA3CF213}"/>
              </a:ext>
            </a:extLst>
          </p:cNvPr>
          <p:cNvSpPr/>
          <p:nvPr/>
        </p:nvSpPr>
        <p:spPr>
          <a:xfrm>
            <a:off x="2248187" y="4659631"/>
            <a:ext cx="4647628" cy="506357"/>
          </a:xfrm>
          <a:prstGeom prst="rect">
            <a:avLst/>
          </a:prstGeom>
          <a:solidFill>
            <a:srgbClr val="DEEEFA"/>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Exercise intolerance</a:t>
            </a:r>
          </a:p>
        </p:txBody>
      </p:sp>
      <p:sp>
        <p:nvSpPr>
          <p:cNvPr id="12" name="Rectangle: Rounded Corners 8">
            <a:extLst>
              <a:ext uri="{FF2B5EF4-FFF2-40B4-BE49-F238E27FC236}">
                <a16:creationId xmlns:a16="http://schemas.microsoft.com/office/drawing/2014/main" id="{1A9F44EC-5584-D72F-3C0D-9E931B4FC0C0}"/>
              </a:ext>
            </a:extLst>
          </p:cNvPr>
          <p:cNvSpPr/>
          <p:nvPr/>
        </p:nvSpPr>
        <p:spPr>
          <a:xfrm>
            <a:off x="2248187" y="3231832"/>
            <a:ext cx="4647628" cy="506357"/>
          </a:xfrm>
          <a:prstGeom prst="rect">
            <a:avLst/>
          </a:prstGeom>
          <a:solidFill>
            <a:srgbClr val="85BDE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sym typeface="Symbol" panose="05050102010706020507" pitchFamily="18" charset="2"/>
              </a:rPr>
              <a:t>Rise in LV </a:t>
            </a:r>
            <a:r>
              <a:rPr kumimoji="0" lang="en-US"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filling pressures</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rPr>
              <a:t>Impaired LV filling</a:t>
            </a:r>
          </a:p>
        </p:txBody>
      </p:sp>
      <p:sp>
        <p:nvSpPr>
          <p:cNvPr id="15" name="Rectangle: Rounded Corners 11">
            <a:extLst>
              <a:ext uri="{FF2B5EF4-FFF2-40B4-BE49-F238E27FC236}">
                <a16:creationId xmlns:a16="http://schemas.microsoft.com/office/drawing/2014/main" id="{D9173C83-D342-A1E8-6E7F-B3DE209CDAC5}"/>
              </a:ext>
            </a:extLst>
          </p:cNvPr>
          <p:cNvSpPr/>
          <p:nvPr/>
        </p:nvSpPr>
        <p:spPr>
          <a:xfrm>
            <a:off x="2248187" y="3945732"/>
            <a:ext cx="4647628" cy="506357"/>
          </a:xfrm>
          <a:prstGeom prst="rect">
            <a:avLst/>
          </a:prstGeom>
          <a:solidFill>
            <a:srgbClr val="C2DFF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sym typeface="Symbol" panose="05050102010706020507" pitchFamily="18" charset="2"/>
              </a:rPr>
              <a:t>Decreased cardiac output</a:t>
            </a:r>
            <a:endParaRPr kumimoji="0" lang="en-US" sz="1200" b="1" i="0" u="none" strike="noStrike" kern="1200" cap="none" spc="0" normalizeH="0" baseline="0" noProof="0" dirty="0">
              <a:ln>
                <a:noFill/>
              </a:ln>
              <a:solidFill>
                <a:srgbClr val="001965"/>
              </a:solidFill>
              <a:effectLst/>
              <a:uLnTx/>
              <a:uFillTx/>
              <a:latin typeface="Apis For Office" panose="020B0504010101010104" pitchFamily="34" charset="0"/>
              <a:ea typeface="Apis For Office" panose="020B0504010101010104" pitchFamily="34" charset="0"/>
              <a:cs typeface="Apis For Office" panose="020B0504010101010104" pitchFamily="34" charset="0"/>
            </a:endParaRPr>
          </a:p>
        </p:txBody>
      </p:sp>
    </p:spTree>
    <p:extLst>
      <p:ext uri="{BB962C8B-B14F-4D97-AF65-F5344CB8AC3E}">
        <p14:creationId xmlns:p14="http://schemas.microsoft.com/office/powerpoint/2010/main" val="417478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FBC46-5326-6BA3-F9E0-6ED699B49D0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D28D086-2C02-D013-B499-3CA158175C35}"/>
              </a:ext>
            </a:extLst>
          </p:cNvPr>
          <p:cNvSpPr txBox="1"/>
          <p:nvPr/>
        </p:nvSpPr>
        <p:spPr>
          <a:xfrm>
            <a:off x="457200" y="914400"/>
            <a:ext cx="1317990" cy="369332"/>
          </a:xfrm>
          <a:prstGeom prst="rect">
            <a:avLst/>
          </a:prstGeom>
          <a:noFill/>
        </p:spPr>
        <p:txBody>
          <a:bodyPr wrap="none" lIns="91440" tIns="45720" rIns="91440" bIns="45720" anchor="t">
            <a:spAutoFit/>
          </a:bodyPr>
          <a:lstStyle/>
          <a:p>
            <a:r>
              <a:rPr lang="en-US" dirty="0"/>
              <a:t>Disclosures</a:t>
            </a:r>
            <a:endParaRPr dirty="0"/>
          </a:p>
        </p:txBody>
      </p:sp>
      <p:sp>
        <p:nvSpPr>
          <p:cNvPr id="5" name="TextBox 4">
            <a:extLst>
              <a:ext uri="{FF2B5EF4-FFF2-40B4-BE49-F238E27FC236}">
                <a16:creationId xmlns:a16="http://schemas.microsoft.com/office/drawing/2014/main" id="{AE4B913C-C255-2CCF-187D-65ECAC353670}"/>
              </a:ext>
            </a:extLst>
          </p:cNvPr>
          <p:cNvSpPr txBox="1"/>
          <p:nvPr/>
        </p:nvSpPr>
        <p:spPr>
          <a:xfrm>
            <a:off x="457200" y="1448425"/>
            <a:ext cx="3886000" cy="1754326"/>
          </a:xfrm>
          <a:prstGeom prst="rect">
            <a:avLst/>
          </a:prstGeom>
          <a:noFill/>
        </p:spPr>
        <p:txBody>
          <a:bodyPr wrap="none" lIns="91440" tIns="45720" rIns="91440" bIns="45720" anchor="t">
            <a:spAutoFit/>
          </a:bodyPr>
          <a:lstStyle/>
          <a:p>
            <a:r>
              <a:rPr lang="en-US" dirty="0"/>
              <a:t>Honoraria: Novo Nordisk</a:t>
            </a:r>
          </a:p>
          <a:p>
            <a:r>
              <a:rPr lang="en-US" dirty="0"/>
              <a:t>Ad boards; None</a:t>
            </a:r>
          </a:p>
          <a:p>
            <a:r>
              <a:rPr lang="en-US" dirty="0"/>
              <a:t>Funded Grants: Clinical trials: None</a:t>
            </a:r>
          </a:p>
          <a:p>
            <a:r>
              <a:rPr lang="en-US" dirty="0"/>
              <a:t>Patents: None</a:t>
            </a:r>
          </a:p>
          <a:p>
            <a:r>
              <a:rPr lang="en-US" dirty="0"/>
              <a:t>Other financial: None</a:t>
            </a:r>
          </a:p>
          <a:p>
            <a:endParaRPr lang="en-US" dirty="0"/>
          </a:p>
        </p:txBody>
      </p:sp>
    </p:spTree>
    <p:extLst>
      <p:ext uri="{BB962C8B-B14F-4D97-AF65-F5344CB8AC3E}">
        <p14:creationId xmlns:p14="http://schemas.microsoft.com/office/powerpoint/2010/main" val="1756932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92802"/>
            <a:ext cx="8229600" cy="5486400"/>
          </a:xfrm>
          <a:prstGeom prst="rect">
            <a:avLst/>
          </a:prstGeom>
          <a:noFill/>
        </p:spPr>
        <p:txBody>
          <a:bodyPr wrap="none">
            <a:spAutoFit/>
          </a:bodyPr>
          <a:lstStyle/>
          <a:p>
            <a:r>
              <a:rPr dirty="0"/>
              <a:t>Echocardiographic Clues: Diastolic Dysfunction in </a:t>
            </a:r>
            <a:r>
              <a:rPr dirty="0" err="1"/>
              <a:t>HFpEF</a:t>
            </a:r>
          </a:p>
        </p:txBody>
      </p:sp>
      <p:sp>
        <p:nvSpPr>
          <p:cNvPr id="5" name="TextBox 4"/>
          <p:cNvSpPr txBox="1"/>
          <p:nvPr/>
        </p:nvSpPr>
        <p:spPr>
          <a:xfrm>
            <a:off x="241717" y="1467162"/>
            <a:ext cx="8229600" cy="5486400"/>
          </a:xfrm>
          <a:prstGeom prst="rect">
            <a:avLst/>
          </a:prstGeom>
          <a:noFill/>
        </p:spPr>
        <p:txBody>
          <a:bodyPr wrap="none">
            <a:spAutoFit/>
          </a:bodyPr>
          <a:lstStyle/>
          <a:p>
            <a:r>
              <a:rPr dirty="0"/>
              <a:t>🩺 **Key Echo Parameters Suggesting Diastolic Dysfunction:**</a:t>
            </a:r>
          </a:p>
          <a:p>
            <a:r>
              <a:rPr dirty="0"/>
              <a:t>- E/e' ratio &gt;15: Suggests elevated LV filling pressure</a:t>
            </a:r>
          </a:p>
          <a:p>
            <a:r>
              <a:rPr dirty="0"/>
              <a:t>- Left atrial enlargement (LA volume index &gt;34 mL/m²)</a:t>
            </a:r>
          </a:p>
          <a:p>
            <a:r>
              <a:rPr dirty="0"/>
              <a:t>- Elevated tricuspid regurgitant velocity (&gt;2.8 m/s)</a:t>
            </a:r>
          </a:p>
          <a:p>
            <a:r>
              <a:rPr dirty="0"/>
              <a:t>- Abnormal mitral inflow pattern (Grade 2 or 3 diastolic dysfunction)</a:t>
            </a:r>
          </a:p>
          <a:p>
            <a:r>
              <a:rPr dirty="0"/>
              <a:t>- Preserved LVEF with concentric LVH and small LV cavity</a:t>
            </a:r>
          </a:p>
          <a:p>
            <a:r>
              <a:rPr dirty="0"/>
              <a:t>- Pulmonary hypertension in the absence of lung disease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Clinical Pearls: When to Suspect Infiltrative Cardiomyopathies</a:t>
            </a:r>
          </a:p>
        </p:txBody>
      </p:sp>
      <p:sp>
        <p:nvSpPr>
          <p:cNvPr id="5" name="TextBox 4"/>
          <p:cNvSpPr txBox="1"/>
          <p:nvPr/>
        </p:nvSpPr>
        <p:spPr>
          <a:xfrm>
            <a:off x="-1873" y="1373474"/>
            <a:ext cx="7968590" cy="3416320"/>
          </a:xfrm>
          <a:prstGeom prst="rect">
            <a:avLst/>
          </a:prstGeom>
          <a:noFill/>
        </p:spPr>
        <p:txBody>
          <a:bodyPr wrap="square" lIns="91440" tIns="45720" rIns="91440" bIns="45720" anchor="t">
            <a:spAutoFit/>
          </a:bodyPr>
          <a:lstStyle/>
          <a:p>
            <a:r>
              <a:rPr dirty="0"/>
              <a:t>🔍 **Red Flags for Cardiac Amyloidosis (e.g., ATTR, AL):**</a:t>
            </a:r>
          </a:p>
          <a:p>
            <a:r>
              <a:rPr dirty="0"/>
              <a:t>- </a:t>
            </a:r>
            <a:r>
              <a:rPr dirty="0" err="1"/>
              <a:t>HFpEF</a:t>
            </a:r>
            <a:r>
              <a:rPr dirty="0"/>
              <a:t> with disproportionate LV wall thickness and low QRS voltage</a:t>
            </a:r>
            <a:endParaRPr dirty="0">
              <a:ea typeface="Calibri"/>
              <a:cs typeface="Calibri"/>
            </a:endParaRPr>
          </a:p>
          <a:p>
            <a:r>
              <a:rPr dirty="0"/>
              <a:t>- Bilateral carpal tunnel syndrome, autonomic dysfunction, nephrotic-range proteinuria</a:t>
            </a:r>
            <a:endParaRPr dirty="0">
              <a:ea typeface="Calibri"/>
              <a:cs typeface="Calibri"/>
            </a:endParaRPr>
          </a:p>
          <a:p>
            <a:r>
              <a:rPr dirty="0"/>
              <a:t>- ‘Sparkling’ myocardium on echo or global longitudinal strain with apical sparing</a:t>
            </a:r>
            <a:endParaRPr dirty="0">
              <a:ea typeface="Calibri"/>
              <a:cs typeface="Calibri"/>
            </a:endParaRPr>
          </a:p>
          <a:p>
            <a:r>
              <a:rPr dirty="0"/>
              <a:t>- Consider serum free light chains, SPEP/UPEP, PYP scan or cardiac MRI</a:t>
            </a:r>
            <a:endParaRPr dirty="0">
              <a:ea typeface="Calibri"/>
              <a:cs typeface="Calibri"/>
            </a:endParaRPr>
          </a:p>
          <a:p>
            <a:endParaRPr lang="en-US" dirty="0"/>
          </a:p>
          <a:p>
            <a:endParaRPr lang="en-US" dirty="0">
              <a:ea typeface="Calibri"/>
              <a:cs typeface="Calibri"/>
            </a:endParaRPr>
          </a:p>
          <a:p>
            <a:r>
              <a:rPr dirty="0"/>
              <a:t>📌 Always consider </a:t>
            </a:r>
            <a:r>
              <a:rPr lang="en-US" dirty="0"/>
              <a:t>this differentials</a:t>
            </a:r>
            <a:r>
              <a:rPr dirty="0"/>
              <a:t> when </a:t>
            </a:r>
            <a:r>
              <a:rPr dirty="0" err="1"/>
              <a:t>HFpEF</a:t>
            </a:r>
            <a:r>
              <a:rPr dirty="0"/>
              <a:t> coexists with unexplained LVH, arrhythmias, or systemic features</a:t>
            </a:r>
            <a:r>
              <a:rPr lang="en-US" dirty="0"/>
              <a:t> such as spinal stenosis, bilateral carpel tunnel syndrome or other peripheral neuropathy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E7D68-840D-5233-12C0-573FC42AE25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EA8A6AD-9F13-6853-0A21-7E1EE5E0B575}"/>
              </a:ext>
            </a:extLst>
          </p:cNvPr>
          <p:cNvSpPr txBox="1"/>
          <p:nvPr/>
        </p:nvSpPr>
        <p:spPr>
          <a:xfrm>
            <a:off x="457200" y="914400"/>
            <a:ext cx="8229600" cy="5486400"/>
          </a:xfrm>
          <a:prstGeom prst="rect">
            <a:avLst/>
          </a:prstGeom>
          <a:noFill/>
        </p:spPr>
        <p:txBody>
          <a:bodyPr wrap="none">
            <a:spAutoFit/>
          </a:bodyPr>
          <a:lstStyle/>
          <a:p>
            <a:r>
              <a:rPr dirty="0"/>
              <a:t>Clinical Pearls: When to Suspect Infiltrative Cardiomyopathies</a:t>
            </a:r>
          </a:p>
        </p:txBody>
      </p:sp>
      <p:sp>
        <p:nvSpPr>
          <p:cNvPr id="5" name="TextBox 4">
            <a:extLst>
              <a:ext uri="{FF2B5EF4-FFF2-40B4-BE49-F238E27FC236}">
                <a16:creationId xmlns:a16="http://schemas.microsoft.com/office/drawing/2014/main" id="{B456598E-ADC2-5927-A966-A17C722512A4}"/>
              </a:ext>
            </a:extLst>
          </p:cNvPr>
          <p:cNvSpPr txBox="1"/>
          <p:nvPr/>
        </p:nvSpPr>
        <p:spPr>
          <a:xfrm>
            <a:off x="-1873" y="1373474"/>
            <a:ext cx="7968590" cy="3693319"/>
          </a:xfrm>
          <a:prstGeom prst="rect">
            <a:avLst/>
          </a:prstGeom>
          <a:noFill/>
        </p:spPr>
        <p:txBody>
          <a:bodyPr wrap="square" lIns="91440" tIns="45720" rIns="91440" bIns="45720" anchor="t">
            <a:spAutoFit/>
          </a:bodyPr>
          <a:lstStyle/>
          <a:p>
            <a:endParaRPr lang="en-US" dirty="0"/>
          </a:p>
          <a:p>
            <a:r>
              <a:rPr dirty="0"/>
              <a:t>🧬 **Fabry’s Disease:**</a:t>
            </a:r>
            <a:endParaRPr dirty="0">
              <a:ea typeface="Calibri"/>
              <a:cs typeface="Calibri"/>
            </a:endParaRPr>
          </a:p>
          <a:p>
            <a:r>
              <a:rPr dirty="0"/>
              <a:t>- LVH in younger male with neuropathic pain, angiokeratomas, proteinuria</a:t>
            </a:r>
            <a:endParaRPr dirty="0">
              <a:ea typeface="Calibri"/>
              <a:cs typeface="Calibri"/>
            </a:endParaRPr>
          </a:p>
          <a:p>
            <a:r>
              <a:rPr dirty="0"/>
              <a:t>- Look for family history of early ESRD or stroke</a:t>
            </a:r>
            <a:endParaRPr dirty="0">
              <a:ea typeface="Calibri"/>
              <a:cs typeface="Calibri"/>
            </a:endParaRPr>
          </a:p>
          <a:p>
            <a:r>
              <a:rPr dirty="0"/>
              <a:t>- Consider α-galactosidase A activity and genetic testing</a:t>
            </a:r>
            <a:endParaRPr dirty="0">
              <a:ea typeface="Calibri"/>
              <a:cs typeface="Calibri"/>
            </a:endParaRPr>
          </a:p>
          <a:p>
            <a:endParaRPr lang="en-US" dirty="0"/>
          </a:p>
          <a:p>
            <a:r>
              <a:rPr dirty="0"/>
              <a:t>🏋️ **Hypertrophic Cardiomyopathy (HCM):**</a:t>
            </a:r>
            <a:endParaRPr dirty="0">
              <a:ea typeface="Calibri"/>
              <a:cs typeface="Calibri"/>
            </a:endParaRPr>
          </a:p>
          <a:p>
            <a:r>
              <a:rPr dirty="0"/>
              <a:t>- Asymmetric septal hypertrophy, dynamic LVOT obstruction</a:t>
            </a:r>
            <a:endParaRPr dirty="0">
              <a:ea typeface="Calibri"/>
              <a:cs typeface="Calibri"/>
            </a:endParaRPr>
          </a:p>
          <a:p>
            <a:r>
              <a:rPr dirty="0"/>
              <a:t>- Family history of SCD, syncope, or arrhythmias</a:t>
            </a:r>
            <a:endParaRPr dirty="0">
              <a:ea typeface="Calibri"/>
              <a:cs typeface="Calibri"/>
            </a:endParaRPr>
          </a:p>
          <a:p>
            <a:r>
              <a:rPr dirty="0"/>
              <a:t>- Refer for cardiac MRI and genetic counseling if suspicious</a:t>
            </a:r>
            <a:endParaRPr dirty="0">
              <a:ea typeface="Calibri"/>
              <a:cs typeface="Calibri"/>
            </a:endParaRPr>
          </a:p>
          <a:p>
            <a:endParaRPr lang="en-US" dirty="0"/>
          </a:p>
          <a:p>
            <a:r>
              <a:rPr dirty="0"/>
              <a:t>📌 Always consider these differentials when </a:t>
            </a:r>
            <a:r>
              <a:rPr dirty="0" err="1"/>
              <a:t>HFpEF</a:t>
            </a:r>
            <a:r>
              <a:rPr dirty="0"/>
              <a:t> coexists with unexplained LVH, arrhythmias, or systemic features.</a:t>
            </a:r>
            <a:endParaRPr lang="en-US" dirty="0"/>
          </a:p>
        </p:txBody>
      </p:sp>
    </p:spTree>
    <p:extLst>
      <p:ext uri="{BB962C8B-B14F-4D97-AF65-F5344CB8AC3E}">
        <p14:creationId xmlns:p14="http://schemas.microsoft.com/office/powerpoint/2010/main" val="853017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a:t>Case-Based Treatment: SGLT2 Inhibitors</a:t>
            </a:r>
          </a:p>
        </p:txBody>
      </p:sp>
      <p:sp>
        <p:nvSpPr>
          <p:cNvPr id="3" name="Subtitle 2"/>
          <p:cNvSpPr>
            <a:spLocks noGrp="1"/>
          </p:cNvSpPr>
          <p:nvPr>
            <p:ph type="subTitle" idx="1"/>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Case 1: SGLT2 Inhibitor Use</a:t>
            </a:r>
          </a:p>
        </p:txBody>
      </p:sp>
      <p:sp>
        <p:nvSpPr>
          <p:cNvPr id="5" name="TextBox 4"/>
          <p:cNvSpPr txBox="1"/>
          <p:nvPr/>
        </p:nvSpPr>
        <p:spPr>
          <a:xfrm>
            <a:off x="101183" y="1373474"/>
            <a:ext cx="8229600" cy="5486400"/>
          </a:xfrm>
          <a:prstGeom prst="rect">
            <a:avLst/>
          </a:prstGeom>
          <a:noFill/>
        </p:spPr>
        <p:txBody>
          <a:bodyPr wrap="none">
            <a:spAutoFit/>
          </a:bodyPr>
          <a:lstStyle/>
          <a:p>
            <a:r>
              <a:rPr dirty="0"/>
              <a:t>72-year-old woman with </a:t>
            </a:r>
            <a:r>
              <a:rPr dirty="0" err="1"/>
              <a:t>HFpEF</a:t>
            </a:r>
            <a:r>
              <a:rPr dirty="0"/>
              <a:t> (EF 55%), type 2 diabetes, and CKD stage 3 (eGFR 38)</a:t>
            </a:r>
          </a:p>
          <a:p>
            <a:r>
              <a:rPr dirty="0"/>
              <a:t>Symptoms: Increasing dyspnea on exertion, NYHA Class III</a:t>
            </a:r>
          </a:p>
          <a:p>
            <a:r>
              <a:rPr dirty="0"/>
              <a:t>BP: 128/72, HR: 72, Cr: 130, K+: 4.4</a:t>
            </a:r>
          </a:p>
          <a:p>
            <a:r>
              <a:rPr dirty="0"/>
              <a:t>Already on: Bisoprolol, Furosemide, Metformin</a:t>
            </a:r>
          </a:p>
          <a:p>
            <a:r>
              <a:rPr dirty="0"/>
              <a:t>Discussion:</a:t>
            </a:r>
          </a:p>
          <a:p>
            <a:r>
              <a:rPr dirty="0"/>
              <a:t>- Would you initiate an SGLT2 inhibitor?</a:t>
            </a:r>
          </a:p>
          <a:p>
            <a:r>
              <a:rPr dirty="0"/>
              <a:t>- What monitoring would be needed?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SGLT2 Inhibitors in </a:t>
            </a:r>
            <a:r>
              <a:rPr dirty="0" err="1"/>
              <a:t>HFpEF</a:t>
            </a:r>
          </a:p>
        </p:txBody>
      </p:sp>
      <p:sp>
        <p:nvSpPr>
          <p:cNvPr id="5" name="TextBox 4"/>
          <p:cNvSpPr txBox="1"/>
          <p:nvPr/>
        </p:nvSpPr>
        <p:spPr>
          <a:xfrm>
            <a:off x="457200" y="1570220"/>
            <a:ext cx="8229600" cy="5486400"/>
          </a:xfrm>
          <a:prstGeom prst="rect">
            <a:avLst/>
          </a:prstGeom>
          <a:noFill/>
        </p:spPr>
        <p:txBody>
          <a:bodyPr wrap="none">
            <a:spAutoFit/>
          </a:bodyPr>
          <a:lstStyle/>
          <a:p>
            <a:r>
              <a:rPr dirty="0"/>
              <a:t>EMPEROR-Preserved Trial (2021)</a:t>
            </a:r>
          </a:p>
          <a:p>
            <a:r>
              <a:rPr dirty="0"/>
              <a:t>Population: LVEF &gt;40%</a:t>
            </a:r>
          </a:p>
          <a:p>
            <a:r>
              <a:rPr dirty="0"/>
              <a:t>Drug: Empagliflozin 10 mg daily</a:t>
            </a:r>
          </a:p>
          <a:p>
            <a:r>
              <a:rPr dirty="0"/>
              <a:t>Primary Endpoint: CV death or HF hospitalization</a:t>
            </a:r>
          </a:p>
          <a:p>
            <a:r>
              <a:rPr dirty="0"/>
              <a:t>21% RRR in primary outcome (HR 0.79; p&lt;0.001)</a:t>
            </a:r>
          </a:p>
          <a:p>
            <a:r>
              <a:rPr dirty="0"/>
              <a:t>Benefit consistent in LVEF ≥50% subgroup</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DELIVER Trial &amp; Meta-Analysis</a:t>
            </a:r>
          </a:p>
        </p:txBody>
      </p:sp>
      <p:sp>
        <p:nvSpPr>
          <p:cNvPr id="5" name="TextBox 4"/>
          <p:cNvSpPr txBox="1"/>
          <p:nvPr/>
        </p:nvSpPr>
        <p:spPr>
          <a:xfrm>
            <a:off x="457200" y="1504638"/>
            <a:ext cx="8229600" cy="5486400"/>
          </a:xfrm>
          <a:prstGeom prst="rect">
            <a:avLst/>
          </a:prstGeom>
          <a:noFill/>
        </p:spPr>
        <p:txBody>
          <a:bodyPr wrap="none">
            <a:spAutoFit/>
          </a:bodyPr>
          <a:lstStyle/>
          <a:p>
            <a:r>
              <a:rPr dirty="0"/>
              <a:t>DELIVER Trial (2022): LVEF &gt;40%, Dapagliflozin</a:t>
            </a:r>
          </a:p>
          <a:p>
            <a:r>
              <a:rPr dirty="0"/>
              <a:t>18% RRR in primary composite endpoint</a:t>
            </a:r>
          </a:p>
          <a:p>
            <a:r>
              <a:rPr dirty="0"/>
              <a:t>Consistency across all LVEF subgroups</a:t>
            </a:r>
          </a:p>
          <a:p>
            <a:r>
              <a:rPr dirty="0"/>
              <a:t>Meta-analysis: Reduction in CV death and HF hospitalization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Practical Considerations: SGLT2i</a:t>
            </a:r>
          </a:p>
        </p:txBody>
      </p:sp>
      <p:sp>
        <p:nvSpPr>
          <p:cNvPr id="5" name="TextBox 4"/>
          <p:cNvSpPr txBox="1"/>
          <p:nvPr/>
        </p:nvSpPr>
        <p:spPr>
          <a:xfrm>
            <a:off x="457200" y="1420318"/>
            <a:ext cx="5760551" cy="923330"/>
          </a:xfrm>
          <a:prstGeom prst="rect">
            <a:avLst/>
          </a:prstGeom>
          <a:noFill/>
        </p:spPr>
        <p:txBody>
          <a:bodyPr wrap="none" lIns="91440" tIns="45720" rIns="91440" bIns="45720" anchor="t">
            <a:spAutoFit/>
          </a:bodyPr>
          <a:lstStyle/>
          <a:p>
            <a:r>
              <a:rPr dirty="0"/>
              <a:t>Initiate regardless of diabetes status</a:t>
            </a:r>
            <a:r>
              <a:rPr lang="en-US" dirty="0"/>
              <a:t> – get NT pro BNP</a:t>
            </a:r>
            <a:endParaRPr dirty="0"/>
          </a:p>
          <a:p>
            <a:r>
              <a:rPr dirty="0"/>
              <a:t>Monitor renal function and volume status</a:t>
            </a:r>
          </a:p>
          <a:p>
            <a:r>
              <a:rPr dirty="0"/>
              <a:t>Caution in hypotension or advanced CKD (eGFR &lt;20)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Mechanism of Benefit: SGLT2 Inhibitors</a:t>
            </a:r>
          </a:p>
        </p:txBody>
      </p:sp>
      <p:sp>
        <p:nvSpPr>
          <p:cNvPr id="5" name="TextBox 4"/>
          <p:cNvSpPr txBox="1"/>
          <p:nvPr/>
        </p:nvSpPr>
        <p:spPr>
          <a:xfrm>
            <a:off x="457200" y="1523375"/>
            <a:ext cx="6187912" cy="1754326"/>
          </a:xfrm>
          <a:prstGeom prst="rect">
            <a:avLst/>
          </a:prstGeom>
          <a:noFill/>
        </p:spPr>
        <p:txBody>
          <a:bodyPr wrap="none" lIns="91440" tIns="45720" rIns="91440" bIns="45720" anchor="t">
            <a:spAutoFit/>
          </a:bodyPr>
          <a:lstStyle/>
          <a:p>
            <a:r>
              <a:rPr dirty="0"/>
              <a:t>🔹 Promote glycosuria and natriuresis → ↓ preload/afterload</a:t>
            </a:r>
            <a:endParaRPr lang="en-US" dirty="0"/>
          </a:p>
          <a:p>
            <a:r>
              <a:t>🔹 Improve myocardial energetics (shift to ketone metabolism)</a:t>
            </a:r>
            <a:endParaRPr lang="en-US"/>
          </a:p>
          <a:p>
            <a:r>
              <a:rPr dirty="0"/>
              <a:t>🔹 Reduce interstitial fluid without RAAS activation</a:t>
            </a:r>
            <a:endParaRPr dirty="0">
              <a:ea typeface="Calibri"/>
              <a:cs typeface="Calibri"/>
            </a:endParaRPr>
          </a:p>
          <a:p>
            <a:r>
              <a:rPr dirty="0"/>
              <a:t>🔹 Improve endothelial function and reduce inflammation</a:t>
            </a:r>
            <a:endParaRPr dirty="0">
              <a:ea typeface="Calibri"/>
              <a:cs typeface="Calibri"/>
            </a:endParaRPr>
          </a:p>
          <a:p>
            <a:r>
              <a:rPr dirty="0"/>
              <a:t>🔹 Lower BP and weight modestly</a:t>
            </a:r>
            <a:endParaRPr dirty="0">
              <a:ea typeface="Calibri"/>
              <a:cs typeface="Calibri"/>
            </a:endParaRPr>
          </a:p>
          <a:p>
            <a:r>
              <a:rPr dirty="0"/>
              <a:t>🔹 CV benefit seen even in non-diabetics</a:t>
            </a:r>
            <a:endParaRPr dirty="0">
              <a:ea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a:t>Case-Based Treatment: </a:t>
            </a:r>
            <a:r>
              <a:rPr lang="en-US" dirty="0"/>
              <a:t>MRA</a:t>
            </a:r>
            <a:endParaRPr dirty="0"/>
          </a:p>
        </p:txBody>
      </p:sp>
      <p:sp>
        <p:nvSpPr>
          <p:cNvPr id="3" name="Subtitle 2"/>
          <p:cNvSpPr>
            <a:spLocks noGrp="1"/>
          </p:cNvSpPr>
          <p:nvPr>
            <p:ph type="subTitle" idx="1"/>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Objectives</a:t>
            </a:r>
          </a:p>
        </p:txBody>
      </p:sp>
      <p:sp>
        <p:nvSpPr>
          <p:cNvPr id="5" name="TextBox 4"/>
          <p:cNvSpPr txBox="1"/>
          <p:nvPr/>
        </p:nvSpPr>
        <p:spPr>
          <a:xfrm>
            <a:off x="457200" y="1448425"/>
            <a:ext cx="5822428" cy="3416320"/>
          </a:xfrm>
          <a:prstGeom prst="rect">
            <a:avLst/>
          </a:prstGeom>
          <a:noFill/>
        </p:spPr>
        <p:txBody>
          <a:bodyPr wrap="none" lIns="91440" tIns="45720" rIns="91440" bIns="45720" anchor="t">
            <a:spAutoFit/>
          </a:bodyPr>
          <a:lstStyle/>
          <a:p>
            <a:r>
              <a:rPr dirty="0"/>
              <a:t>Define </a:t>
            </a:r>
            <a:r>
              <a:rPr dirty="0" err="1"/>
              <a:t>HFpEF</a:t>
            </a:r>
            <a:r>
              <a:rPr dirty="0"/>
              <a:t> and its clinical burden</a:t>
            </a:r>
          </a:p>
          <a:p>
            <a:endParaRPr lang="en-US" dirty="0"/>
          </a:p>
          <a:p>
            <a:r>
              <a:rPr dirty="0"/>
              <a:t>Review diagnostic challenges and criteria</a:t>
            </a:r>
          </a:p>
          <a:p>
            <a:endParaRPr lang="en-US" dirty="0"/>
          </a:p>
          <a:p>
            <a:r>
              <a:rPr dirty="0"/>
              <a:t>Discuss the pathophysiological heterogeneity of </a:t>
            </a:r>
            <a:r>
              <a:rPr dirty="0" err="1"/>
              <a:t>HFpEF</a:t>
            </a:r>
            <a:endParaRPr dirty="0"/>
          </a:p>
          <a:p>
            <a:endParaRPr lang="en-US" dirty="0"/>
          </a:p>
          <a:p>
            <a:r>
              <a:rPr dirty="0"/>
              <a:t>Evaluate </a:t>
            </a:r>
            <a:r>
              <a:rPr lang="en-US" dirty="0"/>
              <a:t>case studies</a:t>
            </a:r>
            <a:r>
              <a:rPr dirty="0"/>
              <a:t> for:</a:t>
            </a:r>
            <a:endParaRPr/>
          </a:p>
          <a:p>
            <a:r>
              <a:rPr dirty="0"/>
              <a:t>- SGLT2 inhibitors</a:t>
            </a:r>
          </a:p>
          <a:p>
            <a:r>
              <a:rPr dirty="0"/>
              <a:t>- </a:t>
            </a:r>
            <a:r>
              <a:rPr lang="en-US" dirty="0"/>
              <a:t>MRA</a:t>
            </a:r>
            <a:endParaRPr dirty="0"/>
          </a:p>
          <a:p>
            <a:r>
              <a:rPr dirty="0"/>
              <a:t>- GLP-1 receptor agonists</a:t>
            </a:r>
          </a:p>
          <a:p>
            <a:endParaRPr lang="en-US" dirty="0"/>
          </a:p>
          <a:p>
            <a:r>
              <a:rPr dirty="0"/>
              <a:t>Highlight practical considerations for </a:t>
            </a:r>
            <a:r>
              <a:rPr lang="en-US" dirty="0"/>
              <a:t>providers</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5235729" cy="369332"/>
          </a:xfrm>
          <a:prstGeom prst="rect">
            <a:avLst/>
          </a:prstGeom>
          <a:noFill/>
        </p:spPr>
        <p:txBody>
          <a:bodyPr wrap="none" lIns="91440" tIns="45720" rIns="91440" bIns="45720" anchor="t">
            <a:spAutoFit/>
          </a:bodyPr>
          <a:lstStyle/>
          <a:p>
            <a:r>
              <a:rPr dirty="0"/>
              <a:t>Case 2: Considering Spironolactone</a:t>
            </a:r>
            <a:r>
              <a:rPr lang="en-US" dirty="0"/>
              <a:t> / </a:t>
            </a:r>
            <a:r>
              <a:rPr lang="en-US" dirty="0" err="1"/>
              <a:t>Finerenone</a:t>
            </a:r>
            <a:endParaRPr dirty="0" err="1"/>
          </a:p>
        </p:txBody>
      </p:sp>
      <p:sp>
        <p:nvSpPr>
          <p:cNvPr id="5" name="TextBox 4"/>
          <p:cNvSpPr txBox="1"/>
          <p:nvPr/>
        </p:nvSpPr>
        <p:spPr>
          <a:xfrm>
            <a:off x="457200" y="1373474"/>
            <a:ext cx="6566926" cy="3693319"/>
          </a:xfrm>
          <a:prstGeom prst="rect">
            <a:avLst/>
          </a:prstGeom>
          <a:noFill/>
        </p:spPr>
        <p:txBody>
          <a:bodyPr wrap="none" lIns="91440" tIns="45720" rIns="91440" bIns="45720" anchor="t">
            <a:spAutoFit/>
          </a:bodyPr>
          <a:lstStyle/>
          <a:p>
            <a:r>
              <a:rPr dirty="0"/>
              <a:t>80-year-old man with </a:t>
            </a:r>
            <a:r>
              <a:rPr err="1"/>
              <a:t>HFpEF</a:t>
            </a:r>
            <a:r>
              <a:rPr dirty="0"/>
              <a:t> (EF 60%), hypertension, obesity, </a:t>
            </a:r>
            <a:endParaRPr lang="en-US"/>
          </a:p>
          <a:p>
            <a:r>
              <a:rPr dirty="0"/>
              <a:t>and paroxysmal AF</a:t>
            </a:r>
          </a:p>
          <a:p>
            <a:endParaRPr lang="en-US" dirty="0"/>
          </a:p>
          <a:p>
            <a:endParaRPr lang="en-US" dirty="0"/>
          </a:p>
          <a:p>
            <a:r>
              <a:rPr dirty="0"/>
              <a:t>Complaints: Fatigue, lower extremity edema</a:t>
            </a:r>
          </a:p>
          <a:p>
            <a:endParaRPr lang="en-US" dirty="0"/>
          </a:p>
          <a:p>
            <a:r>
              <a:rPr dirty="0"/>
              <a:t>Labs: K+ </a:t>
            </a:r>
            <a:r>
              <a:rPr lang="en-US" dirty="0"/>
              <a:t>4.3</a:t>
            </a:r>
            <a:r>
              <a:rPr dirty="0"/>
              <a:t>, eGFR 45, NT-</a:t>
            </a:r>
            <a:r>
              <a:rPr dirty="0" err="1"/>
              <a:t>proBNP</a:t>
            </a:r>
            <a:r>
              <a:rPr dirty="0"/>
              <a:t> 950 </a:t>
            </a:r>
            <a:r>
              <a:rPr dirty="0" err="1"/>
              <a:t>pg</a:t>
            </a:r>
            <a:r>
              <a:rPr dirty="0"/>
              <a:t>/mL</a:t>
            </a:r>
            <a:endParaRPr/>
          </a:p>
          <a:p>
            <a:endParaRPr lang="en-US" dirty="0"/>
          </a:p>
          <a:p>
            <a:r>
              <a:rPr dirty="0"/>
              <a:t>Medications: Amlodipine, Apixaban, Atorvastatin</a:t>
            </a:r>
            <a:endParaRPr lang="en-US"/>
          </a:p>
          <a:p>
            <a:endParaRPr dirty="0"/>
          </a:p>
          <a:p>
            <a:r>
              <a:rPr dirty="0"/>
              <a:t>Discussion:</a:t>
            </a:r>
          </a:p>
          <a:p>
            <a:r>
              <a:rPr dirty="0"/>
              <a:t>- Would you consider adding spironolactone?</a:t>
            </a:r>
            <a:r>
              <a:rPr lang="en-US" dirty="0"/>
              <a:t> </a:t>
            </a:r>
            <a:r>
              <a:rPr lang="en-US" dirty="0" err="1"/>
              <a:t>Finerenone</a:t>
            </a:r>
            <a:r>
              <a:rPr lang="en-US" dirty="0"/>
              <a:t>?</a:t>
            </a:r>
            <a:endParaRPr dirty="0"/>
          </a:p>
          <a:p>
            <a:r>
              <a:rPr dirty="0"/>
              <a:t>- What are the risks and how would you mitigate them?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Spironolactone in HFpEF</a:t>
            </a:r>
          </a:p>
        </p:txBody>
      </p:sp>
      <p:sp>
        <p:nvSpPr>
          <p:cNvPr id="5" name="TextBox 4"/>
          <p:cNvSpPr txBox="1"/>
          <p:nvPr/>
        </p:nvSpPr>
        <p:spPr>
          <a:xfrm>
            <a:off x="457200" y="1570220"/>
            <a:ext cx="6051721" cy="4247317"/>
          </a:xfrm>
          <a:prstGeom prst="rect">
            <a:avLst/>
          </a:prstGeom>
          <a:noFill/>
        </p:spPr>
        <p:txBody>
          <a:bodyPr wrap="none" lIns="91440" tIns="45720" rIns="91440" bIns="45720" anchor="t">
            <a:spAutoFit/>
          </a:bodyPr>
          <a:lstStyle/>
          <a:p>
            <a:r>
              <a:rPr dirty="0"/>
              <a:t>TOPCAT Trial (2014): LVEF ≥50%, symptomatic HF</a:t>
            </a:r>
            <a:endParaRPr lang="en-US" dirty="0"/>
          </a:p>
          <a:p>
            <a:r>
              <a:rPr dirty="0"/>
              <a:t>No significant reduction in primary outcome overall</a:t>
            </a:r>
          </a:p>
          <a:p>
            <a:r>
              <a:rPr dirty="0"/>
              <a:t>Regional heterogeneity (benefit in Americas subset)</a:t>
            </a:r>
          </a:p>
          <a:p>
            <a:r>
              <a:rPr dirty="0"/>
              <a:t>Reduction in HF hospitalization (HR 0.83)</a:t>
            </a:r>
          </a:p>
          <a:p>
            <a:r>
              <a:rPr dirty="0"/>
              <a:t>Limitations: Adherence issues, regional variation</a:t>
            </a:r>
          </a:p>
          <a:p>
            <a:endParaRPr lang="en-US" dirty="0"/>
          </a:p>
          <a:p>
            <a:r>
              <a:rPr lang="en-US" dirty="0" err="1"/>
              <a:t>Finerenone</a:t>
            </a:r>
            <a:r>
              <a:rPr lang="en-US" dirty="0"/>
              <a:t> </a:t>
            </a:r>
          </a:p>
          <a:p>
            <a:endParaRPr lang="en-US" dirty="0"/>
          </a:p>
          <a:p>
            <a:r>
              <a:rPr lang="en-US" dirty="0"/>
              <a:t>FINEARTS-HF Trial Summary (2024)</a:t>
            </a:r>
          </a:p>
          <a:p>
            <a:pPr marL="285750" indent="-285750">
              <a:buFont typeface="Arial"/>
              <a:buChar char="•"/>
            </a:pPr>
            <a:r>
              <a:rPr lang="en-US" dirty="0" err="1">
                <a:ea typeface="+mn-lt"/>
                <a:cs typeface="+mn-lt"/>
              </a:rPr>
              <a:t>Finerenone</a:t>
            </a:r>
            <a:r>
              <a:rPr lang="en-US" dirty="0">
                <a:ea typeface="+mn-lt"/>
                <a:cs typeface="+mn-lt"/>
              </a:rPr>
              <a:t> tested in patients with </a:t>
            </a:r>
            <a:r>
              <a:rPr lang="en-US" dirty="0" err="1">
                <a:ea typeface="+mn-lt"/>
                <a:cs typeface="+mn-lt"/>
              </a:rPr>
              <a:t>HFpEF</a:t>
            </a:r>
            <a:r>
              <a:rPr lang="en-US" dirty="0">
                <a:ea typeface="+mn-lt"/>
                <a:cs typeface="+mn-lt"/>
              </a:rPr>
              <a:t> (LVEF ≥40%)</a:t>
            </a:r>
            <a:endParaRPr lang="en-US" dirty="0"/>
          </a:p>
          <a:p>
            <a:pPr marL="285750" indent="-285750">
              <a:buFont typeface="Arial"/>
              <a:buChar char="•"/>
            </a:pPr>
            <a:r>
              <a:rPr lang="en-US" dirty="0">
                <a:ea typeface="+mn-lt"/>
                <a:cs typeface="+mn-lt"/>
              </a:rPr>
              <a:t>Reduced CV death and HF events vs placebo</a:t>
            </a:r>
            <a:endParaRPr lang="en-US" dirty="0"/>
          </a:p>
          <a:p>
            <a:pPr marL="285750" indent="-285750">
              <a:buFont typeface="Arial"/>
              <a:buChar char="•"/>
            </a:pPr>
            <a:r>
              <a:rPr lang="en-US" dirty="0">
                <a:ea typeface="+mn-lt"/>
                <a:cs typeface="+mn-lt"/>
              </a:rPr>
              <a:t>Benefit seen with and without diabetes</a:t>
            </a:r>
            <a:endParaRPr lang="en-US" dirty="0"/>
          </a:p>
          <a:p>
            <a:pPr marL="285750" indent="-285750">
              <a:buFont typeface="Arial"/>
              <a:buChar char="•"/>
            </a:pPr>
            <a:r>
              <a:rPr lang="en-US" dirty="0">
                <a:ea typeface="+mn-lt"/>
                <a:cs typeface="+mn-lt"/>
              </a:rPr>
              <a:t>Targets inflammation and fibrosis via MR blockade</a:t>
            </a:r>
            <a:endParaRPr lang="en-US" dirty="0"/>
          </a:p>
          <a:p>
            <a:pPr marL="285750" indent="-285750">
              <a:buFont typeface="Arial"/>
              <a:buChar char="•"/>
            </a:pPr>
            <a:r>
              <a:rPr lang="en-US" dirty="0">
                <a:ea typeface="+mn-lt"/>
                <a:cs typeface="+mn-lt"/>
              </a:rPr>
              <a:t>Supports </a:t>
            </a:r>
            <a:r>
              <a:rPr lang="en-US" err="1">
                <a:ea typeface="+mn-lt"/>
                <a:cs typeface="+mn-lt"/>
              </a:rPr>
              <a:t>finerenone</a:t>
            </a:r>
            <a:r>
              <a:rPr lang="en-US" dirty="0">
                <a:ea typeface="+mn-lt"/>
                <a:cs typeface="+mn-lt"/>
              </a:rPr>
              <a:t> as a novel option in </a:t>
            </a:r>
            <a:r>
              <a:rPr lang="en-US" err="1">
                <a:ea typeface="+mn-lt"/>
                <a:cs typeface="+mn-lt"/>
              </a:rPr>
              <a:t>HFpEF</a:t>
            </a:r>
            <a:endParaRPr lang="en-US" dirty="0" err="1"/>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Spironolactone: When to Consider</a:t>
            </a:r>
          </a:p>
        </p:txBody>
      </p:sp>
      <p:sp>
        <p:nvSpPr>
          <p:cNvPr id="5" name="TextBox 4"/>
          <p:cNvSpPr txBox="1"/>
          <p:nvPr/>
        </p:nvSpPr>
        <p:spPr>
          <a:xfrm>
            <a:off x="457200" y="1373474"/>
            <a:ext cx="7116051" cy="5632311"/>
          </a:xfrm>
          <a:prstGeom prst="rect">
            <a:avLst/>
          </a:prstGeom>
          <a:noFill/>
        </p:spPr>
        <p:txBody>
          <a:bodyPr wrap="none" lIns="91440" tIns="45720" rIns="91440" bIns="45720" anchor="t">
            <a:spAutoFit/>
          </a:bodyPr>
          <a:lstStyle/>
          <a:p>
            <a:r>
              <a:rPr dirty="0"/>
              <a:t>Symptomatic patients with elevated BNP</a:t>
            </a:r>
          </a:p>
          <a:p>
            <a:r>
              <a:rPr dirty="0"/>
              <a:t>Caution in hyperkalemia, CKD (eGFR &lt;30)</a:t>
            </a:r>
          </a:p>
          <a:p>
            <a:r>
              <a:rPr dirty="0"/>
              <a:t>Start low and monitor electrolytes closely</a:t>
            </a:r>
          </a:p>
          <a:p>
            <a:endParaRPr lang="en-US" dirty="0"/>
          </a:p>
          <a:p>
            <a:r>
              <a:rPr lang="en-US" dirty="0" err="1"/>
              <a:t>Finerenone</a:t>
            </a:r>
            <a:r>
              <a:rPr lang="en-US" dirty="0"/>
              <a:t>: </a:t>
            </a:r>
          </a:p>
          <a:p>
            <a:r>
              <a:rPr lang="en-US" dirty="0"/>
              <a:t>A non-steroidal MRA with fewer side effects. More selective for MC</a:t>
            </a:r>
          </a:p>
          <a:p>
            <a:endParaRPr lang="en-US" sz="1200" dirty="0"/>
          </a:p>
          <a:p>
            <a:r>
              <a:rPr lang="en-US" sz="1200" dirty="0"/>
              <a:t>✅ </a:t>
            </a:r>
            <a:r>
              <a:rPr lang="en-US" sz="1200" b="1" dirty="0"/>
              <a:t>Patients Who Benefit from </a:t>
            </a:r>
            <a:r>
              <a:rPr lang="en-US" sz="1200" b="1" dirty="0" err="1"/>
              <a:t>Finerenone</a:t>
            </a:r>
            <a:endParaRPr lang="en-US" sz="1200" dirty="0" err="1"/>
          </a:p>
          <a:p>
            <a:pPr marL="285750" indent="-285750">
              <a:buFont typeface="Arial"/>
              <a:buChar char="•"/>
            </a:pPr>
            <a:r>
              <a:rPr lang="en-US" sz="1200" b="1" dirty="0">
                <a:ea typeface="+mn-lt"/>
                <a:cs typeface="+mn-lt"/>
              </a:rPr>
              <a:t>Heart Failure with Preserved Ejection Fraction (</a:t>
            </a:r>
            <a:r>
              <a:rPr lang="en-US" sz="1200" b="1" dirty="0" err="1">
                <a:ea typeface="+mn-lt"/>
                <a:cs typeface="+mn-lt"/>
              </a:rPr>
              <a:t>HFpEF</a:t>
            </a:r>
            <a:r>
              <a:rPr lang="en-US" sz="1200" b="1" dirty="0">
                <a:ea typeface="+mn-lt"/>
                <a:cs typeface="+mn-lt"/>
              </a:rPr>
              <a:t>)</a:t>
            </a:r>
            <a:endParaRPr lang="en-US" sz="1200" dirty="0"/>
          </a:p>
          <a:p>
            <a:pPr marL="742950" lvl="1" indent="-285750">
              <a:buFont typeface="Arial"/>
              <a:buChar char="•"/>
            </a:pPr>
            <a:r>
              <a:rPr lang="en-US" sz="1200" dirty="0">
                <a:ea typeface="+mn-lt"/>
                <a:cs typeface="+mn-lt"/>
              </a:rPr>
              <a:t>LVEF ≥40%</a:t>
            </a:r>
            <a:endParaRPr lang="en-US" sz="1200" dirty="0"/>
          </a:p>
          <a:p>
            <a:pPr marL="742950" lvl="1" indent="-285750">
              <a:buFont typeface="Arial"/>
              <a:buChar char="•"/>
            </a:pPr>
            <a:r>
              <a:rPr lang="en-US" sz="1200" dirty="0">
                <a:ea typeface="+mn-lt"/>
                <a:cs typeface="+mn-lt"/>
              </a:rPr>
              <a:t>Evidence of elevated filling pressures or natriuretic peptides</a:t>
            </a:r>
            <a:endParaRPr lang="en-US" sz="1200" dirty="0"/>
          </a:p>
          <a:p>
            <a:pPr marL="742950" lvl="1" indent="-285750">
              <a:buFont typeface="Arial"/>
              <a:buChar char="•"/>
            </a:pPr>
            <a:r>
              <a:rPr lang="en-US" sz="1200" dirty="0">
                <a:ea typeface="+mn-lt"/>
                <a:cs typeface="+mn-lt"/>
              </a:rPr>
              <a:t>Especially those at risk for HF hospitalization or CV death</a:t>
            </a:r>
            <a:endParaRPr lang="en-US" sz="1200" dirty="0"/>
          </a:p>
          <a:p>
            <a:pPr marL="285750" indent="-285750">
              <a:buFont typeface="Arial"/>
              <a:buChar char="•"/>
            </a:pPr>
            <a:r>
              <a:rPr lang="en-US" sz="1200" b="1" dirty="0">
                <a:ea typeface="+mn-lt"/>
                <a:cs typeface="+mn-lt"/>
              </a:rPr>
              <a:t>Chronic Kidney Disease (CKD) with Type 2 Diabetes</a:t>
            </a:r>
            <a:endParaRPr lang="en-US" sz="1200" dirty="0"/>
          </a:p>
          <a:p>
            <a:pPr marL="742950" lvl="1" indent="-285750">
              <a:buFont typeface="Arial"/>
              <a:buChar char="•"/>
            </a:pPr>
            <a:r>
              <a:rPr lang="en-US" sz="1200" dirty="0">
                <a:ea typeface="+mn-lt"/>
                <a:cs typeface="+mn-lt"/>
              </a:rPr>
              <a:t>Albuminuria (UACR ≥30 mg/g)</a:t>
            </a:r>
            <a:endParaRPr lang="en-US" sz="1200" dirty="0"/>
          </a:p>
          <a:p>
            <a:pPr marL="742950" lvl="1" indent="-285750">
              <a:buFont typeface="Arial"/>
              <a:buChar char="•"/>
            </a:pPr>
            <a:r>
              <a:rPr lang="en-US" sz="1200" dirty="0">
                <a:ea typeface="+mn-lt"/>
                <a:cs typeface="+mn-lt"/>
              </a:rPr>
              <a:t>eGFR ≥25 mL/min/1.73 m²</a:t>
            </a:r>
            <a:endParaRPr lang="en-US" sz="1200" dirty="0"/>
          </a:p>
          <a:p>
            <a:pPr marL="742950" lvl="1" indent="-285750">
              <a:buFont typeface="Arial"/>
              <a:buChar char="•"/>
            </a:pPr>
            <a:r>
              <a:rPr lang="en-US" sz="1200" dirty="0">
                <a:ea typeface="+mn-lt"/>
                <a:cs typeface="+mn-lt"/>
              </a:rPr>
              <a:t>Proven benefit from </a:t>
            </a:r>
            <a:r>
              <a:rPr lang="en-US" sz="1200" b="1" dirty="0">
                <a:ea typeface="+mn-lt"/>
                <a:cs typeface="+mn-lt"/>
              </a:rPr>
              <a:t>FIDELIO-DKD</a:t>
            </a:r>
            <a:r>
              <a:rPr lang="en-US" sz="1200" dirty="0">
                <a:ea typeface="+mn-lt"/>
                <a:cs typeface="+mn-lt"/>
              </a:rPr>
              <a:t> and </a:t>
            </a:r>
            <a:r>
              <a:rPr lang="en-US" sz="1200" b="1" dirty="0">
                <a:ea typeface="+mn-lt"/>
                <a:cs typeface="+mn-lt"/>
              </a:rPr>
              <a:t>FIGARO-DKD</a:t>
            </a:r>
            <a:r>
              <a:rPr lang="en-US" sz="1200" dirty="0">
                <a:ea typeface="+mn-lt"/>
                <a:cs typeface="+mn-lt"/>
              </a:rPr>
              <a:t> trials</a:t>
            </a:r>
            <a:endParaRPr lang="en-US" sz="1200" dirty="0"/>
          </a:p>
          <a:p>
            <a:pPr marL="285750" indent="-285750">
              <a:buFont typeface="Arial"/>
              <a:buChar char="•"/>
            </a:pPr>
            <a:r>
              <a:rPr lang="en-US" sz="1200" b="1" dirty="0">
                <a:ea typeface="+mn-lt"/>
                <a:cs typeface="+mn-lt"/>
              </a:rPr>
              <a:t>Patients with Evidence of MR Overactivation</a:t>
            </a:r>
            <a:endParaRPr lang="en-US" sz="1200" dirty="0"/>
          </a:p>
          <a:p>
            <a:pPr marL="742950" lvl="1" indent="-285750">
              <a:buFont typeface="Arial"/>
              <a:buChar char="•"/>
            </a:pPr>
            <a:r>
              <a:rPr lang="en-US" sz="1200" dirty="0">
                <a:ea typeface="+mn-lt"/>
                <a:cs typeface="+mn-lt"/>
              </a:rPr>
              <a:t>Hypertension, myocardial fibrosis, or inflammation</a:t>
            </a:r>
            <a:endParaRPr lang="en-US" sz="1200" dirty="0"/>
          </a:p>
          <a:p>
            <a:pPr marL="742950" lvl="1" indent="-285750">
              <a:buFont typeface="Arial"/>
              <a:buChar char="•"/>
            </a:pPr>
            <a:r>
              <a:rPr lang="en-US" sz="1200" dirty="0">
                <a:ea typeface="+mn-lt"/>
                <a:cs typeface="+mn-lt"/>
              </a:rPr>
              <a:t>Intolerant or </a:t>
            </a:r>
            <a:r>
              <a:rPr lang="en-US" sz="1200" err="1">
                <a:ea typeface="+mn-lt"/>
                <a:cs typeface="+mn-lt"/>
              </a:rPr>
              <a:t>suboptimally</a:t>
            </a:r>
            <a:r>
              <a:rPr lang="en-US" sz="1200" dirty="0">
                <a:ea typeface="+mn-lt"/>
                <a:cs typeface="+mn-lt"/>
              </a:rPr>
              <a:t> controlled on traditional MRAs (e.g., spironolactone)</a:t>
            </a:r>
            <a:endParaRPr lang="en-US" sz="1200" dirty="0"/>
          </a:p>
          <a:p>
            <a:pPr lvl="1"/>
            <a:br>
              <a:rPr lang="en-US" dirty="0"/>
            </a:br>
            <a:endParaRPr lang="en-US" sz="1200" dirty="0"/>
          </a:p>
          <a:p>
            <a:pPr lvl="1"/>
            <a:r>
              <a:rPr lang="en-US" sz="1200" dirty="0"/>
              <a:t>⚠️ </a:t>
            </a:r>
            <a:r>
              <a:rPr lang="en-US" sz="1200" b="1" dirty="0"/>
              <a:t>Cautions/Exclusions</a:t>
            </a:r>
            <a:endParaRPr lang="en-US" sz="1200" dirty="0"/>
          </a:p>
          <a:p>
            <a:pPr marL="285750" indent="-285750">
              <a:buFont typeface="Arial"/>
              <a:buChar char="•"/>
            </a:pPr>
            <a:r>
              <a:rPr lang="en-US" sz="1200" dirty="0">
                <a:ea typeface="+mn-lt"/>
                <a:cs typeface="+mn-lt"/>
              </a:rPr>
              <a:t>Serum </a:t>
            </a:r>
            <a:r>
              <a:rPr lang="en-US" sz="1200" b="1" dirty="0">
                <a:ea typeface="+mn-lt"/>
                <a:cs typeface="+mn-lt"/>
              </a:rPr>
              <a:t>potassium &gt;5.0 mmol/L</a:t>
            </a:r>
            <a:endParaRPr lang="en-US" sz="1200" dirty="0"/>
          </a:p>
          <a:p>
            <a:pPr marL="285750" indent="-285750">
              <a:buFont typeface="Arial"/>
              <a:buChar char="•"/>
            </a:pPr>
            <a:r>
              <a:rPr lang="en-US" sz="1200" b="1" dirty="0">
                <a:ea typeface="+mn-lt"/>
                <a:cs typeface="+mn-lt"/>
              </a:rPr>
              <a:t>eGFR &lt;25 mL/min/1.73 m²</a:t>
            </a:r>
            <a:endParaRPr lang="en-US" sz="1200" dirty="0"/>
          </a:p>
          <a:p>
            <a:pPr marL="285750" indent="-285750">
              <a:buFont typeface="Arial"/>
              <a:buChar char="•"/>
            </a:pPr>
            <a:r>
              <a:rPr lang="en-US" sz="1200" dirty="0">
                <a:ea typeface="+mn-lt"/>
                <a:cs typeface="+mn-lt"/>
              </a:rPr>
              <a:t>Concomitant use of strong CYP3A4 inhibit</a:t>
            </a:r>
            <a:endParaRPr lang="en-US" sz="1200"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Mechanism of Benefit: Mineralocorticoid Receptor Antagonists</a:t>
            </a:r>
          </a:p>
        </p:txBody>
      </p:sp>
      <p:sp>
        <p:nvSpPr>
          <p:cNvPr id="5" name="TextBox 4"/>
          <p:cNvSpPr txBox="1"/>
          <p:nvPr/>
        </p:nvSpPr>
        <p:spPr>
          <a:xfrm>
            <a:off x="457200" y="1532744"/>
            <a:ext cx="6930102" cy="1477328"/>
          </a:xfrm>
          <a:prstGeom prst="rect">
            <a:avLst/>
          </a:prstGeom>
          <a:noFill/>
        </p:spPr>
        <p:txBody>
          <a:bodyPr wrap="none" lIns="91440" tIns="45720" rIns="91440" bIns="45720" anchor="t">
            <a:spAutoFit/>
          </a:bodyPr>
          <a:lstStyle/>
          <a:p>
            <a:r>
              <a:rPr dirty="0"/>
              <a:t>🔹 Block aldosterone effects in heart and kidneys</a:t>
            </a:r>
          </a:p>
          <a:p>
            <a:r>
              <a:rPr dirty="0"/>
              <a:t>🔹 ↓ Myocardial fibrosis and remodeling</a:t>
            </a:r>
          </a:p>
          <a:p>
            <a:r>
              <a:rPr dirty="0"/>
              <a:t>🔹 ↓ Sodium and water retention → lower filling pressures</a:t>
            </a:r>
          </a:p>
          <a:p>
            <a:r>
              <a:rPr dirty="0"/>
              <a:t>🔹 Anti-arrhythmic properties via potassium retention</a:t>
            </a:r>
          </a:p>
          <a:p>
            <a:r>
              <a:rPr dirty="0"/>
              <a:t>🔹 Shown to reduce HF hospitalizations </a:t>
            </a:r>
            <a:r>
              <a:rPr lang="en-US" dirty="0"/>
              <a:t>and combined CV death.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Case-Based Treatment: GLP-1 Receptor Agonists</a:t>
            </a:r>
          </a:p>
        </p:txBody>
      </p:sp>
      <p:sp>
        <p:nvSpPr>
          <p:cNvPr id="3" name="Subtitle 2"/>
          <p:cNvSpPr>
            <a:spLocks noGrp="1"/>
          </p:cNvSpPr>
          <p:nvPr>
            <p:ph type="subTitle" idx="1"/>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Case 3: GLP-1 Agonist in Obese </a:t>
            </a:r>
            <a:r>
              <a:rPr dirty="0" err="1"/>
              <a:t>HFpEF</a:t>
            </a:r>
          </a:p>
        </p:txBody>
      </p:sp>
      <p:sp>
        <p:nvSpPr>
          <p:cNvPr id="5" name="TextBox 4"/>
          <p:cNvSpPr txBox="1"/>
          <p:nvPr/>
        </p:nvSpPr>
        <p:spPr>
          <a:xfrm>
            <a:off x="457200" y="1448425"/>
            <a:ext cx="5463419" cy="3693319"/>
          </a:xfrm>
          <a:prstGeom prst="rect">
            <a:avLst/>
          </a:prstGeom>
          <a:noFill/>
        </p:spPr>
        <p:txBody>
          <a:bodyPr wrap="none" lIns="91440" tIns="45720" rIns="91440" bIns="45720" anchor="t">
            <a:spAutoFit/>
          </a:bodyPr>
          <a:lstStyle/>
          <a:p>
            <a:r>
              <a:rPr dirty="0"/>
              <a:t>66-year-old woman with BMI 38, LVEF 55%, fatigue </a:t>
            </a:r>
            <a:endParaRPr lang="en-US"/>
          </a:p>
          <a:p>
            <a:r>
              <a:rPr dirty="0"/>
              <a:t>and exercise intolerance</a:t>
            </a:r>
          </a:p>
          <a:p>
            <a:endParaRPr lang="en-US" dirty="0"/>
          </a:p>
          <a:p>
            <a:r>
              <a:rPr dirty="0"/>
              <a:t>History: T2DM, </a:t>
            </a:r>
            <a:r>
              <a:rPr dirty="0" err="1"/>
              <a:t>HFpEF</a:t>
            </a:r>
            <a:r>
              <a:rPr dirty="0"/>
              <a:t>, OSA on CPAP</a:t>
            </a:r>
          </a:p>
          <a:p>
            <a:endParaRPr lang="en-US" dirty="0"/>
          </a:p>
          <a:p>
            <a:r>
              <a:rPr dirty="0"/>
              <a:t>Currently on Empagliflozin and Metoprolol</a:t>
            </a:r>
          </a:p>
          <a:p>
            <a:endParaRPr lang="en-US" dirty="0"/>
          </a:p>
          <a:p>
            <a:r>
              <a:rPr dirty="0"/>
              <a:t>NT-</a:t>
            </a:r>
            <a:r>
              <a:rPr dirty="0" err="1"/>
              <a:t>proBNP</a:t>
            </a:r>
            <a:r>
              <a:rPr dirty="0"/>
              <a:t>: 820 </a:t>
            </a:r>
            <a:r>
              <a:rPr dirty="0" err="1"/>
              <a:t>pg</a:t>
            </a:r>
            <a:r>
              <a:rPr dirty="0"/>
              <a:t>/mL; 6MWD: 280m</a:t>
            </a:r>
            <a:endParaRPr/>
          </a:p>
          <a:p>
            <a:endParaRPr lang="en-US" dirty="0"/>
          </a:p>
          <a:p>
            <a:endParaRPr lang="en-US" dirty="0"/>
          </a:p>
          <a:p>
            <a:r>
              <a:rPr dirty="0"/>
              <a:t>Discussion:</a:t>
            </a:r>
          </a:p>
          <a:p>
            <a:r>
              <a:rPr dirty="0"/>
              <a:t>- Would you consider a GLP-1 receptor agonist?</a:t>
            </a:r>
          </a:p>
          <a:p>
            <a:r>
              <a:rPr dirty="0"/>
              <a:t>- How might this impact HF symptoms?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GLP-1 Receptor Agonists</a:t>
            </a:r>
          </a:p>
        </p:txBody>
      </p:sp>
      <p:sp>
        <p:nvSpPr>
          <p:cNvPr id="5" name="TextBox 4"/>
          <p:cNvSpPr txBox="1"/>
          <p:nvPr/>
        </p:nvSpPr>
        <p:spPr>
          <a:xfrm>
            <a:off x="457200" y="1373474"/>
            <a:ext cx="4476034" cy="2308324"/>
          </a:xfrm>
          <a:prstGeom prst="rect">
            <a:avLst/>
          </a:prstGeom>
          <a:noFill/>
        </p:spPr>
        <p:txBody>
          <a:bodyPr wrap="none" lIns="91440" tIns="45720" rIns="91440" bIns="45720" anchor="t">
            <a:spAutoFit/>
          </a:bodyPr>
          <a:lstStyle/>
          <a:p>
            <a:r>
              <a:rPr dirty="0"/>
              <a:t>Emerging Evidence in </a:t>
            </a:r>
            <a:r>
              <a:rPr dirty="0" err="1"/>
              <a:t>HFpEF</a:t>
            </a:r>
            <a:endParaRPr lang="en-US" dirty="0"/>
          </a:p>
          <a:p>
            <a:endParaRPr lang="en-US" dirty="0"/>
          </a:p>
          <a:p>
            <a:r>
              <a:rPr dirty="0"/>
              <a:t>Target: Obesity-related </a:t>
            </a:r>
            <a:r>
              <a:rPr dirty="0" err="1"/>
              <a:t>HFpEF</a:t>
            </a:r>
            <a:r>
              <a:rPr dirty="0"/>
              <a:t> phenotype</a:t>
            </a:r>
          </a:p>
          <a:p>
            <a:endParaRPr lang="en-US" dirty="0"/>
          </a:p>
          <a:p>
            <a:r>
              <a:rPr dirty="0"/>
              <a:t>STEP-</a:t>
            </a:r>
            <a:r>
              <a:rPr dirty="0" err="1"/>
              <a:t>HFpEF</a:t>
            </a:r>
            <a:r>
              <a:rPr dirty="0"/>
              <a:t> (2023): </a:t>
            </a:r>
            <a:r>
              <a:rPr dirty="0" err="1"/>
              <a:t>Semaglutide</a:t>
            </a:r>
            <a:endParaRPr dirty="0"/>
          </a:p>
          <a:p>
            <a:endParaRPr lang="en-US" dirty="0"/>
          </a:p>
          <a:p>
            <a:r>
              <a:rPr dirty="0"/>
              <a:t>Improved KCCQ-CSS (QoL), 6MWD</a:t>
            </a:r>
          </a:p>
          <a:p>
            <a:r>
              <a:rPr dirty="0"/>
              <a:t>Weight loss (~13%), lower CRP and BNP</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GLP-1 RA: Clinical Takeaways</a:t>
            </a:r>
          </a:p>
        </p:txBody>
      </p:sp>
      <p:sp>
        <p:nvSpPr>
          <p:cNvPr id="5" name="TextBox 4"/>
          <p:cNvSpPr txBox="1"/>
          <p:nvPr/>
        </p:nvSpPr>
        <p:spPr>
          <a:xfrm>
            <a:off x="457200" y="1476531"/>
            <a:ext cx="8229600" cy="5486400"/>
          </a:xfrm>
          <a:prstGeom prst="rect">
            <a:avLst/>
          </a:prstGeom>
          <a:noFill/>
        </p:spPr>
        <p:txBody>
          <a:bodyPr wrap="none">
            <a:spAutoFit/>
          </a:bodyPr>
          <a:lstStyle/>
          <a:p>
            <a:r>
              <a:t>Benefit for obese HFpEF patients</a:t>
            </a:r>
          </a:p>
          <a:p>
            <a:r>
              <a:t>Improved exercise capacity and reduced inflammation</a:t>
            </a:r>
          </a:p>
          <a:p>
            <a:r>
              <a:t>Consider in diabetes or metabolic syndrome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Mechanism of Benefit: GLP-1 Receptor Agonists</a:t>
            </a:r>
          </a:p>
        </p:txBody>
      </p:sp>
      <p:sp>
        <p:nvSpPr>
          <p:cNvPr id="5" name="TextBox 4"/>
          <p:cNvSpPr txBox="1"/>
          <p:nvPr/>
        </p:nvSpPr>
        <p:spPr>
          <a:xfrm>
            <a:off x="457200" y="1373474"/>
            <a:ext cx="8229600" cy="5486400"/>
          </a:xfrm>
          <a:prstGeom prst="rect">
            <a:avLst/>
          </a:prstGeom>
          <a:noFill/>
        </p:spPr>
        <p:txBody>
          <a:bodyPr wrap="none">
            <a:spAutoFit/>
          </a:bodyPr>
          <a:lstStyle/>
          <a:p>
            <a:r>
              <a:t>🔹 Stimulate insulin secretion and suppress glucagon → glycemic control</a:t>
            </a:r>
          </a:p>
          <a:p>
            <a:r>
              <a:t>🔹 Promote weight loss via appetite suppression and gastric emptying</a:t>
            </a:r>
          </a:p>
          <a:p>
            <a:r>
              <a:t>🔹 Anti-inflammatory and anti-fibrotic cardiac effects</a:t>
            </a:r>
          </a:p>
          <a:p>
            <a:r>
              <a:t>🔹 Improved vascular function and BP control</a:t>
            </a:r>
          </a:p>
          <a:p>
            <a:r>
              <a:t>🔹 Improve functional status and symptoms in obese HFpEF (STEP-HFpEF)</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Managing Comorbidities in HFpEF</a:t>
            </a:r>
          </a:p>
        </p:txBody>
      </p:sp>
      <p:sp>
        <p:nvSpPr>
          <p:cNvPr id="3" name="Subtitle 2"/>
          <p:cNvSpPr>
            <a:spLocks noGrp="1"/>
          </p:cNvSpPr>
          <p:nvPr>
            <p:ph type="subTitle" idx="1"/>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err="1"/>
              <a:t>HFpEF</a:t>
            </a:r>
            <a:r>
              <a:rPr dirty="0"/>
              <a:t>: Clinical Background</a:t>
            </a:r>
          </a:p>
        </p:txBody>
      </p:sp>
      <p:sp>
        <p:nvSpPr>
          <p:cNvPr id="3" name="Subtitle 2"/>
          <p:cNvSpPr>
            <a:spLocks noGrp="1"/>
          </p:cNvSpPr>
          <p:nvPr>
            <p:ph type="subTitle" idx="1"/>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Blood Pressure Control in HFpEF</a:t>
            </a:r>
          </a:p>
        </p:txBody>
      </p:sp>
      <p:sp>
        <p:nvSpPr>
          <p:cNvPr id="5" name="TextBox 4"/>
          <p:cNvSpPr txBox="1"/>
          <p:nvPr/>
        </p:nvSpPr>
        <p:spPr>
          <a:xfrm>
            <a:off x="457199" y="1448425"/>
            <a:ext cx="7492757" cy="3693319"/>
          </a:xfrm>
          <a:prstGeom prst="rect">
            <a:avLst/>
          </a:prstGeom>
          <a:noFill/>
        </p:spPr>
        <p:txBody>
          <a:bodyPr wrap="none" lIns="91440" tIns="45720" rIns="91440" bIns="45720" anchor="t">
            <a:spAutoFit/>
          </a:bodyPr>
          <a:lstStyle/>
          <a:p>
            <a:r>
              <a:rPr dirty="0"/>
              <a:t>🎯 **Target BP &lt;130/80 mmHg** (Hypertension Canada 2025)</a:t>
            </a:r>
          </a:p>
          <a:p>
            <a:endParaRPr lang="en-US" dirty="0"/>
          </a:p>
          <a:p>
            <a:r>
              <a:rPr dirty="0"/>
              <a:t>- Use out-of-office measurements for diagnosis and monitoring</a:t>
            </a:r>
          </a:p>
          <a:p>
            <a:endParaRPr lang="en-US" dirty="0"/>
          </a:p>
          <a:p>
            <a:r>
              <a:rPr dirty="0"/>
              <a:t>- Start with **low-dose combination therapy** (ideally single-pill):</a:t>
            </a:r>
          </a:p>
          <a:p>
            <a:endParaRPr lang="en-US" dirty="0"/>
          </a:p>
          <a:p>
            <a:r>
              <a:rPr dirty="0"/>
              <a:t>  • </a:t>
            </a:r>
            <a:r>
              <a:rPr dirty="0" err="1"/>
              <a:t>ACEi</a:t>
            </a:r>
            <a:r>
              <a:rPr dirty="0"/>
              <a:t> or ARB + Thiazide/thiazide-like diuretic</a:t>
            </a:r>
          </a:p>
          <a:p>
            <a:r>
              <a:rPr dirty="0"/>
              <a:t>  • OR </a:t>
            </a:r>
            <a:r>
              <a:rPr dirty="0" err="1"/>
              <a:t>ACEi</a:t>
            </a:r>
            <a:r>
              <a:rPr dirty="0"/>
              <a:t> or ARB + Long-acting dihydropyridine CCB</a:t>
            </a:r>
          </a:p>
          <a:p>
            <a:endParaRPr lang="en-US" dirty="0"/>
          </a:p>
          <a:p>
            <a:r>
              <a:rPr dirty="0"/>
              <a:t>- If uncontrolled on 2 agents, escalate to 3-drug combination</a:t>
            </a:r>
          </a:p>
          <a:p>
            <a:r>
              <a:rPr dirty="0"/>
              <a:t>- If BP remains uncontrolled, **add spironolactone** (if tolerated)</a:t>
            </a:r>
          </a:p>
          <a:p>
            <a:r>
              <a:rPr dirty="0"/>
              <a:t>- Incorporate **lifestyle changes**: salt reduction, activity, weight loss</a:t>
            </a:r>
          </a:p>
          <a:p>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Diabetes Management in HFpEF</a:t>
            </a:r>
          </a:p>
        </p:txBody>
      </p:sp>
      <p:sp>
        <p:nvSpPr>
          <p:cNvPr id="5" name="TextBox 4"/>
          <p:cNvSpPr txBox="1"/>
          <p:nvPr/>
        </p:nvSpPr>
        <p:spPr>
          <a:xfrm>
            <a:off x="457200" y="1373474"/>
            <a:ext cx="7467109" cy="2031325"/>
          </a:xfrm>
          <a:prstGeom prst="rect">
            <a:avLst/>
          </a:prstGeom>
          <a:noFill/>
        </p:spPr>
        <p:txBody>
          <a:bodyPr wrap="none" lIns="91440" tIns="45720" rIns="91440" bIns="45720" anchor="t">
            <a:spAutoFit/>
          </a:bodyPr>
          <a:lstStyle/>
          <a:p>
            <a:r>
              <a:rPr dirty="0"/>
              <a:t>💉 Individualized targets: HbA1c ~7.0-7.5% in elderly with HF</a:t>
            </a:r>
          </a:p>
          <a:p>
            <a:endParaRPr lang="en-US" dirty="0"/>
          </a:p>
          <a:p>
            <a:r>
              <a:rPr dirty="0"/>
              <a:t>- SGLT2 inhibitors: cornerstone for patients with </a:t>
            </a:r>
            <a:r>
              <a:rPr dirty="0" err="1"/>
              <a:t>HFpEF</a:t>
            </a:r>
            <a:r>
              <a:rPr dirty="0"/>
              <a:t> and diabetes</a:t>
            </a:r>
          </a:p>
          <a:p>
            <a:r>
              <a:rPr dirty="0"/>
              <a:t>- GLP-1 receptor agonists: weight loss, metabolic and vascular benefit</a:t>
            </a:r>
          </a:p>
          <a:p>
            <a:r>
              <a:rPr lang="en-US" dirty="0"/>
              <a:t>-MRA: Reduced CV death and HHF in kidney disease</a:t>
            </a:r>
          </a:p>
          <a:p>
            <a:r>
              <a:rPr dirty="0"/>
              <a:t>- Metformin: safe in stable HF and eGFR &gt;30</a:t>
            </a:r>
          </a:p>
          <a:p>
            <a:r>
              <a:rPr dirty="0"/>
              <a:t>- Avoid: TZDs (fluid retention), high-dose insulin if possible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Weight Management in HFpEF</a:t>
            </a:r>
          </a:p>
        </p:txBody>
      </p:sp>
      <p:sp>
        <p:nvSpPr>
          <p:cNvPr id="5" name="TextBox 4"/>
          <p:cNvSpPr txBox="1"/>
          <p:nvPr/>
        </p:nvSpPr>
        <p:spPr>
          <a:xfrm>
            <a:off x="457200" y="1373474"/>
            <a:ext cx="7039106" cy="3139321"/>
          </a:xfrm>
          <a:prstGeom prst="rect">
            <a:avLst/>
          </a:prstGeom>
          <a:noFill/>
        </p:spPr>
        <p:txBody>
          <a:bodyPr wrap="none" lIns="91440" tIns="45720" rIns="91440" bIns="45720" anchor="t">
            <a:spAutoFit/>
          </a:bodyPr>
          <a:lstStyle/>
          <a:p>
            <a:r>
              <a:rPr dirty="0"/>
              <a:t>⚖️ Obesity is a central driver of </a:t>
            </a:r>
            <a:r>
              <a:rPr dirty="0" err="1"/>
              <a:t>HFpEF</a:t>
            </a:r>
            <a:r>
              <a:rPr dirty="0"/>
              <a:t> pathophysiology</a:t>
            </a:r>
          </a:p>
          <a:p>
            <a:endParaRPr lang="en-US" dirty="0"/>
          </a:p>
          <a:p>
            <a:r>
              <a:rPr dirty="0"/>
              <a:t>- Goal: sustained 5-10% weight loss for symptom relief</a:t>
            </a:r>
          </a:p>
          <a:p>
            <a:endParaRPr lang="en-US" dirty="0"/>
          </a:p>
          <a:p>
            <a:r>
              <a:rPr dirty="0"/>
              <a:t>- GLP-1 RAs (e.g., </a:t>
            </a:r>
            <a:r>
              <a:rPr err="1"/>
              <a:t>semaglutide</a:t>
            </a:r>
            <a:r>
              <a:rPr dirty="0"/>
              <a:t>): STEP-</a:t>
            </a:r>
            <a:r>
              <a:rPr err="1"/>
              <a:t>HFpEF</a:t>
            </a:r>
            <a:r>
              <a:rPr dirty="0"/>
              <a:t> shows symptom </a:t>
            </a:r>
            <a:endParaRPr lang="en-US" dirty="0"/>
          </a:p>
          <a:p>
            <a:r>
              <a:rPr lang="en-US" dirty="0"/>
              <a:t> </a:t>
            </a:r>
            <a:r>
              <a:rPr dirty="0"/>
              <a:t>and QoL improvement</a:t>
            </a:r>
          </a:p>
          <a:p>
            <a:endParaRPr lang="en-US" dirty="0"/>
          </a:p>
          <a:p>
            <a:r>
              <a:rPr dirty="0"/>
              <a:t>- Lifestyle: salt restriction, Mediterranean diet, moderate activity</a:t>
            </a:r>
          </a:p>
          <a:p>
            <a:endParaRPr lang="en-US" dirty="0"/>
          </a:p>
          <a:p>
            <a:r>
              <a:rPr dirty="0"/>
              <a:t>- Consider referral to structured weight management programs </a:t>
            </a:r>
            <a:endParaRPr lang="en-US" dirty="0"/>
          </a:p>
          <a:p>
            <a:r>
              <a:rPr lang="en-US" dirty="0"/>
              <a:t> </a:t>
            </a:r>
            <a:r>
              <a:rPr dirty="0"/>
              <a:t>or bariatric surgery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Atrial Fibrillation in HFpEF</a:t>
            </a:r>
          </a:p>
        </p:txBody>
      </p:sp>
      <p:sp>
        <p:nvSpPr>
          <p:cNvPr id="5" name="TextBox 4"/>
          <p:cNvSpPr txBox="1"/>
          <p:nvPr/>
        </p:nvSpPr>
        <p:spPr>
          <a:xfrm>
            <a:off x="457200" y="1373474"/>
            <a:ext cx="8408199" cy="2585323"/>
          </a:xfrm>
          <a:prstGeom prst="rect">
            <a:avLst/>
          </a:prstGeom>
          <a:noFill/>
        </p:spPr>
        <p:txBody>
          <a:bodyPr wrap="none" lIns="91440" tIns="45720" rIns="91440" bIns="45720" anchor="t">
            <a:spAutoFit/>
          </a:bodyPr>
          <a:lstStyle/>
          <a:p>
            <a:r>
              <a:rPr dirty="0"/>
              <a:t>💓 AF is common and worsens prognosis in </a:t>
            </a:r>
            <a:r>
              <a:rPr dirty="0" err="1"/>
              <a:t>HFpEF</a:t>
            </a:r>
            <a:endParaRPr lang="en-US" dirty="0" err="1"/>
          </a:p>
          <a:p>
            <a:endParaRPr lang="en-US" dirty="0"/>
          </a:p>
          <a:p>
            <a:r>
              <a:rPr dirty="0"/>
              <a:t>- Rate control first-line; beta-blockers or </a:t>
            </a:r>
            <a:r>
              <a:rPr err="1"/>
              <a:t>nondihydropyridine</a:t>
            </a:r>
            <a:r>
              <a:rPr dirty="0"/>
              <a:t> CCBs</a:t>
            </a:r>
          </a:p>
          <a:p>
            <a:endParaRPr lang="en-US" dirty="0"/>
          </a:p>
          <a:p>
            <a:r>
              <a:rPr dirty="0"/>
              <a:t>- Rhythm control improves function in selected patients (EAST-AFNET, CABANA)</a:t>
            </a:r>
          </a:p>
          <a:p>
            <a:endParaRPr lang="en-US" dirty="0"/>
          </a:p>
          <a:p>
            <a:r>
              <a:rPr dirty="0"/>
              <a:t>- Catheter ablation: consider in younger, symptomatic patients</a:t>
            </a:r>
          </a:p>
          <a:p>
            <a:endParaRPr lang="en-US" dirty="0"/>
          </a:p>
          <a:p>
            <a:r>
              <a:rPr dirty="0"/>
              <a:t>- Anticoagulation: mandatory based on CHA₂DS₂-VASc score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Comorbidity Management Algorithm in HFpEF</a:t>
            </a:r>
          </a:p>
        </p:txBody>
      </p:sp>
      <p:sp>
        <p:nvSpPr>
          <p:cNvPr id="5" name="TextBox 4"/>
          <p:cNvSpPr txBox="1"/>
          <p:nvPr/>
        </p:nvSpPr>
        <p:spPr>
          <a:xfrm>
            <a:off x="457200" y="1560851"/>
            <a:ext cx="7019870" cy="5078313"/>
          </a:xfrm>
          <a:prstGeom prst="rect">
            <a:avLst/>
          </a:prstGeom>
          <a:noFill/>
        </p:spPr>
        <p:txBody>
          <a:bodyPr wrap="none" lIns="91440" tIns="45720" rIns="91440" bIns="45720" anchor="t">
            <a:spAutoFit/>
          </a:bodyPr>
          <a:lstStyle/>
          <a:p>
            <a:r>
              <a:rPr dirty="0"/>
              <a:t>🔍 Confirm </a:t>
            </a:r>
            <a:r>
              <a:rPr err="1"/>
              <a:t>HFpEF</a:t>
            </a:r>
            <a:r>
              <a:rPr dirty="0"/>
              <a:t> Diagnosis → Optimize foundational therapy </a:t>
            </a:r>
            <a:endParaRPr lang="en-US" dirty="0"/>
          </a:p>
          <a:p>
            <a:r>
              <a:rPr lang="en-US" dirty="0"/>
              <a:t> </a:t>
            </a:r>
            <a:r>
              <a:rPr dirty="0"/>
              <a:t>(SGLT2i, +/- MRA)</a:t>
            </a:r>
          </a:p>
          <a:p>
            <a:endParaRPr/>
          </a:p>
          <a:p>
            <a:r>
              <a:rPr dirty="0"/>
              <a:t>📉 **Blood Pressure**</a:t>
            </a:r>
          </a:p>
          <a:p>
            <a:r>
              <a:rPr dirty="0"/>
              <a:t>- Target &lt;130/80 → </a:t>
            </a:r>
            <a:r>
              <a:rPr dirty="0" err="1"/>
              <a:t>ACEi</a:t>
            </a:r>
            <a:r>
              <a:rPr dirty="0"/>
              <a:t>/ARB ± BB ± MRA ± CCB</a:t>
            </a:r>
          </a:p>
          <a:p>
            <a:endParaRPr/>
          </a:p>
          <a:p>
            <a:r>
              <a:rPr dirty="0"/>
              <a:t>💉 **Diabetes**</a:t>
            </a:r>
          </a:p>
          <a:p>
            <a:r>
              <a:rPr dirty="0"/>
              <a:t>- Add SGLT2i ± GLP-1 RA if overweight</a:t>
            </a:r>
          </a:p>
          <a:p>
            <a:r>
              <a:rPr dirty="0"/>
              <a:t>- Avoid TZDs, high-dose insulin</a:t>
            </a:r>
          </a:p>
          <a:p>
            <a:endParaRPr/>
          </a:p>
          <a:p>
            <a:r>
              <a:rPr dirty="0"/>
              <a:t>⚖️ **Obesity**</a:t>
            </a:r>
          </a:p>
          <a:p>
            <a:r>
              <a:rPr dirty="0"/>
              <a:t>- Lifestyle + GLP-1 RA</a:t>
            </a:r>
          </a:p>
          <a:p>
            <a:r>
              <a:rPr dirty="0"/>
              <a:t>- Consider bariatric referral if BMI &gt;40 (or &gt;35 with comorbidities)</a:t>
            </a:r>
          </a:p>
          <a:p>
            <a:endParaRPr/>
          </a:p>
          <a:p>
            <a:r>
              <a:rPr dirty="0"/>
              <a:t>💓 **Atrial Fibrillation**</a:t>
            </a:r>
          </a:p>
          <a:p>
            <a:r>
              <a:rPr dirty="0"/>
              <a:t>- Control rate → BB or CCB</a:t>
            </a:r>
          </a:p>
          <a:p>
            <a:r>
              <a:rPr dirty="0"/>
              <a:t>- Consider rhythm control (early ablation if symptomatic)</a:t>
            </a:r>
          </a:p>
          <a:p>
            <a:r>
              <a:rPr dirty="0"/>
              <a:t>- </a:t>
            </a:r>
            <a:r>
              <a:rPr dirty="0" err="1"/>
              <a:t>Anticoagulate</a:t>
            </a:r>
            <a:r>
              <a:rPr dirty="0"/>
              <a:t> per CHA₂DS₂-VASc</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Heart Function Clinics: Integrated Care</a:t>
            </a:r>
          </a:p>
        </p:txBody>
      </p:sp>
      <p:sp>
        <p:nvSpPr>
          <p:cNvPr id="3" name="Subtitle 2"/>
          <p:cNvSpPr>
            <a:spLocks noGrp="1"/>
          </p:cNvSpPr>
          <p:nvPr>
            <p:ph type="subTitle" idx="1"/>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8028" y="689548"/>
            <a:ext cx="8229600" cy="5486400"/>
          </a:xfrm>
          <a:prstGeom prst="rect">
            <a:avLst/>
          </a:prstGeom>
          <a:noFill/>
        </p:spPr>
        <p:txBody>
          <a:bodyPr wrap="none">
            <a:spAutoFit/>
          </a:bodyPr>
          <a:lstStyle/>
          <a:p>
            <a:r>
              <a:rPr dirty="0"/>
              <a:t>Heart Function Clinics: Structure &amp; Benefits</a:t>
            </a:r>
          </a:p>
        </p:txBody>
      </p:sp>
      <p:sp>
        <p:nvSpPr>
          <p:cNvPr id="5" name="TextBox 4"/>
          <p:cNvSpPr txBox="1"/>
          <p:nvPr/>
        </p:nvSpPr>
        <p:spPr>
          <a:xfrm>
            <a:off x="148027" y="1457793"/>
            <a:ext cx="8229600" cy="5486400"/>
          </a:xfrm>
          <a:prstGeom prst="rect">
            <a:avLst/>
          </a:prstGeom>
          <a:noFill/>
        </p:spPr>
        <p:txBody>
          <a:bodyPr wrap="none">
            <a:spAutoFit/>
          </a:bodyPr>
          <a:lstStyle/>
          <a:p>
            <a:r>
              <a:rPr dirty="0"/>
              <a:t>🏥 **What is a Heart Function Clinic?**</a:t>
            </a:r>
          </a:p>
          <a:p>
            <a:r>
              <a:rPr dirty="0"/>
              <a:t>- Multidisciplinary outpatient program for HF management</a:t>
            </a:r>
          </a:p>
          <a:p>
            <a:r>
              <a:rPr dirty="0"/>
              <a:t>- Includes cardiologists, nurses, pharmacists, dietitians, and rehab specialists</a:t>
            </a:r>
          </a:p>
          <a:p>
            <a:endParaRPr/>
          </a:p>
          <a:p>
            <a:r>
              <a:rPr dirty="0"/>
              <a:t>📊 **Core Elements:**</a:t>
            </a:r>
          </a:p>
          <a:p>
            <a:r>
              <a:rPr dirty="0"/>
              <a:t>- Comprehensive assessment (diagnosis, phenotype, comorbidity burden)</a:t>
            </a:r>
          </a:p>
          <a:p>
            <a:r>
              <a:rPr dirty="0"/>
              <a:t>- Evidence-based therapy initiation and up-titration</a:t>
            </a:r>
          </a:p>
          <a:p>
            <a:r>
              <a:rPr dirty="0"/>
              <a:t>- Close follow-up with symptom monitoring and labs</a:t>
            </a:r>
          </a:p>
          <a:p>
            <a:r>
              <a:rPr dirty="0"/>
              <a:t>- Patient education and self-care support</a:t>
            </a:r>
          </a:p>
          <a:p>
            <a:r>
              <a:rPr dirty="0"/>
              <a:t>- Early post-discharge visits and readmission prevention</a:t>
            </a:r>
          </a:p>
          <a:p>
            <a:endParaRPr/>
          </a:p>
          <a:p>
            <a:r>
              <a:rPr dirty="0"/>
              <a:t>📈 **Outcomes Improved With Heart Function Clinics:**</a:t>
            </a:r>
          </a:p>
          <a:p>
            <a:r>
              <a:rPr dirty="0"/>
              <a:t>- Fewer HF hospitalizations and emergency visits</a:t>
            </a:r>
          </a:p>
          <a:p>
            <a:r>
              <a:rPr dirty="0"/>
              <a:t>- Improved medication adherence and titration rates</a:t>
            </a:r>
          </a:p>
          <a:p>
            <a:r>
              <a:rPr dirty="0"/>
              <a:t>- Enhanced patient satisfaction and functional outcomes</a:t>
            </a:r>
          </a:p>
          <a:p>
            <a:r>
              <a:rPr dirty="0"/>
              <a:t>- Reduced mortality (observed in integrated care models)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397" y="474064"/>
            <a:ext cx="8229600" cy="5486400"/>
          </a:xfrm>
          <a:prstGeom prst="rect">
            <a:avLst/>
          </a:prstGeom>
          <a:noFill/>
        </p:spPr>
        <p:txBody>
          <a:bodyPr wrap="none">
            <a:spAutoFit/>
          </a:bodyPr>
          <a:lstStyle/>
          <a:p>
            <a:r>
              <a:t>Evidence for Heart Function Clinics</a:t>
            </a:r>
          </a:p>
        </p:txBody>
      </p:sp>
      <p:sp>
        <p:nvSpPr>
          <p:cNvPr id="5" name="TextBox 4"/>
          <p:cNvSpPr txBox="1"/>
          <p:nvPr/>
        </p:nvSpPr>
        <p:spPr>
          <a:xfrm>
            <a:off x="-1874" y="1092408"/>
            <a:ext cx="8275022" cy="3970318"/>
          </a:xfrm>
          <a:prstGeom prst="rect">
            <a:avLst/>
          </a:prstGeom>
          <a:noFill/>
        </p:spPr>
        <p:txBody>
          <a:bodyPr wrap="none" lIns="91440" tIns="45720" rIns="91440" bIns="45720" anchor="t">
            <a:spAutoFit/>
          </a:bodyPr>
          <a:lstStyle/>
          <a:p>
            <a:r>
              <a:rPr dirty="0"/>
              <a:t>📚 **Canadian and International Data:**</a:t>
            </a:r>
          </a:p>
          <a:p>
            <a:r>
              <a:rPr dirty="0"/>
              <a:t>- **CCS 2023 HF Guidelines** recommend referral to HF clinics for NYHA II–IV</a:t>
            </a:r>
          </a:p>
          <a:p>
            <a:r>
              <a:rPr dirty="0"/>
              <a:t>- HF clinics are associated with 30–50% reductions in HF hospitalization</a:t>
            </a:r>
          </a:p>
          <a:p>
            <a:r>
              <a:rPr dirty="0"/>
              <a:t>- Programs that include remote monitoring and nurse-led titration yield </a:t>
            </a:r>
            <a:endParaRPr lang="en-US" dirty="0"/>
          </a:p>
          <a:p>
            <a:r>
              <a:rPr lang="en-US" dirty="0"/>
              <a:t> </a:t>
            </a:r>
            <a:r>
              <a:rPr dirty="0"/>
              <a:t>additional benefits</a:t>
            </a:r>
          </a:p>
          <a:p>
            <a:endParaRPr/>
          </a:p>
          <a:p>
            <a:r>
              <a:rPr dirty="0"/>
              <a:t>🔬 **Key Studies:**</a:t>
            </a:r>
          </a:p>
          <a:p>
            <a:r>
              <a:rPr dirty="0"/>
              <a:t>- **CHAMP-HF Registry**: Better adherence to GDMT in specialty HF clinics</a:t>
            </a:r>
          </a:p>
          <a:p>
            <a:r>
              <a:rPr dirty="0"/>
              <a:t>- **OPTIMIZE-HF, IMPROVE-HF**: HF clinic follow-up linked to better outcomes</a:t>
            </a:r>
          </a:p>
          <a:p>
            <a:r>
              <a:rPr dirty="0"/>
              <a:t>- **CCORT (Canada)**: Heart function clinics improve 1-year survival and </a:t>
            </a:r>
            <a:endParaRPr lang="en-US" dirty="0"/>
          </a:p>
          <a:p>
            <a:r>
              <a:rPr lang="en-US" dirty="0"/>
              <a:t> </a:t>
            </a:r>
            <a:r>
              <a:rPr dirty="0"/>
              <a:t>reduce rehospitalization</a:t>
            </a:r>
          </a:p>
          <a:p>
            <a:endParaRPr/>
          </a:p>
          <a:p>
            <a:r>
              <a:rPr dirty="0"/>
              <a:t>💡 **Takeaway:**</a:t>
            </a:r>
          </a:p>
          <a:p>
            <a:r>
              <a:rPr dirty="0"/>
              <a:t>- Heart function clinics are essential infrastructure for </a:t>
            </a:r>
            <a:r>
              <a:rPr dirty="0" err="1"/>
              <a:t>HFpEF</a:t>
            </a:r>
            <a:r>
              <a:rPr dirty="0"/>
              <a:t> management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a:t>Summary </a:t>
            </a:r>
            <a:endParaRPr lang="en-US" dirty="0"/>
          </a:p>
        </p:txBody>
      </p:sp>
      <p:sp>
        <p:nvSpPr>
          <p:cNvPr id="3" name="Subtitle 2"/>
          <p:cNvSpPr>
            <a:spLocks noGrp="1"/>
          </p:cNvSpPr>
          <p:nvPr>
            <p:ph type="subTitle" idx="1"/>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549015"/>
            <a:ext cx="2279791" cy="369332"/>
          </a:xfrm>
          <a:prstGeom prst="rect">
            <a:avLst/>
          </a:prstGeom>
          <a:noFill/>
        </p:spPr>
        <p:txBody>
          <a:bodyPr wrap="none" lIns="91440" tIns="45720" rIns="91440" bIns="45720" anchor="t">
            <a:spAutoFit/>
          </a:bodyPr>
          <a:lstStyle/>
          <a:p>
            <a:r>
              <a:rPr dirty="0"/>
              <a:t>Therapies for </a:t>
            </a:r>
            <a:r>
              <a:rPr dirty="0" err="1"/>
              <a:t>HFpEF</a:t>
            </a:r>
            <a:endParaRPr lang="en-US"/>
          </a:p>
        </p:txBody>
      </p:sp>
      <p:sp>
        <p:nvSpPr>
          <p:cNvPr id="5" name="TextBox 4"/>
          <p:cNvSpPr txBox="1"/>
          <p:nvPr/>
        </p:nvSpPr>
        <p:spPr>
          <a:xfrm>
            <a:off x="232348" y="1373474"/>
            <a:ext cx="4897495" cy="4247317"/>
          </a:xfrm>
          <a:prstGeom prst="rect">
            <a:avLst/>
          </a:prstGeom>
          <a:noFill/>
        </p:spPr>
        <p:txBody>
          <a:bodyPr wrap="none" lIns="91440" tIns="45720" rIns="91440" bIns="45720" anchor="t">
            <a:spAutoFit/>
          </a:bodyPr>
          <a:lstStyle/>
          <a:p>
            <a:r>
              <a:rPr dirty="0"/>
              <a:t>💊 **SGLT2 Inhibitors**</a:t>
            </a:r>
          </a:p>
          <a:p>
            <a:r>
              <a:rPr dirty="0"/>
              <a:t>- ↓ HF hospitalization (EMPEROR, DELIVER)</a:t>
            </a:r>
          </a:p>
          <a:p>
            <a:r>
              <a:rPr dirty="0"/>
              <a:t>- Start regardless of diabetes status</a:t>
            </a:r>
          </a:p>
          <a:p>
            <a:r>
              <a:rPr dirty="0"/>
              <a:t>- Monitor: volume status, renal function</a:t>
            </a:r>
          </a:p>
          <a:p>
            <a:endParaRPr/>
          </a:p>
          <a:p>
            <a:r>
              <a:rPr dirty="0"/>
              <a:t>🧂 **Spironolactone**</a:t>
            </a:r>
            <a:r>
              <a:rPr lang="en-US" dirty="0"/>
              <a:t> **</a:t>
            </a:r>
            <a:r>
              <a:rPr lang="en-US" dirty="0" err="1"/>
              <a:t>Finerenone</a:t>
            </a:r>
            <a:r>
              <a:rPr lang="en-US" dirty="0"/>
              <a:t>**</a:t>
            </a:r>
            <a:endParaRPr dirty="0"/>
          </a:p>
          <a:p>
            <a:r>
              <a:rPr dirty="0"/>
              <a:t>- ↓ </a:t>
            </a:r>
            <a:r>
              <a:rPr lang="en-US" dirty="0"/>
              <a:t>HHF</a:t>
            </a:r>
            <a:r>
              <a:rPr dirty="0"/>
              <a:t>(TOPCAT Americas)</a:t>
            </a:r>
          </a:p>
          <a:p>
            <a:r>
              <a:rPr lang="en-US" dirty="0"/>
              <a:t>-↓ HHF/CVD ( </a:t>
            </a:r>
            <a:r>
              <a:rPr lang="en-US" dirty="0" err="1"/>
              <a:t>Finearts</a:t>
            </a:r>
            <a:r>
              <a:rPr lang="en-US" dirty="0"/>
              <a:t>)</a:t>
            </a:r>
          </a:p>
          <a:p>
            <a:r>
              <a:rPr dirty="0"/>
              <a:t>- Monitor: K+, renal function</a:t>
            </a:r>
          </a:p>
          <a:p>
            <a:r>
              <a:rPr dirty="0"/>
              <a:t>- Best in high BNP, persistent symptoms</a:t>
            </a:r>
          </a:p>
          <a:p>
            <a:endParaRPr/>
          </a:p>
          <a:p>
            <a:r>
              <a:rPr dirty="0"/>
              <a:t>🏋️ **GLP-1 Agonists**</a:t>
            </a:r>
          </a:p>
          <a:p>
            <a:r>
              <a:rPr dirty="0"/>
              <a:t>- For obese phenotype (STEP-</a:t>
            </a:r>
            <a:r>
              <a:rPr dirty="0" err="1"/>
              <a:t>HFpEF</a:t>
            </a:r>
            <a:r>
              <a:rPr dirty="0"/>
              <a:t>)</a:t>
            </a:r>
          </a:p>
          <a:p>
            <a:r>
              <a:rPr dirty="0"/>
              <a:t>- Improves QoL, 6MWD, weight, inflammation</a:t>
            </a:r>
          </a:p>
          <a:p>
            <a:r>
              <a:rPr dirty="0"/>
              <a:t>- Monitor: GI effects, glycemic control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err="1"/>
              <a:t>HFpEF</a:t>
            </a:r>
            <a:r>
              <a:rPr dirty="0"/>
              <a:t>: Overview</a:t>
            </a:r>
          </a:p>
        </p:txBody>
      </p:sp>
      <p:sp>
        <p:nvSpPr>
          <p:cNvPr id="5" name="TextBox 4"/>
          <p:cNvSpPr txBox="1"/>
          <p:nvPr/>
        </p:nvSpPr>
        <p:spPr>
          <a:xfrm>
            <a:off x="457200" y="1542113"/>
            <a:ext cx="6023187" cy="2862322"/>
          </a:xfrm>
          <a:prstGeom prst="rect">
            <a:avLst/>
          </a:prstGeom>
          <a:noFill/>
        </p:spPr>
        <p:txBody>
          <a:bodyPr wrap="none" lIns="91440" tIns="45720" rIns="91440" bIns="45720" anchor="t">
            <a:spAutoFit/>
          </a:bodyPr>
          <a:lstStyle/>
          <a:p>
            <a:r>
              <a:rPr dirty="0"/>
              <a:t>Definition: LVEF ≥ 50%, symptoms/signs of heart failure</a:t>
            </a:r>
          </a:p>
          <a:p>
            <a:endParaRPr lang="en-US" dirty="0"/>
          </a:p>
          <a:p>
            <a:r>
              <a:rPr dirty="0"/>
              <a:t>Epidemiology: ~50% of all HF cases</a:t>
            </a:r>
          </a:p>
          <a:p>
            <a:endParaRPr lang="en-US" dirty="0"/>
          </a:p>
          <a:p>
            <a:r>
              <a:rPr dirty="0"/>
              <a:t>Common Comorbidities:</a:t>
            </a:r>
          </a:p>
          <a:p>
            <a:r>
              <a:rPr dirty="0"/>
              <a:t>- Hypertension</a:t>
            </a:r>
          </a:p>
          <a:p>
            <a:r>
              <a:rPr dirty="0"/>
              <a:t>- Obesity</a:t>
            </a:r>
          </a:p>
          <a:p>
            <a:r>
              <a:rPr dirty="0"/>
              <a:t>- Diabetes</a:t>
            </a:r>
          </a:p>
          <a:p>
            <a:r>
              <a:rPr dirty="0"/>
              <a:t>- Atrial fibrillation</a:t>
            </a:r>
          </a:p>
          <a:p>
            <a:r>
              <a:rPr dirty="0"/>
              <a:t>Prognosis: Comparable morbidity and mortality to </a:t>
            </a:r>
            <a:r>
              <a:rPr dirty="0" err="1"/>
              <a:t>HFrEF</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0987" y="801974"/>
            <a:ext cx="8229600" cy="5486400"/>
          </a:xfrm>
          <a:prstGeom prst="rect">
            <a:avLst/>
          </a:prstGeom>
          <a:noFill/>
        </p:spPr>
        <p:txBody>
          <a:bodyPr wrap="none">
            <a:spAutoFit/>
          </a:bodyPr>
          <a:lstStyle/>
          <a:p>
            <a:r>
              <a:t>Therapy Overview: Summary Visual</a:t>
            </a:r>
          </a:p>
        </p:txBody>
      </p:sp>
      <p:sp>
        <p:nvSpPr>
          <p:cNvPr id="5" name="TextBox 4"/>
          <p:cNvSpPr txBox="1"/>
          <p:nvPr/>
        </p:nvSpPr>
        <p:spPr>
          <a:xfrm>
            <a:off x="457200" y="1373474"/>
            <a:ext cx="7021474" cy="2308324"/>
          </a:xfrm>
          <a:prstGeom prst="rect">
            <a:avLst/>
          </a:prstGeom>
          <a:noFill/>
        </p:spPr>
        <p:txBody>
          <a:bodyPr wrap="none" lIns="91440" tIns="45720" rIns="91440" bIns="45720" anchor="t">
            <a:spAutoFit/>
          </a:bodyPr>
          <a:lstStyle/>
          <a:p>
            <a:r>
              <a:rPr dirty="0"/>
              <a:t>🔹 **SGLT2 Inhibitors**: </a:t>
            </a:r>
            <a:endParaRPr lang="en-US" dirty="0"/>
          </a:p>
          <a:p>
            <a:r>
              <a:rPr lang="en-US" dirty="0"/>
              <a:t>  </a:t>
            </a:r>
            <a:r>
              <a:rPr dirty="0"/>
              <a:t>↓ HF hospitalizations, ↓ CV death, safe across EF spectrum</a:t>
            </a:r>
          </a:p>
          <a:p>
            <a:endParaRPr lang="en-US" dirty="0"/>
          </a:p>
          <a:p>
            <a:r>
              <a:rPr dirty="0"/>
              <a:t>🔹 **Spironolactone**: </a:t>
            </a:r>
            <a:endParaRPr lang="en-US" dirty="0"/>
          </a:p>
          <a:p>
            <a:r>
              <a:rPr lang="en-US" dirty="0"/>
              <a:t>  </a:t>
            </a:r>
            <a:r>
              <a:rPr dirty="0"/>
              <a:t>↓ HF hospitalizations, useful in select patients (monitor K+)</a:t>
            </a:r>
          </a:p>
          <a:p>
            <a:endParaRPr lang="en-US" dirty="0"/>
          </a:p>
          <a:p>
            <a:r>
              <a:rPr dirty="0"/>
              <a:t>🔹 **GLP-1 Agonists**: </a:t>
            </a:r>
            <a:endParaRPr lang="en-US" dirty="0"/>
          </a:p>
          <a:p>
            <a:r>
              <a:rPr lang="en-US" dirty="0"/>
              <a:t>  </a:t>
            </a:r>
            <a:r>
              <a:rPr dirty="0"/>
              <a:t>Effective for obese phenotype – improves weight, QoL, 6MWD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FBD1D89-1DF4-46DE-ADC6-0EB76DA9DFB4}"/>
              </a:ext>
            </a:extLst>
          </p:cNvPr>
          <p:cNvSpPr>
            <a:spLocks noGrp="1"/>
          </p:cNvSpPr>
          <p:nvPr>
            <p:ph type="body" sz="quarter" idx="13"/>
          </p:nvPr>
        </p:nvSpPr>
        <p:spPr>
          <a:xfrm>
            <a:off x="486000" y="5587697"/>
            <a:ext cx="8010300" cy="254311"/>
          </a:xfrm>
        </p:spPr>
        <p:txBody>
          <a:bodyPr/>
          <a:lstStyle/>
          <a:p>
            <a:r>
              <a:rPr lang="en-GB" sz="600" dirty="0"/>
              <a:t>*Greater benefit in patients with LVEF closer to 50%.</a:t>
            </a:r>
            <a:br>
              <a:rPr lang="en-GB" sz="600" dirty="0"/>
            </a:br>
            <a:r>
              <a:rPr lang="en-GB" sz="600" dirty="0"/>
              <a:t>ACC, American College of Cardiology; ARB, angiotensin-receptor blocker; ARNi, angiotensin receptor-neprilysin inhibitor; ESC, European Society of Cardiology; HF, heart failure; HFpEF, heart failure with preserved ejection fraction; LV, left ventricle; LVEF, left ventricular ejection fraction; MRA, mineralocorticoid receptor antagonist; NP, natriuretic peptide; SGLT2i, sodium-glucose cotransporter 2 inhibitor</a:t>
            </a:r>
            <a:br>
              <a:rPr lang="en-GB" sz="600" dirty="0"/>
            </a:br>
            <a:r>
              <a:rPr lang="en-GB" sz="600" dirty="0"/>
              <a:t>1. </a:t>
            </a:r>
            <a:r>
              <a:rPr lang="en-ZA" sz="600" dirty="0"/>
              <a:t>McDonagh TA et al. Eur Heart J 2021;42:3599–3726</a:t>
            </a:r>
            <a:r>
              <a:rPr lang="en-GB" sz="600" dirty="0"/>
              <a:t>; 2. McDonagh TA et al. </a:t>
            </a:r>
            <a:r>
              <a:rPr lang="en-GB" sz="600" dirty="0" err="1"/>
              <a:t>Eur</a:t>
            </a:r>
            <a:r>
              <a:rPr lang="en-GB" sz="600" dirty="0"/>
              <a:t> Heart J 2023;44:3627–3639; 3. Heidenreich PA et al. Circulation 2022;145:e895–e103</a:t>
            </a:r>
          </a:p>
        </p:txBody>
      </p:sp>
      <p:sp>
        <p:nvSpPr>
          <p:cNvPr id="5" name="Rectangle: Rounded Corners 4">
            <a:extLst>
              <a:ext uri="{FF2B5EF4-FFF2-40B4-BE49-F238E27FC236}">
                <a16:creationId xmlns:a16="http://schemas.microsoft.com/office/drawing/2014/main" id="{CDF0773F-C301-4B48-9E6B-CE6F0B21829F}"/>
              </a:ext>
            </a:extLst>
          </p:cNvPr>
          <p:cNvSpPr/>
          <p:nvPr/>
        </p:nvSpPr>
        <p:spPr>
          <a:xfrm>
            <a:off x="647700" y="2994664"/>
            <a:ext cx="3695700" cy="1041797"/>
          </a:xfrm>
          <a:prstGeom prst="roundRect">
            <a:avLst/>
          </a:prstGeom>
          <a:solidFill>
            <a:srgbClr val="FFFFFF">
              <a:alpha val="90000"/>
              <a:hueOff val="0"/>
              <a:satOff val="0"/>
              <a:lumOff val="0"/>
              <a:alphaOff val="0"/>
            </a:srgbClr>
          </a:solidFill>
          <a:ln w="12700" cap="flat" cmpd="sng" algn="ctr">
            <a:solidFill>
              <a:srgbClr val="001965">
                <a:hueOff val="0"/>
                <a:satOff val="0"/>
                <a:lumOff val="0"/>
                <a:alphaOff val="0"/>
              </a:srgbClr>
            </a:solidFill>
            <a:prstDash val="solid"/>
            <a:miter lim="800000"/>
          </a:ln>
          <a:effectLst/>
        </p:spPr>
        <p:txBody>
          <a:bodyPr lIns="513000" tIns="54000" rIns="27000" bIns="54000" spcCol="1270" anchor="ctr"/>
          <a:lstStyle/>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1" i="0" u="none" strike="noStrike" kern="0" cap="none" spc="0" normalizeH="0" baseline="0" noProof="0" dirty="0">
                <a:ln>
                  <a:noFill/>
                </a:ln>
                <a:solidFill>
                  <a:srgbClr val="001965"/>
                </a:solidFill>
                <a:effectLst/>
                <a:uLnTx/>
                <a:uFillTx/>
                <a:latin typeface="Apis For Office"/>
                <a:ea typeface="+mn-ea"/>
                <a:cs typeface="+mn-cs"/>
              </a:rPr>
              <a:t>Symptoms and/or signs</a:t>
            </a:r>
            <a:r>
              <a:rPr kumimoji="0" lang="en-GB" sz="1200" b="0" i="0" u="none" strike="noStrike" kern="0" cap="none" spc="0" normalizeH="0" baseline="0" noProof="0" dirty="0">
                <a:ln>
                  <a:noFill/>
                </a:ln>
                <a:solidFill>
                  <a:srgbClr val="001965"/>
                </a:solidFill>
                <a:effectLst/>
                <a:uLnTx/>
                <a:uFillTx/>
                <a:latin typeface="Apis For Office"/>
                <a:ea typeface="+mn-ea"/>
                <a:cs typeface="+mn-cs"/>
              </a:rPr>
              <a:t> of HF</a:t>
            </a:r>
            <a:endParaRPr kumimoji="0" lang="en-GB" sz="1200" b="1" i="0" u="none" strike="noStrike" kern="0" cap="none" spc="0" normalizeH="0" baseline="0" noProof="0" dirty="0">
              <a:ln>
                <a:noFill/>
              </a:ln>
              <a:solidFill>
                <a:srgbClr val="001965"/>
              </a:solidFill>
              <a:effectLst/>
              <a:uLnTx/>
              <a:uFillTx/>
              <a:latin typeface="Apis For Office"/>
              <a:ea typeface="+mn-ea"/>
              <a:cs typeface="+mn-cs"/>
            </a:endParaRP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1" i="0" u="none" strike="noStrike" kern="0" cap="none" spc="0" normalizeH="0" baseline="0" noProof="0" dirty="0">
                <a:ln>
                  <a:noFill/>
                </a:ln>
                <a:solidFill>
                  <a:srgbClr val="001965"/>
                </a:solidFill>
                <a:effectLst/>
                <a:uLnTx/>
                <a:uFillTx/>
                <a:latin typeface="Apis For Office"/>
                <a:ea typeface="+mn-ea"/>
                <a:cs typeface="+mn-cs"/>
              </a:rPr>
              <a:t>LVEF ≥50%</a:t>
            </a:r>
          </a:p>
          <a:p>
            <a:pPr marL="342900" marR="0" lvl="2" indent="0" algn="l" defTabSz="433388" rtl="0" eaLnBrk="1" fontAlgn="auto" latinLnBrk="0" hangingPunct="1">
              <a:lnSpc>
                <a:spcPct val="100000"/>
              </a:lnSpc>
              <a:spcBef>
                <a:spcPct val="0"/>
              </a:spcBef>
              <a:spcAft>
                <a:spcPct val="15000"/>
              </a:spcAft>
              <a:buClrTx/>
              <a:buSzTx/>
              <a:buFontTx/>
              <a:buNone/>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AND</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Objective evidence of </a:t>
            </a:r>
            <a:r>
              <a:rPr kumimoji="0" lang="en-GB" sz="1200" b="1" i="0" u="none" strike="noStrike" kern="0" cap="none" spc="0" normalizeH="0" baseline="0" noProof="0" dirty="0">
                <a:ln>
                  <a:noFill/>
                </a:ln>
                <a:solidFill>
                  <a:srgbClr val="001965"/>
                </a:solidFill>
                <a:effectLst/>
                <a:uLnTx/>
                <a:uFillTx/>
                <a:latin typeface="Apis For Office"/>
                <a:ea typeface="+mn-ea"/>
                <a:cs typeface="+mn-cs"/>
              </a:rPr>
              <a:t>cardiac structural and/or functional abnormalities</a:t>
            </a:r>
          </a:p>
        </p:txBody>
      </p:sp>
      <p:sp>
        <p:nvSpPr>
          <p:cNvPr id="6" name="Freeform: Shape 5">
            <a:extLst>
              <a:ext uri="{FF2B5EF4-FFF2-40B4-BE49-F238E27FC236}">
                <a16:creationId xmlns:a16="http://schemas.microsoft.com/office/drawing/2014/main" id="{7B09615A-5203-4CF9-901B-3CD197CF9361}"/>
              </a:ext>
            </a:extLst>
          </p:cNvPr>
          <p:cNvSpPr/>
          <p:nvPr/>
        </p:nvSpPr>
        <p:spPr>
          <a:xfrm>
            <a:off x="467916" y="2835120"/>
            <a:ext cx="704850" cy="319088"/>
          </a:xfrm>
          <a:custGeom>
            <a:avLst/>
            <a:gdLst>
              <a:gd name="connsiteX0" fmla="*/ 0 w 3993470"/>
              <a:gd name="connsiteY0" fmla="*/ 63961 h 383760"/>
              <a:gd name="connsiteX1" fmla="*/ 63961 w 3993470"/>
              <a:gd name="connsiteY1" fmla="*/ 0 h 383760"/>
              <a:gd name="connsiteX2" fmla="*/ 3929509 w 3993470"/>
              <a:gd name="connsiteY2" fmla="*/ 0 h 383760"/>
              <a:gd name="connsiteX3" fmla="*/ 3993470 w 3993470"/>
              <a:gd name="connsiteY3" fmla="*/ 63961 h 383760"/>
              <a:gd name="connsiteX4" fmla="*/ 3993470 w 3993470"/>
              <a:gd name="connsiteY4" fmla="*/ 319799 h 383760"/>
              <a:gd name="connsiteX5" fmla="*/ 3929509 w 3993470"/>
              <a:gd name="connsiteY5" fmla="*/ 383760 h 383760"/>
              <a:gd name="connsiteX6" fmla="*/ 63961 w 3993470"/>
              <a:gd name="connsiteY6" fmla="*/ 383760 h 383760"/>
              <a:gd name="connsiteX7" fmla="*/ 0 w 3993470"/>
              <a:gd name="connsiteY7" fmla="*/ 319799 h 383760"/>
              <a:gd name="connsiteX8" fmla="*/ 0 w 3993470"/>
              <a:gd name="connsiteY8" fmla="*/ 63961 h 383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70" h="383760">
                <a:moveTo>
                  <a:pt x="0" y="63961"/>
                </a:moveTo>
                <a:cubicBezTo>
                  <a:pt x="0" y="28636"/>
                  <a:pt x="28636" y="0"/>
                  <a:pt x="63961" y="0"/>
                </a:cubicBezTo>
                <a:lnTo>
                  <a:pt x="3929509" y="0"/>
                </a:lnTo>
                <a:cubicBezTo>
                  <a:pt x="3964834" y="0"/>
                  <a:pt x="3993470" y="28636"/>
                  <a:pt x="3993470" y="63961"/>
                </a:cubicBezTo>
                <a:lnTo>
                  <a:pt x="3993470" y="319799"/>
                </a:lnTo>
                <a:cubicBezTo>
                  <a:pt x="3993470" y="355124"/>
                  <a:pt x="3964834" y="383760"/>
                  <a:pt x="3929509" y="383760"/>
                </a:cubicBezTo>
                <a:lnTo>
                  <a:pt x="63961" y="383760"/>
                </a:lnTo>
                <a:cubicBezTo>
                  <a:pt x="28636" y="383760"/>
                  <a:pt x="0" y="355124"/>
                  <a:pt x="0" y="319799"/>
                </a:cubicBezTo>
                <a:lnTo>
                  <a:pt x="0" y="63961"/>
                </a:lnTo>
                <a:close/>
              </a:path>
            </a:pathLst>
          </a:custGeom>
          <a:solidFill>
            <a:srgbClr val="EEA7BF">
              <a:lumMod val="40000"/>
              <a:lumOff val="60000"/>
            </a:srgbClr>
          </a:solidFill>
          <a:ln w="12700" cap="flat" cmpd="sng" algn="ctr">
            <a:solidFill>
              <a:srgbClr val="FFFFFF">
                <a:hueOff val="0"/>
                <a:satOff val="0"/>
                <a:lumOff val="0"/>
                <a:alphaOff val="0"/>
              </a:srgbClr>
            </a:solidFill>
            <a:prstDash val="solid"/>
            <a:miter lim="800000"/>
          </a:ln>
          <a:effectLst/>
        </p:spPr>
        <p:txBody>
          <a:bodyPr lIns="127259" tIns="14051" rIns="127259" bIns="14051" spcCol="1270" anchor="ctr"/>
          <a:lstStyle/>
          <a:p>
            <a:pPr marL="0" marR="0" lvl="0" indent="0" algn="ctr" defTabSz="433388" rtl="0" eaLnBrk="1" fontAlgn="auto" latinLnBrk="0" hangingPunct="1">
              <a:lnSpc>
                <a:spcPct val="90000"/>
              </a:lnSpc>
              <a:spcBef>
                <a:spcPct val="0"/>
              </a:spcBef>
              <a:spcAft>
                <a:spcPct val="35000"/>
              </a:spcAft>
              <a:buClrTx/>
              <a:buSzTx/>
              <a:buFontTx/>
              <a:buNone/>
              <a:tabLst/>
              <a:defRPr/>
            </a:pPr>
            <a:r>
              <a:rPr kumimoji="0" lang="en-GB" sz="1350" b="1" i="0" u="none" strike="noStrike" kern="0" cap="none" spc="0" normalizeH="0" baseline="0" noProof="0" dirty="0">
                <a:ln>
                  <a:noFill/>
                </a:ln>
                <a:solidFill>
                  <a:srgbClr val="001965"/>
                </a:solidFill>
                <a:effectLst/>
                <a:uLnTx/>
                <a:uFillTx/>
                <a:latin typeface="Apis For Office"/>
                <a:ea typeface="+mn-ea"/>
                <a:cs typeface="+mn-cs"/>
              </a:rPr>
              <a:t>ESC</a:t>
            </a:r>
            <a:r>
              <a:rPr kumimoji="0" lang="en-GB" sz="1350" b="1" i="0" u="none" strike="noStrike" kern="0" cap="none" spc="0" normalizeH="0" baseline="30000" noProof="0" dirty="0">
                <a:ln>
                  <a:noFill/>
                </a:ln>
                <a:solidFill>
                  <a:srgbClr val="001965"/>
                </a:solidFill>
                <a:effectLst/>
                <a:uLnTx/>
                <a:uFillTx/>
                <a:latin typeface="Apis For Office"/>
                <a:ea typeface="+mn-ea"/>
                <a:cs typeface="+mn-cs"/>
              </a:rPr>
              <a:t>1</a:t>
            </a:r>
            <a:endParaRPr kumimoji="0" lang="en-GB" sz="1350" b="1" i="0" u="none" strike="noStrike" kern="0" cap="none" spc="0" normalizeH="0" baseline="0" noProof="0" dirty="0">
              <a:ln>
                <a:noFill/>
              </a:ln>
              <a:solidFill>
                <a:srgbClr val="001965"/>
              </a:solidFill>
              <a:effectLst/>
              <a:uLnTx/>
              <a:uFillTx/>
              <a:latin typeface="Apis For Office"/>
              <a:ea typeface="+mn-ea"/>
              <a:cs typeface="+mn-cs"/>
            </a:endParaRPr>
          </a:p>
        </p:txBody>
      </p:sp>
      <p:sp>
        <p:nvSpPr>
          <p:cNvPr id="7" name="Rectangle: Rounded Corners 6">
            <a:extLst>
              <a:ext uri="{FF2B5EF4-FFF2-40B4-BE49-F238E27FC236}">
                <a16:creationId xmlns:a16="http://schemas.microsoft.com/office/drawing/2014/main" id="{01927A39-EBE9-4FD0-8808-1CDFDA1851FF}"/>
              </a:ext>
            </a:extLst>
          </p:cNvPr>
          <p:cNvSpPr/>
          <p:nvPr/>
        </p:nvSpPr>
        <p:spPr>
          <a:xfrm>
            <a:off x="647700" y="4300780"/>
            <a:ext cx="3695700" cy="1041797"/>
          </a:xfrm>
          <a:prstGeom prst="roundRect">
            <a:avLst/>
          </a:prstGeom>
          <a:solidFill>
            <a:srgbClr val="FFFFFF">
              <a:alpha val="90000"/>
              <a:hueOff val="0"/>
              <a:satOff val="0"/>
              <a:lumOff val="0"/>
              <a:alphaOff val="0"/>
            </a:srgbClr>
          </a:solidFill>
          <a:ln w="12700" cap="flat" cmpd="sng" algn="ctr">
            <a:solidFill>
              <a:srgbClr val="001965">
                <a:hueOff val="0"/>
                <a:satOff val="0"/>
                <a:lumOff val="0"/>
                <a:alphaOff val="0"/>
              </a:srgbClr>
            </a:solidFill>
            <a:prstDash val="solid"/>
            <a:miter lim="800000"/>
          </a:ln>
          <a:effectLst/>
        </p:spPr>
        <p:txBody>
          <a:bodyPr lIns="513000" tIns="54000" rIns="27000" bIns="54000" spcCol="1270" anchor="ctr"/>
          <a:lstStyle/>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1" i="0" u="none" strike="noStrike" kern="0" cap="none" spc="0" normalizeH="0" baseline="0" noProof="0" dirty="0">
                <a:ln>
                  <a:noFill/>
                </a:ln>
                <a:solidFill>
                  <a:srgbClr val="001965"/>
                </a:solidFill>
                <a:effectLst/>
                <a:uLnTx/>
                <a:uFillTx/>
                <a:latin typeface="Apis For Office"/>
                <a:ea typeface="+mn-ea"/>
                <a:cs typeface="+mn-cs"/>
              </a:rPr>
              <a:t>LVEF ≥50%</a:t>
            </a:r>
          </a:p>
          <a:p>
            <a:pPr marL="0" marR="0" lvl="1" indent="0" algn="l" defTabSz="433388" rtl="0" eaLnBrk="1" fontAlgn="auto" latinLnBrk="0" hangingPunct="1">
              <a:lnSpc>
                <a:spcPct val="100000"/>
              </a:lnSpc>
              <a:spcBef>
                <a:spcPct val="0"/>
              </a:spcBef>
              <a:spcAft>
                <a:spcPct val="15000"/>
              </a:spcAft>
              <a:buClrTx/>
              <a:buSzTx/>
              <a:buFontTx/>
              <a:buNone/>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	AND</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Evidence of spontaneous or provokable </a:t>
            </a:r>
            <a:r>
              <a:rPr kumimoji="0" lang="en-GB" sz="1200" b="1" i="0" u="none" strike="noStrike" kern="0" cap="none" spc="0" normalizeH="0" baseline="0" noProof="0" dirty="0">
                <a:ln>
                  <a:noFill/>
                </a:ln>
                <a:solidFill>
                  <a:srgbClr val="001965"/>
                </a:solidFill>
                <a:effectLst/>
                <a:uLnTx/>
                <a:uFillTx/>
                <a:latin typeface="Apis For Office"/>
                <a:ea typeface="+mn-ea"/>
                <a:cs typeface="+mn-cs"/>
              </a:rPr>
              <a:t>increased LV filling pressures </a:t>
            </a:r>
            <a:r>
              <a:rPr kumimoji="0" lang="en-GB" sz="1200" b="0" i="0" u="none" strike="noStrike" kern="0" cap="none" spc="0" normalizeH="0" baseline="0" noProof="0" dirty="0">
                <a:ln>
                  <a:noFill/>
                </a:ln>
                <a:solidFill>
                  <a:srgbClr val="001965"/>
                </a:solidFill>
                <a:effectLst/>
                <a:uLnTx/>
                <a:uFillTx/>
                <a:latin typeface="Apis For Office"/>
                <a:ea typeface="+mn-ea"/>
                <a:cs typeface="+mn-cs"/>
              </a:rPr>
              <a:t>(elevated NP/haemodynamic measurements)</a:t>
            </a:r>
          </a:p>
        </p:txBody>
      </p:sp>
      <p:sp>
        <p:nvSpPr>
          <p:cNvPr id="8" name="Freeform: Shape 7">
            <a:extLst>
              <a:ext uri="{FF2B5EF4-FFF2-40B4-BE49-F238E27FC236}">
                <a16:creationId xmlns:a16="http://schemas.microsoft.com/office/drawing/2014/main" id="{6D0BDE31-8167-4656-9BDE-C0D52C404E27}"/>
              </a:ext>
            </a:extLst>
          </p:cNvPr>
          <p:cNvSpPr/>
          <p:nvPr/>
        </p:nvSpPr>
        <p:spPr>
          <a:xfrm>
            <a:off x="467916" y="4138855"/>
            <a:ext cx="704850" cy="319088"/>
          </a:xfrm>
          <a:custGeom>
            <a:avLst/>
            <a:gdLst>
              <a:gd name="connsiteX0" fmla="*/ 0 w 3993470"/>
              <a:gd name="connsiteY0" fmla="*/ 63961 h 383760"/>
              <a:gd name="connsiteX1" fmla="*/ 63961 w 3993470"/>
              <a:gd name="connsiteY1" fmla="*/ 0 h 383760"/>
              <a:gd name="connsiteX2" fmla="*/ 3929509 w 3993470"/>
              <a:gd name="connsiteY2" fmla="*/ 0 h 383760"/>
              <a:gd name="connsiteX3" fmla="*/ 3993470 w 3993470"/>
              <a:gd name="connsiteY3" fmla="*/ 63961 h 383760"/>
              <a:gd name="connsiteX4" fmla="*/ 3993470 w 3993470"/>
              <a:gd name="connsiteY4" fmla="*/ 319799 h 383760"/>
              <a:gd name="connsiteX5" fmla="*/ 3929509 w 3993470"/>
              <a:gd name="connsiteY5" fmla="*/ 383760 h 383760"/>
              <a:gd name="connsiteX6" fmla="*/ 63961 w 3993470"/>
              <a:gd name="connsiteY6" fmla="*/ 383760 h 383760"/>
              <a:gd name="connsiteX7" fmla="*/ 0 w 3993470"/>
              <a:gd name="connsiteY7" fmla="*/ 319799 h 383760"/>
              <a:gd name="connsiteX8" fmla="*/ 0 w 3993470"/>
              <a:gd name="connsiteY8" fmla="*/ 63961 h 383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70" h="383760">
                <a:moveTo>
                  <a:pt x="0" y="63961"/>
                </a:moveTo>
                <a:cubicBezTo>
                  <a:pt x="0" y="28636"/>
                  <a:pt x="28636" y="0"/>
                  <a:pt x="63961" y="0"/>
                </a:cubicBezTo>
                <a:lnTo>
                  <a:pt x="3929509" y="0"/>
                </a:lnTo>
                <a:cubicBezTo>
                  <a:pt x="3964834" y="0"/>
                  <a:pt x="3993470" y="28636"/>
                  <a:pt x="3993470" y="63961"/>
                </a:cubicBezTo>
                <a:lnTo>
                  <a:pt x="3993470" y="319799"/>
                </a:lnTo>
                <a:cubicBezTo>
                  <a:pt x="3993470" y="355124"/>
                  <a:pt x="3964834" y="383760"/>
                  <a:pt x="3929509" y="383760"/>
                </a:cubicBezTo>
                <a:lnTo>
                  <a:pt x="63961" y="383760"/>
                </a:lnTo>
                <a:cubicBezTo>
                  <a:pt x="28636" y="383760"/>
                  <a:pt x="0" y="355124"/>
                  <a:pt x="0" y="319799"/>
                </a:cubicBezTo>
                <a:lnTo>
                  <a:pt x="0" y="63961"/>
                </a:lnTo>
                <a:close/>
              </a:path>
            </a:pathLst>
          </a:custGeom>
          <a:solidFill>
            <a:srgbClr val="005AD2">
              <a:lumMod val="40000"/>
              <a:lumOff val="60000"/>
            </a:srgbClr>
          </a:solidFill>
          <a:ln w="12700" cap="flat" cmpd="sng" algn="ctr">
            <a:solidFill>
              <a:srgbClr val="FFFFFF">
                <a:hueOff val="0"/>
                <a:satOff val="0"/>
                <a:lumOff val="0"/>
                <a:alphaOff val="0"/>
              </a:srgbClr>
            </a:solidFill>
            <a:prstDash val="solid"/>
            <a:miter lim="800000"/>
          </a:ln>
          <a:effectLst/>
        </p:spPr>
        <p:txBody>
          <a:bodyPr lIns="127259" tIns="14051" rIns="127259" bIns="14051" spcCol="1270" anchor="ctr"/>
          <a:lstStyle/>
          <a:p>
            <a:pPr marL="0" marR="0" lvl="0" indent="0" algn="ctr" defTabSz="433388" rtl="0" eaLnBrk="1" fontAlgn="auto" latinLnBrk="0" hangingPunct="1">
              <a:lnSpc>
                <a:spcPct val="90000"/>
              </a:lnSpc>
              <a:spcBef>
                <a:spcPct val="0"/>
              </a:spcBef>
              <a:spcAft>
                <a:spcPct val="35000"/>
              </a:spcAft>
              <a:buClrTx/>
              <a:buSzTx/>
              <a:buFontTx/>
              <a:buNone/>
              <a:tabLst/>
              <a:defRPr/>
            </a:pPr>
            <a:r>
              <a:rPr kumimoji="0" lang="en-GB" sz="1350" b="1" i="0" u="none" strike="noStrike" kern="0" cap="none" spc="0" normalizeH="0" baseline="0" noProof="0" dirty="0">
                <a:ln>
                  <a:noFill/>
                </a:ln>
                <a:solidFill>
                  <a:srgbClr val="001965"/>
                </a:solidFill>
                <a:effectLst/>
                <a:uLnTx/>
                <a:uFillTx/>
                <a:latin typeface="Apis For Office"/>
                <a:ea typeface="+mn-ea"/>
                <a:cs typeface="+mn-cs"/>
              </a:rPr>
              <a:t>ACC</a:t>
            </a:r>
            <a:r>
              <a:rPr kumimoji="0" lang="en-GB" sz="1350" b="1" i="0" u="none" strike="noStrike" kern="0" cap="none" spc="0" normalizeH="0" baseline="30000" noProof="0" dirty="0">
                <a:ln>
                  <a:noFill/>
                </a:ln>
                <a:solidFill>
                  <a:srgbClr val="001965"/>
                </a:solidFill>
                <a:effectLst/>
                <a:uLnTx/>
                <a:uFillTx/>
                <a:latin typeface="Apis For Office"/>
                <a:ea typeface="+mn-ea"/>
                <a:cs typeface="+mn-cs"/>
              </a:rPr>
              <a:t>3</a:t>
            </a:r>
            <a:endParaRPr kumimoji="0" lang="en-GB" sz="1350" b="1" i="0" u="none" strike="noStrike" kern="0" cap="none" spc="0" normalizeH="0" baseline="0" noProof="0" dirty="0">
              <a:ln>
                <a:noFill/>
              </a:ln>
              <a:solidFill>
                <a:srgbClr val="001965"/>
              </a:solidFill>
              <a:effectLst/>
              <a:uLnTx/>
              <a:uFillTx/>
              <a:latin typeface="Apis For Office"/>
              <a:ea typeface="+mn-ea"/>
              <a:cs typeface="+mn-cs"/>
            </a:endParaRPr>
          </a:p>
        </p:txBody>
      </p:sp>
      <p:sp>
        <p:nvSpPr>
          <p:cNvPr id="9" name="Rectangle: Rounded Corners 8">
            <a:extLst>
              <a:ext uri="{FF2B5EF4-FFF2-40B4-BE49-F238E27FC236}">
                <a16:creationId xmlns:a16="http://schemas.microsoft.com/office/drawing/2014/main" id="{82DD5DF4-34E5-426D-8052-7F75F16A3FF7}"/>
              </a:ext>
            </a:extLst>
          </p:cNvPr>
          <p:cNvSpPr/>
          <p:nvPr/>
        </p:nvSpPr>
        <p:spPr>
          <a:xfrm>
            <a:off x="4800600" y="2994664"/>
            <a:ext cx="3695700" cy="1041797"/>
          </a:xfrm>
          <a:prstGeom prst="roundRect">
            <a:avLst/>
          </a:prstGeom>
          <a:solidFill>
            <a:srgbClr val="FFFFFF">
              <a:alpha val="90000"/>
              <a:hueOff val="0"/>
              <a:satOff val="0"/>
              <a:lumOff val="0"/>
              <a:alphaOff val="0"/>
            </a:srgbClr>
          </a:solidFill>
          <a:ln w="12700" cap="flat" cmpd="sng" algn="ctr">
            <a:solidFill>
              <a:srgbClr val="001965">
                <a:hueOff val="0"/>
                <a:satOff val="0"/>
                <a:lumOff val="0"/>
                <a:alphaOff val="0"/>
              </a:srgbClr>
            </a:solidFill>
            <a:prstDash val="solid"/>
            <a:miter lim="800000"/>
          </a:ln>
          <a:effectLst/>
        </p:spPr>
        <p:txBody>
          <a:bodyPr lIns="513000" tIns="54000" rIns="27000" bIns="54000" spcCol="1270" anchor="ctr"/>
          <a:lstStyle/>
          <a:p>
            <a:pPr marL="85725" marR="0" lvl="1" indent="-85725" algn="l" defTabSz="433388" rtl="0" eaLnBrk="1" fontAlgn="auto" latinLnBrk="0" hangingPunct="1">
              <a:lnSpc>
                <a:spcPct val="100000"/>
              </a:lnSpc>
              <a:spcBef>
                <a:spcPct val="0"/>
              </a:spcBef>
              <a:spcAft>
                <a:spcPct val="15000"/>
              </a:spcAft>
              <a:buClrTx/>
              <a:buSzTx/>
              <a:buFontTx/>
              <a:buChar char="•"/>
              <a:tabLst/>
              <a:defRPr/>
            </a:pPr>
            <a:endParaRPr kumimoji="0" lang="en-GB" sz="1200" b="0" i="0" u="none" strike="noStrike" kern="0" cap="none" spc="0" normalizeH="0" baseline="0" noProof="0" dirty="0">
              <a:ln>
                <a:noFill/>
              </a:ln>
              <a:solidFill>
                <a:srgbClr val="001965"/>
              </a:solidFill>
              <a:effectLst/>
              <a:uLnTx/>
              <a:uFillTx/>
              <a:latin typeface="Apis For Office"/>
              <a:ea typeface="+mn-ea"/>
              <a:cs typeface="+mn-cs"/>
            </a:endParaRP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Diuretics </a:t>
            </a: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I)</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SGLT2i </a:t>
            </a: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I)</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Management of contributory conditions</a:t>
            </a:r>
            <a:br>
              <a:rPr kumimoji="0" lang="en-GB" sz="1200" b="0" i="0" u="none" strike="noStrike" kern="0" cap="none" spc="0" normalizeH="0" baseline="0" noProof="0" dirty="0">
                <a:ln>
                  <a:noFill/>
                </a:ln>
                <a:solidFill>
                  <a:srgbClr val="001965"/>
                </a:solidFill>
                <a:effectLst/>
                <a:uLnTx/>
                <a:uFillTx/>
                <a:latin typeface="Apis For Office"/>
                <a:ea typeface="+mn-ea"/>
                <a:cs typeface="+mn-cs"/>
              </a:rPr>
            </a:b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I)</a:t>
            </a:r>
          </a:p>
          <a:p>
            <a:pPr marL="0" marR="0" lvl="1" indent="0" algn="l" defTabSz="433388" rtl="0" eaLnBrk="1" fontAlgn="auto" latinLnBrk="0" hangingPunct="1">
              <a:lnSpc>
                <a:spcPct val="100000"/>
              </a:lnSpc>
              <a:spcBef>
                <a:spcPct val="0"/>
              </a:spcBef>
              <a:spcAft>
                <a:spcPct val="15000"/>
              </a:spcAft>
              <a:buClrTx/>
              <a:buSzTx/>
              <a:buFontTx/>
              <a:buNone/>
              <a:tabLst/>
              <a:defRPr/>
            </a:pPr>
            <a:endParaRPr kumimoji="0" lang="en-GB" sz="1200" b="0" i="0" u="none" strike="noStrike" kern="0" cap="none" spc="0" normalizeH="0" baseline="0" noProof="0" dirty="0">
              <a:ln>
                <a:noFill/>
              </a:ln>
              <a:solidFill>
                <a:srgbClr val="001965"/>
              </a:solidFill>
              <a:effectLst/>
              <a:uLnTx/>
              <a:uFillTx/>
              <a:latin typeface="Apis For Office"/>
              <a:ea typeface="+mn-ea"/>
              <a:cs typeface="+mn-cs"/>
            </a:endParaRPr>
          </a:p>
        </p:txBody>
      </p:sp>
      <p:sp>
        <p:nvSpPr>
          <p:cNvPr id="10" name="Freeform: Shape 9">
            <a:extLst>
              <a:ext uri="{FF2B5EF4-FFF2-40B4-BE49-F238E27FC236}">
                <a16:creationId xmlns:a16="http://schemas.microsoft.com/office/drawing/2014/main" id="{DF111DF0-FE0C-4E9C-B6DE-3D4EBCB1CB64}"/>
              </a:ext>
            </a:extLst>
          </p:cNvPr>
          <p:cNvSpPr/>
          <p:nvPr/>
        </p:nvSpPr>
        <p:spPr>
          <a:xfrm>
            <a:off x="4572000" y="2835120"/>
            <a:ext cx="753666" cy="319088"/>
          </a:xfrm>
          <a:custGeom>
            <a:avLst/>
            <a:gdLst>
              <a:gd name="connsiteX0" fmla="*/ 0 w 3993470"/>
              <a:gd name="connsiteY0" fmla="*/ 63961 h 383760"/>
              <a:gd name="connsiteX1" fmla="*/ 63961 w 3993470"/>
              <a:gd name="connsiteY1" fmla="*/ 0 h 383760"/>
              <a:gd name="connsiteX2" fmla="*/ 3929509 w 3993470"/>
              <a:gd name="connsiteY2" fmla="*/ 0 h 383760"/>
              <a:gd name="connsiteX3" fmla="*/ 3993470 w 3993470"/>
              <a:gd name="connsiteY3" fmla="*/ 63961 h 383760"/>
              <a:gd name="connsiteX4" fmla="*/ 3993470 w 3993470"/>
              <a:gd name="connsiteY4" fmla="*/ 319799 h 383760"/>
              <a:gd name="connsiteX5" fmla="*/ 3929509 w 3993470"/>
              <a:gd name="connsiteY5" fmla="*/ 383760 h 383760"/>
              <a:gd name="connsiteX6" fmla="*/ 63961 w 3993470"/>
              <a:gd name="connsiteY6" fmla="*/ 383760 h 383760"/>
              <a:gd name="connsiteX7" fmla="*/ 0 w 3993470"/>
              <a:gd name="connsiteY7" fmla="*/ 319799 h 383760"/>
              <a:gd name="connsiteX8" fmla="*/ 0 w 3993470"/>
              <a:gd name="connsiteY8" fmla="*/ 63961 h 383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70" h="383760">
                <a:moveTo>
                  <a:pt x="0" y="63961"/>
                </a:moveTo>
                <a:cubicBezTo>
                  <a:pt x="0" y="28636"/>
                  <a:pt x="28636" y="0"/>
                  <a:pt x="63961" y="0"/>
                </a:cubicBezTo>
                <a:lnTo>
                  <a:pt x="3929509" y="0"/>
                </a:lnTo>
                <a:cubicBezTo>
                  <a:pt x="3964834" y="0"/>
                  <a:pt x="3993470" y="28636"/>
                  <a:pt x="3993470" y="63961"/>
                </a:cubicBezTo>
                <a:lnTo>
                  <a:pt x="3993470" y="319799"/>
                </a:lnTo>
                <a:cubicBezTo>
                  <a:pt x="3993470" y="355124"/>
                  <a:pt x="3964834" y="383760"/>
                  <a:pt x="3929509" y="383760"/>
                </a:cubicBezTo>
                <a:lnTo>
                  <a:pt x="63961" y="383760"/>
                </a:lnTo>
                <a:cubicBezTo>
                  <a:pt x="28636" y="383760"/>
                  <a:pt x="0" y="355124"/>
                  <a:pt x="0" y="319799"/>
                </a:cubicBezTo>
                <a:lnTo>
                  <a:pt x="0" y="63961"/>
                </a:lnTo>
                <a:close/>
              </a:path>
            </a:pathLst>
          </a:custGeom>
          <a:solidFill>
            <a:srgbClr val="EEA7BF">
              <a:lumMod val="40000"/>
              <a:lumOff val="60000"/>
            </a:srgbClr>
          </a:solidFill>
          <a:ln w="12700" cap="flat" cmpd="sng" algn="ctr">
            <a:solidFill>
              <a:srgbClr val="FFFFFF">
                <a:hueOff val="0"/>
                <a:satOff val="0"/>
                <a:lumOff val="0"/>
                <a:alphaOff val="0"/>
              </a:srgbClr>
            </a:solidFill>
            <a:prstDash val="solid"/>
            <a:miter lim="800000"/>
          </a:ln>
          <a:effectLst/>
        </p:spPr>
        <p:txBody>
          <a:bodyPr lIns="127259" tIns="14051" rIns="127259" bIns="14051" spcCol="1270" anchor="ctr"/>
          <a:lstStyle/>
          <a:p>
            <a:pPr marL="0" marR="0" lvl="0" indent="0" algn="ctr" defTabSz="433388" rtl="0" eaLnBrk="1" fontAlgn="auto" latinLnBrk="0" hangingPunct="1">
              <a:lnSpc>
                <a:spcPct val="90000"/>
              </a:lnSpc>
              <a:spcBef>
                <a:spcPct val="0"/>
              </a:spcBef>
              <a:spcAft>
                <a:spcPct val="35000"/>
              </a:spcAft>
              <a:buClrTx/>
              <a:buSzTx/>
              <a:buFontTx/>
              <a:buNone/>
              <a:tabLst/>
              <a:defRPr/>
            </a:pPr>
            <a:r>
              <a:rPr kumimoji="0" lang="en-GB" sz="1350" b="1" i="0" u="none" strike="noStrike" kern="0" cap="none" spc="0" normalizeH="0" baseline="0" noProof="0" dirty="0">
                <a:ln>
                  <a:noFill/>
                </a:ln>
                <a:solidFill>
                  <a:srgbClr val="001965"/>
                </a:solidFill>
                <a:effectLst/>
                <a:uLnTx/>
                <a:uFillTx/>
                <a:latin typeface="Apis For Office"/>
                <a:ea typeface="+mn-ea"/>
                <a:cs typeface="+mn-cs"/>
              </a:rPr>
              <a:t>ESC</a:t>
            </a:r>
            <a:r>
              <a:rPr kumimoji="0" lang="en-GB" sz="1350" b="1" i="0" u="none" strike="noStrike" kern="0" cap="none" spc="0" normalizeH="0" baseline="30000" noProof="0" dirty="0">
                <a:ln>
                  <a:noFill/>
                </a:ln>
                <a:solidFill>
                  <a:srgbClr val="001965"/>
                </a:solidFill>
                <a:effectLst/>
                <a:uLnTx/>
                <a:uFillTx/>
                <a:latin typeface="Apis For Office"/>
                <a:ea typeface="+mn-ea"/>
                <a:cs typeface="+mn-cs"/>
              </a:rPr>
              <a:t>1</a:t>
            </a:r>
            <a:r>
              <a:rPr lang="en-GB" sz="1350" b="1" kern="0" baseline="30000" dirty="0">
                <a:solidFill>
                  <a:srgbClr val="001965"/>
                </a:solidFill>
                <a:latin typeface="Apis For Office"/>
              </a:rPr>
              <a:t>,2</a:t>
            </a:r>
            <a:endParaRPr kumimoji="0" lang="en-GB" sz="1350" b="1" i="0" u="none" strike="noStrike" kern="0" cap="none" spc="0" normalizeH="0" baseline="0" noProof="0" dirty="0">
              <a:ln>
                <a:noFill/>
              </a:ln>
              <a:solidFill>
                <a:srgbClr val="001965"/>
              </a:solidFill>
              <a:effectLst/>
              <a:uLnTx/>
              <a:uFillTx/>
              <a:latin typeface="Apis For Office"/>
              <a:ea typeface="+mn-ea"/>
              <a:cs typeface="+mn-cs"/>
            </a:endParaRPr>
          </a:p>
        </p:txBody>
      </p:sp>
      <p:sp>
        <p:nvSpPr>
          <p:cNvPr id="11" name="Rectangle: Rounded Corners 10">
            <a:extLst>
              <a:ext uri="{FF2B5EF4-FFF2-40B4-BE49-F238E27FC236}">
                <a16:creationId xmlns:a16="http://schemas.microsoft.com/office/drawing/2014/main" id="{849F30E2-5538-4C17-ADFC-BA8D1DF47B80}"/>
              </a:ext>
            </a:extLst>
          </p:cNvPr>
          <p:cNvSpPr/>
          <p:nvPr/>
        </p:nvSpPr>
        <p:spPr>
          <a:xfrm>
            <a:off x="4800600" y="4300780"/>
            <a:ext cx="3695700" cy="1041797"/>
          </a:xfrm>
          <a:prstGeom prst="roundRect">
            <a:avLst/>
          </a:prstGeom>
          <a:solidFill>
            <a:srgbClr val="FFFFFF">
              <a:alpha val="90000"/>
              <a:hueOff val="0"/>
              <a:satOff val="0"/>
              <a:lumOff val="0"/>
              <a:alphaOff val="0"/>
            </a:srgbClr>
          </a:solidFill>
          <a:ln w="12700" cap="flat" cmpd="sng" algn="ctr">
            <a:solidFill>
              <a:srgbClr val="001965">
                <a:hueOff val="0"/>
                <a:satOff val="0"/>
                <a:lumOff val="0"/>
                <a:alphaOff val="0"/>
              </a:srgbClr>
            </a:solidFill>
            <a:prstDash val="solid"/>
            <a:miter lim="800000"/>
          </a:ln>
          <a:effectLst/>
        </p:spPr>
        <p:txBody>
          <a:bodyPr lIns="513000" tIns="54000" rIns="27000" bIns="54000" spcCol="1270" anchor="ctr"/>
          <a:lstStyle/>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Diuretics </a:t>
            </a: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1)</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SGLT2i </a:t>
            </a: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2a)</a:t>
            </a:r>
            <a:endParaRPr kumimoji="0" lang="en-GB" sz="1200" b="0" i="0" u="none" strike="noStrike" kern="0" cap="none" spc="0" normalizeH="0" baseline="0" noProof="0" dirty="0">
              <a:ln>
                <a:noFill/>
              </a:ln>
              <a:solidFill>
                <a:srgbClr val="001965"/>
              </a:solidFill>
              <a:effectLst/>
              <a:uLnTx/>
              <a:uFillTx/>
              <a:latin typeface="Apis For Office"/>
              <a:ea typeface="+mn-ea"/>
              <a:cs typeface="+mn-cs"/>
            </a:endParaRP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ARNi</a:t>
            </a:r>
            <a:r>
              <a:rPr kumimoji="0" lang="en-GB" sz="1050" b="0" i="0" u="none" strike="noStrike" kern="0" cap="none" spc="0" normalizeH="0" baseline="0" noProof="0" dirty="0">
                <a:ln>
                  <a:noFill/>
                </a:ln>
                <a:solidFill>
                  <a:srgbClr val="001965"/>
                </a:solidFill>
                <a:effectLst/>
                <a:uLnTx/>
                <a:uFillTx/>
                <a:latin typeface="Apis For Office"/>
                <a:ea typeface="+mn-ea"/>
                <a:cs typeface="+mn-cs"/>
              </a:rPr>
              <a:t>* </a:t>
            </a:r>
            <a:r>
              <a:rPr kumimoji="0" lang="en-GB" sz="1200" b="0" i="0" u="none" strike="noStrike" kern="0" cap="none" spc="0" normalizeH="0" baseline="0" noProof="0" dirty="0">
                <a:ln>
                  <a:noFill/>
                </a:ln>
                <a:solidFill>
                  <a:srgbClr val="001965"/>
                </a:solidFill>
                <a:effectLst/>
                <a:uLnTx/>
                <a:uFillTx/>
                <a:latin typeface="Apis For Office"/>
                <a:ea typeface="+mn-ea"/>
                <a:cs typeface="+mn-cs"/>
              </a:rPr>
              <a:t>or ARB</a:t>
            </a:r>
            <a:r>
              <a:rPr kumimoji="0" lang="en-GB" sz="1050" b="0" i="0" u="none" strike="noStrike" kern="0" cap="none" spc="0" normalizeH="0" baseline="0" noProof="0" dirty="0">
                <a:ln>
                  <a:noFill/>
                </a:ln>
                <a:solidFill>
                  <a:srgbClr val="001965"/>
                </a:solidFill>
                <a:effectLst/>
                <a:uLnTx/>
                <a:uFillTx/>
                <a:latin typeface="Apis For Office"/>
                <a:ea typeface="+mn-ea"/>
                <a:cs typeface="+mn-cs"/>
              </a:rPr>
              <a:t>*</a:t>
            </a:r>
            <a:r>
              <a:rPr kumimoji="0" lang="en-GB" sz="1200" b="0" i="0" u="none" strike="noStrike" kern="0" cap="none" spc="0" normalizeH="0" baseline="0" noProof="0" dirty="0">
                <a:ln>
                  <a:noFill/>
                </a:ln>
                <a:solidFill>
                  <a:srgbClr val="001965"/>
                </a:solidFill>
                <a:effectLst/>
                <a:uLnTx/>
                <a:uFillTx/>
                <a:latin typeface="Apis For Office"/>
                <a:ea typeface="+mn-ea"/>
                <a:cs typeface="+mn-cs"/>
              </a:rPr>
              <a:t> </a:t>
            </a: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2b)</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MRA</a:t>
            </a:r>
            <a:r>
              <a:rPr kumimoji="0" lang="en-GB" sz="1050" b="0" i="0" u="none" strike="noStrike" kern="0" cap="none" spc="0" normalizeH="0" baseline="0" noProof="0" dirty="0">
                <a:ln>
                  <a:noFill/>
                </a:ln>
                <a:solidFill>
                  <a:srgbClr val="001965"/>
                </a:solidFill>
                <a:effectLst/>
                <a:uLnTx/>
                <a:uFillTx/>
                <a:latin typeface="Apis For Office"/>
                <a:ea typeface="+mn-ea"/>
                <a:cs typeface="+mn-cs"/>
              </a:rPr>
              <a:t>*</a:t>
            </a:r>
            <a:r>
              <a:rPr kumimoji="0" lang="en-GB" sz="1200" b="0" i="0" u="none" strike="noStrike" kern="0" cap="none" spc="0" normalizeH="0" baseline="0" noProof="0" dirty="0">
                <a:ln>
                  <a:noFill/>
                </a:ln>
                <a:solidFill>
                  <a:srgbClr val="001965"/>
                </a:solidFill>
                <a:effectLst/>
                <a:uLnTx/>
                <a:uFillTx/>
                <a:latin typeface="Apis For Office"/>
                <a:ea typeface="+mn-ea"/>
                <a:cs typeface="+mn-cs"/>
              </a:rPr>
              <a:t> </a:t>
            </a:r>
            <a:r>
              <a:rPr kumimoji="0" lang="en-GB" sz="900" b="0" i="0" u="none" strike="noStrike" kern="0" cap="none" spc="0" normalizeH="0" baseline="0" noProof="0" dirty="0">
                <a:ln>
                  <a:noFill/>
                </a:ln>
                <a:solidFill>
                  <a:srgbClr val="001965"/>
                </a:solidFill>
                <a:effectLst/>
                <a:uLnTx/>
                <a:uFillTx/>
                <a:latin typeface="Apis For Office"/>
                <a:ea typeface="+mn-ea"/>
                <a:cs typeface="+mn-cs"/>
              </a:rPr>
              <a:t>(class 2b)</a:t>
            </a:r>
          </a:p>
          <a:p>
            <a:pPr marL="85725" marR="0" lvl="1" indent="-85725" algn="l" defTabSz="433388" rtl="0" eaLnBrk="1" fontAlgn="auto" latinLnBrk="0" hangingPunct="1">
              <a:lnSpc>
                <a:spcPct val="100000"/>
              </a:lnSpc>
              <a:spcBef>
                <a:spcPct val="0"/>
              </a:spcBef>
              <a:spcAft>
                <a:spcPct val="15000"/>
              </a:spcAft>
              <a:buClrTx/>
              <a:buSzTx/>
              <a:buFontTx/>
              <a:buChar char="•"/>
              <a:tabLst/>
              <a:defRPr/>
            </a:pPr>
            <a:r>
              <a:rPr kumimoji="0" lang="en-GB" sz="1200" b="0" i="0" u="none" strike="noStrike" kern="0" cap="none" spc="0" normalizeH="0" baseline="0" noProof="0" dirty="0">
                <a:ln>
                  <a:noFill/>
                </a:ln>
                <a:solidFill>
                  <a:srgbClr val="001965"/>
                </a:solidFill>
                <a:effectLst/>
                <a:uLnTx/>
                <a:uFillTx/>
                <a:latin typeface="Apis For Office"/>
                <a:ea typeface="+mn-ea"/>
                <a:cs typeface="+mn-cs"/>
              </a:rPr>
              <a:t>Management of contributory conditions</a:t>
            </a:r>
          </a:p>
        </p:txBody>
      </p:sp>
      <p:sp>
        <p:nvSpPr>
          <p:cNvPr id="12" name="Freeform: Shape 11">
            <a:extLst>
              <a:ext uri="{FF2B5EF4-FFF2-40B4-BE49-F238E27FC236}">
                <a16:creationId xmlns:a16="http://schemas.microsoft.com/office/drawing/2014/main" id="{05F8BA3E-B80D-4ABA-8F73-26A0E8B50E2C}"/>
              </a:ext>
            </a:extLst>
          </p:cNvPr>
          <p:cNvSpPr/>
          <p:nvPr/>
        </p:nvSpPr>
        <p:spPr>
          <a:xfrm>
            <a:off x="4572000" y="4138855"/>
            <a:ext cx="753666" cy="319088"/>
          </a:xfrm>
          <a:custGeom>
            <a:avLst/>
            <a:gdLst>
              <a:gd name="connsiteX0" fmla="*/ 0 w 3993470"/>
              <a:gd name="connsiteY0" fmla="*/ 63961 h 383760"/>
              <a:gd name="connsiteX1" fmla="*/ 63961 w 3993470"/>
              <a:gd name="connsiteY1" fmla="*/ 0 h 383760"/>
              <a:gd name="connsiteX2" fmla="*/ 3929509 w 3993470"/>
              <a:gd name="connsiteY2" fmla="*/ 0 h 383760"/>
              <a:gd name="connsiteX3" fmla="*/ 3993470 w 3993470"/>
              <a:gd name="connsiteY3" fmla="*/ 63961 h 383760"/>
              <a:gd name="connsiteX4" fmla="*/ 3993470 w 3993470"/>
              <a:gd name="connsiteY4" fmla="*/ 319799 h 383760"/>
              <a:gd name="connsiteX5" fmla="*/ 3929509 w 3993470"/>
              <a:gd name="connsiteY5" fmla="*/ 383760 h 383760"/>
              <a:gd name="connsiteX6" fmla="*/ 63961 w 3993470"/>
              <a:gd name="connsiteY6" fmla="*/ 383760 h 383760"/>
              <a:gd name="connsiteX7" fmla="*/ 0 w 3993470"/>
              <a:gd name="connsiteY7" fmla="*/ 319799 h 383760"/>
              <a:gd name="connsiteX8" fmla="*/ 0 w 3993470"/>
              <a:gd name="connsiteY8" fmla="*/ 63961 h 383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93470" h="383760">
                <a:moveTo>
                  <a:pt x="0" y="63961"/>
                </a:moveTo>
                <a:cubicBezTo>
                  <a:pt x="0" y="28636"/>
                  <a:pt x="28636" y="0"/>
                  <a:pt x="63961" y="0"/>
                </a:cubicBezTo>
                <a:lnTo>
                  <a:pt x="3929509" y="0"/>
                </a:lnTo>
                <a:cubicBezTo>
                  <a:pt x="3964834" y="0"/>
                  <a:pt x="3993470" y="28636"/>
                  <a:pt x="3993470" y="63961"/>
                </a:cubicBezTo>
                <a:lnTo>
                  <a:pt x="3993470" y="319799"/>
                </a:lnTo>
                <a:cubicBezTo>
                  <a:pt x="3993470" y="355124"/>
                  <a:pt x="3964834" y="383760"/>
                  <a:pt x="3929509" y="383760"/>
                </a:cubicBezTo>
                <a:lnTo>
                  <a:pt x="63961" y="383760"/>
                </a:lnTo>
                <a:cubicBezTo>
                  <a:pt x="28636" y="383760"/>
                  <a:pt x="0" y="355124"/>
                  <a:pt x="0" y="319799"/>
                </a:cubicBezTo>
                <a:lnTo>
                  <a:pt x="0" y="63961"/>
                </a:lnTo>
                <a:close/>
              </a:path>
            </a:pathLst>
          </a:custGeom>
          <a:solidFill>
            <a:srgbClr val="005AD2">
              <a:lumMod val="40000"/>
              <a:lumOff val="60000"/>
            </a:srgbClr>
          </a:solidFill>
          <a:ln w="12700" cap="flat" cmpd="sng" algn="ctr">
            <a:solidFill>
              <a:srgbClr val="FFFFFF">
                <a:hueOff val="0"/>
                <a:satOff val="0"/>
                <a:lumOff val="0"/>
                <a:alphaOff val="0"/>
              </a:srgbClr>
            </a:solidFill>
            <a:prstDash val="solid"/>
            <a:miter lim="800000"/>
          </a:ln>
          <a:effectLst/>
        </p:spPr>
        <p:txBody>
          <a:bodyPr lIns="127259" tIns="14051" rIns="127259" bIns="14051" spcCol="1270" anchor="ctr"/>
          <a:lstStyle/>
          <a:p>
            <a:pPr marL="0" marR="0" lvl="0" indent="0" algn="ctr" defTabSz="433388" rtl="0" eaLnBrk="1" fontAlgn="auto" latinLnBrk="0" hangingPunct="1">
              <a:lnSpc>
                <a:spcPct val="90000"/>
              </a:lnSpc>
              <a:spcBef>
                <a:spcPct val="0"/>
              </a:spcBef>
              <a:spcAft>
                <a:spcPct val="35000"/>
              </a:spcAft>
              <a:buClrTx/>
              <a:buSzTx/>
              <a:buFontTx/>
              <a:buNone/>
              <a:tabLst/>
              <a:defRPr/>
            </a:pPr>
            <a:r>
              <a:rPr kumimoji="0" lang="en-GB" sz="1350" b="1" i="0" u="none" strike="noStrike" kern="0" cap="none" spc="0" normalizeH="0" baseline="0" noProof="0" dirty="0">
                <a:ln>
                  <a:noFill/>
                </a:ln>
                <a:solidFill>
                  <a:srgbClr val="001965"/>
                </a:solidFill>
                <a:effectLst/>
                <a:uLnTx/>
                <a:uFillTx/>
                <a:latin typeface="Apis For Office"/>
                <a:ea typeface="+mn-ea"/>
                <a:cs typeface="+mn-cs"/>
              </a:rPr>
              <a:t>ACC</a:t>
            </a:r>
            <a:r>
              <a:rPr kumimoji="0" lang="en-GB" sz="1350" b="1" i="0" u="none" strike="noStrike" kern="0" cap="none" spc="0" normalizeH="0" baseline="30000" noProof="0" dirty="0">
                <a:ln>
                  <a:noFill/>
                </a:ln>
                <a:solidFill>
                  <a:srgbClr val="001965"/>
                </a:solidFill>
                <a:effectLst/>
                <a:uLnTx/>
                <a:uFillTx/>
                <a:latin typeface="Apis For Office"/>
                <a:ea typeface="+mn-ea"/>
                <a:cs typeface="+mn-cs"/>
              </a:rPr>
              <a:t>3</a:t>
            </a:r>
            <a:endParaRPr kumimoji="0" lang="en-GB" sz="1350" b="1" i="0" u="none" strike="noStrike" kern="0" cap="none" spc="0" normalizeH="0" baseline="0" noProof="0" dirty="0">
              <a:ln>
                <a:noFill/>
              </a:ln>
              <a:solidFill>
                <a:srgbClr val="001965"/>
              </a:solidFill>
              <a:effectLst/>
              <a:uLnTx/>
              <a:uFillTx/>
              <a:latin typeface="Apis For Office"/>
              <a:ea typeface="+mn-ea"/>
              <a:cs typeface="+mn-cs"/>
            </a:endParaRPr>
          </a:p>
        </p:txBody>
      </p:sp>
      <p:sp>
        <p:nvSpPr>
          <p:cNvPr id="13" name="Rectangle: Rounded Corners 12">
            <a:extLst>
              <a:ext uri="{FF2B5EF4-FFF2-40B4-BE49-F238E27FC236}">
                <a16:creationId xmlns:a16="http://schemas.microsoft.com/office/drawing/2014/main" id="{D96A81D8-4C28-4EBB-A230-92D6CE8C72C1}"/>
              </a:ext>
            </a:extLst>
          </p:cNvPr>
          <p:cNvSpPr/>
          <p:nvPr/>
        </p:nvSpPr>
        <p:spPr>
          <a:xfrm>
            <a:off x="700088" y="2156464"/>
            <a:ext cx="3590925" cy="575072"/>
          </a:xfrm>
          <a:prstGeom prst="roundRect">
            <a:avLst/>
          </a:prstGeom>
          <a:solidFill>
            <a:srgbClr val="001965">
              <a:lumMod val="10000"/>
              <a:lumOff val="90000"/>
            </a:srgbClr>
          </a:solidFill>
          <a:ln w="12700" cap="flat" cmpd="sng" algn="ctr">
            <a:noFill/>
            <a:prstDash val="solid"/>
            <a:miter lim="800000"/>
          </a:ln>
          <a:effectLst/>
        </p:spPr>
        <p:txBody>
          <a:bodyPr lIns="54000" tIns="27000" rIns="54000" bIns="2700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a:ln>
                  <a:noFill/>
                </a:ln>
                <a:solidFill>
                  <a:srgbClr val="001965"/>
                </a:solidFill>
                <a:effectLst/>
                <a:uLnTx/>
                <a:uFillTx/>
                <a:latin typeface="Apis For Office"/>
                <a:ea typeface="+mn-ea"/>
                <a:cs typeface="+mn-cs"/>
              </a:rPr>
              <a:t>Diagnosis</a:t>
            </a:r>
          </a:p>
        </p:txBody>
      </p:sp>
      <p:sp>
        <p:nvSpPr>
          <p:cNvPr id="14" name="Rectangle: Rounded Corners 13">
            <a:extLst>
              <a:ext uri="{FF2B5EF4-FFF2-40B4-BE49-F238E27FC236}">
                <a16:creationId xmlns:a16="http://schemas.microsoft.com/office/drawing/2014/main" id="{4353886D-ACE6-446C-B90D-169BB77303C0}"/>
              </a:ext>
            </a:extLst>
          </p:cNvPr>
          <p:cNvSpPr/>
          <p:nvPr/>
        </p:nvSpPr>
        <p:spPr>
          <a:xfrm>
            <a:off x="4852988" y="2156464"/>
            <a:ext cx="3590925" cy="575072"/>
          </a:xfrm>
          <a:prstGeom prst="roundRect">
            <a:avLst/>
          </a:prstGeom>
          <a:solidFill>
            <a:srgbClr val="2A918B">
              <a:lumMod val="20000"/>
              <a:lumOff val="80000"/>
            </a:srgbClr>
          </a:solidFill>
          <a:ln w="12700" cap="flat" cmpd="sng" algn="ctr">
            <a:noFill/>
            <a:prstDash val="solid"/>
            <a:miter lim="800000"/>
          </a:ln>
          <a:effectLst/>
        </p:spPr>
        <p:txBody>
          <a:bodyPr lIns="54000" tIns="27000" rIns="54000" bIns="2700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a:ln>
                  <a:noFill/>
                </a:ln>
                <a:solidFill>
                  <a:srgbClr val="001965"/>
                </a:solidFill>
                <a:effectLst/>
                <a:uLnTx/>
                <a:uFillTx/>
                <a:latin typeface="Apis For Office"/>
                <a:ea typeface="+mn-ea"/>
                <a:cs typeface="+mn-cs"/>
              </a:rPr>
              <a:t>Management</a:t>
            </a:r>
          </a:p>
        </p:txBody>
      </p:sp>
      <p:pic>
        <p:nvPicPr>
          <p:cNvPr id="15" name="Picture 14">
            <a:extLst>
              <a:ext uri="{FF2B5EF4-FFF2-40B4-BE49-F238E27FC236}">
                <a16:creationId xmlns:a16="http://schemas.microsoft.com/office/drawing/2014/main" id="{365580B0-4F8F-49DF-B349-EE9ED6A7FCB8}"/>
              </a:ext>
            </a:extLst>
          </p:cNvPr>
          <p:cNvPicPr>
            <a:picLocks noChangeAspect="1"/>
          </p:cNvPicPr>
          <p:nvPr/>
        </p:nvPicPr>
        <p:blipFill rotWithShape="1">
          <a:blip r:embed="rId3" cstate="hqprint">
            <a:duotone>
              <a:srgbClr val="001965">
                <a:shade val="45000"/>
                <a:satMod val="135000"/>
              </a:srgbClr>
              <a:prstClr val="white"/>
            </a:duotone>
            <a:extLst>
              <a:ext uri="{28A0092B-C50C-407E-A947-70E740481C1C}">
                <a14:useLocalDpi xmlns:a14="http://schemas.microsoft.com/office/drawing/2010/main" val="0"/>
              </a:ext>
            </a:extLst>
          </a:blip>
          <a:srcRect/>
          <a:stretch/>
        </p:blipFill>
        <p:spPr>
          <a:xfrm>
            <a:off x="5052670" y="2237087"/>
            <a:ext cx="506315" cy="413249"/>
          </a:xfrm>
          <a:prstGeom prst="rect">
            <a:avLst/>
          </a:prstGeom>
        </p:spPr>
      </p:pic>
      <p:pic>
        <p:nvPicPr>
          <p:cNvPr id="16" name="Picture 15">
            <a:extLst>
              <a:ext uri="{FF2B5EF4-FFF2-40B4-BE49-F238E27FC236}">
                <a16:creationId xmlns:a16="http://schemas.microsoft.com/office/drawing/2014/main" id="{D5130E96-7455-4002-8901-86C01C095F5F}"/>
              </a:ext>
            </a:extLst>
          </p:cNvPr>
          <p:cNvPicPr>
            <a:picLocks noChangeAspect="1"/>
          </p:cNvPicPr>
          <p:nvPr/>
        </p:nvPicPr>
        <p:blipFill rotWithShape="1">
          <a:blip r:embed="rId4" cstate="hqprint">
            <a:duotone>
              <a:srgbClr val="001965">
                <a:shade val="45000"/>
                <a:satMod val="135000"/>
              </a:srgbClr>
              <a:prstClr val="white"/>
            </a:duotone>
            <a:extLst>
              <a:ext uri="{28A0092B-C50C-407E-A947-70E740481C1C}">
                <a14:useLocalDpi xmlns:a14="http://schemas.microsoft.com/office/drawing/2010/main" val="0"/>
              </a:ext>
            </a:extLst>
          </a:blip>
          <a:srcRect/>
          <a:stretch/>
        </p:blipFill>
        <p:spPr>
          <a:xfrm>
            <a:off x="829249" y="2176948"/>
            <a:ext cx="686497" cy="542135"/>
          </a:xfrm>
          <a:prstGeom prst="rect">
            <a:avLst/>
          </a:prstGeom>
        </p:spPr>
      </p:pic>
      <p:sp>
        <p:nvSpPr>
          <p:cNvPr id="17" name="Title 4">
            <a:extLst>
              <a:ext uri="{FF2B5EF4-FFF2-40B4-BE49-F238E27FC236}">
                <a16:creationId xmlns:a16="http://schemas.microsoft.com/office/drawing/2014/main" id="{ED655577-D952-4EAB-937B-808B2ECCC412}"/>
              </a:ext>
            </a:extLst>
          </p:cNvPr>
          <p:cNvSpPr txBox="1">
            <a:spLocks/>
          </p:cNvSpPr>
          <p:nvPr/>
        </p:nvSpPr>
        <p:spPr bwMode="auto">
          <a:xfrm>
            <a:off x="486000" y="1190947"/>
            <a:ext cx="8172450" cy="972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685800" rtl="0" fontAlgn="base">
              <a:spcBef>
                <a:spcPct val="0"/>
              </a:spcBef>
              <a:spcAft>
                <a:spcPct val="0"/>
              </a:spcAft>
              <a:defRPr sz="2700" kern="1200">
                <a:solidFill>
                  <a:schemeClr val="tx2"/>
                </a:solidFill>
                <a:latin typeface="+mj-lt"/>
                <a:ea typeface="+mj-ea"/>
                <a:cs typeface="+mj-cs"/>
              </a:defRPr>
            </a:lvl1pPr>
            <a:lvl2pPr algn="l" defTabSz="685800" rtl="0" fontAlgn="base">
              <a:spcBef>
                <a:spcPct val="0"/>
              </a:spcBef>
              <a:spcAft>
                <a:spcPct val="0"/>
              </a:spcAft>
              <a:defRPr sz="2700">
                <a:solidFill>
                  <a:schemeClr val="tx2"/>
                </a:solidFill>
                <a:latin typeface="Apis For Office"/>
              </a:defRPr>
            </a:lvl2pPr>
            <a:lvl3pPr algn="l" defTabSz="685800" rtl="0" fontAlgn="base">
              <a:spcBef>
                <a:spcPct val="0"/>
              </a:spcBef>
              <a:spcAft>
                <a:spcPct val="0"/>
              </a:spcAft>
              <a:defRPr sz="2700">
                <a:solidFill>
                  <a:schemeClr val="tx2"/>
                </a:solidFill>
                <a:latin typeface="Apis For Office"/>
              </a:defRPr>
            </a:lvl3pPr>
            <a:lvl4pPr algn="l" defTabSz="685800" rtl="0" fontAlgn="base">
              <a:spcBef>
                <a:spcPct val="0"/>
              </a:spcBef>
              <a:spcAft>
                <a:spcPct val="0"/>
              </a:spcAft>
              <a:defRPr sz="2700">
                <a:solidFill>
                  <a:schemeClr val="tx2"/>
                </a:solidFill>
                <a:latin typeface="Apis For Office"/>
              </a:defRPr>
            </a:lvl4pPr>
            <a:lvl5pPr algn="l" defTabSz="685800" rtl="0" fontAlgn="base">
              <a:spcBef>
                <a:spcPct val="0"/>
              </a:spcBef>
              <a:spcAft>
                <a:spcPct val="0"/>
              </a:spcAft>
              <a:defRPr sz="2700">
                <a:solidFill>
                  <a:schemeClr val="tx2"/>
                </a:solidFill>
                <a:latin typeface="Apis For Office"/>
              </a:defRPr>
            </a:lvl5pPr>
            <a:lvl6pPr marL="457200" algn="l" defTabSz="685800" rtl="0" fontAlgn="base">
              <a:spcBef>
                <a:spcPct val="0"/>
              </a:spcBef>
              <a:spcAft>
                <a:spcPct val="0"/>
              </a:spcAft>
              <a:defRPr sz="2700">
                <a:solidFill>
                  <a:schemeClr val="tx2"/>
                </a:solidFill>
                <a:latin typeface="Apis For Office"/>
              </a:defRPr>
            </a:lvl6pPr>
            <a:lvl7pPr marL="914400" algn="l" defTabSz="685800" rtl="0" fontAlgn="base">
              <a:spcBef>
                <a:spcPct val="0"/>
              </a:spcBef>
              <a:spcAft>
                <a:spcPct val="0"/>
              </a:spcAft>
              <a:defRPr sz="2700">
                <a:solidFill>
                  <a:schemeClr val="tx2"/>
                </a:solidFill>
                <a:latin typeface="Apis For Office"/>
              </a:defRPr>
            </a:lvl7pPr>
            <a:lvl8pPr marL="1371600" algn="l" defTabSz="685800" rtl="0" fontAlgn="base">
              <a:spcBef>
                <a:spcPct val="0"/>
              </a:spcBef>
              <a:spcAft>
                <a:spcPct val="0"/>
              </a:spcAft>
              <a:defRPr sz="2700">
                <a:solidFill>
                  <a:schemeClr val="tx2"/>
                </a:solidFill>
                <a:latin typeface="Apis For Office"/>
              </a:defRPr>
            </a:lvl8pPr>
            <a:lvl9pPr marL="1828800" algn="l" defTabSz="685800" rtl="0" fontAlgn="base">
              <a:spcBef>
                <a:spcPct val="0"/>
              </a:spcBef>
              <a:spcAft>
                <a:spcPct val="0"/>
              </a:spcAft>
              <a:defRPr sz="2700">
                <a:solidFill>
                  <a:schemeClr val="tx2"/>
                </a:solidFill>
                <a:latin typeface="Apis For Office"/>
              </a:defRPr>
            </a:lvl9pPr>
          </a:lstStyle>
          <a:p>
            <a:pPr marL="0" marR="0" lvl="0" indent="0" algn="l" defTabSz="514350" rtl="0" eaLnBrk="1" fontAlgn="base" latinLnBrk="0" hangingPunct="1">
              <a:lnSpc>
                <a:spcPct val="100000"/>
              </a:lnSpc>
              <a:spcBef>
                <a:spcPct val="0"/>
              </a:spcBef>
              <a:spcAft>
                <a:spcPct val="0"/>
              </a:spcAft>
              <a:buClrTx/>
              <a:buSzTx/>
              <a:buFontTx/>
              <a:buNone/>
              <a:tabLst/>
              <a:defRPr/>
            </a:pPr>
            <a:r>
              <a:rPr kumimoji="0" lang="en-GB" altLang="en-US" sz="2700" b="0" i="0" u="none" strike="noStrike" kern="1200" cap="none" spc="0" normalizeH="0" baseline="0" noProof="0" dirty="0">
                <a:ln>
                  <a:noFill/>
                </a:ln>
                <a:solidFill>
                  <a:srgbClr val="001965"/>
                </a:solidFill>
                <a:effectLst/>
                <a:uLnTx/>
                <a:uFillTx/>
                <a:latin typeface="Apis For Office"/>
                <a:ea typeface="+mj-ea"/>
                <a:cs typeface="+mj-cs"/>
              </a:rPr>
              <a:t>ESC and ACC guideline recommendations for diagnosis and treatment of HFpEF</a:t>
            </a:r>
            <a:r>
              <a:rPr kumimoji="0" lang="en-GB" altLang="en-US" sz="2700" b="0" i="0" u="none" strike="noStrike" kern="1200" cap="none" spc="0" normalizeH="0" baseline="30000" noProof="0" dirty="0">
                <a:ln>
                  <a:noFill/>
                </a:ln>
                <a:solidFill>
                  <a:srgbClr val="001965"/>
                </a:solidFill>
                <a:effectLst/>
                <a:uLnTx/>
                <a:uFillTx/>
                <a:latin typeface="Apis For Office"/>
                <a:ea typeface="+mj-ea"/>
                <a:cs typeface="+mj-cs"/>
              </a:rPr>
              <a:t>1,2</a:t>
            </a:r>
            <a:endParaRPr kumimoji="0" lang="en-GB" altLang="en-US" sz="2700" b="0" i="0" u="none" strike="noStrike" kern="1200" cap="none" spc="0" normalizeH="0" baseline="0" noProof="0" dirty="0">
              <a:ln>
                <a:noFill/>
              </a:ln>
              <a:solidFill>
                <a:srgbClr val="001965"/>
              </a:solidFill>
              <a:effectLst/>
              <a:uLnTx/>
              <a:uFillTx/>
              <a:latin typeface="Apis For Office"/>
              <a:ea typeface="+mj-ea"/>
              <a:cs typeface="+mj-cs"/>
            </a:endParaRPr>
          </a:p>
        </p:txBody>
      </p:sp>
    </p:spTree>
    <p:extLst>
      <p:ext uri="{BB962C8B-B14F-4D97-AF65-F5344CB8AC3E}">
        <p14:creationId xmlns:p14="http://schemas.microsoft.com/office/powerpoint/2010/main" val="39950472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3273653" cy="369332"/>
          </a:xfrm>
          <a:prstGeom prst="rect">
            <a:avLst/>
          </a:prstGeom>
          <a:noFill/>
        </p:spPr>
        <p:txBody>
          <a:bodyPr wrap="none" lIns="91440" tIns="45720" rIns="91440" bIns="45720" anchor="t">
            <a:spAutoFit/>
          </a:bodyPr>
          <a:lstStyle/>
          <a:p>
            <a:r>
              <a:rPr lang="en-US" dirty="0"/>
              <a:t>Manage Associated Conditions</a:t>
            </a:r>
            <a:endParaRPr dirty="0"/>
          </a:p>
        </p:txBody>
      </p:sp>
      <p:sp>
        <p:nvSpPr>
          <p:cNvPr id="5" name="TextBox 4"/>
          <p:cNvSpPr txBox="1"/>
          <p:nvPr/>
        </p:nvSpPr>
        <p:spPr>
          <a:xfrm>
            <a:off x="457200" y="1495269"/>
            <a:ext cx="1822935" cy="1754326"/>
          </a:xfrm>
          <a:prstGeom prst="rect">
            <a:avLst/>
          </a:prstGeom>
          <a:noFill/>
        </p:spPr>
        <p:txBody>
          <a:bodyPr wrap="none" lIns="91440" tIns="45720" rIns="91440" bIns="45720" anchor="t">
            <a:spAutoFit/>
          </a:bodyPr>
          <a:lstStyle/>
          <a:p>
            <a:r>
              <a:rPr dirty="0"/>
              <a:t>1. </a:t>
            </a:r>
            <a:r>
              <a:rPr lang="en-US" dirty="0"/>
              <a:t>Diabetes</a:t>
            </a:r>
          </a:p>
          <a:p>
            <a:r>
              <a:rPr lang="en-US" dirty="0"/>
              <a:t>2. Hypertension</a:t>
            </a:r>
          </a:p>
          <a:p>
            <a:r>
              <a:rPr lang="en-US" dirty="0"/>
              <a:t>3. AF</a:t>
            </a:r>
          </a:p>
          <a:p>
            <a:r>
              <a:rPr lang="en-US" dirty="0"/>
              <a:t>4. Obesity</a:t>
            </a:r>
          </a:p>
          <a:p>
            <a:r>
              <a:rPr lang="en-US" dirty="0"/>
              <a:t>5. OSA</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5F36220-C4E2-3F6B-0469-D755E3619897}"/>
              </a:ext>
            </a:extLst>
          </p:cNvPr>
          <p:cNvSpPr>
            <a:spLocks noGrp="1"/>
          </p:cNvSpPr>
          <p:nvPr>
            <p:ph type="title"/>
          </p:nvPr>
        </p:nvSpPr>
        <p:spPr/>
        <p:txBody>
          <a:bodyPr/>
          <a:lstStyle/>
          <a:p>
            <a:r>
              <a:rPr lang="en-US" dirty="0"/>
              <a:t>2021 ESC Guideline Recommendations for Diagnosis of HF</a:t>
            </a:r>
            <a:endParaRPr lang="en-GB" dirty="0"/>
          </a:p>
        </p:txBody>
      </p:sp>
      <p:sp>
        <p:nvSpPr>
          <p:cNvPr id="7" name="Text Placeholder 6">
            <a:extLst>
              <a:ext uri="{FF2B5EF4-FFF2-40B4-BE49-F238E27FC236}">
                <a16:creationId xmlns:a16="http://schemas.microsoft.com/office/drawing/2014/main" id="{333C0AE6-7ACF-7385-8915-A8A3003384CB}"/>
              </a:ext>
            </a:extLst>
          </p:cNvPr>
          <p:cNvSpPr>
            <a:spLocks noGrp="1"/>
          </p:cNvSpPr>
          <p:nvPr>
            <p:ph type="body" sz="quarter" idx="13"/>
          </p:nvPr>
        </p:nvSpPr>
        <p:spPr>
          <a:xfrm>
            <a:off x="485999" y="5514750"/>
            <a:ext cx="6742841" cy="243000"/>
          </a:xfrm>
        </p:spPr>
        <p:txBody>
          <a:bodyPr/>
          <a:lstStyle/>
          <a:p>
            <a:r>
              <a:rPr lang="en-GB" sz="600" dirty="0"/>
              <a:t>BNP, B-type natriuretic peptide; ECG, electrocardiogram; ESC, European Society of Cardiology; HF, heart failure; HFmrEF, heart failure with mildly reduced ejection fraction; HFpEF, heart failure with preserved ejection fraction; HFrEF, heart failure with reduced ejection fraction; LVEF, left ventricle ejection fraction; NP, natriuretic peptide; NT-proBNP, N-terminal pro–B-type natriuretic peptide</a:t>
            </a:r>
            <a:br>
              <a:rPr lang="en-GB" sz="600" dirty="0"/>
            </a:br>
            <a:r>
              <a:rPr lang="en-GB" sz="600" dirty="0"/>
              <a:t>1. McDonagh TA et al. Eur Heart J 2021;42:3599–3726</a:t>
            </a:r>
          </a:p>
        </p:txBody>
      </p:sp>
      <p:sp>
        <p:nvSpPr>
          <p:cNvPr id="10" name="Rounded Rectangle 4">
            <a:extLst>
              <a:ext uri="{FF2B5EF4-FFF2-40B4-BE49-F238E27FC236}">
                <a16:creationId xmlns:a16="http://schemas.microsoft.com/office/drawing/2014/main" id="{16EDD6A0-40B9-7B4F-1974-07FA92E4EF22}"/>
              </a:ext>
            </a:extLst>
          </p:cNvPr>
          <p:cNvSpPr/>
          <p:nvPr/>
        </p:nvSpPr>
        <p:spPr>
          <a:xfrm>
            <a:off x="476135" y="2549551"/>
            <a:ext cx="1213557" cy="2131403"/>
          </a:xfrm>
          <a:prstGeom prst="rect">
            <a:avLst/>
          </a:prstGeom>
          <a:solidFill>
            <a:schemeClr val="accent1">
              <a:lumMod val="10000"/>
              <a:lumOff val="90000"/>
            </a:schemeClr>
          </a:solidFill>
          <a:ln>
            <a:noFill/>
          </a:ln>
        </p:spPr>
        <p:style>
          <a:lnRef idx="0">
            <a:scrgbClr r="0" g="0" b="0"/>
          </a:lnRef>
          <a:fillRef idx="0">
            <a:scrgbClr r="0" g="0" b="0"/>
          </a:fillRef>
          <a:effectRef idx="0">
            <a:scrgbClr r="0" g="0" b="0"/>
          </a:effectRef>
          <a:fontRef idx="minor">
            <a:schemeClr val="lt1"/>
          </a:fontRef>
        </p:style>
        <p:txBody>
          <a:bodyPr lIns="68580" tIns="27000" rIns="68580" bIns="68580" rtlCol="0" anchor="b">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l"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Patient with suspected HF</a:t>
            </a:r>
            <a:r>
              <a:rPr kumimoji="0" lang="en-US" sz="1050" b="1" i="0" u="none" strike="noStrike" kern="1200" cap="none" spc="0" normalizeH="0" baseline="30000" noProof="0" dirty="0">
                <a:ln>
                  <a:noFill/>
                </a:ln>
                <a:solidFill>
                  <a:srgbClr val="001965"/>
                </a:solidFill>
                <a:effectLst/>
                <a:uLnTx/>
                <a:uFillTx/>
                <a:latin typeface="Apis For Office"/>
                <a:ea typeface="+mn-ea"/>
                <a:cs typeface="+mn-cs"/>
              </a:rPr>
              <a:t>1</a:t>
            </a:r>
          </a:p>
          <a:p>
            <a:pPr marL="128588" marR="0" lvl="0" indent="-128588"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Risk factors</a:t>
            </a:r>
          </a:p>
          <a:p>
            <a:pPr marL="128588" marR="0" lvl="0" indent="-128588"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Symptoms and/or signs</a:t>
            </a:r>
          </a:p>
          <a:p>
            <a:pPr marL="128588" marR="0" lvl="0" indent="-128588"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Abnormal ECG</a:t>
            </a:r>
          </a:p>
        </p:txBody>
      </p:sp>
      <p:sp>
        <p:nvSpPr>
          <p:cNvPr id="11" name="Rounded Rectangle 4">
            <a:extLst>
              <a:ext uri="{FF2B5EF4-FFF2-40B4-BE49-F238E27FC236}">
                <a16:creationId xmlns:a16="http://schemas.microsoft.com/office/drawing/2014/main" id="{26AB3E5A-1379-BCFD-A3DB-A5D144700E30}"/>
              </a:ext>
            </a:extLst>
          </p:cNvPr>
          <p:cNvSpPr/>
          <p:nvPr/>
        </p:nvSpPr>
        <p:spPr>
          <a:xfrm>
            <a:off x="2138553" y="2549551"/>
            <a:ext cx="1343110" cy="1138678"/>
          </a:xfrm>
          <a:prstGeom prst="rect">
            <a:avLst/>
          </a:prstGeom>
          <a:solidFill>
            <a:schemeClr val="accent1">
              <a:lumMod val="10000"/>
              <a:lumOff val="90000"/>
            </a:schemeClr>
          </a:solidFill>
          <a:ln>
            <a:noFill/>
          </a:ln>
        </p:spPr>
        <p:style>
          <a:lnRef idx="0">
            <a:scrgbClr r="0" g="0" b="0"/>
          </a:lnRef>
          <a:fillRef idx="0">
            <a:scrgbClr r="0" g="0" b="0"/>
          </a:fillRef>
          <a:effectRef idx="0">
            <a:scrgbClr r="0" g="0" b="0"/>
          </a:effectRef>
          <a:fontRef idx="minor">
            <a:schemeClr val="lt1"/>
          </a:fontRef>
        </p:style>
        <p:txBody>
          <a:bodyPr lIns="68580" tIns="68580" rIns="68580" bIns="68580" rtlCol="0" anchor="ctr">
            <a:noAutofit/>
          </a:bodyPr>
          <a:lstStyle/>
          <a:p>
            <a:pPr marL="0" marR="0" lvl="0" indent="0" algn="l"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Natriuretic peptides (NPs)</a:t>
            </a:r>
            <a:endParaRPr kumimoji="0" lang="en-US" sz="1050" b="1" i="0" u="none" strike="noStrike" kern="1200" cap="none" spc="0" normalizeH="0" baseline="30000" noProof="0" dirty="0">
              <a:ln>
                <a:noFill/>
              </a:ln>
              <a:solidFill>
                <a:srgbClr val="001965"/>
              </a:solidFill>
              <a:effectLst/>
              <a:uLnTx/>
              <a:uFillTx/>
              <a:latin typeface="Apis For Office"/>
              <a:ea typeface="+mn-ea"/>
              <a:cs typeface="+mn-cs"/>
            </a:endParaRPr>
          </a:p>
          <a:p>
            <a:pPr marL="128588" marR="0" lvl="0" indent="-85725"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75" b="0" i="0" u="none" strike="noStrike" kern="1200" cap="none" spc="0" normalizeH="0" baseline="0" noProof="0" dirty="0">
                <a:ln>
                  <a:noFill/>
                </a:ln>
                <a:solidFill>
                  <a:srgbClr val="001965"/>
                </a:solidFill>
                <a:effectLst/>
                <a:uLnTx/>
                <a:uFillTx/>
                <a:latin typeface="Apis For Office"/>
                <a:ea typeface="+mn-ea"/>
                <a:cs typeface="+mn-cs"/>
              </a:rPr>
              <a:t>NT-proBNP levels ≥125 pg/mL</a:t>
            </a:r>
          </a:p>
          <a:p>
            <a:pPr marL="128588" marR="0" lvl="0" indent="-85725"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rPr>
              <a:t>BNP levels </a:t>
            </a:r>
            <a:br>
              <a:rPr kumimoji="0" lang="en-US"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rPr>
            </a:br>
            <a:r>
              <a:rPr kumimoji="0" lang="en-US"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rPr>
              <a:t>≥35 pg/mL</a:t>
            </a:r>
            <a:endParaRPr kumimoji="0" lang="en-GB"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endParaRPr>
          </a:p>
        </p:txBody>
      </p:sp>
      <p:sp>
        <p:nvSpPr>
          <p:cNvPr id="12" name="Rounded Rectangle 4">
            <a:extLst>
              <a:ext uri="{FF2B5EF4-FFF2-40B4-BE49-F238E27FC236}">
                <a16:creationId xmlns:a16="http://schemas.microsoft.com/office/drawing/2014/main" id="{A3C75D94-6083-E23B-39BE-FB3DF955DF7B}"/>
              </a:ext>
            </a:extLst>
          </p:cNvPr>
          <p:cNvSpPr/>
          <p:nvPr/>
        </p:nvSpPr>
        <p:spPr>
          <a:xfrm>
            <a:off x="2917923" y="4293518"/>
            <a:ext cx="2618675" cy="25833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sng" strike="noStrike" kern="1200" cap="none" spc="0" normalizeH="0" baseline="0" noProof="0" dirty="0">
                <a:ln>
                  <a:noFill/>
                </a:ln>
                <a:solidFill>
                  <a:srgbClr val="001965"/>
                </a:solidFill>
                <a:effectLst/>
                <a:uLnTx/>
                <a:uFillTx/>
                <a:latin typeface="Apis For Office"/>
                <a:ea typeface="+mn-ea"/>
                <a:cs typeface="+mn-cs"/>
              </a:rPr>
              <a:t>HF unlikely</a:t>
            </a:r>
            <a:r>
              <a:rPr kumimoji="0" lang="en-US" sz="1050" b="0" i="0" u="none" strike="noStrike" kern="1200" cap="none" spc="0" normalizeH="0" baseline="0" noProof="0" dirty="0">
                <a:ln>
                  <a:noFill/>
                </a:ln>
                <a:solidFill>
                  <a:srgbClr val="001965"/>
                </a:solidFill>
                <a:effectLst/>
                <a:uLnTx/>
                <a:uFillTx/>
                <a:latin typeface="Apis For Office"/>
                <a:ea typeface="+mn-ea"/>
                <a:cs typeface="+mn-cs"/>
              </a:rPr>
              <a:t>: consider other diagnosis</a:t>
            </a:r>
            <a:endParaRPr kumimoji="0" lang="en-GB"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13" name="TextBox 12">
            <a:extLst>
              <a:ext uri="{FF2B5EF4-FFF2-40B4-BE49-F238E27FC236}">
                <a16:creationId xmlns:a16="http://schemas.microsoft.com/office/drawing/2014/main" id="{1067114E-F7B1-9AC9-2F02-7B94118258FB}"/>
              </a:ext>
            </a:extLst>
          </p:cNvPr>
          <p:cNvSpPr txBox="1"/>
          <p:nvPr/>
        </p:nvSpPr>
        <p:spPr>
          <a:xfrm>
            <a:off x="3527888" y="2835796"/>
            <a:ext cx="954125" cy="877163"/>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Yes</a:t>
            </a:r>
          </a:p>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endParaRPr kumimoji="0" lang="en-US" sz="1050" b="1" i="0" u="none" strike="noStrike" kern="1200" cap="none" spc="0" normalizeH="0" baseline="0" noProof="0" dirty="0">
              <a:ln>
                <a:noFill/>
              </a:ln>
              <a:solidFill>
                <a:srgbClr val="001965"/>
              </a:solidFill>
              <a:effectLst/>
              <a:uLnTx/>
              <a:uFillTx/>
              <a:latin typeface="Apis For Office"/>
              <a:ea typeface="+mn-ea"/>
              <a:cs typeface="+mn-cs"/>
            </a:endParaRPr>
          </a:p>
          <a:p>
            <a:pPr marL="85725" marR="0" lvl="0" indent="-85725" algn="l" defTabSz="685766" rtl="0" eaLnBrk="1" fontAlgn="auto" latinLnBrk="0" hangingPunct="1">
              <a:lnSpc>
                <a:spcPct val="100000"/>
              </a:lnSpc>
              <a:spcBef>
                <a:spcPts val="0"/>
              </a:spcBef>
              <a:spcAft>
                <a:spcPts val="0"/>
              </a:spcAft>
              <a:buClr>
                <a:srgbClr val="001965"/>
              </a:buClr>
              <a:buSzTx/>
              <a:buFont typeface="Arial" panose="020B0604020202020204" pitchFamily="34" charset="0"/>
              <a:buChar char="‒"/>
              <a:tabLst/>
              <a:defRPr/>
            </a:pPr>
            <a:r>
              <a:rPr kumimoji="0" lang="en-US" sz="900" b="0" i="0" u="none" strike="noStrike" kern="1200" cap="none" spc="0" normalizeH="0" baseline="0" noProof="0" dirty="0">
                <a:ln>
                  <a:noFill/>
                </a:ln>
                <a:solidFill>
                  <a:srgbClr val="001965"/>
                </a:solidFill>
                <a:effectLst/>
                <a:uLnTx/>
                <a:uFillTx/>
                <a:latin typeface="Apis For Office"/>
                <a:ea typeface="+mn-ea"/>
                <a:cs typeface="+mn-cs"/>
              </a:rPr>
              <a:t>or if HF strongly suspected</a:t>
            </a:r>
          </a:p>
          <a:p>
            <a:pPr marL="85725" marR="0" lvl="0" indent="-85725" algn="l" defTabSz="685766" rtl="0" eaLnBrk="1" fontAlgn="auto" latinLnBrk="0" hangingPunct="1">
              <a:lnSpc>
                <a:spcPct val="100000"/>
              </a:lnSpc>
              <a:spcBef>
                <a:spcPts val="0"/>
              </a:spcBef>
              <a:spcAft>
                <a:spcPts val="0"/>
              </a:spcAft>
              <a:buClr>
                <a:srgbClr val="001965"/>
              </a:buClr>
              <a:buSzTx/>
              <a:buFont typeface="Arial" panose="020B0604020202020204" pitchFamily="34" charset="0"/>
              <a:buChar char="‒"/>
              <a:tabLst/>
              <a:defRPr/>
            </a:pPr>
            <a:r>
              <a:rPr kumimoji="0" lang="en-US" sz="900" b="0" i="0" u="none" strike="noStrike" kern="1200" cap="none" spc="0" normalizeH="0" baseline="0" noProof="0" dirty="0">
                <a:ln>
                  <a:noFill/>
                </a:ln>
                <a:solidFill>
                  <a:srgbClr val="001965"/>
                </a:solidFill>
                <a:effectLst/>
                <a:uLnTx/>
                <a:uFillTx/>
                <a:latin typeface="Apis For Office"/>
                <a:ea typeface="+mn-ea"/>
                <a:cs typeface="+mn-cs"/>
              </a:rPr>
              <a:t>or if NP levels are unavailable</a:t>
            </a:r>
          </a:p>
        </p:txBody>
      </p:sp>
      <p:cxnSp>
        <p:nvCxnSpPr>
          <p:cNvPr id="14" name="Straight Arrow Connector 13">
            <a:extLst>
              <a:ext uri="{FF2B5EF4-FFF2-40B4-BE49-F238E27FC236}">
                <a16:creationId xmlns:a16="http://schemas.microsoft.com/office/drawing/2014/main" id="{B304C1CE-9B2F-EE82-F152-05D87C85DC5D}"/>
              </a:ext>
            </a:extLst>
          </p:cNvPr>
          <p:cNvCxnSpPr>
            <a:cxnSpLocks/>
          </p:cNvCxnSpPr>
          <p:nvPr/>
        </p:nvCxnSpPr>
        <p:spPr>
          <a:xfrm flipV="1">
            <a:off x="1735705" y="3059530"/>
            <a:ext cx="347740" cy="0"/>
          </a:xfrm>
          <a:prstGeom prst="straightConnector1">
            <a:avLst/>
          </a:prstGeom>
          <a:ln w="25400">
            <a:solidFill>
              <a:srgbClr val="939AA7"/>
            </a:solidFill>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id="{A2F2A36E-EBA7-ABA7-EACC-B2A4D03223EA}"/>
              </a:ext>
            </a:extLst>
          </p:cNvPr>
          <p:cNvCxnSpPr>
            <a:cxnSpLocks/>
          </p:cNvCxnSpPr>
          <p:nvPr/>
        </p:nvCxnSpPr>
        <p:spPr>
          <a:xfrm>
            <a:off x="3531971" y="3049706"/>
            <a:ext cx="960120" cy="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grpSp>
        <p:nvGrpSpPr>
          <p:cNvPr id="16" name="Group 15">
            <a:extLst>
              <a:ext uri="{FF2B5EF4-FFF2-40B4-BE49-F238E27FC236}">
                <a16:creationId xmlns:a16="http://schemas.microsoft.com/office/drawing/2014/main" id="{5AA991BC-50A0-6D9A-BA90-29F00D59D76D}"/>
              </a:ext>
            </a:extLst>
          </p:cNvPr>
          <p:cNvGrpSpPr/>
          <p:nvPr/>
        </p:nvGrpSpPr>
        <p:grpSpPr>
          <a:xfrm>
            <a:off x="2954130" y="3688229"/>
            <a:ext cx="690947" cy="549612"/>
            <a:chOff x="4052510" y="2996628"/>
            <a:chExt cx="738874" cy="631414"/>
          </a:xfrm>
        </p:grpSpPr>
        <p:sp>
          <p:nvSpPr>
            <p:cNvPr id="46" name="TextBox 45">
              <a:extLst>
                <a:ext uri="{FF2B5EF4-FFF2-40B4-BE49-F238E27FC236}">
                  <a16:creationId xmlns:a16="http://schemas.microsoft.com/office/drawing/2014/main" id="{A8D02787-0E5C-DADD-C44B-F8144758137D}"/>
                </a:ext>
              </a:extLst>
            </p:cNvPr>
            <p:cNvSpPr txBox="1"/>
            <p:nvPr/>
          </p:nvSpPr>
          <p:spPr>
            <a:xfrm rot="2340000">
              <a:off x="4421463" y="3164228"/>
              <a:ext cx="193477" cy="179398"/>
            </a:xfrm>
            <a:prstGeom prst="rect">
              <a:avLst/>
            </a:prstGeom>
            <a:noFill/>
          </p:spPr>
          <p:txBody>
            <a:bodyPr wrap="none" lIns="0" tIns="0" rIns="0" bIns="0" rtlCol="0">
              <a:spAutoFit/>
            </a:bodyPr>
            <a:lstStyle/>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No</a:t>
              </a:r>
            </a:p>
          </p:txBody>
        </p:sp>
        <p:cxnSp>
          <p:nvCxnSpPr>
            <p:cNvPr id="47" name="Straight Arrow Connector 46">
              <a:extLst>
                <a:ext uri="{FF2B5EF4-FFF2-40B4-BE49-F238E27FC236}">
                  <a16:creationId xmlns:a16="http://schemas.microsoft.com/office/drawing/2014/main" id="{6C2FECF8-F17C-5F8F-7898-AF4E8B76DFED}"/>
                </a:ext>
              </a:extLst>
            </p:cNvPr>
            <p:cNvCxnSpPr>
              <a:cxnSpLocks/>
            </p:cNvCxnSpPr>
            <p:nvPr/>
          </p:nvCxnSpPr>
          <p:spPr>
            <a:xfrm>
              <a:off x="4052510" y="2996628"/>
              <a:ext cx="738874" cy="631414"/>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grpSp>
      <p:grpSp>
        <p:nvGrpSpPr>
          <p:cNvPr id="17" name="Group 16">
            <a:extLst>
              <a:ext uri="{FF2B5EF4-FFF2-40B4-BE49-F238E27FC236}">
                <a16:creationId xmlns:a16="http://schemas.microsoft.com/office/drawing/2014/main" id="{8E6A571C-9686-6255-DA37-B57343B002DE}"/>
              </a:ext>
            </a:extLst>
          </p:cNvPr>
          <p:cNvGrpSpPr/>
          <p:nvPr/>
        </p:nvGrpSpPr>
        <p:grpSpPr>
          <a:xfrm>
            <a:off x="4741912" y="3747623"/>
            <a:ext cx="912040" cy="494157"/>
            <a:chOff x="5907553" y="2943615"/>
            <a:chExt cx="959302" cy="548640"/>
          </a:xfrm>
        </p:grpSpPr>
        <p:sp>
          <p:nvSpPr>
            <p:cNvPr id="44" name="TextBox 43">
              <a:extLst>
                <a:ext uri="{FF2B5EF4-FFF2-40B4-BE49-F238E27FC236}">
                  <a16:creationId xmlns:a16="http://schemas.microsoft.com/office/drawing/2014/main" id="{9B8A7406-3B91-8191-B68A-1954FA6EC604}"/>
                </a:ext>
              </a:extLst>
            </p:cNvPr>
            <p:cNvSpPr txBox="1"/>
            <p:nvPr/>
          </p:nvSpPr>
          <p:spPr>
            <a:xfrm>
              <a:off x="5989255" y="3042341"/>
              <a:ext cx="877600" cy="358796"/>
            </a:xfrm>
            <a:prstGeom prst="rect">
              <a:avLst/>
            </a:prstGeom>
            <a:noFill/>
          </p:spPr>
          <p:txBody>
            <a:bodyPr wrap="none" lIns="0" tIns="0" rIns="0" bIns="0" rtlCol="0">
              <a:spAutoFit/>
            </a:bodyPr>
            <a:lstStyle/>
            <a:p>
              <a:pPr marL="0" marR="0" lvl="0" indent="0" algn="l" defTabSz="685766" rtl="0" eaLnBrk="1" fontAlgn="auto" latinLnBrk="0" hangingPunct="1">
                <a:lnSpc>
                  <a:spcPct val="100000"/>
                </a:lnSpc>
                <a:spcBef>
                  <a:spcPts val="0"/>
                </a:spcBef>
                <a:spcAft>
                  <a:spcPts val="0"/>
                </a:spcAft>
                <a:buClr>
                  <a:srgbClr val="001965"/>
                </a:buClr>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No abnormal</a:t>
              </a:r>
              <a:br>
                <a:rPr kumimoji="0" lang="en-US" sz="1050" b="0"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findings</a:t>
              </a:r>
            </a:p>
          </p:txBody>
        </p:sp>
        <p:cxnSp>
          <p:nvCxnSpPr>
            <p:cNvPr id="45" name="Straight Arrow Connector 44">
              <a:extLst>
                <a:ext uri="{FF2B5EF4-FFF2-40B4-BE49-F238E27FC236}">
                  <a16:creationId xmlns:a16="http://schemas.microsoft.com/office/drawing/2014/main" id="{4FF53199-5CFA-972E-EC07-A07892044887}"/>
                </a:ext>
              </a:extLst>
            </p:cNvPr>
            <p:cNvCxnSpPr>
              <a:cxnSpLocks/>
            </p:cNvCxnSpPr>
            <p:nvPr/>
          </p:nvCxnSpPr>
          <p:spPr>
            <a:xfrm>
              <a:off x="5907553" y="2943615"/>
              <a:ext cx="0" cy="54864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grpSp>
      <p:grpSp>
        <p:nvGrpSpPr>
          <p:cNvPr id="18" name="Group 17">
            <a:extLst>
              <a:ext uri="{FF2B5EF4-FFF2-40B4-BE49-F238E27FC236}">
                <a16:creationId xmlns:a16="http://schemas.microsoft.com/office/drawing/2014/main" id="{8AFBA98D-DC1E-3A38-F002-939BC80407E5}"/>
              </a:ext>
            </a:extLst>
          </p:cNvPr>
          <p:cNvGrpSpPr>
            <a:grpSpLocks noChangeAspect="1"/>
          </p:cNvGrpSpPr>
          <p:nvPr/>
        </p:nvGrpSpPr>
        <p:grpSpPr>
          <a:xfrm>
            <a:off x="562862" y="2663960"/>
            <a:ext cx="1013460" cy="960120"/>
            <a:chOff x="704968" y="956139"/>
            <a:chExt cx="1182009" cy="1182009"/>
          </a:xfrm>
        </p:grpSpPr>
        <p:pic>
          <p:nvPicPr>
            <p:cNvPr id="42" name="Graphic 41" descr="Man">
              <a:extLst>
                <a:ext uri="{FF2B5EF4-FFF2-40B4-BE49-F238E27FC236}">
                  <a16:creationId xmlns:a16="http://schemas.microsoft.com/office/drawing/2014/main" id="{C55CB612-7729-B0C8-72AD-90109DE752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4968" y="956139"/>
              <a:ext cx="1182009" cy="1182009"/>
            </a:xfrm>
            <a:prstGeom prst="rect">
              <a:avLst/>
            </a:prstGeom>
          </p:spPr>
        </p:pic>
        <p:pic>
          <p:nvPicPr>
            <p:cNvPr id="43" name="Graphic 42" descr="Heart organ">
              <a:extLst>
                <a:ext uri="{FF2B5EF4-FFF2-40B4-BE49-F238E27FC236}">
                  <a16:creationId xmlns:a16="http://schemas.microsoft.com/office/drawing/2014/main" id="{86A7870D-99BF-7128-D57C-B5F187A3FD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49672" y="1267960"/>
              <a:ext cx="279183" cy="279183"/>
            </a:xfrm>
            <a:prstGeom prst="rect">
              <a:avLst/>
            </a:prstGeom>
          </p:spPr>
        </p:pic>
      </p:grpSp>
      <p:grpSp>
        <p:nvGrpSpPr>
          <p:cNvPr id="19" name="Group 18">
            <a:extLst>
              <a:ext uri="{FF2B5EF4-FFF2-40B4-BE49-F238E27FC236}">
                <a16:creationId xmlns:a16="http://schemas.microsoft.com/office/drawing/2014/main" id="{EE1544C3-AFCE-3923-E596-F02F0694681E}"/>
              </a:ext>
            </a:extLst>
          </p:cNvPr>
          <p:cNvGrpSpPr/>
          <p:nvPr/>
        </p:nvGrpSpPr>
        <p:grpSpPr>
          <a:xfrm>
            <a:off x="4591756" y="2550973"/>
            <a:ext cx="1404197" cy="1049393"/>
            <a:chOff x="7250346" y="1708959"/>
            <a:chExt cx="1476963" cy="1165094"/>
          </a:xfrm>
        </p:grpSpPr>
        <p:sp>
          <p:nvSpPr>
            <p:cNvPr id="40" name="Rounded Rectangle 4">
              <a:extLst>
                <a:ext uri="{FF2B5EF4-FFF2-40B4-BE49-F238E27FC236}">
                  <a16:creationId xmlns:a16="http://schemas.microsoft.com/office/drawing/2014/main" id="{587A4F93-E55D-3680-559D-A5D45E6FBB9C}"/>
                </a:ext>
              </a:extLst>
            </p:cNvPr>
            <p:cNvSpPr/>
            <p:nvPr/>
          </p:nvSpPr>
          <p:spPr>
            <a:xfrm>
              <a:off x="7250346" y="1708959"/>
              <a:ext cx="1476963" cy="1116063"/>
            </a:xfrm>
            <a:prstGeom prst="rect">
              <a:avLst/>
            </a:prstGeom>
            <a:solidFill>
              <a:schemeClr val="accent1">
                <a:lumMod val="10000"/>
                <a:lumOff val="90000"/>
              </a:schemeClr>
            </a:solidFill>
            <a:ln>
              <a:noFill/>
            </a:ln>
          </p:spPr>
          <p:style>
            <a:lnRef idx="0">
              <a:scrgbClr r="0" g="0" b="0"/>
            </a:lnRef>
            <a:fillRef idx="0">
              <a:scrgbClr r="0" g="0" b="0"/>
            </a:fillRef>
            <a:effectRef idx="0">
              <a:scrgbClr r="0" g="0" b="0"/>
            </a:effectRef>
            <a:fontRef idx="minor">
              <a:schemeClr val="lt1"/>
            </a:fontRef>
          </p:style>
          <p:txBody>
            <a:bodyPr lIns="21600" tIns="137160" rIns="21600" bIns="27000" rtlCol="0" anchor="t">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Echocardiography </a:t>
              </a:r>
              <a:endParaRPr kumimoji="0" lang="en-GB" sz="1050" b="0" i="0" u="none" strike="noStrike" kern="1200" cap="none" spc="0" normalizeH="0" baseline="0" noProof="0" dirty="0">
                <a:ln>
                  <a:noFill/>
                </a:ln>
                <a:solidFill>
                  <a:srgbClr val="001965"/>
                </a:solidFill>
                <a:effectLst/>
                <a:uLnTx/>
                <a:uFillTx/>
                <a:latin typeface="Apis For Office"/>
                <a:ea typeface="+mn-ea"/>
                <a:cs typeface="+mn-cs"/>
              </a:endParaRPr>
            </a:p>
          </p:txBody>
        </p:sp>
        <p:pic>
          <p:nvPicPr>
            <p:cNvPr id="41" name="Graphic 40" descr="Heart with pulse">
              <a:extLst>
                <a:ext uri="{FF2B5EF4-FFF2-40B4-BE49-F238E27FC236}">
                  <a16:creationId xmlns:a16="http://schemas.microsoft.com/office/drawing/2014/main" id="{C84B4053-92B7-765F-8FB2-ACA173A4044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36702" y="2007627"/>
              <a:ext cx="866426" cy="866426"/>
            </a:xfrm>
            <a:prstGeom prst="rect">
              <a:avLst/>
            </a:prstGeom>
          </p:spPr>
        </p:pic>
      </p:grpSp>
      <p:sp>
        <p:nvSpPr>
          <p:cNvPr id="20" name="TextBox 19">
            <a:extLst>
              <a:ext uri="{FF2B5EF4-FFF2-40B4-BE49-F238E27FC236}">
                <a16:creationId xmlns:a16="http://schemas.microsoft.com/office/drawing/2014/main" id="{D2D0EC15-80B3-50BF-BAC7-245D59BB22D2}"/>
              </a:ext>
            </a:extLst>
          </p:cNvPr>
          <p:cNvSpPr txBox="1"/>
          <p:nvPr/>
        </p:nvSpPr>
        <p:spPr>
          <a:xfrm>
            <a:off x="6053417" y="2674214"/>
            <a:ext cx="744543"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Abnormal </a:t>
            </a:r>
            <a:br>
              <a:rPr kumimoji="0" lang="en-US" sz="1050" b="1" i="0" u="none" strike="noStrike" kern="1200" cap="none" spc="0" normalizeH="0" baseline="0" noProof="0" dirty="0">
                <a:ln>
                  <a:noFill/>
                </a:ln>
                <a:solidFill>
                  <a:srgbClr val="001965"/>
                </a:solidFill>
                <a:effectLst/>
                <a:uLnTx/>
                <a:uFillTx/>
                <a:latin typeface="Apis For Office"/>
                <a:ea typeface="+mn-ea"/>
                <a:cs typeface="+mn-cs"/>
              </a:rPr>
            </a:br>
            <a:r>
              <a:rPr kumimoji="0" lang="en-US" sz="1050" b="1" i="0" u="none" strike="noStrike" kern="1200" cap="none" spc="0" normalizeH="0" baseline="0" noProof="0" dirty="0">
                <a:ln>
                  <a:noFill/>
                </a:ln>
                <a:solidFill>
                  <a:srgbClr val="001965"/>
                </a:solidFill>
                <a:effectLst/>
                <a:uLnTx/>
                <a:uFillTx/>
                <a:latin typeface="Apis For Office"/>
                <a:ea typeface="+mn-ea"/>
                <a:cs typeface="+mn-cs"/>
              </a:rPr>
              <a:t>findings</a:t>
            </a:r>
          </a:p>
        </p:txBody>
      </p:sp>
      <p:cxnSp>
        <p:nvCxnSpPr>
          <p:cNvPr id="21" name="Straight Arrow Connector 20">
            <a:extLst>
              <a:ext uri="{FF2B5EF4-FFF2-40B4-BE49-F238E27FC236}">
                <a16:creationId xmlns:a16="http://schemas.microsoft.com/office/drawing/2014/main" id="{B775FD16-1EA1-4672-4786-E799B34BC6EB}"/>
              </a:ext>
            </a:extLst>
          </p:cNvPr>
          <p:cNvCxnSpPr>
            <a:cxnSpLocks/>
          </p:cNvCxnSpPr>
          <p:nvPr/>
        </p:nvCxnSpPr>
        <p:spPr>
          <a:xfrm>
            <a:off x="6052463" y="3049706"/>
            <a:ext cx="754380" cy="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sp>
        <p:nvSpPr>
          <p:cNvPr id="22" name="Rounded Rectangle 4">
            <a:extLst>
              <a:ext uri="{FF2B5EF4-FFF2-40B4-BE49-F238E27FC236}">
                <a16:creationId xmlns:a16="http://schemas.microsoft.com/office/drawing/2014/main" id="{09B3923F-D5C0-5CCE-756E-B196A4AD0824}"/>
              </a:ext>
            </a:extLst>
          </p:cNvPr>
          <p:cNvSpPr/>
          <p:nvPr/>
        </p:nvSpPr>
        <p:spPr>
          <a:xfrm>
            <a:off x="6853068" y="2549551"/>
            <a:ext cx="2029118" cy="1006662"/>
          </a:xfrm>
          <a:prstGeom prst="rect">
            <a:avLst/>
          </a:prstGeom>
          <a:solidFill>
            <a:schemeClr val="accent1">
              <a:lumMod val="10000"/>
              <a:lumOff val="90000"/>
            </a:schemeClr>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lIns="21600" tIns="27000" rIns="21600" bIns="27000" rtlCol="0" anchor="b">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HF confirmed</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Define HF phenotype</a:t>
            </a:r>
            <a:br>
              <a:rPr kumimoji="0" lang="en-US" sz="1050" b="1"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based on LVEF measurement</a:t>
            </a:r>
            <a:endParaRPr kumimoji="0" lang="en-US" sz="1050" b="1"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24" name="Rounded Rectangle 4">
            <a:extLst>
              <a:ext uri="{FF2B5EF4-FFF2-40B4-BE49-F238E27FC236}">
                <a16:creationId xmlns:a16="http://schemas.microsoft.com/office/drawing/2014/main" id="{A2E5A18F-0B13-6730-716E-96ABD6EFF239}"/>
              </a:ext>
            </a:extLst>
          </p:cNvPr>
          <p:cNvSpPr/>
          <p:nvPr/>
        </p:nvSpPr>
        <p:spPr>
          <a:xfrm>
            <a:off x="6853068" y="3923563"/>
            <a:ext cx="624673" cy="516673"/>
          </a:xfrm>
          <a:prstGeom prst="rect">
            <a:avLst/>
          </a:prstGeom>
          <a:ln>
            <a:solidFill>
              <a:schemeClr val="accent3"/>
            </a:solid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≤40%</a:t>
            </a:r>
            <a:r>
              <a:rPr kumimoji="0" lang="en-US" sz="1050" b="0" i="0" u="none" strike="noStrike" kern="1200" cap="none" spc="0" normalizeH="0" baseline="0" noProof="0" dirty="0">
                <a:ln>
                  <a:noFill/>
                </a:ln>
                <a:solidFill>
                  <a:srgbClr val="FFFFFF"/>
                </a:solidFill>
                <a:effectLst/>
                <a:uLnTx/>
                <a:uFillTx/>
                <a:latin typeface="Apis For Office"/>
                <a:ea typeface="+mn-ea"/>
                <a:cs typeface="+mn-cs"/>
              </a:rPr>
              <a:t> HFrEF</a:t>
            </a:r>
            <a:endParaRPr kumimoji="0" lang="en-GB" sz="105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25" name="Rounded Rectangle 4">
            <a:extLst>
              <a:ext uri="{FF2B5EF4-FFF2-40B4-BE49-F238E27FC236}">
                <a16:creationId xmlns:a16="http://schemas.microsoft.com/office/drawing/2014/main" id="{8943824E-1BD2-E8C8-7BB5-5C6568F1D66F}"/>
              </a:ext>
            </a:extLst>
          </p:cNvPr>
          <p:cNvSpPr/>
          <p:nvPr/>
        </p:nvSpPr>
        <p:spPr>
          <a:xfrm>
            <a:off x="7555288" y="3917250"/>
            <a:ext cx="624674" cy="516673"/>
          </a:xfrm>
          <a:prstGeom prst="rect">
            <a:avLst/>
          </a:prstGeom>
          <a:ln>
            <a:solidFill>
              <a:schemeClr val="accent3"/>
            </a:solid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41–49%</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HFmrEF</a:t>
            </a:r>
            <a:endParaRPr kumimoji="0" lang="en-GB" sz="105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26" name="Rounded Rectangle 4">
            <a:extLst>
              <a:ext uri="{FF2B5EF4-FFF2-40B4-BE49-F238E27FC236}">
                <a16:creationId xmlns:a16="http://schemas.microsoft.com/office/drawing/2014/main" id="{6DB502A1-262F-0326-9E6C-E86DF876AFFF}"/>
              </a:ext>
            </a:extLst>
          </p:cNvPr>
          <p:cNvSpPr/>
          <p:nvPr/>
        </p:nvSpPr>
        <p:spPr>
          <a:xfrm>
            <a:off x="8257510" y="3917250"/>
            <a:ext cx="624674" cy="516673"/>
          </a:xfrm>
          <a:prstGeom prst="rect">
            <a:avLst/>
          </a:prstGeom>
          <a:ln>
            <a:solidFill>
              <a:schemeClr val="accent3"/>
            </a:solid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≥50%</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HFpEF</a:t>
            </a:r>
            <a:endParaRPr kumimoji="0" lang="en-GB" sz="105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27" name="Rounded Rectangle 4">
            <a:extLst>
              <a:ext uri="{FF2B5EF4-FFF2-40B4-BE49-F238E27FC236}">
                <a16:creationId xmlns:a16="http://schemas.microsoft.com/office/drawing/2014/main" id="{450EEF7C-AFD5-767B-0A6F-64A27AC3A469}"/>
              </a:ext>
            </a:extLst>
          </p:cNvPr>
          <p:cNvSpPr/>
          <p:nvPr/>
        </p:nvSpPr>
        <p:spPr>
          <a:xfrm>
            <a:off x="6853068" y="4771793"/>
            <a:ext cx="2033757" cy="500276"/>
          </a:xfrm>
          <a:prstGeom prst="rect">
            <a:avLst/>
          </a:prstGeom>
          <a:solidFill>
            <a:schemeClr val="accent1">
              <a:lumMod val="10000"/>
              <a:lumOff val="90000"/>
            </a:schemeClr>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Determine aetiology and commence treatment</a:t>
            </a:r>
          </a:p>
        </p:txBody>
      </p:sp>
      <p:grpSp>
        <p:nvGrpSpPr>
          <p:cNvPr id="28" name="Group 27">
            <a:extLst>
              <a:ext uri="{FF2B5EF4-FFF2-40B4-BE49-F238E27FC236}">
                <a16:creationId xmlns:a16="http://schemas.microsoft.com/office/drawing/2014/main" id="{6A1FC41F-D4D6-3A07-CBB0-0025B983405B}"/>
              </a:ext>
            </a:extLst>
          </p:cNvPr>
          <p:cNvGrpSpPr/>
          <p:nvPr/>
        </p:nvGrpSpPr>
        <p:grpSpPr>
          <a:xfrm>
            <a:off x="7140517" y="3608574"/>
            <a:ext cx="1456277" cy="280552"/>
            <a:chOff x="6617620" y="2460131"/>
            <a:chExt cx="1444752" cy="311484"/>
          </a:xfrm>
        </p:grpSpPr>
        <p:cxnSp>
          <p:nvCxnSpPr>
            <p:cNvPr id="35" name="Straight Arrow Connector 34">
              <a:extLst>
                <a:ext uri="{FF2B5EF4-FFF2-40B4-BE49-F238E27FC236}">
                  <a16:creationId xmlns:a16="http://schemas.microsoft.com/office/drawing/2014/main" id="{392CB325-71A2-E090-0DDC-DBA0E98163E4}"/>
                </a:ext>
              </a:extLst>
            </p:cNvPr>
            <p:cNvCxnSpPr>
              <a:cxnSpLocks/>
            </p:cNvCxnSpPr>
            <p:nvPr/>
          </p:nvCxnSpPr>
          <p:spPr>
            <a:xfrm>
              <a:off x="6617620" y="2588735"/>
              <a:ext cx="1444752" cy="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60A2BA8A-2E65-6639-D613-C2D1A99F89B1}"/>
                </a:ext>
              </a:extLst>
            </p:cNvPr>
            <p:cNvCxnSpPr>
              <a:cxnSpLocks/>
            </p:cNvCxnSpPr>
            <p:nvPr/>
          </p:nvCxnSpPr>
          <p:spPr>
            <a:xfrm>
              <a:off x="6630319" y="2588735"/>
              <a:ext cx="0" cy="18288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AED2FFE-34CB-EEB8-08C3-62081D9AE76D}"/>
                </a:ext>
              </a:extLst>
            </p:cNvPr>
            <p:cNvCxnSpPr>
              <a:cxnSpLocks/>
            </p:cNvCxnSpPr>
            <p:nvPr/>
          </p:nvCxnSpPr>
          <p:spPr>
            <a:xfrm>
              <a:off x="7343817" y="2588735"/>
              <a:ext cx="0" cy="18288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E514DCFA-4C77-D7C9-D59E-CE34D3F0BD92}"/>
                </a:ext>
              </a:extLst>
            </p:cNvPr>
            <p:cNvCxnSpPr>
              <a:cxnSpLocks/>
            </p:cNvCxnSpPr>
            <p:nvPr/>
          </p:nvCxnSpPr>
          <p:spPr>
            <a:xfrm>
              <a:off x="8050454" y="2588735"/>
              <a:ext cx="0" cy="18288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BA21E507-2C52-FDC0-8777-836E759ED951}"/>
                </a:ext>
              </a:extLst>
            </p:cNvPr>
            <p:cNvCxnSpPr>
              <a:cxnSpLocks/>
            </p:cNvCxnSpPr>
            <p:nvPr/>
          </p:nvCxnSpPr>
          <p:spPr>
            <a:xfrm>
              <a:off x="7343813" y="2460131"/>
              <a:ext cx="0" cy="18288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29" name="Group 28">
            <a:extLst>
              <a:ext uri="{FF2B5EF4-FFF2-40B4-BE49-F238E27FC236}">
                <a16:creationId xmlns:a16="http://schemas.microsoft.com/office/drawing/2014/main" id="{BFB389FD-6353-68C0-5EE5-462228AA6CEA}"/>
              </a:ext>
            </a:extLst>
          </p:cNvPr>
          <p:cNvGrpSpPr/>
          <p:nvPr/>
        </p:nvGrpSpPr>
        <p:grpSpPr>
          <a:xfrm flipV="1">
            <a:off x="7152384" y="4476352"/>
            <a:ext cx="1456279" cy="280552"/>
            <a:chOff x="6617620" y="2460131"/>
            <a:chExt cx="1444752" cy="311484"/>
          </a:xfrm>
        </p:grpSpPr>
        <p:cxnSp>
          <p:nvCxnSpPr>
            <p:cNvPr id="30" name="Straight Arrow Connector 29">
              <a:extLst>
                <a:ext uri="{FF2B5EF4-FFF2-40B4-BE49-F238E27FC236}">
                  <a16:creationId xmlns:a16="http://schemas.microsoft.com/office/drawing/2014/main" id="{F910A520-ED52-E37C-99B6-0805BA78B927}"/>
                </a:ext>
              </a:extLst>
            </p:cNvPr>
            <p:cNvCxnSpPr>
              <a:cxnSpLocks/>
            </p:cNvCxnSpPr>
            <p:nvPr/>
          </p:nvCxnSpPr>
          <p:spPr>
            <a:xfrm>
              <a:off x="6617620" y="2648788"/>
              <a:ext cx="1444752" cy="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31F7E329-35BD-23E4-7367-C86632A9D6A5}"/>
                </a:ext>
              </a:extLst>
            </p:cNvPr>
            <p:cNvCxnSpPr>
              <a:cxnSpLocks/>
            </p:cNvCxnSpPr>
            <p:nvPr/>
          </p:nvCxnSpPr>
          <p:spPr>
            <a:xfrm>
              <a:off x="6630319" y="2643599"/>
              <a:ext cx="0" cy="128016"/>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E66DD1BF-2F5B-22A0-9B10-3DB0E2DC4CD9}"/>
                </a:ext>
              </a:extLst>
            </p:cNvPr>
            <p:cNvCxnSpPr>
              <a:cxnSpLocks/>
            </p:cNvCxnSpPr>
            <p:nvPr/>
          </p:nvCxnSpPr>
          <p:spPr>
            <a:xfrm>
              <a:off x="7343815" y="2588735"/>
              <a:ext cx="0" cy="18288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37668393-2199-009D-92BA-F134C6283704}"/>
                </a:ext>
              </a:extLst>
            </p:cNvPr>
            <p:cNvCxnSpPr>
              <a:cxnSpLocks/>
            </p:cNvCxnSpPr>
            <p:nvPr/>
          </p:nvCxnSpPr>
          <p:spPr>
            <a:xfrm>
              <a:off x="8055350" y="2643599"/>
              <a:ext cx="0" cy="128016"/>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293AA401-0AEB-60E6-A88C-345972097CD4}"/>
                </a:ext>
              </a:extLst>
            </p:cNvPr>
            <p:cNvCxnSpPr>
              <a:cxnSpLocks/>
            </p:cNvCxnSpPr>
            <p:nvPr/>
          </p:nvCxnSpPr>
          <p:spPr>
            <a:xfrm>
              <a:off x="7343813" y="2460131"/>
              <a:ext cx="0" cy="182880"/>
            </a:xfrm>
            <a:prstGeom prst="straightConnector1">
              <a:avLst/>
            </a:prstGeom>
            <a:ln w="25400">
              <a:solidFill>
                <a:srgbClr val="939AA7"/>
              </a:solidFill>
              <a:headEnd type="triangle" w="med" len="med"/>
              <a:tailEnd type="none" w="med" len="med"/>
            </a:ln>
          </p:spPr>
          <p:style>
            <a:lnRef idx="1">
              <a:schemeClr val="dk1"/>
            </a:lnRef>
            <a:fillRef idx="0">
              <a:schemeClr val="dk1"/>
            </a:fillRef>
            <a:effectRef idx="0">
              <a:schemeClr val="dk1"/>
            </a:effectRef>
            <a:fontRef idx="minor">
              <a:schemeClr val="tx1"/>
            </a:fontRef>
          </p:style>
        </p:cxnSp>
      </p:grpSp>
      <p:pic>
        <p:nvPicPr>
          <p:cNvPr id="48" name="Graphic 47">
            <a:extLst>
              <a:ext uri="{FF2B5EF4-FFF2-40B4-BE49-F238E27FC236}">
                <a16:creationId xmlns:a16="http://schemas.microsoft.com/office/drawing/2014/main" id="{7D19461D-1526-AE65-5D14-E49129B5543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70513" y="2582747"/>
            <a:ext cx="459487" cy="459487"/>
          </a:xfrm>
          <a:prstGeom prst="rect">
            <a:avLst/>
          </a:prstGeom>
        </p:spPr>
      </p:pic>
    </p:spTree>
    <p:extLst>
      <p:ext uri="{BB962C8B-B14F-4D97-AF65-F5344CB8AC3E}">
        <p14:creationId xmlns:p14="http://schemas.microsoft.com/office/powerpoint/2010/main" val="8716375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Questions &amp; Discussion</a:t>
            </a:r>
          </a:p>
        </p:txBody>
      </p:sp>
      <p:sp>
        <p:nvSpPr>
          <p:cNvPr id="5" name="TextBox 4"/>
          <p:cNvSpPr txBox="1"/>
          <p:nvPr/>
        </p:nvSpPr>
        <p:spPr>
          <a:xfrm>
            <a:off x="457200" y="1448425"/>
            <a:ext cx="1329210" cy="646331"/>
          </a:xfrm>
          <a:prstGeom prst="rect">
            <a:avLst/>
          </a:prstGeom>
          <a:noFill/>
        </p:spPr>
        <p:txBody>
          <a:bodyPr wrap="none" lIns="91440" tIns="45720" rIns="91440" bIns="45720" anchor="t">
            <a:spAutoFit/>
          </a:bodyPr>
          <a:lstStyle/>
          <a:p>
            <a:r>
              <a:rPr dirty="0"/>
              <a:t>Thank you!</a:t>
            </a:r>
          </a:p>
          <a:p>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Guideline &amp; Evidence References</a:t>
            </a:r>
          </a:p>
        </p:txBody>
      </p:sp>
      <p:sp>
        <p:nvSpPr>
          <p:cNvPr id="3" name="Subtitle 2"/>
          <p:cNvSpPr>
            <a:spLocks noGrp="1"/>
          </p:cNvSpPr>
          <p:nvPr>
            <p:ph type="subTitle" idx="1"/>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t>Key Guideline References</a:t>
            </a:r>
          </a:p>
        </p:txBody>
      </p:sp>
      <p:sp>
        <p:nvSpPr>
          <p:cNvPr id="5" name="TextBox 4"/>
          <p:cNvSpPr txBox="1"/>
          <p:nvPr/>
        </p:nvSpPr>
        <p:spPr>
          <a:xfrm>
            <a:off x="457200" y="1373474"/>
            <a:ext cx="8229600" cy="5486400"/>
          </a:xfrm>
          <a:prstGeom prst="rect">
            <a:avLst/>
          </a:prstGeom>
          <a:noFill/>
        </p:spPr>
        <p:txBody>
          <a:bodyPr wrap="none">
            <a:spAutoFit/>
          </a:bodyPr>
          <a:lstStyle/>
          <a:p>
            <a:r>
              <a:t>📘 2021 ESC Guidelines for the Diagnosis and Treatment of Heart Failure</a:t>
            </a:r>
          </a:p>
          <a:p>
            <a:r>
              <a:t>- McDonagh TA, et al. Eur Heart J. 2021;42(36):3599–3726</a:t>
            </a:r>
          </a:p>
          <a:p>
            <a:endParaRPr/>
          </a:p>
          <a:p>
            <a:r>
              <a:t>📗 2023 Canadian Cardiovascular Society (CCS) HF Guidelines</a:t>
            </a:r>
          </a:p>
          <a:p>
            <a:r>
              <a:t>- Ezekowitz JA, et al. Can J Cardiol. 2023;39(7):1004–1042</a:t>
            </a:r>
          </a:p>
          <a:p>
            <a:endParaRPr/>
          </a:p>
          <a:p>
            <a:r>
              <a:t>📕 Hypertension Canada Guidelines</a:t>
            </a:r>
          </a:p>
          <a:p>
            <a:r>
              <a:t>- Nerenberg KA, et al. Can J Cardiol. 2018;34(5):506–525</a:t>
            </a:r>
          </a:p>
          <a:p>
            <a:endParaRPr/>
          </a:p>
          <a:p>
            <a:r>
              <a:t>📙 2023 ADA Standards of Medical Care in Diabetes</a:t>
            </a:r>
          </a:p>
          <a:p>
            <a:r>
              <a:t>- American Diabetes Association. Diabetes Care. 2023;46(Suppl 1):S1–S291</a:t>
            </a:r>
          </a:p>
          <a:p>
            <a:endParaRPr/>
          </a:p>
          <a:p>
            <a:r>
              <a:t>📒 2020 ESC Guidelines for Atrial Fibrillation</a:t>
            </a:r>
          </a:p>
          <a:p>
            <a:r>
              <a:t>- Hindricks G, et al. Eur Heart J. 2021;42(5):373–498</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143" y="1345367"/>
            <a:ext cx="1671403" cy="369332"/>
          </a:xfrm>
          <a:prstGeom prst="rect">
            <a:avLst/>
          </a:prstGeom>
          <a:noFill/>
        </p:spPr>
        <p:txBody>
          <a:bodyPr wrap="square">
            <a:spAutoFit/>
          </a:bodyPr>
          <a:lstStyle/>
          <a:p>
            <a:r>
              <a:t>References</a:t>
            </a:r>
          </a:p>
        </p:txBody>
      </p:sp>
      <p:sp>
        <p:nvSpPr>
          <p:cNvPr id="5" name="TextBox 4"/>
          <p:cNvSpPr txBox="1"/>
          <p:nvPr/>
        </p:nvSpPr>
        <p:spPr>
          <a:xfrm>
            <a:off x="354143" y="1841916"/>
            <a:ext cx="6889853" cy="2308324"/>
          </a:xfrm>
          <a:prstGeom prst="rect">
            <a:avLst/>
          </a:prstGeom>
          <a:noFill/>
        </p:spPr>
        <p:txBody>
          <a:bodyPr wrap="square" lIns="91440" tIns="45720" rIns="91440" bIns="45720" anchor="t">
            <a:spAutoFit/>
          </a:bodyPr>
          <a:lstStyle/>
          <a:p>
            <a:r>
              <a:rPr sz="1200" dirty="0"/>
              <a:t>Anker, S. D., et al. (2021). EMPEROR-Preserved Trial. NEJM, 385(16), 1451-1461.</a:t>
            </a:r>
            <a:endParaRPr lang="en-US" sz="1200" dirty="0">
              <a:ea typeface="Calibri"/>
              <a:cs typeface="Calibri"/>
            </a:endParaRPr>
          </a:p>
          <a:p>
            <a:r>
              <a:rPr sz="1200" dirty="0"/>
              <a:t>Solomon, S. D., et al. (2022). Dapagliflozin in </a:t>
            </a:r>
            <a:r>
              <a:rPr sz="1200" err="1"/>
              <a:t>HFpEF</a:t>
            </a:r>
            <a:r>
              <a:rPr sz="1200" dirty="0"/>
              <a:t>: DELIVER Trial. NEJM, 387(12), 1089-1098.</a:t>
            </a:r>
            <a:endParaRPr sz="1200">
              <a:ea typeface="Calibri"/>
              <a:cs typeface="Calibri"/>
            </a:endParaRPr>
          </a:p>
          <a:p>
            <a:r>
              <a:rPr sz="1200" dirty="0"/>
              <a:t>Pitt, B., et al. (2014). Spironolactone for </a:t>
            </a:r>
            <a:r>
              <a:rPr sz="1200" err="1"/>
              <a:t>HFpEF</a:t>
            </a:r>
            <a:r>
              <a:rPr sz="1200" dirty="0"/>
              <a:t>: TOPCAT Trial. NEJM, 370(15), 1383-1392.</a:t>
            </a:r>
            <a:endParaRPr sz="1200">
              <a:ea typeface="Calibri"/>
              <a:cs typeface="Calibri"/>
            </a:endParaRPr>
          </a:p>
          <a:p>
            <a:r>
              <a:rPr sz="1200" dirty="0"/>
              <a:t>Khan, M. S., et al. (2022). Meta-analysis of SGLT2 Inhibitors in </a:t>
            </a:r>
            <a:r>
              <a:rPr sz="1200" err="1"/>
              <a:t>HFpEF</a:t>
            </a:r>
            <a:r>
              <a:rPr sz="1200" dirty="0"/>
              <a:t>. JACC: Heart Failure, 10(3), 175-186.</a:t>
            </a:r>
            <a:endParaRPr sz="1200">
              <a:ea typeface="Calibri"/>
              <a:cs typeface="Calibri"/>
            </a:endParaRPr>
          </a:p>
          <a:p>
            <a:r>
              <a:rPr sz="1200" err="1"/>
              <a:t>Kosiborod</a:t>
            </a:r>
            <a:r>
              <a:rPr sz="1200" dirty="0"/>
              <a:t>, M., et al. (2023). STEP-</a:t>
            </a:r>
            <a:r>
              <a:rPr sz="1200" err="1"/>
              <a:t>HFpEF</a:t>
            </a:r>
            <a:r>
              <a:rPr sz="1200" dirty="0"/>
              <a:t> Trial. NEJM, 389(5), 407-419.</a:t>
            </a:r>
            <a:endParaRPr sz="1200">
              <a:ea typeface="Calibri"/>
              <a:cs typeface="Calibri"/>
            </a:endParaRPr>
          </a:p>
          <a:p>
            <a:r>
              <a:rPr sz="1200" dirty="0"/>
              <a:t>McDonagh, T. A., et al. (2021). 2021 ESC Guidelines for the diagnosis and treatment of acute and chronic heart failure. </a:t>
            </a:r>
            <a:endParaRPr lang="en-US" sz="1200">
              <a:ea typeface="Calibri"/>
              <a:cs typeface="Calibri"/>
            </a:endParaRPr>
          </a:p>
          <a:p>
            <a:r>
              <a:rPr sz="1200" dirty="0"/>
              <a:t>European Heart Journal, 42(36), 3599–3726.</a:t>
            </a:r>
          </a:p>
          <a:p>
            <a:r>
              <a:rPr lang="en-US" sz="1200" dirty="0">
                <a:ea typeface="+mn-lt"/>
                <a:cs typeface="+mn-lt"/>
              </a:rPr>
              <a:t>Pitt, B., </a:t>
            </a:r>
            <a:r>
              <a:rPr lang="en-US" sz="1200" err="1">
                <a:ea typeface="+mn-lt"/>
                <a:cs typeface="+mn-lt"/>
              </a:rPr>
              <a:t>Filippatos</a:t>
            </a:r>
            <a:r>
              <a:rPr lang="en-US" sz="1200" dirty="0">
                <a:ea typeface="+mn-lt"/>
                <a:cs typeface="+mn-lt"/>
              </a:rPr>
              <a:t>, G., Agarwal, R., et al. (2023). </a:t>
            </a:r>
            <a:r>
              <a:rPr lang="en-US" sz="1200" err="1">
                <a:ea typeface="+mn-lt"/>
                <a:cs typeface="+mn-lt"/>
              </a:rPr>
              <a:t>Finerenone</a:t>
            </a:r>
            <a:r>
              <a:rPr lang="en-US" sz="1200" dirty="0">
                <a:ea typeface="+mn-lt"/>
                <a:cs typeface="+mn-lt"/>
              </a:rPr>
              <a:t> in Heart Failure with Preserved Ejection Fraction. </a:t>
            </a:r>
            <a:r>
              <a:rPr lang="en-US" sz="1200" i="1" dirty="0">
                <a:ea typeface="+mn-lt"/>
                <a:cs typeface="+mn-lt"/>
              </a:rPr>
              <a:t>New England Journal of Medicine</a:t>
            </a:r>
            <a:r>
              <a:rPr lang="en-US" sz="1200" dirty="0">
                <a:ea typeface="+mn-lt"/>
                <a:cs typeface="+mn-lt"/>
              </a:rPr>
              <a:t>, 389(22), 2033–2044. https://doi.org/10.1056/NEJMoa2308474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A15B61E-CD32-46B5-822D-44F5A419DC97}"/>
              </a:ext>
            </a:extLst>
          </p:cNvPr>
          <p:cNvSpPr/>
          <p:nvPr/>
        </p:nvSpPr>
        <p:spPr>
          <a:xfrm>
            <a:off x="472678" y="3842897"/>
            <a:ext cx="8012771" cy="1514800"/>
          </a:xfrm>
          <a:prstGeom prst="rect">
            <a:avLst/>
          </a:prstGeom>
          <a:solidFill>
            <a:srgbClr val="E8F8F7"/>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p:txBody>
      </p:sp>
      <p:sp>
        <p:nvSpPr>
          <p:cNvPr id="19" name="Rectangle 18">
            <a:extLst>
              <a:ext uri="{FF2B5EF4-FFF2-40B4-BE49-F238E27FC236}">
                <a16:creationId xmlns:a16="http://schemas.microsoft.com/office/drawing/2014/main" id="{289DDC39-91ED-441E-8A0C-1EA500164975}"/>
              </a:ext>
            </a:extLst>
          </p:cNvPr>
          <p:cNvSpPr/>
          <p:nvPr/>
        </p:nvSpPr>
        <p:spPr>
          <a:xfrm>
            <a:off x="478024" y="2204767"/>
            <a:ext cx="8007425" cy="1554881"/>
          </a:xfrm>
          <a:prstGeom prst="rect">
            <a:avLst/>
          </a:prstGeom>
          <a:solidFill>
            <a:schemeClr val="accent5">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p:txBody>
      </p:sp>
      <p:sp>
        <p:nvSpPr>
          <p:cNvPr id="22531" name="Rectangle 2"/>
          <p:cNvSpPr>
            <a:spLocks noGrp="1" noChangeArrowheads="1"/>
          </p:cNvSpPr>
          <p:nvPr>
            <p:ph type="title"/>
          </p:nvPr>
        </p:nvSpPr>
        <p:spPr/>
        <p:txBody>
          <a:bodyPr/>
          <a:lstStyle/>
          <a:p>
            <a:r>
              <a:rPr lang="en-GB" dirty="0"/>
              <a:t>HFpEF will become </a:t>
            </a:r>
            <a:r>
              <a:rPr lang="en-GB" noProof="0" dirty="0"/>
              <a:t>the most common </a:t>
            </a:r>
            <a:r>
              <a:rPr lang="en-GB" dirty="0"/>
              <a:t>type </a:t>
            </a:r>
            <a:r>
              <a:rPr lang="en-GB" noProof="0" dirty="0"/>
              <a:t>of HF</a:t>
            </a:r>
            <a:r>
              <a:rPr lang="en-GB" altLang="en-US" noProof="0" dirty="0"/>
              <a:t>1</a:t>
            </a:r>
            <a:endParaRPr lang="en-US" dirty="0"/>
          </a:p>
        </p:txBody>
      </p:sp>
      <p:sp>
        <p:nvSpPr>
          <p:cNvPr id="9" name="Text Placeholder 8">
            <a:extLst>
              <a:ext uri="{FF2B5EF4-FFF2-40B4-BE49-F238E27FC236}">
                <a16:creationId xmlns:a16="http://schemas.microsoft.com/office/drawing/2014/main" id="{FD075C2D-F65B-2770-7519-7B90C306D8EA}"/>
              </a:ext>
            </a:extLst>
          </p:cNvPr>
          <p:cNvSpPr>
            <a:spLocks noGrp="1"/>
          </p:cNvSpPr>
          <p:nvPr>
            <p:ph type="body" sz="quarter" idx="13"/>
          </p:nvPr>
        </p:nvSpPr>
        <p:spPr>
          <a:xfrm>
            <a:off x="485999" y="5514750"/>
            <a:ext cx="7220361" cy="243000"/>
          </a:xfrm>
        </p:spPr>
        <p:txBody>
          <a:bodyPr/>
          <a:lstStyle/>
          <a:p>
            <a:pPr marL="0" marR="0" lvl="0" indent="0" algn="l" defTabSz="685766" rtl="0" eaLnBrk="0" fontAlgn="auto" latinLnBrk="0" hangingPunct="0">
              <a:lnSpc>
                <a:spcPct val="100000"/>
              </a:lnSpc>
              <a:spcBef>
                <a:spcPts val="0"/>
              </a:spcBef>
              <a:spcAft>
                <a:spcPts val="0"/>
              </a:spcAft>
              <a:buClrTx/>
              <a:buSzTx/>
              <a:buFont typeface="Arial" panose="020B0604020202020204" pitchFamily="34" charset="0"/>
              <a:buNone/>
              <a:tabLst/>
              <a:defRPr/>
            </a:pPr>
            <a:r>
              <a:rPr kumimoji="0" lang="en-US" sz="600" b="0" i="1" u="none" strike="noStrike" kern="1200" cap="none" spc="0" normalizeH="0" baseline="0" noProof="0" dirty="0">
                <a:ln>
                  <a:noFill/>
                </a:ln>
                <a:solidFill>
                  <a:srgbClr val="001965"/>
                </a:solidFill>
                <a:effectLst/>
                <a:uLnTx/>
                <a:uFillTx/>
                <a:latin typeface="Apis For Office"/>
                <a:ea typeface="+mn-ea"/>
                <a:cs typeface="+mn-cs"/>
              </a:rPr>
              <a:t>EF, ejection fraction; HF, heart failure; HFpEF, heart failure with preserved ejection fraction; HFrEF, heart failure with reduced ejection fraction; T2D, type 2 diabetes</a:t>
            </a:r>
          </a:p>
          <a:p>
            <a:pPr marL="0" marR="0" lvl="0" indent="0" algn="l" defTabSz="685766" rtl="0" eaLnBrk="0" fontAlgn="auto" latinLnBrk="0" hangingPunct="0">
              <a:lnSpc>
                <a:spcPct val="100000"/>
              </a:lnSpc>
              <a:spcBef>
                <a:spcPts val="0"/>
              </a:spcBef>
              <a:spcAft>
                <a:spcPts val="0"/>
              </a:spcAft>
              <a:buClrTx/>
              <a:buSzTx/>
              <a:buFont typeface="Arial" panose="020B0604020202020204" pitchFamily="34" charset="0"/>
              <a:buNone/>
              <a:tabLst/>
              <a:defRPr/>
            </a:pPr>
            <a:r>
              <a:rPr kumimoji="0" lang="en-US" sz="600" b="0" i="1" u="none" strike="noStrike" kern="1200" cap="none" spc="0" normalizeH="0" baseline="0" noProof="0" dirty="0">
                <a:ln>
                  <a:noFill/>
                </a:ln>
                <a:solidFill>
                  <a:srgbClr val="001965"/>
                </a:solidFill>
                <a:effectLst/>
                <a:uLnTx/>
                <a:uFillTx/>
                <a:latin typeface="Apis For Office"/>
                <a:ea typeface="+mn-ea"/>
                <a:cs typeface="+mn-cs"/>
              </a:rPr>
              <a:t>1. </a:t>
            </a:r>
            <a:r>
              <a:rPr kumimoji="0" lang="en-GB" sz="600" b="0" i="1" u="none" strike="noStrike" kern="1200" cap="none" spc="0" normalizeH="0" baseline="0" noProof="0" dirty="0">
                <a:ln>
                  <a:noFill/>
                </a:ln>
                <a:solidFill>
                  <a:srgbClr val="001965"/>
                </a:solidFill>
                <a:effectLst/>
                <a:uLnTx/>
                <a:uFillTx/>
                <a:latin typeface="Apis For Office"/>
                <a:ea typeface="+mn-ea"/>
                <a:cs typeface="+mn-cs"/>
              </a:rPr>
              <a:t>Becher et al. Eur Heart J 2022;43:3005–3007; 2. </a:t>
            </a:r>
            <a:r>
              <a:rPr kumimoji="0" lang="en-US" sz="600" b="0" i="1" u="none" strike="noStrike" kern="1200" cap="none" spc="0" normalizeH="0" baseline="0" noProof="0" dirty="0">
                <a:ln>
                  <a:noFill/>
                </a:ln>
                <a:solidFill>
                  <a:srgbClr val="001965"/>
                </a:solidFill>
                <a:effectLst/>
                <a:uLnTx/>
                <a:uFillTx/>
                <a:latin typeface="Apis For Office"/>
                <a:ea typeface="+mn-ea"/>
                <a:cs typeface="+mn-cs"/>
              </a:rPr>
              <a:t>Groenewegen A et al. Eur J Heart Fail 2020;22:1342–1356;</a:t>
            </a:r>
            <a:r>
              <a:rPr kumimoji="0" lang="en-GB" sz="600" b="0" i="1" u="none" strike="noStrike" kern="1200" cap="none" spc="0" normalizeH="0" baseline="0" noProof="0" dirty="0">
                <a:ln>
                  <a:noFill/>
                </a:ln>
                <a:solidFill>
                  <a:srgbClr val="001965"/>
                </a:solidFill>
                <a:effectLst/>
                <a:uLnTx/>
                <a:uFillTx/>
                <a:latin typeface="Apis For Office"/>
                <a:ea typeface="+mn-ea"/>
                <a:cs typeface="+mn-cs"/>
              </a:rPr>
              <a:t> 3. Gurwitz JH et al. Am J Med 2013;126:393–400; 4. Borlaug BA. Nat Rev Cardiol 2020;7:559–573 </a:t>
            </a:r>
          </a:p>
        </p:txBody>
      </p:sp>
      <p:graphicFrame>
        <p:nvGraphicFramePr>
          <p:cNvPr id="119" name="Chart 118">
            <a:extLst>
              <a:ext uri="{FF2B5EF4-FFF2-40B4-BE49-F238E27FC236}">
                <a16:creationId xmlns:a16="http://schemas.microsoft.com/office/drawing/2014/main" id="{59FF79E9-FBBE-458A-871F-C72C04DB24E8}"/>
              </a:ext>
            </a:extLst>
          </p:cNvPr>
          <p:cNvGraphicFramePr>
            <a:graphicFrameLocks/>
          </p:cNvGraphicFramePr>
          <p:nvPr/>
        </p:nvGraphicFramePr>
        <p:xfrm>
          <a:off x="4678398" y="2421390"/>
          <a:ext cx="3558136" cy="1344559"/>
        </p:xfrm>
        <a:graphic>
          <a:graphicData uri="http://schemas.openxmlformats.org/drawingml/2006/chart">
            <c:chart xmlns:c="http://schemas.openxmlformats.org/drawingml/2006/chart" xmlns:r="http://schemas.openxmlformats.org/officeDocument/2006/relationships" r:id="rId3"/>
          </a:graphicData>
        </a:graphic>
      </p:graphicFrame>
      <p:sp>
        <p:nvSpPr>
          <p:cNvPr id="35" name="TextBox 34">
            <a:extLst>
              <a:ext uri="{FF2B5EF4-FFF2-40B4-BE49-F238E27FC236}">
                <a16:creationId xmlns:a16="http://schemas.microsoft.com/office/drawing/2014/main" id="{0720ACDC-9793-411B-87A7-603D3FABF5AE}"/>
              </a:ext>
            </a:extLst>
          </p:cNvPr>
          <p:cNvSpPr txBox="1"/>
          <p:nvPr/>
        </p:nvSpPr>
        <p:spPr>
          <a:xfrm>
            <a:off x="3212125" y="2593837"/>
            <a:ext cx="1171841" cy="900015"/>
          </a:xfrm>
          <a:prstGeom prst="roundRect">
            <a:avLst/>
          </a:prstGeom>
          <a:solidFill>
            <a:schemeClr val="tx2"/>
          </a:solidFill>
        </p:spPr>
        <p:txBody>
          <a:bodyPr wrap="square" anchor="ctr">
            <a:noAutofit/>
          </a:bodyPr>
          <a:lstStyle/>
          <a:p>
            <a:pPr marL="0" marR="0" lvl="0" indent="0" algn="ctr" defTabSz="685800" rtl="0" eaLnBrk="1" fontAlgn="auto" latinLnBrk="0" hangingPunct="1">
              <a:lnSpc>
                <a:spcPct val="100000"/>
              </a:lnSpc>
              <a:spcBef>
                <a:spcPts val="450"/>
              </a:spcBef>
              <a:spcAft>
                <a:spcPts val="0"/>
              </a:spcAft>
              <a:buClrTx/>
              <a:buSzTx/>
              <a:buFontTx/>
              <a:buNone/>
              <a:tabLst/>
              <a:defRPr/>
            </a:pPr>
            <a:r>
              <a:rPr kumimoji="0" lang="en-CA" sz="1200" b="1" i="0" u="none" strike="noStrike" kern="1200" cap="none" spc="0" normalizeH="0" baseline="0" noProof="0" dirty="0">
                <a:ln>
                  <a:noFill/>
                </a:ln>
                <a:solidFill>
                  <a:srgbClr val="FFFFFF"/>
                </a:solidFill>
                <a:effectLst/>
                <a:uLnTx/>
                <a:uFillTx/>
                <a:latin typeface="Apis For Office"/>
                <a:ea typeface="+mn-ea"/>
                <a:cs typeface="+mn-cs"/>
              </a:rPr>
              <a:t>HFpEF accounts </a:t>
            </a:r>
            <a:br>
              <a:rPr kumimoji="0" lang="en-CA" sz="1200" b="1" i="0" u="none" strike="noStrike" kern="1200" cap="none" spc="0" normalizeH="0" baseline="0" noProof="0" dirty="0">
                <a:ln>
                  <a:noFill/>
                </a:ln>
                <a:solidFill>
                  <a:srgbClr val="FFFFFF"/>
                </a:solidFill>
                <a:effectLst/>
                <a:uLnTx/>
                <a:uFillTx/>
                <a:latin typeface="Apis For Office"/>
                <a:ea typeface="+mn-ea"/>
                <a:cs typeface="+mn-cs"/>
              </a:rPr>
            </a:br>
            <a:r>
              <a:rPr kumimoji="0" lang="en-CA" sz="1200" b="1" i="0" u="none" strike="noStrike" kern="1200" cap="none" spc="0" normalizeH="0" baseline="0" noProof="0" dirty="0">
                <a:ln>
                  <a:noFill/>
                </a:ln>
                <a:solidFill>
                  <a:srgbClr val="FFFFFF"/>
                </a:solidFill>
                <a:effectLst/>
                <a:uLnTx/>
                <a:uFillTx/>
                <a:latin typeface="Apis For Office"/>
                <a:ea typeface="+mn-ea"/>
                <a:cs typeface="+mn-cs"/>
              </a:rPr>
              <a:t>for </a:t>
            </a:r>
            <a:r>
              <a:rPr kumimoji="0" lang="en-CA" sz="1200" b="1"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a:t>
            </a:r>
            <a:r>
              <a:rPr kumimoji="0" lang="en-CA" sz="1200" b="1" i="0" u="none" strike="noStrike" kern="1200" cap="none" spc="0" normalizeH="0" baseline="0" noProof="0" dirty="0">
                <a:ln>
                  <a:noFill/>
                </a:ln>
                <a:solidFill>
                  <a:srgbClr val="FFFFFF"/>
                </a:solidFill>
                <a:effectLst/>
                <a:uLnTx/>
                <a:uFillTx/>
                <a:latin typeface="Apis For Office"/>
                <a:ea typeface="+mn-ea"/>
                <a:cs typeface="+mn-cs"/>
              </a:rPr>
              <a:t>50%</a:t>
            </a:r>
            <a:br>
              <a:rPr kumimoji="0" lang="en-CA" sz="1200" b="1" i="0" u="none" strike="noStrike" kern="1200" cap="none" spc="0" normalizeH="0" baseline="30000" noProof="0" dirty="0">
                <a:ln>
                  <a:noFill/>
                </a:ln>
                <a:solidFill>
                  <a:srgbClr val="FFFFFF"/>
                </a:solidFill>
                <a:effectLst/>
                <a:uLnTx/>
                <a:uFillTx/>
                <a:latin typeface="Apis For Office"/>
                <a:ea typeface="+mn-ea"/>
                <a:cs typeface="+mn-cs"/>
              </a:rPr>
            </a:br>
            <a:r>
              <a:rPr kumimoji="0" lang="en-CA" sz="1200" b="1" i="0" u="none" strike="noStrike" kern="1200" cap="none" spc="0" normalizeH="0" baseline="0" noProof="0" dirty="0">
                <a:ln>
                  <a:noFill/>
                </a:ln>
                <a:solidFill>
                  <a:srgbClr val="FFFFFF"/>
                </a:solidFill>
                <a:effectLst/>
                <a:uLnTx/>
                <a:uFillTx/>
                <a:latin typeface="Apis For Office"/>
                <a:ea typeface="+mn-ea"/>
                <a:cs typeface="+mn-cs"/>
              </a:rPr>
              <a:t>of HF cases</a:t>
            </a:r>
            <a:r>
              <a:rPr kumimoji="0" lang="en-CA" sz="1200" b="1" i="0" u="none" strike="noStrike" kern="1200" cap="none" spc="0" normalizeH="0" baseline="30000" noProof="0" dirty="0">
                <a:ln>
                  <a:noFill/>
                </a:ln>
                <a:solidFill>
                  <a:srgbClr val="FFFFFF"/>
                </a:solidFill>
                <a:effectLst/>
                <a:uLnTx/>
                <a:uFillTx/>
                <a:latin typeface="Apis For Office"/>
                <a:ea typeface="+mn-ea"/>
                <a:cs typeface="+mn-cs"/>
              </a:rPr>
              <a:t>3</a:t>
            </a:r>
            <a:endParaRPr kumimoji="0" lang="en-CA" sz="1200" b="1"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58" name="TextBox 57">
            <a:extLst>
              <a:ext uri="{FF2B5EF4-FFF2-40B4-BE49-F238E27FC236}">
                <a16:creationId xmlns:a16="http://schemas.microsoft.com/office/drawing/2014/main" id="{59DF3459-A447-4D5E-99C8-C3416F6449C7}"/>
              </a:ext>
            </a:extLst>
          </p:cNvPr>
          <p:cNvSpPr txBox="1"/>
          <p:nvPr/>
        </p:nvSpPr>
        <p:spPr>
          <a:xfrm>
            <a:off x="4221191" y="3963188"/>
            <a:ext cx="4057140" cy="1200329"/>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a:ea typeface="+mn-ea"/>
                <a:cs typeface="+mn-cs"/>
              </a:rPr>
              <a:t>Gap expected to widen due to</a:t>
            </a:r>
            <a:r>
              <a:rPr kumimoji="0" lang="en-US" sz="1200" b="1" i="0" u="none" strike="noStrike" kern="1200" cap="none" spc="0" normalizeH="0" baseline="30000" noProof="0" dirty="0">
                <a:ln>
                  <a:noFill/>
                </a:ln>
                <a:solidFill>
                  <a:srgbClr val="001965"/>
                </a:solidFill>
                <a:effectLst/>
                <a:uLnTx/>
                <a:uFillTx/>
                <a:latin typeface="Apis For Office"/>
                <a:ea typeface="+mn-ea"/>
                <a:cs typeface="+mn-cs"/>
              </a:rPr>
              <a:t>4</a:t>
            </a:r>
            <a:r>
              <a:rPr kumimoji="0" lang="en-US" sz="1200" b="1" i="0" u="none" strike="noStrike" kern="1200" cap="none" spc="0" normalizeH="0" baseline="0" noProof="0" dirty="0">
                <a:ln>
                  <a:noFill/>
                </a:ln>
                <a:solidFill>
                  <a:srgbClr val="001965"/>
                </a:solidFill>
                <a:effectLst/>
                <a:uLnTx/>
                <a:uFillTx/>
                <a:latin typeface="Apis For Office"/>
                <a:ea typeface="+mn-ea"/>
                <a:cs typeface="+mn-cs"/>
              </a:rPr>
              <a:t>:</a:t>
            </a:r>
          </a:p>
          <a:p>
            <a:pPr marL="1010841" marR="0" lvl="0" indent="-204788" algn="l" defTabSz="685800" rtl="0" eaLnBrk="1" fontAlgn="auto" latinLnBrk="0" hangingPunct="1">
              <a:lnSpc>
                <a:spcPct val="2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1965"/>
                </a:solidFill>
                <a:effectLst/>
                <a:uLnTx/>
                <a:uFillTx/>
                <a:latin typeface="Apis For Office"/>
                <a:ea typeface="+mn-ea"/>
                <a:cs typeface="+mn-cs"/>
              </a:rPr>
              <a:t>Ageing population</a:t>
            </a:r>
          </a:p>
          <a:p>
            <a:pPr marL="1010841" marR="0" lvl="0" indent="-2047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001965"/>
                </a:solidFill>
                <a:effectLst/>
                <a:uLnTx/>
                <a:uFillTx/>
                <a:latin typeface="Apis For Office"/>
                <a:ea typeface="+mn-ea"/>
                <a:cs typeface="+mn-cs"/>
              </a:rPr>
              <a:t>Increasing prevalence of conditions associated with the development of HFpEF (e.g., obesity, hypertension, T2D)</a:t>
            </a:r>
          </a:p>
        </p:txBody>
      </p:sp>
      <p:grpSp>
        <p:nvGrpSpPr>
          <p:cNvPr id="2" name="Group 1">
            <a:extLst>
              <a:ext uri="{FF2B5EF4-FFF2-40B4-BE49-F238E27FC236}">
                <a16:creationId xmlns:a16="http://schemas.microsoft.com/office/drawing/2014/main" id="{5028486A-231F-4B17-BE9D-46A88534FCF4}"/>
              </a:ext>
            </a:extLst>
          </p:cNvPr>
          <p:cNvGrpSpPr/>
          <p:nvPr/>
        </p:nvGrpSpPr>
        <p:grpSpPr>
          <a:xfrm>
            <a:off x="4589544" y="4258069"/>
            <a:ext cx="274108" cy="362991"/>
            <a:chOff x="932433" y="4645979"/>
            <a:chExt cx="524007" cy="809624"/>
          </a:xfrm>
        </p:grpSpPr>
        <p:sp>
          <p:nvSpPr>
            <p:cNvPr id="3" name="Freeform: Shape 2">
              <a:extLst>
                <a:ext uri="{FF2B5EF4-FFF2-40B4-BE49-F238E27FC236}">
                  <a16:creationId xmlns:a16="http://schemas.microsoft.com/office/drawing/2014/main" id="{BB74749F-B37A-41D2-BD89-DC0070E24D43}"/>
                </a:ext>
              </a:extLst>
            </p:cNvPr>
            <p:cNvSpPr/>
            <p:nvPr/>
          </p:nvSpPr>
          <p:spPr>
            <a:xfrm>
              <a:off x="932433" y="4807903"/>
              <a:ext cx="524007" cy="647700"/>
            </a:xfrm>
            <a:custGeom>
              <a:avLst/>
              <a:gdLst>
                <a:gd name="connsiteX0" fmla="*/ 457332 w 524007"/>
                <a:gd name="connsiteY0" fmla="*/ 228600 h 647700"/>
                <a:gd name="connsiteX1" fmla="*/ 446855 w 524007"/>
                <a:gd name="connsiteY1" fmla="*/ 229553 h 647700"/>
                <a:gd name="connsiteX2" fmla="*/ 423995 w 524007"/>
                <a:gd name="connsiteY2" fmla="*/ 202883 h 647700"/>
                <a:gd name="connsiteX3" fmla="*/ 343032 w 524007"/>
                <a:gd name="connsiteY3" fmla="*/ 170498 h 647700"/>
                <a:gd name="connsiteX4" fmla="*/ 290645 w 524007"/>
                <a:gd name="connsiteY4" fmla="*/ 49530 h 647700"/>
                <a:gd name="connsiteX5" fmla="*/ 219207 w 524007"/>
                <a:gd name="connsiteY5" fmla="*/ 0 h 647700"/>
                <a:gd name="connsiteX6" fmla="*/ 174440 w 524007"/>
                <a:gd name="connsiteY6" fmla="*/ 14288 h 647700"/>
                <a:gd name="connsiteX7" fmla="*/ 45757 w 524007"/>
                <a:gd name="connsiteY7" fmla="*/ 100965 h 647700"/>
                <a:gd name="connsiteX8" fmla="*/ 29565 w 524007"/>
                <a:gd name="connsiteY8" fmla="*/ 123825 h 647700"/>
                <a:gd name="connsiteX9" fmla="*/ 990 w 524007"/>
                <a:gd name="connsiteY9" fmla="*/ 247650 h 647700"/>
                <a:gd name="connsiteX10" fmla="*/ 29518 w 524007"/>
                <a:gd name="connsiteY10" fmla="*/ 293360 h 647700"/>
                <a:gd name="connsiteX11" fmla="*/ 29565 w 524007"/>
                <a:gd name="connsiteY11" fmla="*/ 293370 h 647700"/>
                <a:gd name="connsiteX12" fmla="*/ 38137 w 524007"/>
                <a:gd name="connsiteY12" fmla="*/ 294323 h 647700"/>
                <a:gd name="connsiteX13" fmla="*/ 75285 w 524007"/>
                <a:gd name="connsiteY13" fmla="*/ 264795 h 647700"/>
                <a:gd name="connsiteX14" fmla="*/ 100050 w 524007"/>
                <a:gd name="connsiteY14" fmla="*/ 156210 h 647700"/>
                <a:gd name="connsiteX15" fmla="*/ 123957 w 524007"/>
                <a:gd name="connsiteY15" fmla="*/ 140018 h 647700"/>
                <a:gd name="connsiteX16" fmla="*/ 118909 w 524007"/>
                <a:gd name="connsiteY16" fmla="*/ 180023 h 647700"/>
                <a:gd name="connsiteX17" fmla="*/ 35946 w 524007"/>
                <a:gd name="connsiteY17" fmla="*/ 428625 h 647700"/>
                <a:gd name="connsiteX18" fmla="*/ 104050 w 524007"/>
                <a:gd name="connsiteY18" fmla="*/ 428625 h 647700"/>
                <a:gd name="connsiteX19" fmla="*/ 104050 w 524007"/>
                <a:gd name="connsiteY19" fmla="*/ 431483 h 647700"/>
                <a:gd name="connsiteX20" fmla="*/ 66807 w 524007"/>
                <a:gd name="connsiteY20" fmla="*/ 600075 h 647700"/>
                <a:gd name="connsiteX21" fmla="*/ 95336 w 524007"/>
                <a:gd name="connsiteY21" fmla="*/ 645785 h 647700"/>
                <a:gd name="connsiteX22" fmla="*/ 95382 w 524007"/>
                <a:gd name="connsiteY22" fmla="*/ 645795 h 647700"/>
                <a:gd name="connsiteX23" fmla="*/ 103955 w 524007"/>
                <a:gd name="connsiteY23" fmla="*/ 646748 h 647700"/>
                <a:gd name="connsiteX24" fmla="*/ 141102 w 524007"/>
                <a:gd name="connsiteY24" fmla="*/ 617220 h 647700"/>
                <a:gd name="connsiteX25" fmla="*/ 179202 w 524007"/>
                <a:gd name="connsiteY25" fmla="*/ 445770 h 647700"/>
                <a:gd name="connsiteX26" fmla="*/ 180155 w 524007"/>
                <a:gd name="connsiteY26" fmla="*/ 440055 h 647700"/>
                <a:gd name="connsiteX27" fmla="*/ 181107 w 524007"/>
                <a:gd name="connsiteY27" fmla="*/ 428625 h 647700"/>
                <a:gd name="connsiteX28" fmla="*/ 223017 w 524007"/>
                <a:gd name="connsiteY28" fmla="*/ 428625 h 647700"/>
                <a:gd name="connsiteX29" fmla="*/ 232542 w 524007"/>
                <a:gd name="connsiteY29" fmla="*/ 593408 h 647700"/>
                <a:gd name="connsiteX30" fmla="*/ 270642 w 524007"/>
                <a:gd name="connsiteY30" fmla="*/ 629412 h 647700"/>
                <a:gd name="connsiteX31" fmla="*/ 272738 w 524007"/>
                <a:gd name="connsiteY31" fmla="*/ 629412 h 647700"/>
                <a:gd name="connsiteX32" fmla="*/ 308648 w 524007"/>
                <a:gd name="connsiteY32" fmla="*/ 589242 h 647700"/>
                <a:gd name="connsiteX33" fmla="*/ 308647 w 524007"/>
                <a:gd name="connsiteY33" fmla="*/ 589217 h 647700"/>
                <a:gd name="connsiteX34" fmla="*/ 299408 w 524007"/>
                <a:gd name="connsiteY34" fmla="*/ 428625 h 647700"/>
                <a:gd name="connsiteX35" fmla="*/ 331221 w 524007"/>
                <a:gd name="connsiteY35" fmla="*/ 428625 h 647700"/>
                <a:gd name="connsiteX36" fmla="*/ 245496 w 524007"/>
                <a:gd name="connsiteY36" fmla="*/ 172403 h 647700"/>
                <a:gd name="connsiteX37" fmla="*/ 246449 w 524007"/>
                <a:gd name="connsiteY37" fmla="*/ 145733 h 647700"/>
                <a:gd name="connsiteX38" fmla="*/ 276929 w 524007"/>
                <a:gd name="connsiteY38" fmla="*/ 215265 h 647700"/>
                <a:gd name="connsiteX39" fmla="*/ 297884 w 524007"/>
                <a:gd name="connsiteY39" fmla="*/ 235268 h 647700"/>
                <a:gd name="connsiteX40" fmla="*/ 392181 w 524007"/>
                <a:gd name="connsiteY40" fmla="*/ 273368 h 647700"/>
                <a:gd name="connsiteX41" fmla="*/ 388371 w 524007"/>
                <a:gd name="connsiteY41" fmla="*/ 295275 h 647700"/>
                <a:gd name="connsiteX42" fmla="*/ 413136 w 524007"/>
                <a:gd name="connsiteY42" fmla="*/ 346710 h 647700"/>
                <a:gd name="connsiteX43" fmla="*/ 414089 w 524007"/>
                <a:gd name="connsiteY43" fmla="*/ 347663 h 647700"/>
                <a:gd name="connsiteX44" fmla="*/ 426471 w 524007"/>
                <a:gd name="connsiteY44" fmla="*/ 352425 h 647700"/>
                <a:gd name="connsiteX45" fmla="*/ 445521 w 524007"/>
                <a:gd name="connsiteY45" fmla="*/ 333375 h 647700"/>
                <a:gd name="connsiteX46" fmla="*/ 437901 w 524007"/>
                <a:gd name="connsiteY46" fmla="*/ 318135 h 647700"/>
                <a:gd name="connsiteX47" fmla="*/ 428757 w 524007"/>
                <a:gd name="connsiteY47" fmla="*/ 295275 h 647700"/>
                <a:gd name="connsiteX48" fmla="*/ 457332 w 524007"/>
                <a:gd name="connsiteY48" fmla="*/ 266700 h 647700"/>
                <a:gd name="connsiteX49" fmla="*/ 485907 w 524007"/>
                <a:gd name="connsiteY49" fmla="*/ 295275 h 647700"/>
                <a:gd name="connsiteX50" fmla="*/ 485907 w 524007"/>
                <a:gd name="connsiteY50" fmla="*/ 628650 h 647700"/>
                <a:gd name="connsiteX51" fmla="*/ 504957 w 524007"/>
                <a:gd name="connsiteY51" fmla="*/ 647700 h 647700"/>
                <a:gd name="connsiteX52" fmla="*/ 524007 w 524007"/>
                <a:gd name="connsiteY52" fmla="*/ 628650 h 647700"/>
                <a:gd name="connsiteX53" fmla="*/ 524007 w 524007"/>
                <a:gd name="connsiteY53" fmla="*/ 295275 h 647700"/>
                <a:gd name="connsiteX54" fmla="*/ 457332 w 524007"/>
                <a:gd name="connsiteY54" fmla="*/ 22860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524007" h="647700">
                  <a:moveTo>
                    <a:pt x="457332" y="228600"/>
                  </a:moveTo>
                  <a:cubicBezTo>
                    <a:pt x="453813" y="228444"/>
                    <a:pt x="450289" y="228764"/>
                    <a:pt x="446855" y="229553"/>
                  </a:cubicBezTo>
                  <a:cubicBezTo>
                    <a:pt x="444032" y="217471"/>
                    <a:pt x="435503" y="207520"/>
                    <a:pt x="423995" y="202883"/>
                  </a:cubicBezTo>
                  <a:lnTo>
                    <a:pt x="343032" y="170498"/>
                  </a:lnTo>
                  <a:lnTo>
                    <a:pt x="290645" y="49530"/>
                  </a:lnTo>
                  <a:cubicBezTo>
                    <a:pt x="279508" y="19724"/>
                    <a:pt x="251026" y="-24"/>
                    <a:pt x="219207" y="0"/>
                  </a:cubicBezTo>
                  <a:cubicBezTo>
                    <a:pt x="203174" y="67"/>
                    <a:pt x="187547" y="5054"/>
                    <a:pt x="174440" y="14288"/>
                  </a:cubicBezTo>
                  <a:lnTo>
                    <a:pt x="45757" y="100965"/>
                  </a:lnTo>
                  <a:cubicBezTo>
                    <a:pt x="38019" y="106623"/>
                    <a:pt x="32334" y="114648"/>
                    <a:pt x="29565" y="123825"/>
                  </a:cubicBezTo>
                  <a:lnTo>
                    <a:pt x="990" y="247650"/>
                  </a:lnTo>
                  <a:cubicBezTo>
                    <a:pt x="-3755" y="268151"/>
                    <a:pt x="9018" y="288615"/>
                    <a:pt x="29518" y="293360"/>
                  </a:cubicBezTo>
                  <a:cubicBezTo>
                    <a:pt x="29534" y="293363"/>
                    <a:pt x="29549" y="293366"/>
                    <a:pt x="29565" y="293370"/>
                  </a:cubicBezTo>
                  <a:cubicBezTo>
                    <a:pt x="32351" y="294156"/>
                    <a:pt x="35246" y="294478"/>
                    <a:pt x="38137" y="294323"/>
                  </a:cubicBezTo>
                  <a:cubicBezTo>
                    <a:pt x="55813" y="294127"/>
                    <a:pt x="71106" y="281971"/>
                    <a:pt x="75285" y="264795"/>
                  </a:cubicBezTo>
                  <a:lnTo>
                    <a:pt x="100050" y="156210"/>
                  </a:lnTo>
                  <a:lnTo>
                    <a:pt x="123957" y="140018"/>
                  </a:lnTo>
                  <a:cubicBezTo>
                    <a:pt x="121957" y="154115"/>
                    <a:pt x="120243" y="167545"/>
                    <a:pt x="118909" y="180023"/>
                  </a:cubicBezTo>
                  <a:lnTo>
                    <a:pt x="35946" y="428625"/>
                  </a:lnTo>
                  <a:lnTo>
                    <a:pt x="104050" y="428625"/>
                  </a:lnTo>
                  <a:lnTo>
                    <a:pt x="104050" y="431483"/>
                  </a:lnTo>
                  <a:lnTo>
                    <a:pt x="66807" y="600075"/>
                  </a:lnTo>
                  <a:cubicBezTo>
                    <a:pt x="62063" y="620576"/>
                    <a:pt x="74836" y="641040"/>
                    <a:pt x="95336" y="645785"/>
                  </a:cubicBezTo>
                  <a:cubicBezTo>
                    <a:pt x="95352" y="645787"/>
                    <a:pt x="95367" y="645791"/>
                    <a:pt x="95382" y="645795"/>
                  </a:cubicBezTo>
                  <a:cubicBezTo>
                    <a:pt x="98168" y="646581"/>
                    <a:pt x="101064" y="646903"/>
                    <a:pt x="103955" y="646748"/>
                  </a:cubicBezTo>
                  <a:cubicBezTo>
                    <a:pt x="121630" y="646552"/>
                    <a:pt x="136924" y="634396"/>
                    <a:pt x="141102" y="617220"/>
                  </a:cubicBezTo>
                  <a:lnTo>
                    <a:pt x="179202" y="445770"/>
                  </a:lnTo>
                  <a:cubicBezTo>
                    <a:pt x="179202" y="443865"/>
                    <a:pt x="180155" y="441960"/>
                    <a:pt x="180155" y="440055"/>
                  </a:cubicBezTo>
                  <a:lnTo>
                    <a:pt x="181107" y="428625"/>
                  </a:lnTo>
                  <a:lnTo>
                    <a:pt x="223017" y="428625"/>
                  </a:lnTo>
                  <a:lnTo>
                    <a:pt x="232542" y="593408"/>
                  </a:lnTo>
                  <a:cubicBezTo>
                    <a:pt x="233656" y="613627"/>
                    <a:pt x="250392" y="629443"/>
                    <a:pt x="270642" y="629412"/>
                  </a:cubicBezTo>
                  <a:lnTo>
                    <a:pt x="272738" y="629412"/>
                  </a:lnTo>
                  <a:cubicBezTo>
                    <a:pt x="293747" y="628236"/>
                    <a:pt x="309824" y="610251"/>
                    <a:pt x="308648" y="589242"/>
                  </a:cubicBezTo>
                  <a:cubicBezTo>
                    <a:pt x="308648" y="589234"/>
                    <a:pt x="308647" y="589225"/>
                    <a:pt x="308647" y="589217"/>
                  </a:cubicBezTo>
                  <a:lnTo>
                    <a:pt x="299408" y="428625"/>
                  </a:lnTo>
                  <a:lnTo>
                    <a:pt x="331221" y="428625"/>
                  </a:lnTo>
                  <a:lnTo>
                    <a:pt x="245496" y="172403"/>
                  </a:lnTo>
                  <a:cubicBezTo>
                    <a:pt x="245496" y="172403"/>
                    <a:pt x="246449" y="146685"/>
                    <a:pt x="246449" y="145733"/>
                  </a:cubicBezTo>
                  <a:lnTo>
                    <a:pt x="276929" y="215265"/>
                  </a:lnTo>
                  <a:cubicBezTo>
                    <a:pt x="280815" y="224565"/>
                    <a:pt x="288412" y="231818"/>
                    <a:pt x="297884" y="235268"/>
                  </a:cubicBezTo>
                  <a:lnTo>
                    <a:pt x="392181" y="273368"/>
                  </a:lnTo>
                  <a:cubicBezTo>
                    <a:pt x="389457" y="280342"/>
                    <a:pt x="388162" y="287791"/>
                    <a:pt x="388371" y="295275"/>
                  </a:cubicBezTo>
                  <a:cubicBezTo>
                    <a:pt x="388332" y="315303"/>
                    <a:pt x="397455" y="334250"/>
                    <a:pt x="413136" y="346710"/>
                  </a:cubicBezTo>
                  <a:lnTo>
                    <a:pt x="414089" y="347663"/>
                  </a:lnTo>
                  <a:cubicBezTo>
                    <a:pt x="417464" y="350760"/>
                    <a:pt x="421890" y="352462"/>
                    <a:pt x="426471" y="352425"/>
                  </a:cubicBezTo>
                  <a:cubicBezTo>
                    <a:pt x="436993" y="352425"/>
                    <a:pt x="445521" y="343896"/>
                    <a:pt x="445521" y="333375"/>
                  </a:cubicBezTo>
                  <a:cubicBezTo>
                    <a:pt x="445825" y="327311"/>
                    <a:pt x="442935" y="321530"/>
                    <a:pt x="437901" y="318135"/>
                  </a:cubicBezTo>
                  <a:cubicBezTo>
                    <a:pt x="432255" y="311830"/>
                    <a:pt x="429016" y="303734"/>
                    <a:pt x="428757" y="295275"/>
                  </a:cubicBezTo>
                  <a:cubicBezTo>
                    <a:pt x="428757" y="279493"/>
                    <a:pt x="441550" y="266700"/>
                    <a:pt x="457332" y="266700"/>
                  </a:cubicBezTo>
                  <a:cubicBezTo>
                    <a:pt x="473114" y="266700"/>
                    <a:pt x="485907" y="279493"/>
                    <a:pt x="485907" y="295275"/>
                  </a:cubicBezTo>
                  <a:lnTo>
                    <a:pt x="485907" y="628650"/>
                  </a:lnTo>
                  <a:cubicBezTo>
                    <a:pt x="485907" y="639171"/>
                    <a:pt x="494436" y="647700"/>
                    <a:pt x="504957" y="647700"/>
                  </a:cubicBezTo>
                  <a:cubicBezTo>
                    <a:pt x="515479" y="647700"/>
                    <a:pt x="524007" y="639171"/>
                    <a:pt x="524007" y="628650"/>
                  </a:cubicBezTo>
                  <a:lnTo>
                    <a:pt x="524007" y="295275"/>
                  </a:lnTo>
                  <a:cubicBezTo>
                    <a:pt x="524007" y="258451"/>
                    <a:pt x="494156" y="228600"/>
                    <a:pt x="457332" y="228600"/>
                  </a:cubicBezTo>
                  <a:close/>
                </a:path>
              </a:pathLst>
            </a:custGeom>
            <a:solidFill>
              <a:schemeClr val="accent3"/>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4" name="Freeform: Shape 3">
              <a:extLst>
                <a:ext uri="{FF2B5EF4-FFF2-40B4-BE49-F238E27FC236}">
                  <a16:creationId xmlns:a16="http://schemas.microsoft.com/office/drawing/2014/main" id="{4B076121-D295-4E0E-94ED-CC400534042B}"/>
                </a:ext>
              </a:extLst>
            </p:cNvPr>
            <p:cNvSpPr/>
            <p:nvPr/>
          </p:nvSpPr>
          <p:spPr>
            <a:xfrm>
              <a:off x="1127828" y="4645979"/>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3"/>
            </a:solidFill>
            <a:ln w="9525"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pis For Office"/>
                <a:ea typeface="+mn-ea"/>
                <a:cs typeface="+mn-cs"/>
              </a:endParaRPr>
            </a:p>
          </p:txBody>
        </p:sp>
      </p:grpSp>
      <p:pic>
        <p:nvPicPr>
          <p:cNvPr id="17" name="Graphic 16" descr="Medical with solid fill">
            <a:extLst>
              <a:ext uri="{FF2B5EF4-FFF2-40B4-BE49-F238E27FC236}">
                <a16:creationId xmlns:a16="http://schemas.microsoft.com/office/drawing/2014/main" id="{DCB39FBD-F657-447A-A487-BF7DF9A9C39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4704" y="4760115"/>
            <a:ext cx="414481" cy="414481"/>
          </a:xfrm>
          <a:prstGeom prst="rect">
            <a:avLst/>
          </a:prstGeom>
        </p:spPr>
      </p:pic>
      <p:sp>
        <p:nvSpPr>
          <p:cNvPr id="22" name="TextBox 21">
            <a:extLst>
              <a:ext uri="{FF2B5EF4-FFF2-40B4-BE49-F238E27FC236}">
                <a16:creationId xmlns:a16="http://schemas.microsoft.com/office/drawing/2014/main" id="{846DD2C8-3FC3-4CD2-8238-3CDC378AD7D7}"/>
              </a:ext>
            </a:extLst>
          </p:cNvPr>
          <p:cNvSpPr txBox="1"/>
          <p:nvPr/>
        </p:nvSpPr>
        <p:spPr>
          <a:xfrm>
            <a:off x="5382606" y="2253225"/>
            <a:ext cx="2168672" cy="276999"/>
          </a:xfrm>
          <a:prstGeom prst="rect">
            <a:avLst/>
          </a:prstGeom>
          <a:noFill/>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a:ea typeface="+mn-ea"/>
                <a:cs typeface="+mn-cs"/>
              </a:rPr>
              <a:t>HF subtypes in the US</a:t>
            </a:r>
            <a:r>
              <a:rPr kumimoji="0" lang="en-US" sz="1200" b="1" i="0" u="none" strike="noStrike" kern="1200" cap="none" spc="0" normalizeH="0" baseline="30000" noProof="0" dirty="0">
                <a:ln>
                  <a:noFill/>
                </a:ln>
                <a:solidFill>
                  <a:srgbClr val="001965"/>
                </a:solidFill>
                <a:effectLst/>
                <a:uLnTx/>
                <a:uFillTx/>
                <a:latin typeface="Apis For Office"/>
                <a:ea typeface="+mn-ea"/>
                <a:cs typeface="+mn-cs"/>
              </a:rPr>
              <a:t>3</a:t>
            </a:r>
          </a:p>
        </p:txBody>
      </p:sp>
      <p:grpSp>
        <p:nvGrpSpPr>
          <p:cNvPr id="20" name="Group 19">
            <a:extLst>
              <a:ext uri="{FF2B5EF4-FFF2-40B4-BE49-F238E27FC236}">
                <a16:creationId xmlns:a16="http://schemas.microsoft.com/office/drawing/2014/main" id="{1D92117E-A7D6-43F2-9413-94EA4DBD2F35}"/>
              </a:ext>
            </a:extLst>
          </p:cNvPr>
          <p:cNvGrpSpPr/>
          <p:nvPr/>
        </p:nvGrpSpPr>
        <p:grpSpPr>
          <a:xfrm>
            <a:off x="865669" y="3968699"/>
            <a:ext cx="3124883" cy="1187303"/>
            <a:chOff x="6653633" y="1428060"/>
            <a:chExt cx="4166510" cy="1583070"/>
          </a:xfrm>
        </p:grpSpPr>
        <p:sp>
          <p:nvSpPr>
            <p:cNvPr id="24" name="TextBox 23">
              <a:extLst>
                <a:ext uri="{FF2B5EF4-FFF2-40B4-BE49-F238E27FC236}">
                  <a16:creationId xmlns:a16="http://schemas.microsoft.com/office/drawing/2014/main" id="{ABF5CF79-B0EA-452B-8A4E-BCDAD16D5773}"/>
                </a:ext>
              </a:extLst>
            </p:cNvPr>
            <p:cNvSpPr txBox="1"/>
            <p:nvPr/>
          </p:nvSpPr>
          <p:spPr>
            <a:xfrm>
              <a:off x="8587097" y="2204049"/>
              <a:ext cx="2233046" cy="584775"/>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a:ea typeface="+mn-ea"/>
                  <a:cs typeface="Apis For Office" panose="020B0504010101010104" pitchFamily="34" charset="0"/>
                </a:rPr>
                <a:t>Increases by ~</a:t>
              </a:r>
              <a:r>
                <a:rPr kumimoji="0" lang="en-US" sz="1200" b="1" i="0" u="none" strike="noStrike" kern="1200" cap="none" spc="0" normalizeH="0" baseline="0" noProof="0" dirty="0">
                  <a:ln>
                    <a:noFill/>
                  </a:ln>
                  <a:solidFill>
                    <a:srgbClr val="001965"/>
                  </a:solidFill>
                  <a:effectLst/>
                  <a:uLnTx/>
                  <a:uFillTx/>
                  <a:latin typeface="Apis For Office"/>
                  <a:ea typeface="+mn-ea"/>
                  <a:cs typeface="+mn-cs"/>
                </a:rPr>
                <a:t>1</a:t>
              </a:r>
              <a:r>
                <a:rPr kumimoji="0" lang="en-US" sz="1200" b="1" i="0" u="none" strike="noStrike" kern="1200" cap="none" spc="0" normalizeH="0" baseline="30000" noProof="0" dirty="0">
                  <a:ln>
                    <a:noFill/>
                  </a:ln>
                  <a:solidFill>
                    <a:srgbClr val="001965"/>
                  </a:solidFill>
                  <a:effectLst/>
                  <a:uLnTx/>
                  <a:uFillTx/>
                  <a:latin typeface="Apis For Office"/>
                  <a:ea typeface="+mn-ea"/>
                  <a:cs typeface="+mn-cs"/>
                </a:rPr>
                <a:t>%</a:t>
              </a:r>
              <a:r>
                <a:rPr kumimoji="0" lang="en-US" sz="1200" b="1" i="0" u="none" strike="noStrike" kern="1200" cap="none" spc="0" normalizeH="0" baseline="0" noProof="0" dirty="0">
                  <a:ln>
                    <a:noFill/>
                  </a:ln>
                  <a:solidFill>
                    <a:srgbClr val="001965"/>
                  </a:solidFill>
                  <a:effectLst/>
                  <a:uLnTx/>
                  <a:uFillTx/>
                  <a:latin typeface="Apis For Office"/>
                  <a:ea typeface="+mn-ea"/>
                  <a:cs typeface="+mn-cs"/>
                </a:rPr>
                <a:t>annually</a:t>
              </a:r>
            </a:p>
          </p:txBody>
        </p:sp>
        <p:sp>
          <p:nvSpPr>
            <p:cNvPr id="25" name="Graphic 24" descr="Business Growth with solid fill">
              <a:extLst>
                <a:ext uri="{FF2B5EF4-FFF2-40B4-BE49-F238E27FC236}">
                  <a16:creationId xmlns:a16="http://schemas.microsoft.com/office/drawing/2014/main" id="{0B65D411-E197-4B70-BE66-DCB542948497}"/>
                </a:ext>
              </a:extLst>
            </p:cNvPr>
            <p:cNvSpPr>
              <a:spLocks noChangeAspect="1"/>
            </p:cNvSpPr>
            <p:nvPr/>
          </p:nvSpPr>
          <p:spPr>
            <a:xfrm>
              <a:off x="7206967" y="2098060"/>
              <a:ext cx="1235667" cy="913070"/>
            </a:xfrm>
            <a:custGeom>
              <a:avLst/>
              <a:gdLst>
                <a:gd name="connsiteX0" fmla="*/ 703040 w 870680"/>
                <a:gd name="connsiteY0" fmla="*/ 211646 h 556355"/>
                <a:gd name="connsiteX1" fmla="*/ 808863 w 870680"/>
                <a:gd name="connsiteY1" fmla="*/ 105823 h 556355"/>
                <a:gd name="connsiteX2" fmla="*/ 870680 w 870680"/>
                <a:gd name="connsiteY2" fmla="*/ 167640 h 556355"/>
                <a:gd name="connsiteX3" fmla="*/ 870680 w 870680"/>
                <a:gd name="connsiteY3" fmla="*/ 0 h 556355"/>
                <a:gd name="connsiteX4" fmla="*/ 703040 w 870680"/>
                <a:gd name="connsiteY4" fmla="*/ 0 h 556355"/>
                <a:gd name="connsiteX5" fmla="*/ 764858 w 870680"/>
                <a:gd name="connsiteY5" fmla="*/ 61817 h 556355"/>
                <a:gd name="connsiteX6" fmla="*/ 661130 w 870680"/>
                <a:gd name="connsiteY6" fmla="*/ 165544 h 556355"/>
                <a:gd name="connsiteX7" fmla="*/ 483013 w 870680"/>
                <a:gd name="connsiteY7" fmla="*/ 343662 h 556355"/>
                <a:gd name="connsiteX8" fmla="*/ 325850 w 870680"/>
                <a:gd name="connsiteY8" fmla="*/ 186499 h 556355"/>
                <a:gd name="connsiteX9" fmla="*/ 0 w 870680"/>
                <a:gd name="connsiteY9" fmla="*/ 512350 h 556355"/>
                <a:gd name="connsiteX10" fmla="*/ 44006 w 870680"/>
                <a:gd name="connsiteY10" fmla="*/ 556355 h 556355"/>
                <a:gd name="connsiteX11" fmla="*/ 325850 w 870680"/>
                <a:gd name="connsiteY11" fmla="*/ 274511 h 556355"/>
                <a:gd name="connsiteX12" fmla="*/ 483013 w 870680"/>
                <a:gd name="connsiteY12" fmla="*/ 431673 h 556355"/>
                <a:gd name="connsiteX13" fmla="*/ 703040 w 870680"/>
                <a:gd name="connsiteY13" fmla="*/ 211646 h 55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70680" h="556355">
                  <a:moveTo>
                    <a:pt x="703040" y="211646"/>
                  </a:moveTo>
                  <a:lnTo>
                    <a:pt x="808863" y="105823"/>
                  </a:lnTo>
                  <a:lnTo>
                    <a:pt x="870680" y="167640"/>
                  </a:lnTo>
                  <a:lnTo>
                    <a:pt x="870680" y="0"/>
                  </a:lnTo>
                  <a:lnTo>
                    <a:pt x="703040" y="0"/>
                  </a:lnTo>
                  <a:lnTo>
                    <a:pt x="764858" y="61817"/>
                  </a:lnTo>
                  <a:lnTo>
                    <a:pt x="661130" y="165544"/>
                  </a:lnTo>
                  <a:lnTo>
                    <a:pt x="483013" y="343662"/>
                  </a:lnTo>
                  <a:lnTo>
                    <a:pt x="325850" y="186499"/>
                  </a:lnTo>
                  <a:lnTo>
                    <a:pt x="0" y="512350"/>
                  </a:lnTo>
                  <a:lnTo>
                    <a:pt x="44006" y="556355"/>
                  </a:lnTo>
                  <a:lnTo>
                    <a:pt x="325850" y="274511"/>
                  </a:lnTo>
                  <a:lnTo>
                    <a:pt x="483013" y="431673"/>
                  </a:lnTo>
                  <a:lnTo>
                    <a:pt x="703040" y="211646"/>
                  </a:lnTo>
                  <a:close/>
                </a:path>
              </a:pathLst>
            </a:custGeom>
            <a:solidFill>
              <a:schemeClr val="accent3"/>
            </a:solidFill>
            <a:ln w="10418"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pis For Office"/>
                <a:ea typeface="+mn-ea"/>
                <a:cs typeface="+mn-cs"/>
              </a:endParaRPr>
            </a:p>
          </p:txBody>
        </p:sp>
        <p:sp>
          <p:nvSpPr>
            <p:cNvPr id="26" name="TextBox 25">
              <a:extLst>
                <a:ext uri="{FF2B5EF4-FFF2-40B4-BE49-F238E27FC236}">
                  <a16:creationId xmlns:a16="http://schemas.microsoft.com/office/drawing/2014/main" id="{CFE0B3FE-B846-41F4-8640-D23686393BF7}"/>
                </a:ext>
              </a:extLst>
            </p:cNvPr>
            <p:cNvSpPr txBox="1"/>
            <p:nvPr/>
          </p:nvSpPr>
          <p:spPr>
            <a:xfrm>
              <a:off x="6653633" y="1428060"/>
              <a:ext cx="3682406" cy="338554"/>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1965"/>
                  </a:solidFill>
                  <a:effectLst/>
                  <a:uLnTx/>
                  <a:uFillTx/>
                  <a:latin typeface="Apis For Office"/>
                  <a:ea typeface="+mn-ea"/>
                  <a:cs typeface="+mn-cs"/>
                </a:rPr>
                <a:t>Prevalence of HFpEF vs HFrEF</a:t>
              </a:r>
              <a:r>
                <a:rPr kumimoji="0" lang="en-US" sz="1200" b="1" i="0" u="none" strike="noStrike" kern="1200" cap="none" spc="0" normalizeH="0" baseline="30000" noProof="0" dirty="0">
                  <a:ln>
                    <a:noFill/>
                  </a:ln>
                  <a:solidFill>
                    <a:srgbClr val="001965"/>
                  </a:solidFill>
                  <a:effectLst/>
                  <a:uLnTx/>
                  <a:uFillTx/>
                  <a:latin typeface="Apis For Office"/>
                  <a:ea typeface="+mn-ea"/>
                  <a:cs typeface="+mn-cs"/>
                </a:rPr>
                <a:t>4</a:t>
              </a:r>
            </a:p>
          </p:txBody>
        </p:sp>
      </p:grpSp>
      <p:grpSp>
        <p:nvGrpSpPr>
          <p:cNvPr id="27" name="Group 26">
            <a:extLst>
              <a:ext uri="{FF2B5EF4-FFF2-40B4-BE49-F238E27FC236}">
                <a16:creationId xmlns:a16="http://schemas.microsoft.com/office/drawing/2014/main" id="{AAAAD3E0-BC84-43B0-9E8B-4CC02393780C}"/>
              </a:ext>
            </a:extLst>
          </p:cNvPr>
          <p:cNvGrpSpPr/>
          <p:nvPr/>
        </p:nvGrpSpPr>
        <p:grpSpPr>
          <a:xfrm>
            <a:off x="511659" y="2687041"/>
            <a:ext cx="1076031" cy="880688"/>
            <a:chOff x="-314477" y="1402650"/>
            <a:chExt cx="1434708" cy="1174250"/>
          </a:xfrm>
        </p:grpSpPr>
        <p:sp>
          <p:nvSpPr>
            <p:cNvPr id="28" name="TextBox 27">
              <a:extLst>
                <a:ext uri="{FF2B5EF4-FFF2-40B4-BE49-F238E27FC236}">
                  <a16:creationId xmlns:a16="http://schemas.microsoft.com/office/drawing/2014/main" id="{337A69E6-DDCD-4AF6-AC0B-00D877794D8A}"/>
                </a:ext>
              </a:extLst>
            </p:cNvPr>
            <p:cNvSpPr txBox="1"/>
            <p:nvPr/>
          </p:nvSpPr>
          <p:spPr>
            <a:xfrm>
              <a:off x="-314477" y="2086894"/>
              <a:ext cx="1434708" cy="490006"/>
            </a:xfrm>
            <a:prstGeom prst="rect">
              <a:avLst/>
            </a:prstGeom>
            <a:noFill/>
          </p:spPr>
          <p:txBody>
            <a:bodyPr wrap="square">
              <a:spAutoFit/>
            </a:bodyPr>
            <a:lstStyle/>
            <a:p>
              <a:pPr marL="0" marR="0" lvl="0" indent="0" algn="ctr" defTabSz="685800" rtl="0" eaLnBrk="1" fontAlgn="auto" latinLnBrk="0" hangingPunct="1">
                <a:lnSpc>
                  <a:spcPct val="80000"/>
                </a:lnSpc>
                <a:spcBef>
                  <a:spcPts val="0"/>
                </a:spcBef>
                <a:spcAft>
                  <a:spcPts val="0"/>
                </a:spcAft>
                <a:buClrTx/>
                <a:buSzTx/>
                <a:buFontTx/>
                <a:buNone/>
                <a:tabLst/>
                <a:defRPr/>
              </a:pPr>
              <a:r>
                <a:rPr kumimoji="0" lang="en-CA" sz="1200" b="1" i="0" u="none" strike="noStrike" kern="1200" cap="none" spc="0" normalizeH="0" baseline="0" noProof="0" dirty="0">
                  <a:ln>
                    <a:noFill/>
                  </a:ln>
                  <a:solidFill>
                    <a:srgbClr val="001965"/>
                  </a:solidFill>
                  <a:effectLst/>
                  <a:uLnTx/>
                  <a:uFillTx/>
                  <a:latin typeface="Apis For Office"/>
                  <a:ea typeface="+mn-ea"/>
                  <a:cs typeface="Apis For Office" panose="020B0504010101010104" pitchFamily="34" charset="0"/>
                </a:rPr>
                <a:t>~</a:t>
              </a:r>
              <a:r>
                <a:rPr kumimoji="0" lang="en-CA" sz="1200" b="1" i="0" u="none" strike="noStrike" kern="1200" cap="none" spc="0" normalizeH="0" baseline="0" noProof="0" dirty="0">
                  <a:ln>
                    <a:noFill/>
                  </a:ln>
                  <a:solidFill>
                    <a:srgbClr val="001965"/>
                  </a:solidFill>
                  <a:effectLst/>
                  <a:uLnTx/>
                  <a:uFillTx/>
                  <a:latin typeface="Apis For Office"/>
                  <a:ea typeface="+mn-ea"/>
                  <a:cs typeface="+mn-cs"/>
                </a:rPr>
                <a:t>64 </a:t>
              </a:r>
              <a:br>
                <a:rPr kumimoji="0" lang="en-CA" sz="1200" b="1" i="0" u="none" strike="noStrike" kern="1200" cap="none" spc="0" normalizeH="0" baseline="0" noProof="0" dirty="0">
                  <a:ln>
                    <a:noFill/>
                  </a:ln>
                  <a:solidFill>
                    <a:srgbClr val="001965"/>
                  </a:solidFill>
                  <a:effectLst/>
                  <a:uLnTx/>
                  <a:uFillTx/>
                  <a:latin typeface="Apis For Office"/>
                  <a:ea typeface="+mn-ea"/>
                  <a:cs typeface="+mn-cs"/>
                </a:rPr>
              </a:br>
              <a:r>
                <a:rPr kumimoji="0" lang="en-CA" sz="1200" b="1" i="0" u="none" strike="noStrike" kern="1200" cap="none" spc="0" normalizeH="0" baseline="0" noProof="0" dirty="0">
                  <a:ln>
                    <a:noFill/>
                  </a:ln>
                  <a:solidFill>
                    <a:srgbClr val="001965"/>
                  </a:solidFill>
                  <a:effectLst/>
                  <a:uLnTx/>
                  <a:uFillTx/>
                  <a:latin typeface="Apis For Office"/>
                  <a:ea typeface="+mn-ea"/>
                  <a:cs typeface="+mn-cs"/>
                </a:rPr>
                <a:t>million</a:t>
              </a:r>
              <a:r>
                <a:rPr kumimoji="0" lang="en-CA" sz="1200" b="1" i="0" u="none" strike="noStrike" kern="1200" cap="none" spc="0" normalizeH="0" baseline="30000" noProof="0" dirty="0">
                  <a:ln>
                    <a:noFill/>
                  </a:ln>
                  <a:solidFill>
                    <a:srgbClr val="001965"/>
                  </a:solidFill>
                  <a:effectLst/>
                  <a:uLnTx/>
                  <a:uFillTx/>
                  <a:latin typeface="Apis For Office"/>
                  <a:ea typeface="+mn-ea"/>
                  <a:cs typeface="+mn-cs"/>
                </a:rPr>
                <a:t>2</a:t>
              </a:r>
              <a:endParaRPr kumimoji="0" lang="en-CA" sz="1200" b="1"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30" name="Freeform: Shape 29">
              <a:extLst>
                <a:ext uri="{FF2B5EF4-FFF2-40B4-BE49-F238E27FC236}">
                  <a16:creationId xmlns:a16="http://schemas.microsoft.com/office/drawing/2014/main" id="{EA635E38-D15F-40DF-9367-089919C61821}"/>
                </a:ext>
              </a:extLst>
            </p:cNvPr>
            <p:cNvSpPr/>
            <p:nvPr/>
          </p:nvSpPr>
          <p:spPr>
            <a:xfrm>
              <a:off x="93332" y="1402650"/>
              <a:ext cx="601059" cy="601059"/>
            </a:xfrm>
            <a:custGeom>
              <a:avLst/>
              <a:gdLst>
                <a:gd name="connsiteX0" fmla="*/ 542925 w 1085850"/>
                <a:gd name="connsiteY0" fmla="*/ 0 h 1085850"/>
                <a:gd name="connsiteX1" fmla="*/ 0 w 1085850"/>
                <a:gd name="connsiteY1" fmla="*/ 542925 h 1085850"/>
                <a:gd name="connsiteX2" fmla="*/ 542925 w 1085850"/>
                <a:gd name="connsiteY2" fmla="*/ 1085850 h 1085850"/>
                <a:gd name="connsiteX3" fmla="*/ 1085850 w 1085850"/>
                <a:gd name="connsiteY3" fmla="*/ 542925 h 1085850"/>
                <a:gd name="connsiteX4" fmla="*/ 542925 w 1085850"/>
                <a:gd name="connsiteY4" fmla="*/ 0 h 1085850"/>
                <a:gd name="connsiteX5" fmla="*/ 57150 w 1085850"/>
                <a:gd name="connsiteY5" fmla="*/ 542925 h 1085850"/>
                <a:gd name="connsiteX6" fmla="*/ 185738 w 1085850"/>
                <a:gd name="connsiteY6" fmla="*/ 214313 h 1085850"/>
                <a:gd name="connsiteX7" fmla="*/ 214313 w 1085850"/>
                <a:gd name="connsiteY7" fmla="*/ 242888 h 1085850"/>
                <a:gd name="connsiteX8" fmla="*/ 214313 w 1085850"/>
                <a:gd name="connsiteY8" fmla="*/ 332899 h 1085850"/>
                <a:gd name="connsiteX9" fmla="*/ 220028 w 1085850"/>
                <a:gd name="connsiteY9" fmla="*/ 350044 h 1085850"/>
                <a:gd name="connsiteX10" fmla="*/ 314325 w 1085850"/>
                <a:gd name="connsiteY10" fmla="*/ 471488 h 1085850"/>
                <a:gd name="connsiteX11" fmla="*/ 321469 w 1085850"/>
                <a:gd name="connsiteY11" fmla="*/ 464344 h 1085850"/>
                <a:gd name="connsiteX12" fmla="*/ 324326 w 1085850"/>
                <a:gd name="connsiteY12" fmla="*/ 447199 h 1085850"/>
                <a:gd name="connsiteX13" fmla="*/ 307181 w 1085850"/>
                <a:gd name="connsiteY13" fmla="*/ 418624 h 1085850"/>
                <a:gd name="connsiteX14" fmla="*/ 324326 w 1085850"/>
                <a:gd name="connsiteY14" fmla="*/ 397193 h 1085850"/>
                <a:gd name="connsiteX15" fmla="*/ 332899 w 1085850"/>
                <a:gd name="connsiteY15" fmla="*/ 404336 h 1085850"/>
                <a:gd name="connsiteX16" fmla="*/ 380047 w 1085850"/>
                <a:gd name="connsiteY16" fmla="*/ 497205 h 1085850"/>
                <a:gd name="connsiteX17" fmla="*/ 404336 w 1085850"/>
                <a:gd name="connsiteY17" fmla="*/ 518636 h 1085850"/>
                <a:gd name="connsiteX18" fmla="*/ 467201 w 1085850"/>
                <a:gd name="connsiteY18" fmla="*/ 540068 h 1085850"/>
                <a:gd name="connsiteX19" fmla="*/ 475774 w 1085850"/>
                <a:gd name="connsiteY19" fmla="*/ 547211 h 1085850"/>
                <a:gd name="connsiteX20" fmla="*/ 480060 w 1085850"/>
                <a:gd name="connsiteY20" fmla="*/ 554355 h 1085850"/>
                <a:gd name="connsiteX21" fmla="*/ 505778 w 1085850"/>
                <a:gd name="connsiteY21" fmla="*/ 570071 h 1085850"/>
                <a:gd name="connsiteX22" fmla="*/ 522922 w 1085850"/>
                <a:gd name="connsiteY22" fmla="*/ 570071 h 1085850"/>
                <a:gd name="connsiteX23" fmla="*/ 534353 w 1085850"/>
                <a:gd name="connsiteY23" fmla="*/ 575786 h 1085850"/>
                <a:gd name="connsiteX24" fmla="*/ 552926 w 1085850"/>
                <a:gd name="connsiteY24" fmla="*/ 602933 h 1085850"/>
                <a:gd name="connsiteX25" fmla="*/ 570071 w 1085850"/>
                <a:gd name="connsiteY25" fmla="*/ 614363 h 1085850"/>
                <a:gd name="connsiteX26" fmla="*/ 600075 w 1085850"/>
                <a:gd name="connsiteY26" fmla="*/ 621506 h 1085850"/>
                <a:gd name="connsiteX27" fmla="*/ 610076 w 1085850"/>
                <a:gd name="connsiteY27" fmla="*/ 640080 h 1085850"/>
                <a:gd name="connsiteX28" fmla="*/ 587216 w 1085850"/>
                <a:gd name="connsiteY28" fmla="*/ 695801 h 1085850"/>
                <a:gd name="connsiteX29" fmla="*/ 672941 w 1085850"/>
                <a:gd name="connsiteY29" fmla="*/ 838676 h 1085850"/>
                <a:gd name="connsiteX30" fmla="*/ 660083 w 1085850"/>
                <a:gd name="connsiteY30" fmla="*/ 1010126 h 1085850"/>
                <a:gd name="connsiteX31" fmla="*/ 544354 w 1085850"/>
                <a:gd name="connsiteY31" fmla="*/ 1024414 h 1085850"/>
                <a:gd name="connsiteX32" fmla="*/ 57150 w 1085850"/>
                <a:gd name="connsiteY32" fmla="*/ 542925 h 1085850"/>
                <a:gd name="connsiteX33" fmla="*/ 725805 w 1085850"/>
                <a:gd name="connsiteY33" fmla="*/ 992981 h 1085850"/>
                <a:gd name="connsiteX34" fmla="*/ 828675 w 1085850"/>
                <a:gd name="connsiteY34" fmla="*/ 900113 h 1085850"/>
                <a:gd name="connsiteX35" fmla="*/ 857250 w 1085850"/>
                <a:gd name="connsiteY35" fmla="*/ 828675 h 1085850"/>
                <a:gd name="connsiteX36" fmla="*/ 957263 w 1085850"/>
                <a:gd name="connsiteY36" fmla="*/ 728663 h 1085850"/>
                <a:gd name="connsiteX37" fmla="*/ 857250 w 1085850"/>
                <a:gd name="connsiteY37" fmla="*/ 657225 h 1085850"/>
                <a:gd name="connsiteX38" fmla="*/ 685800 w 1085850"/>
                <a:gd name="connsiteY38" fmla="*/ 571500 h 1085850"/>
                <a:gd name="connsiteX39" fmla="*/ 614363 w 1085850"/>
                <a:gd name="connsiteY39" fmla="*/ 600075 h 1085850"/>
                <a:gd name="connsiteX40" fmla="*/ 585788 w 1085850"/>
                <a:gd name="connsiteY40" fmla="*/ 585788 h 1085850"/>
                <a:gd name="connsiteX41" fmla="*/ 585788 w 1085850"/>
                <a:gd name="connsiteY41" fmla="*/ 542925 h 1085850"/>
                <a:gd name="connsiteX42" fmla="*/ 571500 w 1085850"/>
                <a:gd name="connsiteY42" fmla="*/ 528638 h 1085850"/>
                <a:gd name="connsiteX43" fmla="*/ 542925 w 1085850"/>
                <a:gd name="connsiteY43" fmla="*/ 528638 h 1085850"/>
                <a:gd name="connsiteX44" fmla="*/ 542925 w 1085850"/>
                <a:gd name="connsiteY44" fmla="*/ 485775 h 1085850"/>
                <a:gd name="connsiteX45" fmla="*/ 528638 w 1085850"/>
                <a:gd name="connsiteY45" fmla="*/ 471488 h 1085850"/>
                <a:gd name="connsiteX46" fmla="*/ 514350 w 1085850"/>
                <a:gd name="connsiteY46" fmla="*/ 471488 h 1085850"/>
                <a:gd name="connsiteX47" fmla="*/ 498634 w 1085850"/>
                <a:gd name="connsiteY47" fmla="*/ 481489 h 1085850"/>
                <a:gd name="connsiteX48" fmla="*/ 457200 w 1085850"/>
                <a:gd name="connsiteY48" fmla="*/ 470059 h 1085850"/>
                <a:gd name="connsiteX49" fmla="*/ 442913 w 1085850"/>
                <a:gd name="connsiteY49" fmla="*/ 441484 h 1085850"/>
                <a:gd name="connsiteX50" fmla="*/ 514350 w 1085850"/>
                <a:gd name="connsiteY50" fmla="*/ 384334 h 1085850"/>
                <a:gd name="connsiteX51" fmla="*/ 545783 w 1085850"/>
                <a:gd name="connsiteY51" fmla="*/ 384334 h 1085850"/>
                <a:gd name="connsiteX52" fmla="*/ 560070 w 1085850"/>
                <a:gd name="connsiteY52" fmla="*/ 395764 h 1085850"/>
                <a:gd name="connsiteX53" fmla="*/ 568643 w 1085850"/>
                <a:gd name="connsiteY53" fmla="*/ 431483 h 1085850"/>
                <a:gd name="connsiteX54" fmla="*/ 582930 w 1085850"/>
                <a:gd name="connsiteY54" fmla="*/ 442913 h 1085850"/>
                <a:gd name="connsiteX55" fmla="*/ 588645 w 1085850"/>
                <a:gd name="connsiteY55" fmla="*/ 442913 h 1085850"/>
                <a:gd name="connsiteX56" fmla="*/ 602933 w 1085850"/>
                <a:gd name="connsiteY56" fmla="*/ 431483 h 1085850"/>
                <a:gd name="connsiteX57" fmla="*/ 612934 w 1085850"/>
                <a:gd name="connsiteY57" fmla="*/ 378619 h 1085850"/>
                <a:gd name="connsiteX58" fmla="*/ 618649 w 1085850"/>
                <a:gd name="connsiteY58" fmla="*/ 365760 h 1085850"/>
                <a:gd name="connsiteX59" fmla="*/ 658654 w 1085850"/>
                <a:gd name="connsiteY59" fmla="*/ 315754 h 1085850"/>
                <a:gd name="connsiteX60" fmla="*/ 691515 w 1085850"/>
                <a:gd name="connsiteY60" fmla="*/ 300038 h 1085850"/>
                <a:gd name="connsiteX61" fmla="*/ 728663 w 1085850"/>
                <a:gd name="connsiteY61" fmla="*/ 300038 h 1085850"/>
                <a:gd name="connsiteX62" fmla="*/ 742950 w 1085850"/>
                <a:gd name="connsiteY62" fmla="*/ 285750 h 1085850"/>
                <a:gd name="connsiteX63" fmla="*/ 742950 w 1085850"/>
                <a:gd name="connsiteY63" fmla="*/ 271463 h 1085850"/>
                <a:gd name="connsiteX64" fmla="*/ 738664 w 1085850"/>
                <a:gd name="connsiteY64" fmla="*/ 267176 h 1085850"/>
                <a:gd name="connsiteX65" fmla="*/ 748665 w 1085850"/>
                <a:gd name="connsiteY65" fmla="*/ 242888 h 1085850"/>
                <a:gd name="connsiteX66" fmla="*/ 757238 w 1085850"/>
                <a:gd name="connsiteY66" fmla="*/ 242888 h 1085850"/>
                <a:gd name="connsiteX67" fmla="*/ 771525 w 1085850"/>
                <a:gd name="connsiteY67" fmla="*/ 257175 h 1085850"/>
                <a:gd name="connsiteX68" fmla="*/ 785813 w 1085850"/>
                <a:gd name="connsiteY68" fmla="*/ 271463 h 1085850"/>
                <a:gd name="connsiteX69" fmla="*/ 800100 w 1085850"/>
                <a:gd name="connsiteY69" fmla="*/ 271463 h 1085850"/>
                <a:gd name="connsiteX70" fmla="*/ 808673 w 1085850"/>
                <a:gd name="connsiteY70" fmla="*/ 234315 h 1085850"/>
                <a:gd name="connsiteX71" fmla="*/ 795814 w 1085850"/>
                <a:gd name="connsiteY71" fmla="*/ 202883 h 1085850"/>
                <a:gd name="connsiteX72" fmla="*/ 674370 w 1085850"/>
                <a:gd name="connsiteY72" fmla="*/ 130016 h 1085850"/>
                <a:gd name="connsiteX73" fmla="*/ 667226 w 1085850"/>
                <a:gd name="connsiteY73" fmla="*/ 128588 h 1085850"/>
                <a:gd name="connsiteX74" fmla="*/ 642938 w 1085850"/>
                <a:gd name="connsiteY74" fmla="*/ 128588 h 1085850"/>
                <a:gd name="connsiteX75" fmla="*/ 614363 w 1085850"/>
                <a:gd name="connsiteY75" fmla="*/ 157163 h 1085850"/>
                <a:gd name="connsiteX76" fmla="*/ 614363 w 1085850"/>
                <a:gd name="connsiteY76" fmla="*/ 171450 h 1085850"/>
                <a:gd name="connsiteX77" fmla="*/ 600075 w 1085850"/>
                <a:gd name="connsiteY77" fmla="*/ 185738 h 1085850"/>
                <a:gd name="connsiteX78" fmla="*/ 585788 w 1085850"/>
                <a:gd name="connsiteY78" fmla="*/ 185738 h 1085850"/>
                <a:gd name="connsiteX79" fmla="*/ 571500 w 1085850"/>
                <a:gd name="connsiteY79" fmla="*/ 171450 h 1085850"/>
                <a:gd name="connsiteX80" fmla="*/ 528638 w 1085850"/>
                <a:gd name="connsiteY80" fmla="*/ 171450 h 1085850"/>
                <a:gd name="connsiteX81" fmla="*/ 514350 w 1085850"/>
                <a:gd name="connsiteY81" fmla="*/ 157163 h 1085850"/>
                <a:gd name="connsiteX82" fmla="*/ 514350 w 1085850"/>
                <a:gd name="connsiteY82" fmla="*/ 121444 h 1085850"/>
                <a:gd name="connsiteX83" fmla="*/ 520065 w 1085850"/>
                <a:gd name="connsiteY83" fmla="*/ 110014 h 1085850"/>
                <a:gd name="connsiteX84" fmla="*/ 611505 w 1085850"/>
                <a:gd name="connsiteY84" fmla="*/ 71438 h 1085850"/>
                <a:gd name="connsiteX85" fmla="*/ 625793 w 1085850"/>
                <a:gd name="connsiteY85" fmla="*/ 95726 h 1085850"/>
                <a:gd name="connsiteX86" fmla="*/ 635794 w 1085850"/>
                <a:gd name="connsiteY86" fmla="*/ 100013 h 1085850"/>
                <a:gd name="connsiteX87" fmla="*/ 671513 w 1085850"/>
                <a:gd name="connsiteY87" fmla="*/ 100013 h 1085850"/>
                <a:gd name="connsiteX88" fmla="*/ 685800 w 1085850"/>
                <a:gd name="connsiteY88" fmla="*/ 85725 h 1085850"/>
                <a:gd name="connsiteX89" fmla="*/ 685800 w 1085850"/>
                <a:gd name="connsiteY89" fmla="*/ 78581 h 1085850"/>
                <a:gd name="connsiteX90" fmla="*/ 1028700 w 1085850"/>
                <a:gd name="connsiteY90" fmla="*/ 542925 h 1085850"/>
                <a:gd name="connsiteX91" fmla="*/ 725805 w 1085850"/>
                <a:gd name="connsiteY91" fmla="*/ 992981 h 108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1085850" h="1085850">
                  <a:moveTo>
                    <a:pt x="542925" y="0"/>
                  </a:moveTo>
                  <a:cubicBezTo>
                    <a:pt x="242888" y="0"/>
                    <a:pt x="0" y="242888"/>
                    <a:pt x="0" y="542925"/>
                  </a:cubicBezTo>
                  <a:cubicBezTo>
                    <a:pt x="0" y="842963"/>
                    <a:pt x="242888" y="1085850"/>
                    <a:pt x="542925" y="1085850"/>
                  </a:cubicBezTo>
                  <a:cubicBezTo>
                    <a:pt x="842963" y="1085850"/>
                    <a:pt x="1085850" y="842963"/>
                    <a:pt x="1085850" y="542925"/>
                  </a:cubicBezTo>
                  <a:cubicBezTo>
                    <a:pt x="1085850" y="242888"/>
                    <a:pt x="842963" y="0"/>
                    <a:pt x="542925" y="0"/>
                  </a:cubicBezTo>
                  <a:close/>
                  <a:moveTo>
                    <a:pt x="57150" y="542925"/>
                  </a:moveTo>
                  <a:cubicBezTo>
                    <a:pt x="57150" y="415766"/>
                    <a:pt x="105727" y="301466"/>
                    <a:pt x="185738" y="214313"/>
                  </a:cubicBezTo>
                  <a:cubicBezTo>
                    <a:pt x="198596" y="221456"/>
                    <a:pt x="211455" y="232886"/>
                    <a:pt x="214313" y="242888"/>
                  </a:cubicBezTo>
                  <a:lnTo>
                    <a:pt x="214313" y="332899"/>
                  </a:lnTo>
                  <a:cubicBezTo>
                    <a:pt x="214313" y="338614"/>
                    <a:pt x="215741" y="345758"/>
                    <a:pt x="220028" y="350044"/>
                  </a:cubicBezTo>
                  <a:lnTo>
                    <a:pt x="314325" y="471488"/>
                  </a:lnTo>
                  <a:lnTo>
                    <a:pt x="321469" y="464344"/>
                  </a:lnTo>
                  <a:cubicBezTo>
                    <a:pt x="325755" y="460058"/>
                    <a:pt x="327184" y="452914"/>
                    <a:pt x="324326" y="447199"/>
                  </a:cubicBezTo>
                  <a:lnTo>
                    <a:pt x="307181" y="418624"/>
                  </a:lnTo>
                  <a:cubicBezTo>
                    <a:pt x="300038" y="407194"/>
                    <a:pt x="311468" y="392906"/>
                    <a:pt x="324326" y="397193"/>
                  </a:cubicBezTo>
                  <a:cubicBezTo>
                    <a:pt x="328613" y="398621"/>
                    <a:pt x="331470" y="401479"/>
                    <a:pt x="332899" y="404336"/>
                  </a:cubicBezTo>
                  <a:lnTo>
                    <a:pt x="380047" y="497205"/>
                  </a:lnTo>
                  <a:cubicBezTo>
                    <a:pt x="385763" y="507206"/>
                    <a:pt x="394335" y="515779"/>
                    <a:pt x="404336" y="518636"/>
                  </a:cubicBezTo>
                  <a:lnTo>
                    <a:pt x="467201" y="540068"/>
                  </a:lnTo>
                  <a:cubicBezTo>
                    <a:pt x="471488" y="541496"/>
                    <a:pt x="474345" y="544354"/>
                    <a:pt x="475774" y="547211"/>
                  </a:cubicBezTo>
                  <a:lnTo>
                    <a:pt x="480060" y="554355"/>
                  </a:lnTo>
                  <a:cubicBezTo>
                    <a:pt x="484346" y="564356"/>
                    <a:pt x="494347" y="570071"/>
                    <a:pt x="505778" y="570071"/>
                  </a:cubicBezTo>
                  <a:lnTo>
                    <a:pt x="522922" y="570071"/>
                  </a:lnTo>
                  <a:cubicBezTo>
                    <a:pt x="527209" y="570071"/>
                    <a:pt x="531495" y="572929"/>
                    <a:pt x="534353" y="575786"/>
                  </a:cubicBezTo>
                  <a:lnTo>
                    <a:pt x="552926" y="602933"/>
                  </a:lnTo>
                  <a:cubicBezTo>
                    <a:pt x="557213" y="608648"/>
                    <a:pt x="562928" y="612934"/>
                    <a:pt x="570071" y="614363"/>
                  </a:cubicBezTo>
                  <a:lnTo>
                    <a:pt x="600075" y="621506"/>
                  </a:lnTo>
                  <a:cubicBezTo>
                    <a:pt x="608648" y="622935"/>
                    <a:pt x="612934" y="632936"/>
                    <a:pt x="610076" y="640080"/>
                  </a:cubicBezTo>
                  <a:cubicBezTo>
                    <a:pt x="610076" y="640080"/>
                    <a:pt x="587216" y="662940"/>
                    <a:pt x="587216" y="695801"/>
                  </a:cubicBezTo>
                  <a:cubicBezTo>
                    <a:pt x="587216" y="790099"/>
                    <a:pt x="672941" y="817245"/>
                    <a:pt x="672941" y="838676"/>
                  </a:cubicBezTo>
                  <a:cubicBezTo>
                    <a:pt x="672941" y="897255"/>
                    <a:pt x="664369" y="978694"/>
                    <a:pt x="660083" y="1010126"/>
                  </a:cubicBezTo>
                  <a:cubicBezTo>
                    <a:pt x="622935" y="1018699"/>
                    <a:pt x="584359" y="1024414"/>
                    <a:pt x="544354" y="1024414"/>
                  </a:cubicBezTo>
                  <a:cubicBezTo>
                    <a:pt x="275749" y="1028700"/>
                    <a:pt x="57150" y="810101"/>
                    <a:pt x="57150" y="542925"/>
                  </a:cubicBezTo>
                  <a:close/>
                  <a:moveTo>
                    <a:pt x="725805" y="992981"/>
                  </a:moveTo>
                  <a:cubicBezTo>
                    <a:pt x="757238" y="965835"/>
                    <a:pt x="810101" y="920115"/>
                    <a:pt x="828675" y="900113"/>
                  </a:cubicBezTo>
                  <a:cubicBezTo>
                    <a:pt x="852964" y="872966"/>
                    <a:pt x="857250" y="828675"/>
                    <a:pt x="857250" y="828675"/>
                  </a:cubicBezTo>
                  <a:cubicBezTo>
                    <a:pt x="857250" y="828675"/>
                    <a:pt x="957263" y="801529"/>
                    <a:pt x="957263" y="728663"/>
                  </a:cubicBezTo>
                  <a:cubicBezTo>
                    <a:pt x="957263" y="678656"/>
                    <a:pt x="857250" y="657225"/>
                    <a:pt x="857250" y="657225"/>
                  </a:cubicBezTo>
                  <a:cubicBezTo>
                    <a:pt x="840105" y="601504"/>
                    <a:pt x="755809" y="571500"/>
                    <a:pt x="685800" y="571500"/>
                  </a:cubicBezTo>
                  <a:cubicBezTo>
                    <a:pt x="670084" y="571500"/>
                    <a:pt x="614363" y="600075"/>
                    <a:pt x="614363" y="600075"/>
                  </a:cubicBezTo>
                  <a:lnTo>
                    <a:pt x="585788" y="585788"/>
                  </a:lnTo>
                  <a:lnTo>
                    <a:pt x="585788" y="542925"/>
                  </a:lnTo>
                  <a:cubicBezTo>
                    <a:pt x="585788" y="534353"/>
                    <a:pt x="580073" y="528638"/>
                    <a:pt x="571500" y="528638"/>
                  </a:cubicBezTo>
                  <a:lnTo>
                    <a:pt x="542925" y="528638"/>
                  </a:lnTo>
                  <a:lnTo>
                    <a:pt x="542925" y="485775"/>
                  </a:lnTo>
                  <a:cubicBezTo>
                    <a:pt x="542925" y="477203"/>
                    <a:pt x="537210" y="471488"/>
                    <a:pt x="528638" y="471488"/>
                  </a:cubicBezTo>
                  <a:lnTo>
                    <a:pt x="514350" y="471488"/>
                  </a:lnTo>
                  <a:lnTo>
                    <a:pt x="498634" y="481489"/>
                  </a:lnTo>
                  <a:cubicBezTo>
                    <a:pt x="484346" y="491490"/>
                    <a:pt x="464344" y="485775"/>
                    <a:pt x="457200" y="470059"/>
                  </a:cubicBezTo>
                  <a:cubicBezTo>
                    <a:pt x="457200" y="470059"/>
                    <a:pt x="442913" y="450056"/>
                    <a:pt x="442913" y="441484"/>
                  </a:cubicBezTo>
                  <a:cubicBezTo>
                    <a:pt x="442913" y="380047"/>
                    <a:pt x="514350" y="384334"/>
                    <a:pt x="514350" y="384334"/>
                  </a:cubicBezTo>
                  <a:lnTo>
                    <a:pt x="545783" y="384334"/>
                  </a:lnTo>
                  <a:cubicBezTo>
                    <a:pt x="552926" y="384334"/>
                    <a:pt x="558641" y="388620"/>
                    <a:pt x="560070" y="395764"/>
                  </a:cubicBezTo>
                  <a:lnTo>
                    <a:pt x="568643" y="431483"/>
                  </a:lnTo>
                  <a:cubicBezTo>
                    <a:pt x="570071" y="437197"/>
                    <a:pt x="575786" y="442913"/>
                    <a:pt x="582930" y="442913"/>
                  </a:cubicBezTo>
                  <a:lnTo>
                    <a:pt x="588645" y="442913"/>
                  </a:lnTo>
                  <a:cubicBezTo>
                    <a:pt x="595789" y="442913"/>
                    <a:pt x="601504" y="438626"/>
                    <a:pt x="602933" y="431483"/>
                  </a:cubicBezTo>
                  <a:lnTo>
                    <a:pt x="612934" y="378619"/>
                  </a:lnTo>
                  <a:cubicBezTo>
                    <a:pt x="614363" y="374333"/>
                    <a:pt x="615791" y="370046"/>
                    <a:pt x="618649" y="365760"/>
                  </a:cubicBezTo>
                  <a:lnTo>
                    <a:pt x="658654" y="315754"/>
                  </a:lnTo>
                  <a:cubicBezTo>
                    <a:pt x="667226" y="305753"/>
                    <a:pt x="678656" y="300038"/>
                    <a:pt x="691515" y="300038"/>
                  </a:cubicBezTo>
                  <a:lnTo>
                    <a:pt x="728663" y="300038"/>
                  </a:lnTo>
                  <a:cubicBezTo>
                    <a:pt x="737235" y="300038"/>
                    <a:pt x="742950" y="294323"/>
                    <a:pt x="742950" y="285750"/>
                  </a:cubicBezTo>
                  <a:lnTo>
                    <a:pt x="742950" y="271463"/>
                  </a:lnTo>
                  <a:lnTo>
                    <a:pt x="738664" y="267176"/>
                  </a:lnTo>
                  <a:cubicBezTo>
                    <a:pt x="730091" y="258604"/>
                    <a:pt x="735806" y="242888"/>
                    <a:pt x="748665" y="242888"/>
                  </a:cubicBezTo>
                  <a:lnTo>
                    <a:pt x="757238" y="242888"/>
                  </a:lnTo>
                  <a:cubicBezTo>
                    <a:pt x="765810" y="242888"/>
                    <a:pt x="771525" y="248603"/>
                    <a:pt x="771525" y="257175"/>
                  </a:cubicBezTo>
                  <a:cubicBezTo>
                    <a:pt x="771525" y="265748"/>
                    <a:pt x="777240" y="271463"/>
                    <a:pt x="785813" y="271463"/>
                  </a:cubicBezTo>
                  <a:lnTo>
                    <a:pt x="800100" y="271463"/>
                  </a:lnTo>
                  <a:lnTo>
                    <a:pt x="808673" y="234315"/>
                  </a:lnTo>
                  <a:cubicBezTo>
                    <a:pt x="811530" y="221456"/>
                    <a:pt x="805815" y="210026"/>
                    <a:pt x="795814" y="202883"/>
                  </a:cubicBezTo>
                  <a:lnTo>
                    <a:pt x="674370" y="130016"/>
                  </a:lnTo>
                  <a:cubicBezTo>
                    <a:pt x="672941" y="128588"/>
                    <a:pt x="670084" y="128588"/>
                    <a:pt x="667226" y="128588"/>
                  </a:cubicBezTo>
                  <a:lnTo>
                    <a:pt x="642938" y="128588"/>
                  </a:lnTo>
                  <a:cubicBezTo>
                    <a:pt x="627221" y="128588"/>
                    <a:pt x="614363" y="141446"/>
                    <a:pt x="614363" y="157163"/>
                  </a:cubicBezTo>
                  <a:lnTo>
                    <a:pt x="614363" y="171450"/>
                  </a:lnTo>
                  <a:cubicBezTo>
                    <a:pt x="614363" y="180023"/>
                    <a:pt x="608648" y="185738"/>
                    <a:pt x="600075" y="185738"/>
                  </a:cubicBezTo>
                  <a:lnTo>
                    <a:pt x="585788" y="185738"/>
                  </a:lnTo>
                  <a:lnTo>
                    <a:pt x="571500" y="171450"/>
                  </a:lnTo>
                  <a:lnTo>
                    <a:pt x="528638" y="171450"/>
                  </a:lnTo>
                  <a:cubicBezTo>
                    <a:pt x="520065" y="171450"/>
                    <a:pt x="514350" y="165735"/>
                    <a:pt x="514350" y="157163"/>
                  </a:cubicBezTo>
                  <a:lnTo>
                    <a:pt x="514350" y="121444"/>
                  </a:lnTo>
                  <a:cubicBezTo>
                    <a:pt x="514350" y="117158"/>
                    <a:pt x="515779" y="112871"/>
                    <a:pt x="520065" y="110014"/>
                  </a:cubicBezTo>
                  <a:lnTo>
                    <a:pt x="611505" y="71438"/>
                  </a:lnTo>
                  <a:lnTo>
                    <a:pt x="625793" y="95726"/>
                  </a:lnTo>
                  <a:cubicBezTo>
                    <a:pt x="628650" y="98584"/>
                    <a:pt x="631508" y="100013"/>
                    <a:pt x="635794" y="100013"/>
                  </a:cubicBezTo>
                  <a:lnTo>
                    <a:pt x="671513" y="100013"/>
                  </a:lnTo>
                  <a:cubicBezTo>
                    <a:pt x="680085" y="100013"/>
                    <a:pt x="685800" y="94298"/>
                    <a:pt x="685800" y="85725"/>
                  </a:cubicBezTo>
                  <a:lnTo>
                    <a:pt x="685800" y="78581"/>
                  </a:lnTo>
                  <a:cubicBezTo>
                    <a:pt x="884396" y="140017"/>
                    <a:pt x="1028700" y="324326"/>
                    <a:pt x="1028700" y="542925"/>
                  </a:cubicBezTo>
                  <a:cubicBezTo>
                    <a:pt x="1028700" y="745808"/>
                    <a:pt x="902970" y="920115"/>
                    <a:pt x="725805" y="992981"/>
                  </a:cubicBezTo>
                  <a:close/>
                </a:path>
              </a:pathLst>
            </a:custGeom>
            <a:solidFill>
              <a:schemeClr val="accent1"/>
            </a:solidFill>
            <a:ln w="14289" cap="flat">
              <a:noFill/>
              <a:prstDash val="solid"/>
              <a:miter/>
            </a:ln>
          </p:spPr>
          <p:txBody>
            <a:bodyPr rtlCol="0"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pis For Office"/>
                <a:ea typeface="+mn-ea"/>
                <a:cs typeface="+mn-cs"/>
              </a:endParaRPr>
            </a:p>
          </p:txBody>
        </p:sp>
      </p:grpSp>
      <p:sp>
        <p:nvSpPr>
          <p:cNvPr id="32" name="TextBox 31">
            <a:extLst>
              <a:ext uri="{FF2B5EF4-FFF2-40B4-BE49-F238E27FC236}">
                <a16:creationId xmlns:a16="http://schemas.microsoft.com/office/drawing/2014/main" id="{2B270CB9-D7B8-4380-BBF5-0264FAA8FA07}"/>
              </a:ext>
            </a:extLst>
          </p:cNvPr>
          <p:cNvSpPr txBox="1"/>
          <p:nvPr/>
        </p:nvSpPr>
        <p:spPr>
          <a:xfrm>
            <a:off x="648851" y="2355715"/>
            <a:ext cx="1931532" cy="243785"/>
          </a:xfrm>
          <a:prstGeom prst="rect">
            <a:avLst/>
          </a:prstGeom>
          <a:noFill/>
        </p:spPr>
        <p:txBody>
          <a:bodyPr wrap="square">
            <a:spAutoFit/>
          </a:bodyPr>
          <a:lstStyle/>
          <a:p>
            <a:pPr marL="0" marR="0" lvl="0" indent="0" algn="ctr" defTabSz="685800" rtl="0" eaLnBrk="1" fontAlgn="auto" latinLnBrk="0" hangingPunct="1">
              <a:lnSpc>
                <a:spcPct val="80000"/>
              </a:lnSpc>
              <a:spcBef>
                <a:spcPts val="0"/>
              </a:spcBef>
              <a:spcAft>
                <a:spcPts val="0"/>
              </a:spcAft>
              <a:buClrTx/>
              <a:buSzTx/>
              <a:buFontTx/>
              <a:buNone/>
              <a:tabLst/>
              <a:defRPr/>
            </a:pPr>
            <a:r>
              <a:rPr kumimoji="0" lang="en-CA" sz="1200" b="1" i="0" u="none" strike="noStrike" kern="1200" cap="none" spc="0" normalizeH="0" baseline="0" noProof="0" dirty="0">
                <a:ln>
                  <a:noFill/>
                </a:ln>
                <a:solidFill>
                  <a:srgbClr val="001965"/>
                </a:solidFill>
                <a:effectLst/>
                <a:uLnTx/>
                <a:uFillTx/>
                <a:latin typeface="Apis For Office"/>
                <a:ea typeface="+mn-ea"/>
                <a:cs typeface="Apis For Office" panose="020B0504010101010104" pitchFamily="34" charset="0"/>
              </a:rPr>
              <a:t>Prevalence of HF</a:t>
            </a:r>
            <a:endParaRPr kumimoji="0" lang="en-CA" sz="1200" b="1"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33" name="TextBox 32">
            <a:extLst>
              <a:ext uri="{FF2B5EF4-FFF2-40B4-BE49-F238E27FC236}">
                <a16:creationId xmlns:a16="http://schemas.microsoft.com/office/drawing/2014/main" id="{4A4FA951-B614-4A04-B77B-44BC5E9BF690}"/>
              </a:ext>
            </a:extLst>
          </p:cNvPr>
          <p:cNvSpPr txBox="1"/>
          <p:nvPr/>
        </p:nvSpPr>
        <p:spPr>
          <a:xfrm>
            <a:off x="1782325" y="3200224"/>
            <a:ext cx="850191" cy="391517"/>
          </a:xfrm>
          <a:prstGeom prst="rect">
            <a:avLst/>
          </a:prstGeom>
          <a:noFill/>
        </p:spPr>
        <p:txBody>
          <a:bodyPr wrap="square">
            <a:spAutoFit/>
          </a:bodyPr>
          <a:lstStyle/>
          <a:p>
            <a:pPr marL="0" marR="0" lvl="0" indent="0" algn="ctr" defTabSz="685800" rtl="0" eaLnBrk="1" fontAlgn="auto" latinLnBrk="0" hangingPunct="1">
              <a:lnSpc>
                <a:spcPct val="80000"/>
              </a:lnSpc>
              <a:spcBef>
                <a:spcPts val="0"/>
              </a:spcBef>
              <a:spcAft>
                <a:spcPts val="0"/>
              </a:spcAft>
              <a:buClrTx/>
              <a:buSzTx/>
              <a:buFontTx/>
              <a:buNone/>
              <a:tabLst/>
              <a:defRPr/>
            </a:pPr>
            <a:r>
              <a:rPr kumimoji="0" lang="en-CA" sz="1200" b="1" i="0" u="none" strike="noStrike" kern="1200" cap="none" spc="0" normalizeH="0" baseline="0" noProof="0" dirty="0">
                <a:ln>
                  <a:noFill/>
                </a:ln>
                <a:solidFill>
                  <a:srgbClr val="001965"/>
                </a:solidFill>
                <a:effectLst/>
                <a:uLnTx/>
                <a:uFillTx/>
                <a:latin typeface="Apis For Office"/>
                <a:ea typeface="+mn-ea"/>
                <a:cs typeface="Apis For Office" panose="020B0504010101010104" pitchFamily="34" charset="0"/>
              </a:rPr>
              <a:t>~</a:t>
            </a:r>
            <a:r>
              <a:rPr kumimoji="0" lang="en-CA" sz="1200" b="1" i="0" u="none" strike="noStrike" kern="1200" cap="none" spc="0" normalizeH="0" baseline="0" noProof="0" dirty="0">
                <a:ln>
                  <a:noFill/>
                </a:ln>
                <a:solidFill>
                  <a:srgbClr val="001965"/>
                </a:solidFill>
                <a:effectLst/>
                <a:uLnTx/>
                <a:uFillTx/>
                <a:latin typeface="Apis For Office"/>
                <a:ea typeface="+mn-ea"/>
                <a:cs typeface="+mn-cs"/>
              </a:rPr>
              <a:t>1–3</a:t>
            </a:r>
            <a:r>
              <a:rPr kumimoji="0" lang="en-CA" sz="1200" b="1" i="0" u="none" strike="noStrike" kern="1200" cap="none" spc="0" normalizeH="0" baseline="30000" noProof="0" dirty="0">
                <a:ln>
                  <a:noFill/>
                </a:ln>
                <a:solidFill>
                  <a:srgbClr val="001965"/>
                </a:solidFill>
                <a:effectLst/>
                <a:uLnTx/>
                <a:uFillTx/>
                <a:latin typeface="Apis For Office"/>
                <a:ea typeface="+mn-ea"/>
                <a:cs typeface="+mn-cs"/>
              </a:rPr>
              <a:t>% </a:t>
            </a:r>
            <a:r>
              <a:rPr kumimoji="0" lang="en-CA" sz="1200" b="1" i="0" u="none" strike="noStrike" kern="1200" cap="none" spc="0" normalizeH="0" baseline="0" noProof="0" dirty="0">
                <a:ln>
                  <a:noFill/>
                </a:ln>
                <a:solidFill>
                  <a:srgbClr val="001965"/>
                </a:solidFill>
                <a:effectLst/>
                <a:uLnTx/>
                <a:uFillTx/>
                <a:latin typeface="Apis For Office"/>
                <a:ea typeface="+mn-ea"/>
                <a:cs typeface="+mn-cs"/>
              </a:rPr>
              <a:t>of adults</a:t>
            </a:r>
            <a:r>
              <a:rPr kumimoji="0" lang="en-CA" sz="1200" b="1" i="0" u="none" strike="noStrike" kern="1200" cap="none" spc="0" normalizeH="0" baseline="30000" noProof="0" dirty="0">
                <a:ln>
                  <a:noFill/>
                </a:ln>
                <a:solidFill>
                  <a:srgbClr val="001965"/>
                </a:solidFill>
                <a:effectLst/>
                <a:uLnTx/>
                <a:uFillTx/>
                <a:latin typeface="Apis For Office"/>
                <a:ea typeface="+mn-ea"/>
                <a:cs typeface="+mn-cs"/>
              </a:rPr>
              <a:t>2</a:t>
            </a:r>
            <a:endParaRPr kumimoji="0" lang="en-CA" sz="1200" b="1"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34" name="TextBox 33">
            <a:extLst>
              <a:ext uri="{FF2B5EF4-FFF2-40B4-BE49-F238E27FC236}">
                <a16:creationId xmlns:a16="http://schemas.microsoft.com/office/drawing/2014/main" id="{E70C5705-E989-408C-B8E7-6AF1999B0A6A}"/>
              </a:ext>
            </a:extLst>
          </p:cNvPr>
          <p:cNvSpPr txBox="1"/>
          <p:nvPr/>
        </p:nvSpPr>
        <p:spPr>
          <a:xfrm>
            <a:off x="1999403" y="2774582"/>
            <a:ext cx="416034" cy="278730"/>
          </a:xfrm>
          <a:prstGeom prst="rect">
            <a:avLst/>
          </a:prstGeom>
          <a:noFill/>
        </p:spPr>
        <p:txBody>
          <a:bodyPr wrap="square" lIns="0" tIns="0" rIns="0" bIns="0" rtlCol="0">
            <a:spAutoFit/>
          </a:bodyPr>
          <a:lstStyle/>
          <a:p>
            <a:pPr marL="0" marR="0" lvl="0" indent="0" algn="ctr" defTabSz="685800" rtl="0" eaLnBrk="1" fontAlgn="auto" latinLnBrk="0" hangingPunct="1">
              <a:lnSpc>
                <a:spcPct val="8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1965"/>
                </a:solidFill>
                <a:effectLst/>
                <a:uLnTx/>
                <a:uFillTx/>
                <a:latin typeface="Apis For Office"/>
                <a:ea typeface="+mn-ea"/>
                <a:cs typeface="+mn-cs"/>
              </a:rPr>
              <a:t>US </a:t>
            </a:r>
          </a:p>
          <a:p>
            <a:pPr marL="0" marR="0" lvl="0" indent="0" algn="ctr" defTabSz="685800" rtl="0" eaLnBrk="1" fontAlgn="auto" latinLnBrk="0" hangingPunct="1">
              <a:lnSpc>
                <a:spcPct val="8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1965"/>
                </a:solidFill>
                <a:effectLst/>
                <a:uLnTx/>
                <a:uFillTx/>
                <a:latin typeface="Apis For Office"/>
                <a:ea typeface="+mn-ea"/>
                <a:cs typeface="+mn-cs"/>
              </a:rPr>
              <a:t>+ </a:t>
            </a:r>
          </a:p>
          <a:p>
            <a:pPr marL="0" marR="0" lvl="0" indent="0" algn="ctr" defTabSz="685800" rtl="0" eaLnBrk="1" fontAlgn="auto" latinLnBrk="0" hangingPunct="1">
              <a:lnSpc>
                <a:spcPct val="8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1965"/>
                </a:solidFill>
                <a:effectLst/>
                <a:uLnTx/>
                <a:uFillTx/>
                <a:latin typeface="Apis For Office"/>
                <a:ea typeface="+mn-ea"/>
                <a:cs typeface="+mn-cs"/>
              </a:rPr>
              <a:t>Europe</a:t>
            </a:r>
            <a:endParaRPr kumimoji="0" lang="en-CA" sz="750" b="1"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38" name="Oval 37">
            <a:extLst>
              <a:ext uri="{FF2B5EF4-FFF2-40B4-BE49-F238E27FC236}">
                <a16:creationId xmlns:a16="http://schemas.microsoft.com/office/drawing/2014/main" id="{B4B936FD-DBD8-47F1-A0A2-DD3A958F697B}"/>
              </a:ext>
            </a:extLst>
          </p:cNvPr>
          <p:cNvSpPr>
            <a:spLocks noChangeAspect="1"/>
          </p:cNvSpPr>
          <p:nvPr/>
        </p:nvSpPr>
        <p:spPr>
          <a:xfrm>
            <a:off x="1982694" y="2687041"/>
            <a:ext cx="450794" cy="450794"/>
          </a:xfrm>
          <a:prstGeom prst="ellipse">
            <a:avLst/>
          </a:prstGeom>
          <a:noFill/>
          <a:ln w="28575">
            <a:solidFill>
              <a:schemeClr val="accent1"/>
            </a:solidFill>
          </a:ln>
        </p:spPr>
        <p:style>
          <a:lnRef idx="2">
            <a:schemeClr val="accent5"/>
          </a:lnRef>
          <a:fillRef idx="1">
            <a:schemeClr val="lt1"/>
          </a:fillRef>
          <a:effectRef idx="0">
            <a:schemeClr val="accent5"/>
          </a:effectRef>
          <a:fontRef idx="minor">
            <a:schemeClr val="dk1"/>
          </a:fontRef>
        </p:style>
        <p:txBody>
          <a:bodyPr lIns="54000" tIns="27000" rIns="54000" bIns="2700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CA" sz="1500" b="0" i="0" u="none" strike="noStrike" kern="1200" cap="none" spc="0" normalizeH="0" baseline="0" noProof="0" dirty="0">
              <a:ln>
                <a:noFill/>
              </a:ln>
              <a:solidFill>
                <a:srgbClr val="000000"/>
              </a:solidFill>
              <a:effectLst/>
              <a:uLnTx/>
              <a:uFillTx/>
              <a:latin typeface="Apis For Office"/>
              <a:ea typeface="+mn-ea"/>
              <a:cs typeface="+mn-cs"/>
            </a:endParaRPr>
          </a:p>
        </p:txBody>
      </p:sp>
    </p:spTree>
    <p:extLst>
      <p:ext uri="{BB962C8B-B14F-4D97-AF65-F5344CB8AC3E}">
        <p14:creationId xmlns:p14="http://schemas.microsoft.com/office/powerpoint/2010/main" val="2134532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BB732-C463-9DE9-D83B-479B90508BAB}"/>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F052954B-AC93-6EE2-6010-687BF1BD646C}"/>
              </a:ext>
            </a:extLst>
          </p:cNvPr>
          <p:cNvSpPr>
            <a:spLocks noGrp="1"/>
          </p:cNvSpPr>
          <p:nvPr>
            <p:ph type="title"/>
          </p:nvPr>
        </p:nvSpPr>
        <p:spPr/>
        <p:txBody>
          <a:bodyPr/>
          <a:lstStyle/>
          <a:p>
            <a:r>
              <a:rPr lang="en-US" dirty="0"/>
              <a:t>2021 ESC Guideline Recommendations for Diagnosis of HF</a:t>
            </a:r>
            <a:endParaRPr lang="en-GB" dirty="0"/>
          </a:p>
        </p:txBody>
      </p:sp>
      <p:sp>
        <p:nvSpPr>
          <p:cNvPr id="7" name="Text Placeholder 6">
            <a:extLst>
              <a:ext uri="{FF2B5EF4-FFF2-40B4-BE49-F238E27FC236}">
                <a16:creationId xmlns:a16="http://schemas.microsoft.com/office/drawing/2014/main" id="{E158F600-0F73-3EBB-573D-091E94CA3355}"/>
              </a:ext>
            </a:extLst>
          </p:cNvPr>
          <p:cNvSpPr>
            <a:spLocks noGrp="1"/>
          </p:cNvSpPr>
          <p:nvPr>
            <p:ph type="body" sz="quarter" idx="13"/>
          </p:nvPr>
        </p:nvSpPr>
        <p:spPr>
          <a:xfrm>
            <a:off x="485999" y="5514750"/>
            <a:ext cx="6742841" cy="243000"/>
          </a:xfrm>
        </p:spPr>
        <p:txBody>
          <a:bodyPr/>
          <a:lstStyle/>
          <a:p>
            <a:r>
              <a:rPr lang="en-GB" sz="600" dirty="0"/>
              <a:t>BNP, B-type natriuretic peptide; ECG, electrocardiogram; ESC, European Society of Cardiology; HF, heart failure; HFmrEF, heart failure with mildly reduced ejection fraction; HFpEF, heart failure with preserved ejection fraction; HFrEF, heart failure with reduced ejection fraction; LVEF, left ventricle ejection fraction; NP, natriuretic peptide; NT-proBNP, N-terminal pro–B-type natriuretic peptide</a:t>
            </a:r>
            <a:br>
              <a:rPr lang="en-GB" sz="600" dirty="0"/>
            </a:br>
            <a:r>
              <a:rPr lang="en-GB" sz="600" dirty="0"/>
              <a:t>1. McDonagh TA et al. Eur Heart J 2021;42:3599–3726</a:t>
            </a:r>
          </a:p>
        </p:txBody>
      </p:sp>
      <p:sp>
        <p:nvSpPr>
          <p:cNvPr id="10" name="Rounded Rectangle 4">
            <a:extLst>
              <a:ext uri="{FF2B5EF4-FFF2-40B4-BE49-F238E27FC236}">
                <a16:creationId xmlns:a16="http://schemas.microsoft.com/office/drawing/2014/main" id="{311504AD-0047-78FA-90C0-178F2A07A1C5}"/>
              </a:ext>
            </a:extLst>
          </p:cNvPr>
          <p:cNvSpPr/>
          <p:nvPr/>
        </p:nvSpPr>
        <p:spPr>
          <a:xfrm>
            <a:off x="476135" y="2549551"/>
            <a:ext cx="1213557" cy="2131403"/>
          </a:xfrm>
          <a:prstGeom prst="rect">
            <a:avLst/>
          </a:prstGeom>
          <a:solidFill>
            <a:schemeClr val="accent1">
              <a:lumMod val="10000"/>
              <a:lumOff val="90000"/>
            </a:schemeClr>
          </a:solidFill>
          <a:ln>
            <a:noFill/>
          </a:ln>
        </p:spPr>
        <p:style>
          <a:lnRef idx="0">
            <a:scrgbClr r="0" g="0" b="0"/>
          </a:lnRef>
          <a:fillRef idx="0">
            <a:scrgbClr r="0" g="0" b="0"/>
          </a:fillRef>
          <a:effectRef idx="0">
            <a:scrgbClr r="0" g="0" b="0"/>
          </a:effectRef>
          <a:fontRef idx="minor">
            <a:schemeClr val="lt1"/>
          </a:fontRef>
        </p:style>
        <p:txBody>
          <a:bodyPr lIns="68580" tIns="27000" rIns="68580" bIns="68580" rtlCol="0" anchor="b">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ctr" defTabSz="685766"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Apis For Office"/>
              <a:ea typeface="+mn-ea"/>
              <a:cs typeface="+mn-cs"/>
            </a:endParaRPr>
          </a:p>
          <a:p>
            <a:pPr marL="0" marR="0" lvl="0" indent="0" algn="l"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Patient with suspected HF</a:t>
            </a:r>
            <a:r>
              <a:rPr kumimoji="0" lang="en-US" sz="1050" b="1" i="0" u="none" strike="noStrike" kern="1200" cap="none" spc="0" normalizeH="0" baseline="30000" noProof="0" dirty="0">
                <a:ln>
                  <a:noFill/>
                </a:ln>
                <a:solidFill>
                  <a:srgbClr val="001965"/>
                </a:solidFill>
                <a:effectLst/>
                <a:uLnTx/>
                <a:uFillTx/>
                <a:latin typeface="Apis For Office"/>
                <a:ea typeface="+mn-ea"/>
                <a:cs typeface="+mn-cs"/>
              </a:rPr>
              <a:t>1</a:t>
            </a:r>
          </a:p>
          <a:p>
            <a:pPr marL="128588" marR="0" lvl="0" indent="-128588"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Risk factors</a:t>
            </a:r>
          </a:p>
          <a:p>
            <a:pPr marL="128588" marR="0" lvl="0" indent="-128588"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Symptoms and/or signs</a:t>
            </a:r>
          </a:p>
          <a:p>
            <a:pPr marL="128588" marR="0" lvl="0" indent="-128588"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Abnormal ECG</a:t>
            </a:r>
          </a:p>
        </p:txBody>
      </p:sp>
      <p:sp>
        <p:nvSpPr>
          <p:cNvPr id="11" name="Rounded Rectangle 4">
            <a:extLst>
              <a:ext uri="{FF2B5EF4-FFF2-40B4-BE49-F238E27FC236}">
                <a16:creationId xmlns:a16="http://schemas.microsoft.com/office/drawing/2014/main" id="{DC29B5B3-8928-59BD-8A96-9FDF57707A2D}"/>
              </a:ext>
            </a:extLst>
          </p:cNvPr>
          <p:cNvSpPr/>
          <p:nvPr/>
        </p:nvSpPr>
        <p:spPr>
          <a:xfrm>
            <a:off x="2138553" y="2549551"/>
            <a:ext cx="1343110" cy="1138678"/>
          </a:xfrm>
          <a:prstGeom prst="rect">
            <a:avLst/>
          </a:prstGeom>
          <a:solidFill>
            <a:schemeClr val="accent1">
              <a:lumMod val="10000"/>
              <a:lumOff val="90000"/>
            </a:schemeClr>
          </a:solidFill>
          <a:ln>
            <a:noFill/>
          </a:ln>
        </p:spPr>
        <p:style>
          <a:lnRef idx="0">
            <a:scrgbClr r="0" g="0" b="0"/>
          </a:lnRef>
          <a:fillRef idx="0">
            <a:scrgbClr r="0" g="0" b="0"/>
          </a:fillRef>
          <a:effectRef idx="0">
            <a:scrgbClr r="0" g="0" b="0"/>
          </a:effectRef>
          <a:fontRef idx="minor">
            <a:schemeClr val="lt1"/>
          </a:fontRef>
        </p:style>
        <p:txBody>
          <a:bodyPr lIns="68580" tIns="68580" rIns="68580" bIns="68580" rtlCol="0" anchor="ctr">
            <a:noAutofit/>
          </a:bodyPr>
          <a:lstStyle/>
          <a:p>
            <a:pPr marL="0" marR="0" lvl="0" indent="0" algn="l"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Natriuretic peptides (NPs)</a:t>
            </a:r>
            <a:endParaRPr kumimoji="0" lang="en-US" sz="1050" b="1" i="0" u="none" strike="noStrike" kern="1200" cap="none" spc="0" normalizeH="0" baseline="30000" noProof="0" dirty="0">
              <a:ln>
                <a:noFill/>
              </a:ln>
              <a:solidFill>
                <a:srgbClr val="001965"/>
              </a:solidFill>
              <a:effectLst/>
              <a:uLnTx/>
              <a:uFillTx/>
              <a:latin typeface="Apis For Office"/>
              <a:ea typeface="+mn-ea"/>
              <a:cs typeface="+mn-cs"/>
            </a:endParaRPr>
          </a:p>
          <a:p>
            <a:pPr marL="128588" marR="0" lvl="0" indent="-85725"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75" b="0" i="0" u="none" strike="noStrike" kern="1200" cap="none" spc="0" normalizeH="0" baseline="0" noProof="0" dirty="0">
                <a:ln>
                  <a:noFill/>
                </a:ln>
                <a:solidFill>
                  <a:srgbClr val="001965"/>
                </a:solidFill>
                <a:effectLst/>
                <a:uLnTx/>
                <a:uFillTx/>
                <a:latin typeface="Apis For Office"/>
                <a:ea typeface="+mn-ea"/>
                <a:cs typeface="+mn-cs"/>
              </a:rPr>
              <a:t>NT-proBNP levels ≥125 pg/mL</a:t>
            </a:r>
          </a:p>
          <a:p>
            <a:pPr marL="128588" marR="0" lvl="0" indent="-85725"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rPr>
              <a:t>BNP levels </a:t>
            </a:r>
            <a:br>
              <a:rPr kumimoji="0" lang="en-US"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rPr>
            </a:br>
            <a:r>
              <a:rPr kumimoji="0" lang="en-US"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rPr>
              <a:t>≥35 pg/mL</a:t>
            </a:r>
            <a:endParaRPr kumimoji="0" lang="en-GB" sz="975" b="0"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mn-cs"/>
            </a:endParaRPr>
          </a:p>
        </p:txBody>
      </p:sp>
      <p:sp>
        <p:nvSpPr>
          <p:cNvPr id="12" name="Rounded Rectangle 4">
            <a:extLst>
              <a:ext uri="{FF2B5EF4-FFF2-40B4-BE49-F238E27FC236}">
                <a16:creationId xmlns:a16="http://schemas.microsoft.com/office/drawing/2014/main" id="{1D3AB40B-8DD6-A0F3-65CA-1C59206B4BCC}"/>
              </a:ext>
            </a:extLst>
          </p:cNvPr>
          <p:cNvSpPr/>
          <p:nvPr/>
        </p:nvSpPr>
        <p:spPr>
          <a:xfrm>
            <a:off x="2917923" y="4293518"/>
            <a:ext cx="2618675" cy="25833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sng" strike="noStrike" kern="1200" cap="none" spc="0" normalizeH="0" baseline="0" noProof="0" dirty="0">
                <a:ln>
                  <a:noFill/>
                </a:ln>
                <a:solidFill>
                  <a:srgbClr val="001965"/>
                </a:solidFill>
                <a:effectLst/>
                <a:uLnTx/>
                <a:uFillTx/>
                <a:latin typeface="Apis For Office"/>
                <a:ea typeface="+mn-ea"/>
                <a:cs typeface="+mn-cs"/>
              </a:rPr>
              <a:t>HF unlikely</a:t>
            </a:r>
            <a:r>
              <a:rPr kumimoji="0" lang="en-US" sz="1050" b="0" i="0" u="none" strike="noStrike" kern="1200" cap="none" spc="0" normalizeH="0" baseline="0" noProof="0" dirty="0">
                <a:ln>
                  <a:noFill/>
                </a:ln>
                <a:solidFill>
                  <a:srgbClr val="001965"/>
                </a:solidFill>
                <a:effectLst/>
                <a:uLnTx/>
                <a:uFillTx/>
                <a:latin typeface="Apis For Office"/>
                <a:ea typeface="+mn-ea"/>
                <a:cs typeface="+mn-cs"/>
              </a:rPr>
              <a:t>: consider other diagnosis</a:t>
            </a:r>
            <a:endParaRPr kumimoji="0" lang="en-GB"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13" name="TextBox 12">
            <a:extLst>
              <a:ext uri="{FF2B5EF4-FFF2-40B4-BE49-F238E27FC236}">
                <a16:creationId xmlns:a16="http://schemas.microsoft.com/office/drawing/2014/main" id="{51F52A0B-8D86-D7BD-9C89-659784DA4503}"/>
              </a:ext>
            </a:extLst>
          </p:cNvPr>
          <p:cNvSpPr txBox="1"/>
          <p:nvPr/>
        </p:nvSpPr>
        <p:spPr>
          <a:xfrm>
            <a:off x="3527888" y="2835796"/>
            <a:ext cx="954125" cy="877163"/>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Yes</a:t>
            </a:r>
          </a:p>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endParaRPr kumimoji="0" lang="en-US" sz="1050" b="1" i="0" u="none" strike="noStrike" kern="1200" cap="none" spc="0" normalizeH="0" baseline="0" noProof="0" dirty="0">
              <a:ln>
                <a:noFill/>
              </a:ln>
              <a:solidFill>
                <a:srgbClr val="001965"/>
              </a:solidFill>
              <a:effectLst/>
              <a:uLnTx/>
              <a:uFillTx/>
              <a:latin typeface="Apis For Office"/>
              <a:ea typeface="+mn-ea"/>
              <a:cs typeface="+mn-cs"/>
            </a:endParaRPr>
          </a:p>
          <a:p>
            <a:pPr marL="85725" marR="0" lvl="0" indent="-85725" algn="l" defTabSz="685766" rtl="0" eaLnBrk="1" fontAlgn="auto" latinLnBrk="0" hangingPunct="1">
              <a:lnSpc>
                <a:spcPct val="100000"/>
              </a:lnSpc>
              <a:spcBef>
                <a:spcPts val="0"/>
              </a:spcBef>
              <a:spcAft>
                <a:spcPts val="0"/>
              </a:spcAft>
              <a:buClr>
                <a:srgbClr val="001965"/>
              </a:buClr>
              <a:buSzTx/>
              <a:buFont typeface="Arial" panose="020B0604020202020204" pitchFamily="34" charset="0"/>
              <a:buChar char="‒"/>
              <a:tabLst/>
              <a:defRPr/>
            </a:pPr>
            <a:r>
              <a:rPr kumimoji="0" lang="en-US" sz="900" b="0" i="0" u="none" strike="noStrike" kern="1200" cap="none" spc="0" normalizeH="0" baseline="0" noProof="0" dirty="0">
                <a:ln>
                  <a:noFill/>
                </a:ln>
                <a:solidFill>
                  <a:srgbClr val="001965"/>
                </a:solidFill>
                <a:effectLst/>
                <a:uLnTx/>
                <a:uFillTx/>
                <a:latin typeface="Apis For Office"/>
                <a:ea typeface="+mn-ea"/>
                <a:cs typeface="+mn-cs"/>
              </a:rPr>
              <a:t>or if HF strongly suspected</a:t>
            </a:r>
          </a:p>
          <a:p>
            <a:pPr marL="85725" marR="0" lvl="0" indent="-85725" algn="l" defTabSz="685766" rtl="0" eaLnBrk="1" fontAlgn="auto" latinLnBrk="0" hangingPunct="1">
              <a:lnSpc>
                <a:spcPct val="100000"/>
              </a:lnSpc>
              <a:spcBef>
                <a:spcPts val="0"/>
              </a:spcBef>
              <a:spcAft>
                <a:spcPts val="0"/>
              </a:spcAft>
              <a:buClr>
                <a:srgbClr val="001965"/>
              </a:buClr>
              <a:buSzTx/>
              <a:buFont typeface="Arial" panose="020B0604020202020204" pitchFamily="34" charset="0"/>
              <a:buChar char="‒"/>
              <a:tabLst/>
              <a:defRPr/>
            </a:pPr>
            <a:r>
              <a:rPr kumimoji="0" lang="en-US" sz="900" b="0" i="0" u="none" strike="noStrike" kern="1200" cap="none" spc="0" normalizeH="0" baseline="0" noProof="0" dirty="0">
                <a:ln>
                  <a:noFill/>
                </a:ln>
                <a:solidFill>
                  <a:srgbClr val="001965"/>
                </a:solidFill>
                <a:effectLst/>
                <a:uLnTx/>
                <a:uFillTx/>
                <a:latin typeface="Apis For Office"/>
                <a:ea typeface="+mn-ea"/>
                <a:cs typeface="+mn-cs"/>
              </a:rPr>
              <a:t>or if NP levels are unavailable</a:t>
            </a:r>
          </a:p>
        </p:txBody>
      </p:sp>
      <p:cxnSp>
        <p:nvCxnSpPr>
          <p:cNvPr id="14" name="Straight Arrow Connector 13">
            <a:extLst>
              <a:ext uri="{FF2B5EF4-FFF2-40B4-BE49-F238E27FC236}">
                <a16:creationId xmlns:a16="http://schemas.microsoft.com/office/drawing/2014/main" id="{D0A65D04-5CBC-4086-8DB4-48854D4F337D}"/>
              </a:ext>
            </a:extLst>
          </p:cNvPr>
          <p:cNvCxnSpPr>
            <a:cxnSpLocks/>
          </p:cNvCxnSpPr>
          <p:nvPr/>
        </p:nvCxnSpPr>
        <p:spPr>
          <a:xfrm flipV="1">
            <a:off x="1735705" y="3059530"/>
            <a:ext cx="347740" cy="0"/>
          </a:xfrm>
          <a:prstGeom prst="straightConnector1">
            <a:avLst/>
          </a:prstGeom>
          <a:ln w="25400">
            <a:solidFill>
              <a:srgbClr val="939AA7"/>
            </a:solidFill>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id="{271BBB45-DA4F-C53A-CB37-F32275AC5F37}"/>
              </a:ext>
            </a:extLst>
          </p:cNvPr>
          <p:cNvCxnSpPr>
            <a:cxnSpLocks/>
          </p:cNvCxnSpPr>
          <p:nvPr/>
        </p:nvCxnSpPr>
        <p:spPr>
          <a:xfrm>
            <a:off x="3531971" y="3049706"/>
            <a:ext cx="960120" cy="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grpSp>
        <p:nvGrpSpPr>
          <p:cNvPr id="16" name="Group 15">
            <a:extLst>
              <a:ext uri="{FF2B5EF4-FFF2-40B4-BE49-F238E27FC236}">
                <a16:creationId xmlns:a16="http://schemas.microsoft.com/office/drawing/2014/main" id="{CB175CCA-0BEB-F005-233B-1A8D45EB2567}"/>
              </a:ext>
            </a:extLst>
          </p:cNvPr>
          <p:cNvGrpSpPr/>
          <p:nvPr/>
        </p:nvGrpSpPr>
        <p:grpSpPr>
          <a:xfrm>
            <a:off x="2954130" y="3688229"/>
            <a:ext cx="690947" cy="549612"/>
            <a:chOff x="4052510" y="2996628"/>
            <a:chExt cx="738874" cy="631414"/>
          </a:xfrm>
        </p:grpSpPr>
        <p:sp>
          <p:nvSpPr>
            <p:cNvPr id="46" name="TextBox 45">
              <a:extLst>
                <a:ext uri="{FF2B5EF4-FFF2-40B4-BE49-F238E27FC236}">
                  <a16:creationId xmlns:a16="http://schemas.microsoft.com/office/drawing/2014/main" id="{63C9FD5F-19A3-773A-24D7-33A1FD56014C}"/>
                </a:ext>
              </a:extLst>
            </p:cNvPr>
            <p:cNvSpPr txBox="1"/>
            <p:nvPr/>
          </p:nvSpPr>
          <p:spPr>
            <a:xfrm rot="2340000">
              <a:off x="4421463" y="3164228"/>
              <a:ext cx="193477" cy="179398"/>
            </a:xfrm>
            <a:prstGeom prst="rect">
              <a:avLst/>
            </a:prstGeom>
            <a:noFill/>
          </p:spPr>
          <p:txBody>
            <a:bodyPr wrap="none" lIns="0" tIns="0" rIns="0" bIns="0" rtlCol="0">
              <a:spAutoFit/>
            </a:bodyPr>
            <a:lstStyle/>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No</a:t>
              </a:r>
            </a:p>
          </p:txBody>
        </p:sp>
        <p:cxnSp>
          <p:nvCxnSpPr>
            <p:cNvPr id="47" name="Straight Arrow Connector 46">
              <a:extLst>
                <a:ext uri="{FF2B5EF4-FFF2-40B4-BE49-F238E27FC236}">
                  <a16:creationId xmlns:a16="http://schemas.microsoft.com/office/drawing/2014/main" id="{01464CA2-88DE-FB00-D188-2DBD344B5F7D}"/>
                </a:ext>
              </a:extLst>
            </p:cNvPr>
            <p:cNvCxnSpPr>
              <a:cxnSpLocks/>
            </p:cNvCxnSpPr>
            <p:nvPr/>
          </p:nvCxnSpPr>
          <p:spPr>
            <a:xfrm>
              <a:off x="4052510" y="2996628"/>
              <a:ext cx="738874" cy="631414"/>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grpSp>
      <p:grpSp>
        <p:nvGrpSpPr>
          <p:cNvPr id="17" name="Group 16">
            <a:extLst>
              <a:ext uri="{FF2B5EF4-FFF2-40B4-BE49-F238E27FC236}">
                <a16:creationId xmlns:a16="http://schemas.microsoft.com/office/drawing/2014/main" id="{6EEFE45A-133C-45C1-FFA6-780109E58E5E}"/>
              </a:ext>
            </a:extLst>
          </p:cNvPr>
          <p:cNvGrpSpPr/>
          <p:nvPr/>
        </p:nvGrpSpPr>
        <p:grpSpPr>
          <a:xfrm>
            <a:off x="4741912" y="3747623"/>
            <a:ext cx="912040" cy="494157"/>
            <a:chOff x="5907553" y="2943615"/>
            <a:chExt cx="959302" cy="548640"/>
          </a:xfrm>
        </p:grpSpPr>
        <p:sp>
          <p:nvSpPr>
            <p:cNvPr id="44" name="TextBox 43">
              <a:extLst>
                <a:ext uri="{FF2B5EF4-FFF2-40B4-BE49-F238E27FC236}">
                  <a16:creationId xmlns:a16="http://schemas.microsoft.com/office/drawing/2014/main" id="{F924E2A2-4EED-05FF-D138-F8DCE4247461}"/>
                </a:ext>
              </a:extLst>
            </p:cNvPr>
            <p:cNvSpPr txBox="1"/>
            <p:nvPr/>
          </p:nvSpPr>
          <p:spPr>
            <a:xfrm>
              <a:off x="5989255" y="3042341"/>
              <a:ext cx="877600" cy="358796"/>
            </a:xfrm>
            <a:prstGeom prst="rect">
              <a:avLst/>
            </a:prstGeom>
            <a:noFill/>
          </p:spPr>
          <p:txBody>
            <a:bodyPr wrap="none" lIns="0" tIns="0" rIns="0" bIns="0" rtlCol="0">
              <a:spAutoFit/>
            </a:bodyPr>
            <a:lstStyle/>
            <a:p>
              <a:pPr marL="0" marR="0" lvl="0" indent="0" algn="l" defTabSz="685766" rtl="0" eaLnBrk="1" fontAlgn="auto" latinLnBrk="0" hangingPunct="1">
                <a:lnSpc>
                  <a:spcPct val="100000"/>
                </a:lnSpc>
                <a:spcBef>
                  <a:spcPts val="0"/>
                </a:spcBef>
                <a:spcAft>
                  <a:spcPts val="0"/>
                </a:spcAft>
                <a:buClr>
                  <a:srgbClr val="001965"/>
                </a:buClr>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No abnormal</a:t>
              </a:r>
              <a:br>
                <a:rPr kumimoji="0" lang="en-US" sz="1050" b="0"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findings</a:t>
              </a:r>
            </a:p>
          </p:txBody>
        </p:sp>
        <p:cxnSp>
          <p:nvCxnSpPr>
            <p:cNvPr id="45" name="Straight Arrow Connector 44">
              <a:extLst>
                <a:ext uri="{FF2B5EF4-FFF2-40B4-BE49-F238E27FC236}">
                  <a16:creationId xmlns:a16="http://schemas.microsoft.com/office/drawing/2014/main" id="{F058DAF5-9EC2-31EB-597A-51DB9E2E5061}"/>
                </a:ext>
              </a:extLst>
            </p:cNvPr>
            <p:cNvCxnSpPr>
              <a:cxnSpLocks/>
            </p:cNvCxnSpPr>
            <p:nvPr/>
          </p:nvCxnSpPr>
          <p:spPr>
            <a:xfrm>
              <a:off x="5907553" y="2943615"/>
              <a:ext cx="0" cy="54864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grpSp>
      <p:grpSp>
        <p:nvGrpSpPr>
          <p:cNvPr id="18" name="Group 17">
            <a:extLst>
              <a:ext uri="{FF2B5EF4-FFF2-40B4-BE49-F238E27FC236}">
                <a16:creationId xmlns:a16="http://schemas.microsoft.com/office/drawing/2014/main" id="{BDB32B8B-E5AB-6813-18A8-6A9E230EEF89}"/>
              </a:ext>
            </a:extLst>
          </p:cNvPr>
          <p:cNvGrpSpPr>
            <a:grpSpLocks noChangeAspect="1"/>
          </p:cNvGrpSpPr>
          <p:nvPr/>
        </p:nvGrpSpPr>
        <p:grpSpPr>
          <a:xfrm>
            <a:off x="562862" y="2663960"/>
            <a:ext cx="1013460" cy="960120"/>
            <a:chOff x="704968" y="956139"/>
            <a:chExt cx="1182009" cy="1182009"/>
          </a:xfrm>
        </p:grpSpPr>
        <p:pic>
          <p:nvPicPr>
            <p:cNvPr id="42" name="Graphic 41" descr="Man">
              <a:extLst>
                <a:ext uri="{FF2B5EF4-FFF2-40B4-BE49-F238E27FC236}">
                  <a16:creationId xmlns:a16="http://schemas.microsoft.com/office/drawing/2014/main" id="{D5A2C8EF-2B5B-6337-0D5C-BCAF978421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4968" y="956139"/>
              <a:ext cx="1182009" cy="1182009"/>
            </a:xfrm>
            <a:prstGeom prst="rect">
              <a:avLst/>
            </a:prstGeom>
          </p:spPr>
        </p:pic>
        <p:pic>
          <p:nvPicPr>
            <p:cNvPr id="43" name="Graphic 42" descr="Heart organ">
              <a:extLst>
                <a:ext uri="{FF2B5EF4-FFF2-40B4-BE49-F238E27FC236}">
                  <a16:creationId xmlns:a16="http://schemas.microsoft.com/office/drawing/2014/main" id="{B4574DE4-E4F9-457F-7D3F-1AE7BA98840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49672" y="1267960"/>
              <a:ext cx="279183" cy="279183"/>
            </a:xfrm>
            <a:prstGeom prst="rect">
              <a:avLst/>
            </a:prstGeom>
          </p:spPr>
        </p:pic>
      </p:grpSp>
      <p:grpSp>
        <p:nvGrpSpPr>
          <p:cNvPr id="19" name="Group 18">
            <a:extLst>
              <a:ext uri="{FF2B5EF4-FFF2-40B4-BE49-F238E27FC236}">
                <a16:creationId xmlns:a16="http://schemas.microsoft.com/office/drawing/2014/main" id="{E4251097-D012-7CCB-9A2D-62676C7D2125}"/>
              </a:ext>
            </a:extLst>
          </p:cNvPr>
          <p:cNvGrpSpPr/>
          <p:nvPr/>
        </p:nvGrpSpPr>
        <p:grpSpPr>
          <a:xfrm>
            <a:off x="4591756" y="2550973"/>
            <a:ext cx="1404197" cy="1049393"/>
            <a:chOff x="7250346" y="1708959"/>
            <a:chExt cx="1476963" cy="1165094"/>
          </a:xfrm>
        </p:grpSpPr>
        <p:sp>
          <p:nvSpPr>
            <p:cNvPr id="40" name="Rounded Rectangle 4">
              <a:extLst>
                <a:ext uri="{FF2B5EF4-FFF2-40B4-BE49-F238E27FC236}">
                  <a16:creationId xmlns:a16="http://schemas.microsoft.com/office/drawing/2014/main" id="{3D5325FE-D8B4-1D49-7C1F-744D14A89DFD}"/>
                </a:ext>
              </a:extLst>
            </p:cNvPr>
            <p:cNvSpPr/>
            <p:nvPr/>
          </p:nvSpPr>
          <p:spPr>
            <a:xfrm>
              <a:off x="7250346" y="1708959"/>
              <a:ext cx="1476963" cy="1116063"/>
            </a:xfrm>
            <a:prstGeom prst="rect">
              <a:avLst/>
            </a:prstGeom>
            <a:solidFill>
              <a:schemeClr val="accent1">
                <a:lumMod val="10000"/>
                <a:lumOff val="90000"/>
              </a:schemeClr>
            </a:solidFill>
            <a:ln>
              <a:noFill/>
            </a:ln>
          </p:spPr>
          <p:style>
            <a:lnRef idx="0">
              <a:scrgbClr r="0" g="0" b="0"/>
            </a:lnRef>
            <a:fillRef idx="0">
              <a:scrgbClr r="0" g="0" b="0"/>
            </a:fillRef>
            <a:effectRef idx="0">
              <a:scrgbClr r="0" g="0" b="0"/>
            </a:effectRef>
            <a:fontRef idx="minor">
              <a:schemeClr val="lt1"/>
            </a:fontRef>
          </p:style>
          <p:txBody>
            <a:bodyPr lIns="21600" tIns="137160" rIns="21600" bIns="27000" rtlCol="0" anchor="t">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Echocardiography </a:t>
              </a:r>
              <a:endParaRPr kumimoji="0" lang="en-GB" sz="1050" b="0" i="0" u="none" strike="noStrike" kern="1200" cap="none" spc="0" normalizeH="0" baseline="0" noProof="0" dirty="0">
                <a:ln>
                  <a:noFill/>
                </a:ln>
                <a:solidFill>
                  <a:srgbClr val="001965"/>
                </a:solidFill>
                <a:effectLst/>
                <a:uLnTx/>
                <a:uFillTx/>
                <a:latin typeface="Apis For Office"/>
                <a:ea typeface="+mn-ea"/>
                <a:cs typeface="+mn-cs"/>
              </a:endParaRPr>
            </a:p>
          </p:txBody>
        </p:sp>
        <p:pic>
          <p:nvPicPr>
            <p:cNvPr id="41" name="Graphic 40" descr="Heart with pulse">
              <a:extLst>
                <a:ext uri="{FF2B5EF4-FFF2-40B4-BE49-F238E27FC236}">
                  <a16:creationId xmlns:a16="http://schemas.microsoft.com/office/drawing/2014/main" id="{E9372543-A974-EF56-2DFB-0D4292C02C8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36702" y="2007627"/>
              <a:ext cx="866426" cy="866426"/>
            </a:xfrm>
            <a:prstGeom prst="rect">
              <a:avLst/>
            </a:prstGeom>
          </p:spPr>
        </p:pic>
      </p:grpSp>
      <p:sp>
        <p:nvSpPr>
          <p:cNvPr id="20" name="TextBox 19">
            <a:extLst>
              <a:ext uri="{FF2B5EF4-FFF2-40B4-BE49-F238E27FC236}">
                <a16:creationId xmlns:a16="http://schemas.microsoft.com/office/drawing/2014/main" id="{78AB5C66-9EDD-27E0-3B3E-FA92E760FE97}"/>
              </a:ext>
            </a:extLst>
          </p:cNvPr>
          <p:cNvSpPr txBox="1"/>
          <p:nvPr/>
        </p:nvSpPr>
        <p:spPr>
          <a:xfrm>
            <a:off x="6053417" y="2674214"/>
            <a:ext cx="744543"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
                <a:srgbClr val="001965"/>
              </a:buClr>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Abnormal </a:t>
            </a:r>
            <a:br>
              <a:rPr kumimoji="0" lang="en-US" sz="1050" b="1" i="0" u="none" strike="noStrike" kern="1200" cap="none" spc="0" normalizeH="0" baseline="0" noProof="0" dirty="0">
                <a:ln>
                  <a:noFill/>
                </a:ln>
                <a:solidFill>
                  <a:srgbClr val="001965"/>
                </a:solidFill>
                <a:effectLst/>
                <a:uLnTx/>
                <a:uFillTx/>
                <a:latin typeface="Apis For Office"/>
                <a:ea typeface="+mn-ea"/>
                <a:cs typeface="+mn-cs"/>
              </a:rPr>
            </a:br>
            <a:r>
              <a:rPr kumimoji="0" lang="en-US" sz="1050" b="1" i="0" u="none" strike="noStrike" kern="1200" cap="none" spc="0" normalizeH="0" baseline="0" noProof="0" dirty="0">
                <a:ln>
                  <a:noFill/>
                </a:ln>
                <a:solidFill>
                  <a:srgbClr val="001965"/>
                </a:solidFill>
                <a:effectLst/>
                <a:uLnTx/>
                <a:uFillTx/>
                <a:latin typeface="Apis For Office"/>
                <a:ea typeface="+mn-ea"/>
                <a:cs typeface="+mn-cs"/>
              </a:rPr>
              <a:t>findings</a:t>
            </a:r>
          </a:p>
        </p:txBody>
      </p:sp>
      <p:cxnSp>
        <p:nvCxnSpPr>
          <p:cNvPr id="21" name="Straight Arrow Connector 20">
            <a:extLst>
              <a:ext uri="{FF2B5EF4-FFF2-40B4-BE49-F238E27FC236}">
                <a16:creationId xmlns:a16="http://schemas.microsoft.com/office/drawing/2014/main" id="{12BEAE39-9624-BD74-7377-38E1F4CDA3DE}"/>
              </a:ext>
            </a:extLst>
          </p:cNvPr>
          <p:cNvCxnSpPr>
            <a:cxnSpLocks/>
          </p:cNvCxnSpPr>
          <p:nvPr/>
        </p:nvCxnSpPr>
        <p:spPr>
          <a:xfrm>
            <a:off x="6052463" y="3049706"/>
            <a:ext cx="754380" cy="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sp>
        <p:nvSpPr>
          <p:cNvPr id="22" name="Rounded Rectangle 4">
            <a:extLst>
              <a:ext uri="{FF2B5EF4-FFF2-40B4-BE49-F238E27FC236}">
                <a16:creationId xmlns:a16="http://schemas.microsoft.com/office/drawing/2014/main" id="{9A5B992B-F30E-AD2E-0838-3D2FEF8DF447}"/>
              </a:ext>
            </a:extLst>
          </p:cNvPr>
          <p:cNvSpPr/>
          <p:nvPr/>
        </p:nvSpPr>
        <p:spPr>
          <a:xfrm>
            <a:off x="6853068" y="2549551"/>
            <a:ext cx="2029118" cy="1006662"/>
          </a:xfrm>
          <a:prstGeom prst="rect">
            <a:avLst/>
          </a:prstGeom>
          <a:solidFill>
            <a:schemeClr val="accent1">
              <a:lumMod val="10000"/>
              <a:lumOff val="90000"/>
            </a:schemeClr>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lIns="21600" tIns="27000" rIns="21600" bIns="27000" rtlCol="0" anchor="b">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HF confirmed</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Define HF phenotype</a:t>
            </a:r>
            <a:br>
              <a:rPr kumimoji="0" lang="en-US" sz="1050" b="1"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based on LVEF measurement</a:t>
            </a:r>
            <a:endParaRPr kumimoji="0" lang="en-US" sz="1050" b="1"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24" name="Rounded Rectangle 4">
            <a:extLst>
              <a:ext uri="{FF2B5EF4-FFF2-40B4-BE49-F238E27FC236}">
                <a16:creationId xmlns:a16="http://schemas.microsoft.com/office/drawing/2014/main" id="{E63E8BAF-630B-FAC9-FD08-7679C562A39E}"/>
              </a:ext>
            </a:extLst>
          </p:cNvPr>
          <p:cNvSpPr/>
          <p:nvPr/>
        </p:nvSpPr>
        <p:spPr>
          <a:xfrm>
            <a:off x="6853068" y="3923563"/>
            <a:ext cx="624673" cy="516673"/>
          </a:xfrm>
          <a:prstGeom prst="rect">
            <a:avLst/>
          </a:prstGeom>
          <a:ln>
            <a:solidFill>
              <a:schemeClr val="accent3"/>
            </a:solid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Apis For Office" panose="020B0504010101010104" pitchFamily="34" charset="0"/>
              </a:rPr>
              <a:t>≤40%</a:t>
            </a:r>
            <a:r>
              <a:rPr kumimoji="0" lang="en-US" sz="1050" b="0" i="0" u="none" strike="noStrike" kern="1200" cap="none" spc="0" normalizeH="0" baseline="0" noProof="0" dirty="0">
                <a:ln>
                  <a:noFill/>
                </a:ln>
                <a:solidFill>
                  <a:srgbClr val="FFFFFF"/>
                </a:solidFill>
                <a:effectLst/>
                <a:uLnTx/>
                <a:uFillTx/>
                <a:latin typeface="Apis For Office"/>
                <a:ea typeface="+mn-ea"/>
                <a:cs typeface="+mn-cs"/>
              </a:rPr>
              <a:t> HFrEF</a:t>
            </a:r>
            <a:endParaRPr kumimoji="0" lang="en-GB" sz="105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25" name="Rounded Rectangle 4">
            <a:extLst>
              <a:ext uri="{FF2B5EF4-FFF2-40B4-BE49-F238E27FC236}">
                <a16:creationId xmlns:a16="http://schemas.microsoft.com/office/drawing/2014/main" id="{C92E677B-134E-08DB-EA60-67DA740EDE42}"/>
              </a:ext>
            </a:extLst>
          </p:cNvPr>
          <p:cNvSpPr/>
          <p:nvPr/>
        </p:nvSpPr>
        <p:spPr>
          <a:xfrm>
            <a:off x="7555288" y="3917250"/>
            <a:ext cx="624674" cy="516673"/>
          </a:xfrm>
          <a:prstGeom prst="rect">
            <a:avLst/>
          </a:prstGeom>
          <a:ln>
            <a:solidFill>
              <a:schemeClr val="accent3"/>
            </a:solid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41–49%</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HFmrEF</a:t>
            </a:r>
            <a:endParaRPr kumimoji="0" lang="en-GB" sz="105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26" name="Rounded Rectangle 4">
            <a:extLst>
              <a:ext uri="{FF2B5EF4-FFF2-40B4-BE49-F238E27FC236}">
                <a16:creationId xmlns:a16="http://schemas.microsoft.com/office/drawing/2014/main" id="{15698A2A-7366-E1E3-CBE1-0B60B326FFEC}"/>
              </a:ext>
            </a:extLst>
          </p:cNvPr>
          <p:cNvSpPr/>
          <p:nvPr/>
        </p:nvSpPr>
        <p:spPr>
          <a:xfrm>
            <a:off x="8257510" y="3917250"/>
            <a:ext cx="624674" cy="516673"/>
          </a:xfrm>
          <a:prstGeom prst="rect">
            <a:avLst/>
          </a:prstGeom>
          <a:ln>
            <a:solidFill>
              <a:schemeClr val="accent3"/>
            </a:solid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≥50%</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FFFFFF"/>
                </a:solidFill>
                <a:effectLst/>
                <a:uLnTx/>
                <a:uFillTx/>
                <a:latin typeface="Apis For Office"/>
                <a:ea typeface="+mn-ea"/>
                <a:cs typeface="+mn-cs"/>
              </a:rPr>
              <a:t>HFpEF</a:t>
            </a:r>
            <a:endParaRPr kumimoji="0" lang="en-GB" sz="105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27" name="Rounded Rectangle 4">
            <a:extLst>
              <a:ext uri="{FF2B5EF4-FFF2-40B4-BE49-F238E27FC236}">
                <a16:creationId xmlns:a16="http://schemas.microsoft.com/office/drawing/2014/main" id="{B5870C97-B02B-F7ED-4385-62F96F61F1C2}"/>
              </a:ext>
            </a:extLst>
          </p:cNvPr>
          <p:cNvSpPr/>
          <p:nvPr/>
        </p:nvSpPr>
        <p:spPr>
          <a:xfrm>
            <a:off x="6853068" y="4771793"/>
            <a:ext cx="2033757" cy="500276"/>
          </a:xfrm>
          <a:prstGeom prst="rect">
            <a:avLst/>
          </a:prstGeom>
          <a:solidFill>
            <a:schemeClr val="accent1">
              <a:lumMod val="10000"/>
              <a:lumOff val="90000"/>
            </a:schemeClr>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lIns="21600" tIns="27000" rIns="21600" bIns="27000" rtlCol="0" anchor="ctr">
            <a:no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1965"/>
                </a:solidFill>
                <a:effectLst/>
                <a:uLnTx/>
                <a:uFillTx/>
                <a:latin typeface="Apis For Office"/>
                <a:ea typeface="+mn-ea"/>
                <a:cs typeface="+mn-cs"/>
              </a:rPr>
              <a:t>Determine aetiology and commence treatment</a:t>
            </a:r>
          </a:p>
        </p:txBody>
      </p:sp>
      <p:grpSp>
        <p:nvGrpSpPr>
          <p:cNvPr id="28" name="Group 27">
            <a:extLst>
              <a:ext uri="{FF2B5EF4-FFF2-40B4-BE49-F238E27FC236}">
                <a16:creationId xmlns:a16="http://schemas.microsoft.com/office/drawing/2014/main" id="{F9C7FA45-4632-DA74-2C69-BE4F923BE6A7}"/>
              </a:ext>
            </a:extLst>
          </p:cNvPr>
          <p:cNvGrpSpPr/>
          <p:nvPr/>
        </p:nvGrpSpPr>
        <p:grpSpPr>
          <a:xfrm>
            <a:off x="7140517" y="3608574"/>
            <a:ext cx="1456277" cy="280552"/>
            <a:chOff x="6617620" y="2460131"/>
            <a:chExt cx="1444752" cy="311484"/>
          </a:xfrm>
        </p:grpSpPr>
        <p:cxnSp>
          <p:nvCxnSpPr>
            <p:cNvPr id="35" name="Straight Arrow Connector 34">
              <a:extLst>
                <a:ext uri="{FF2B5EF4-FFF2-40B4-BE49-F238E27FC236}">
                  <a16:creationId xmlns:a16="http://schemas.microsoft.com/office/drawing/2014/main" id="{4A05C0C8-ED30-C4B3-9991-3965B5AC9E74}"/>
                </a:ext>
              </a:extLst>
            </p:cNvPr>
            <p:cNvCxnSpPr>
              <a:cxnSpLocks/>
            </p:cNvCxnSpPr>
            <p:nvPr/>
          </p:nvCxnSpPr>
          <p:spPr>
            <a:xfrm>
              <a:off x="6617620" y="2588735"/>
              <a:ext cx="1444752" cy="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6C1EA286-F794-4892-D2B6-CFE2494A020F}"/>
                </a:ext>
              </a:extLst>
            </p:cNvPr>
            <p:cNvCxnSpPr>
              <a:cxnSpLocks/>
            </p:cNvCxnSpPr>
            <p:nvPr/>
          </p:nvCxnSpPr>
          <p:spPr>
            <a:xfrm>
              <a:off x="6630319" y="2588735"/>
              <a:ext cx="0" cy="18288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31ED3EC-FCF7-0B28-127F-ECDCBFB96879}"/>
                </a:ext>
              </a:extLst>
            </p:cNvPr>
            <p:cNvCxnSpPr>
              <a:cxnSpLocks/>
            </p:cNvCxnSpPr>
            <p:nvPr/>
          </p:nvCxnSpPr>
          <p:spPr>
            <a:xfrm>
              <a:off x="7343817" y="2588735"/>
              <a:ext cx="0" cy="18288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305D512F-80C8-49BA-1DA2-E54108A77E7D}"/>
                </a:ext>
              </a:extLst>
            </p:cNvPr>
            <p:cNvCxnSpPr>
              <a:cxnSpLocks/>
            </p:cNvCxnSpPr>
            <p:nvPr/>
          </p:nvCxnSpPr>
          <p:spPr>
            <a:xfrm>
              <a:off x="8050454" y="2588735"/>
              <a:ext cx="0" cy="182880"/>
            </a:xfrm>
            <a:prstGeom prst="straightConnector1">
              <a:avLst/>
            </a:prstGeom>
            <a:ln w="25400">
              <a:solidFill>
                <a:srgbClr val="939AA7"/>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F07C2CEB-788F-86C5-3B11-D6D6B1580630}"/>
                </a:ext>
              </a:extLst>
            </p:cNvPr>
            <p:cNvCxnSpPr>
              <a:cxnSpLocks/>
            </p:cNvCxnSpPr>
            <p:nvPr/>
          </p:nvCxnSpPr>
          <p:spPr>
            <a:xfrm>
              <a:off x="7343813" y="2460131"/>
              <a:ext cx="0" cy="18288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29" name="Group 28">
            <a:extLst>
              <a:ext uri="{FF2B5EF4-FFF2-40B4-BE49-F238E27FC236}">
                <a16:creationId xmlns:a16="http://schemas.microsoft.com/office/drawing/2014/main" id="{C8239306-61F2-E008-7AD7-69A8D26A7D57}"/>
              </a:ext>
            </a:extLst>
          </p:cNvPr>
          <p:cNvGrpSpPr/>
          <p:nvPr/>
        </p:nvGrpSpPr>
        <p:grpSpPr>
          <a:xfrm flipV="1">
            <a:off x="7152384" y="4476352"/>
            <a:ext cx="1456279" cy="280552"/>
            <a:chOff x="6617620" y="2460131"/>
            <a:chExt cx="1444752" cy="311484"/>
          </a:xfrm>
        </p:grpSpPr>
        <p:cxnSp>
          <p:nvCxnSpPr>
            <p:cNvPr id="30" name="Straight Arrow Connector 29">
              <a:extLst>
                <a:ext uri="{FF2B5EF4-FFF2-40B4-BE49-F238E27FC236}">
                  <a16:creationId xmlns:a16="http://schemas.microsoft.com/office/drawing/2014/main" id="{77296A7E-874E-8A71-4492-C2B4FC0B4D9C}"/>
                </a:ext>
              </a:extLst>
            </p:cNvPr>
            <p:cNvCxnSpPr>
              <a:cxnSpLocks/>
            </p:cNvCxnSpPr>
            <p:nvPr/>
          </p:nvCxnSpPr>
          <p:spPr>
            <a:xfrm>
              <a:off x="6617620" y="2648788"/>
              <a:ext cx="1444752" cy="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871677C0-8482-C7A1-EB37-92C6DD00FD53}"/>
                </a:ext>
              </a:extLst>
            </p:cNvPr>
            <p:cNvCxnSpPr>
              <a:cxnSpLocks/>
            </p:cNvCxnSpPr>
            <p:nvPr/>
          </p:nvCxnSpPr>
          <p:spPr>
            <a:xfrm>
              <a:off x="6630319" y="2643599"/>
              <a:ext cx="0" cy="128016"/>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D73BCB41-9A0F-8993-B5BC-B8CF24817D19}"/>
                </a:ext>
              </a:extLst>
            </p:cNvPr>
            <p:cNvCxnSpPr>
              <a:cxnSpLocks/>
            </p:cNvCxnSpPr>
            <p:nvPr/>
          </p:nvCxnSpPr>
          <p:spPr>
            <a:xfrm>
              <a:off x="7343815" y="2588735"/>
              <a:ext cx="0" cy="182880"/>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3AF6B3B4-20AC-9762-6B83-13FAB0E0B65C}"/>
                </a:ext>
              </a:extLst>
            </p:cNvPr>
            <p:cNvCxnSpPr>
              <a:cxnSpLocks/>
            </p:cNvCxnSpPr>
            <p:nvPr/>
          </p:nvCxnSpPr>
          <p:spPr>
            <a:xfrm>
              <a:off x="8055350" y="2643599"/>
              <a:ext cx="0" cy="128016"/>
            </a:xfrm>
            <a:prstGeom prst="straightConnector1">
              <a:avLst/>
            </a:prstGeom>
            <a:ln w="25400">
              <a:solidFill>
                <a:srgbClr val="939AA7"/>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09A846A3-4F26-0EC0-0FCF-F0E38BEBDD99}"/>
                </a:ext>
              </a:extLst>
            </p:cNvPr>
            <p:cNvCxnSpPr>
              <a:cxnSpLocks/>
            </p:cNvCxnSpPr>
            <p:nvPr/>
          </p:nvCxnSpPr>
          <p:spPr>
            <a:xfrm>
              <a:off x="7343813" y="2460131"/>
              <a:ext cx="0" cy="182880"/>
            </a:xfrm>
            <a:prstGeom prst="straightConnector1">
              <a:avLst/>
            </a:prstGeom>
            <a:ln w="25400">
              <a:solidFill>
                <a:srgbClr val="939AA7"/>
              </a:solidFill>
              <a:headEnd type="triangle" w="med" len="med"/>
              <a:tailEnd type="none" w="med" len="med"/>
            </a:ln>
          </p:spPr>
          <p:style>
            <a:lnRef idx="1">
              <a:schemeClr val="dk1"/>
            </a:lnRef>
            <a:fillRef idx="0">
              <a:schemeClr val="dk1"/>
            </a:fillRef>
            <a:effectRef idx="0">
              <a:schemeClr val="dk1"/>
            </a:effectRef>
            <a:fontRef idx="minor">
              <a:schemeClr val="tx1"/>
            </a:fontRef>
          </p:style>
        </p:cxnSp>
      </p:grpSp>
      <p:pic>
        <p:nvPicPr>
          <p:cNvPr id="48" name="Graphic 47">
            <a:extLst>
              <a:ext uri="{FF2B5EF4-FFF2-40B4-BE49-F238E27FC236}">
                <a16:creationId xmlns:a16="http://schemas.microsoft.com/office/drawing/2014/main" id="{7E5AC597-7944-FE7A-DF4A-32E7D708A61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70513" y="2582747"/>
            <a:ext cx="459487" cy="459487"/>
          </a:xfrm>
          <a:prstGeom prst="rect">
            <a:avLst/>
          </a:prstGeom>
        </p:spPr>
      </p:pic>
    </p:spTree>
    <p:extLst>
      <p:ext uri="{BB962C8B-B14F-4D97-AF65-F5344CB8AC3E}">
        <p14:creationId xmlns:p14="http://schemas.microsoft.com/office/powerpoint/2010/main" val="366177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9FF25CE4-BB74-48B4-853A-004E6FAF175D}"/>
              </a:ext>
            </a:extLst>
          </p:cNvPr>
          <p:cNvSpPr/>
          <p:nvPr/>
        </p:nvSpPr>
        <p:spPr>
          <a:xfrm>
            <a:off x="5215680" y="2711111"/>
            <a:ext cx="2938250" cy="2141699"/>
          </a:xfrm>
          <a:prstGeom prst="rect">
            <a:avLst/>
          </a:prstGeom>
          <a:solidFill>
            <a:srgbClr val="D4E9E8"/>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pis For Office"/>
              <a:ea typeface="+mn-ea"/>
              <a:cs typeface="+mn-cs"/>
            </a:endParaRPr>
          </a:p>
        </p:txBody>
      </p:sp>
      <p:sp>
        <p:nvSpPr>
          <p:cNvPr id="3" name="Title 2">
            <a:extLst>
              <a:ext uri="{FF2B5EF4-FFF2-40B4-BE49-F238E27FC236}">
                <a16:creationId xmlns:a16="http://schemas.microsoft.com/office/drawing/2014/main" id="{120C1842-3E38-4360-A3E9-DEE913EFE647}"/>
              </a:ext>
            </a:extLst>
          </p:cNvPr>
          <p:cNvSpPr>
            <a:spLocks noGrp="1"/>
          </p:cNvSpPr>
          <p:nvPr>
            <p:ph type="title"/>
          </p:nvPr>
        </p:nvSpPr>
        <p:spPr/>
        <p:txBody>
          <a:bodyPr/>
          <a:lstStyle/>
          <a:p>
            <a:r>
              <a:rPr lang="en-US" dirty="0"/>
              <a:t>HFpEF manifests as a non-specific disease and is associated with multiple comorbidities</a:t>
            </a:r>
            <a:r>
              <a:rPr lang="en-US" baseline="30000" dirty="0"/>
              <a:t>1‒6</a:t>
            </a:r>
          </a:p>
        </p:txBody>
      </p:sp>
      <p:sp>
        <p:nvSpPr>
          <p:cNvPr id="4" name="Text Placeholder 3">
            <a:extLst>
              <a:ext uri="{FF2B5EF4-FFF2-40B4-BE49-F238E27FC236}">
                <a16:creationId xmlns:a16="http://schemas.microsoft.com/office/drawing/2014/main" id="{FA09A271-358F-4468-A8AA-178A62AA63D8}"/>
              </a:ext>
            </a:extLst>
          </p:cNvPr>
          <p:cNvSpPr>
            <a:spLocks noGrp="1"/>
          </p:cNvSpPr>
          <p:nvPr>
            <p:ph type="body" sz="quarter" idx="13"/>
          </p:nvPr>
        </p:nvSpPr>
        <p:spPr/>
        <p:txBody>
          <a:bodyPr/>
          <a:lstStyle/>
          <a:p>
            <a:pPr marL="0" indent="0">
              <a:spcBef>
                <a:spcPts val="0"/>
              </a:spcBef>
              <a:spcAft>
                <a:spcPts val="0"/>
              </a:spcAft>
              <a:buNone/>
            </a:pPr>
            <a:r>
              <a:rPr lang="en-GB" sz="600" dirty="0"/>
              <a:t>HFpEF, heart failure with preserved ejection fraction</a:t>
            </a:r>
          </a:p>
          <a:p>
            <a:pPr marL="0" indent="0">
              <a:spcBef>
                <a:spcPts val="0"/>
              </a:spcBef>
              <a:spcAft>
                <a:spcPts val="0"/>
              </a:spcAft>
              <a:buNone/>
            </a:pPr>
            <a:r>
              <a:rPr lang="en-GB" sz="600" dirty="0"/>
              <a:t>1. Haass M et al. Circulation 2011;4:324‒331; 2. Kitzman DW, Shah SJ. J Am Coll Cardiol 2016;68:200–203; 3. Deichl A et al. Herz 2022;47:301–307; 4. Borlaug BA et al. Cardiovasc Res 2023;118:3434–3450; 5. Lam CS et al. Eur J Heart Fail 2011;13:18–28</a:t>
            </a:r>
          </a:p>
        </p:txBody>
      </p:sp>
      <p:pic>
        <p:nvPicPr>
          <p:cNvPr id="25" name="Graphic 24" descr="Venn diagram">
            <a:extLst>
              <a:ext uri="{FF2B5EF4-FFF2-40B4-BE49-F238E27FC236}">
                <a16:creationId xmlns:a16="http://schemas.microsoft.com/office/drawing/2014/main" id="{9EB9B7FD-882E-4745-8EAC-671B4674B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16552" y="2656253"/>
            <a:ext cx="1610572" cy="1610572"/>
          </a:xfrm>
          <a:prstGeom prst="rect">
            <a:avLst/>
          </a:prstGeom>
        </p:spPr>
      </p:pic>
      <p:sp>
        <p:nvSpPr>
          <p:cNvPr id="26" name="TextBox 25">
            <a:extLst>
              <a:ext uri="{FF2B5EF4-FFF2-40B4-BE49-F238E27FC236}">
                <a16:creationId xmlns:a16="http://schemas.microsoft.com/office/drawing/2014/main" id="{36A61852-22B0-4289-BE86-C10B0ACF9019}"/>
              </a:ext>
            </a:extLst>
          </p:cNvPr>
          <p:cNvSpPr txBox="1"/>
          <p:nvPr/>
        </p:nvSpPr>
        <p:spPr>
          <a:xfrm>
            <a:off x="5215679" y="4144974"/>
            <a:ext cx="2938251" cy="553998"/>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1965"/>
                </a:solidFill>
                <a:effectLst/>
                <a:uLnTx/>
                <a:uFillTx/>
                <a:latin typeface="Apis For Office" panose="020B0504010101010104" pitchFamily="34" charset="0"/>
                <a:ea typeface="+mn-ea"/>
                <a:cs typeface="Apis For Office" panose="020B0504010101010104" pitchFamily="34" charset="0"/>
              </a:rPr>
              <a:t>Often 2‒4 comorbidities </a:t>
            </a:r>
            <a:br>
              <a:rPr kumimoji="0" lang="en-US" sz="1500" b="0" i="0" u="none" strike="noStrike" kern="1200" cap="none" spc="0" normalizeH="0" baseline="0" noProof="0" dirty="0">
                <a:ln>
                  <a:noFill/>
                </a:ln>
                <a:solidFill>
                  <a:srgbClr val="001965"/>
                </a:solidFill>
                <a:effectLst/>
                <a:uLnTx/>
                <a:uFillTx/>
                <a:latin typeface="Apis For Office" panose="020B0504010101010104" pitchFamily="34" charset="0"/>
                <a:ea typeface="+mn-ea"/>
                <a:cs typeface="Apis For Office" panose="020B0504010101010104" pitchFamily="34" charset="0"/>
              </a:rPr>
            </a:br>
            <a:r>
              <a:rPr kumimoji="0" lang="en-US" sz="1500" b="0" i="0" u="none" strike="noStrike" kern="1200" cap="none" spc="0" normalizeH="0" baseline="0" noProof="0" dirty="0">
                <a:ln>
                  <a:noFill/>
                </a:ln>
                <a:solidFill>
                  <a:srgbClr val="001965"/>
                </a:solidFill>
                <a:effectLst/>
                <a:uLnTx/>
                <a:uFillTx/>
                <a:latin typeface="Apis For Office" panose="020B0504010101010104" pitchFamily="34" charset="0"/>
                <a:ea typeface="+mn-ea"/>
                <a:cs typeface="Apis For Office" panose="020B0504010101010104" pitchFamily="34" charset="0"/>
              </a:rPr>
              <a:t>co-exist in HFpEF</a:t>
            </a:r>
          </a:p>
        </p:txBody>
      </p:sp>
      <p:sp>
        <p:nvSpPr>
          <p:cNvPr id="2" name="Rectangle: Rounded Corners 1">
            <a:extLst>
              <a:ext uri="{FF2B5EF4-FFF2-40B4-BE49-F238E27FC236}">
                <a16:creationId xmlns:a16="http://schemas.microsoft.com/office/drawing/2014/main" id="{76B04CED-8557-5821-DF2A-A9B6C974EAB7}"/>
              </a:ext>
            </a:extLst>
          </p:cNvPr>
          <p:cNvSpPr/>
          <p:nvPr/>
        </p:nvSpPr>
        <p:spPr>
          <a:xfrm>
            <a:off x="487479" y="2378717"/>
            <a:ext cx="3773037" cy="3022575"/>
          </a:xfrm>
          <a:prstGeom prst="roundRect">
            <a:avLst>
              <a:gd name="adj" fmla="val 5719"/>
            </a:avLst>
          </a:prstGeom>
          <a:solidFill>
            <a:srgbClr val="EBF0FF"/>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050" b="1" i="0" u="none" strike="noStrike" kern="1200" cap="none" spc="0" normalizeH="0" baseline="30000" noProof="0" dirty="0">
              <a:ln>
                <a:noFill/>
              </a:ln>
              <a:solidFill>
                <a:srgbClr val="001965"/>
              </a:solidFill>
              <a:effectLst/>
              <a:uLnTx/>
              <a:uFillTx/>
              <a:latin typeface="Apis For Office"/>
              <a:ea typeface="+mn-ea"/>
              <a:cs typeface="+mn-cs"/>
            </a:endParaRPr>
          </a:p>
        </p:txBody>
      </p:sp>
      <p:sp>
        <p:nvSpPr>
          <p:cNvPr id="5" name="TextBox 4">
            <a:extLst>
              <a:ext uri="{FF2B5EF4-FFF2-40B4-BE49-F238E27FC236}">
                <a16:creationId xmlns:a16="http://schemas.microsoft.com/office/drawing/2014/main" id="{9BA3E6EA-BF79-9E60-6BC3-3754F42506EE}"/>
              </a:ext>
            </a:extLst>
          </p:cNvPr>
          <p:cNvSpPr txBox="1"/>
          <p:nvPr/>
        </p:nvSpPr>
        <p:spPr>
          <a:xfrm>
            <a:off x="658728" y="3208643"/>
            <a:ext cx="1493773"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Overweight/obesity</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 </a:t>
            </a:r>
          </a:p>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(80%)</a:t>
            </a:r>
            <a:r>
              <a:rPr kumimoji="0" lang="en-GB" sz="1050" b="1"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1,2</a:t>
            </a:r>
            <a:endParaRPr kumimoji="0" lang="en-US"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6" name="TextBox 5">
            <a:extLst>
              <a:ext uri="{FF2B5EF4-FFF2-40B4-BE49-F238E27FC236}">
                <a16:creationId xmlns:a16="http://schemas.microsoft.com/office/drawing/2014/main" id="{2D8AD4F4-382C-1BB1-6F77-AB9221E9BABC}"/>
              </a:ext>
            </a:extLst>
          </p:cNvPr>
          <p:cNvSpPr txBox="1"/>
          <p:nvPr/>
        </p:nvSpPr>
        <p:spPr>
          <a:xfrm>
            <a:off x="825115" y="5008882"/>
            <a:ext cx="1160996"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Hypertension</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 </a:t>
            </a:r>
            <a:b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b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(75%)</a:t>
            </a:r>
            <a:r>
              <a:rPr kumimoji="0" lang="en-GB" sz="1050" b="1"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3</a:t>
            </a:r>
            <a:endParaRPr kumimoji="0" lang="en-US"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7" name="TextBox 6">
            <a:extLst>
              <a:ext uri="{FF2B5EF4-FFF2-40B4-BE49-F238E27FC236}">
                <a16:creationId xmlns:a16="http://schemas.microsoft.com/office/drawing/2014/main" id="{7EADADA4-23C2-CF5E-A13A-0E813DD440DC}"/>
              </a:ext>
            </a:extLst>
          </p:cNvPr>
          <p:cNvSpPr txBox="1"/>
          <p:nvPr/>
        </p:nvSpPr>
        <p:spPr>
          <a:xfrm>
            <a:off x="745361" y="4099673"/>
            <a:ext cx="1320506" cy="323165"/>
          </a:xfrm>
          <a:prstGeom prst="rect">
            <a:avLst/>
          </a:prstGeom>
          <a:noFill/>
        </p:spPr>
        <p:txBody>
          <a:bodyPr wrap="square" lIns="0" tIns="0" rIns="0" bIns="0" rtlCol="0">
            <a:spAutoFit/>
          </a:bodyPr>
          <a:lstStyle/>
          <a:p>
            <a:pPr marL="0" marR="0" lvl="0" indent="0" algn="ctr" defTabSz="671496" rtl="0" eaLnBrk="1" fontAlgn="auto" latinLnBrk="0" hangingPunct="1">
              <a:lnSpc>
                <a:spcPct val="100000"/>
              </a:lnSpc>
              <a:spcBef>
                <a:spcPts val="0"/>
              </a:spcBef>
              <a:spcAft>
                <a:spcPts val="0"/>
              </a:spcAft>
              <a:buClrTx/>
              <a:buSzTx/>
              <a:buFontTx/>
              <a:buNone/>
              <a:tabLst>
                <a:tab pos="2685983" algn="l"/>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 Atrial fibrillation </a:t>
            </a:r>
            <a:br>
              <a:rPr kumimoji="0" lang="en-US" sz="1050" b="0"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15</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41%)</a:t>
            </a:r>
            <a:r>
              <a:rPr kumimoji="0" lang="en-GB" sz="1050" b="1"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4</a:t>
            </a:r>
            <a:endPar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endParaRPr>
          </a:p>
        </p:txBody>
      </p:sp>
      <p:sp>
        <p:nvSpPr>
          <p:cNvPr id="10" name="TextBox 9">
            <a:extLst>
              <a:ext uri="{FF2B5EF4-FFF2-40B4-BE49-F238E27FC236}">
                <a16:creationId xmlns:a16="http://schemas.microsoft.com/office/drawing/2014/main" id="{77F6ED54-B670-1FF2-B3E8-8EE765EB514F}"/>
              </a:ext>
            </a:extLst>
          </p:cNvPr>
          <p:cNvSpPr txBox="1"/>
          <p:nvPr/>
        </p:nvSpPr>
        <p:spPr>
          <a:xfrm>
            <a:off x="2415027" y="3211398"/>
            <a:ext cx="1734318"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Chronic kidney disease </a:t>
            </a:r>
            <a:br>
              <a:rPr kumimoji="0" lang="en-US" sz="1050" b="0"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20</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30%)</a:t>
            </a:r>
            <a:r>
              <a:rPr kumimoji="0" lang="en-GB" sz="1050" b="1"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3</a:t>
            </a:r>
            <a:endParaRPr kumimoji="0" lang="en-US"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11" name="TextBox 10">
            <a:extLst>
              <a:ext uri="{FF2B5EF4-FFF2-40B4-BE49-F238E27FC236}">
                <a16:creationId xmlns:a16="http://schemas.microsoft.com/office/drawing/2014/main" id="{AF3E4ACD-C44A-A8DA-095D-F68B1F2CF3B8}"/>
              </a:ext>
            </a:extLst>
          </p:cNvPr>
          <p:cNvSpPr txBox="1"/>
          <p:nvPr/>
        </p:nvSpPr>
        <p:spPr>
          <a:xfrm>
            <a:off x="2353400" y="4097532"/>
            <a:ext cx="1857574"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Coronary artery disease </a:t>
            </a:r>
            <a:br>
              <a:rPr kumimoji="0" lang="en-US" sz="1050" b="0" i="0" u="none" strike="noStrike" kern="1200" cap="none" spc="0" normalizeH="0" baseline="0" noProof="0" dirty="0">
                <a:ln>
                  <a:noFill/>
                </a:ln>
                <a:solidFill>
                  <a:srgbClr val="001965"/>
                </a:solidFill>
                <a:effectLst/>
                <a:uLnTx/>
                <a:uFillTx/>
                <a:latin typeface="Apis For Office"/>
                <a:ea typeface="+mn-ea"/>
                <a:cs typeface="+mn-cs"/>
              </a:rPr>
            </a:br>
            <a:r>
              <a:rPr kumimoji="0" lang="en-US" sz="1050" b="0" i="0" u="none" strike="noStrike" kern="1200" cap="none" spc="0" normalizeH="0" baseline="0" noProof="0" dirty="0">
                <a:ln>
                  <a:noFill/>
                </a:ln>
                <a:solidFill>
                  <a:srgbClr val="001965"/>
                </a:solidFill>
                <a:effectLst/>
                <a:uLnTx/>
                <a:uFillTx/>
                <a:latin typeface="Apis For Office"/>
                <a:ea typeface="+mn-ea"/>
                <a:cs typeface="+mn-cs"/>
              </a:rPr>
              <a:t>(</a:t>
            </a:r>
            <a:r>
              <a:rPr kumimoji="0" lang="en-GB" sz="1050" b="1" i="0" u="none" strike="noStrike" kern="1200" cap="none" spc="0" normalizeH="0" baseline="0" noProof="0" dirty="0">
                <a:ln>
                  <a:noFill/>
                </a:ln>
                <a:solidFill>
                  <a:srgbClr val="001965"/>
                </a:solidFill>
                <a:effectLst/>
                <a:uLnTx/>
                <a:uFillTx/>
                <a:latin typeface="Apis For Office"/>
                <a:ea typeface="+mn-ea"/>
                <a:cs typeface="+mn-cs"/>
              </a:rPr>
              <a:t>5</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sym typeface="Symbol" panose="05050102010706020507" pitchFamily="18" charset="2"/>
              </a:rPr>
              <a:t>0</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a:t>
            </a:r>
            <a:r>
              <a:rPr kumimoji="0" lang="en-GB" sz="1050" b="1"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3</a:t>
            </a:r>
            <a:endParaRPr kumimoji="0" lang="en-US"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12" name="TextBox 11">
            <a:extLst>
              <a:ext uri="{FF2B5EF4-FFF2-40B4-BE49-F238E27FC236}">
                <a16:creationId xmlns:a16="http://schemas.microsoft.com/office/drawing/2014/main" id="{9F31E836-0087-4C0F-74EF-64031C456C5B}"/>
              </a:ext>
            </a:extLst>
          </p:cNvPr>
          <p:cNvSpPr txBox="1"/>
          <p:nvPr/>
        </p:nvSpPr>
        <p:spPr>
          <a:xfrm>
            <a:off x="2630741" y="5010424"/>
            <a:ext cx="1302891" cy="323165"/>
          </a:xfrm>
          <a:prstGeom prst="rect">
            <a:avLst/>
          </a:prstGeom>
          <a:noFill/>
        </p:spPr>
        <p:txBody>
          <a:bodyPr wrap="square" lIns="0" tIns="0" rIns="0" bIns="0" rtlCol="0">
            <a:spAutoFit/>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1965"/>
                </a:solidFill>
                <a:effectLst/>
                <a:uLnTx/>
                <a:uFillTx/>
                <a:latin typeface="Apis For Office"/>
                <a:ea typeface="+mn-ea"/>
                <a:cs typeface="+mn-cs"/>
              </a:rPr>
              <a:t>Type 2 diabetes</a:t>
            </a: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 </a:t>
            </a:r>
            <a:b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br>
            <a:r>
              <a:rPr kumimoji="0" lang="en-GB" sz="1050" b="1" i="0" u="none" strike="noStrike" kern="1200" cap="none" spc="0" normalizeH="0" baseline="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(40–50%)</a:t>
            </a:r>
            <a:r>
              <a:rPr kumimoji="0" lang="en-GB" sz="1050" b="1" i="0" u="none" strike="noStrike" kern="1200" cap="none" spc="0" normalizeH="0" baseline="30000" noProof="0" dirty="0">
                <a:ln>
                  <a:noFill/>
                </a:ln>
                <a:solidFill>
                  <a:srgbClr val="001965"/>
                </a:solidFill>
                <a:effectLst/>
                <a:uLnTx/>
                <a:uFillTx/>
                <a:latin typeface="Apis For Office"/>
                <a:ea typeface="Apis For Office" panose="020B0504010101010104" pitchFamily="34" charset="0"/>
                <a:cs typeface="Apis For Office" panose="020B0504010101010104" pitchFamily="34" charset="0"/>
              </a:rPr>
              <a:t>4</a:t>
            </a:r>
            <a:endParaRPr kumimoji="0" lang="en-US" sz="1050" b="0" i="0" u="none" strike="noStrike" kern="1200" cap="none" spc="0" normalizeH="0" baseline="0" noProof="0" dirty="0">
              <a:ln>
                <a:noFill/>
              </a:ln>
              <a:solidFill>
                <a:srgbClr val="001965"/>
              </a:solidFill>
              <a:effectLst/>
              <a:uLnTx/>
              <a:uFillTx/>
              <a:latin typeface="Apis For Office"/>
              <a:ea typeface="+mn-ea"/>
              <a:cs typeface="+mn-cs"/>
            </a:endParaRPr>
          </a:p>
        </p:txBody>
      </p:sp>
      <p:sp>
        <p:nvSpPr>
          <p:cNvPr id="29" name="Rectangle: Top Corners Rounded 28">
            <a:extLst>
              <a:ext uri="{FF2B5EF4-FFF2-40B4-BE49-F238E27FC236}">
                <a16:creationId xmlns:a16="http://schemas.microsoft.com/office/drawing/2014/main" id="{FBA053C4-4F51-2ADF-3A41-8D6F688C5762}"/>
              </a:ext>
            </a:extLst>
          </p:cNvPr>
          <p:cNvSpPr/>
          <p:nvPr/>
        </p:nvSpPr>
        <p:spPr>
          <a:xfrm>
            <a:off x="486000" y="2378717"/>
            <a:ext cx="3774517" cy="392972"/>
          </a:xfrm>
          <a:prstGeom prst="round2SameRect">
            <a:avLst>
              <a:gd name="adj1" fmla="val 37445"/>
              <a:gd name="adj2" fmla="val 0"/>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b"/>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Apis For Office"/>
                <a:ea typeface="+mn-ea"/>
                <a:cs typeface="+mn-cs"/>
              </a:rPr>
              <a:t>Frequent comorbidities in patients with HFpEF </a:t>
            </a:r>
            <a:br>
              <a:rPr kumimoji="0" lang="en-GB" sz="1050" b="1" i="0" u="none" strike="noStrike" kern="1200" cap="none" spc="0" normalizeH="0" baseline="0" noProof="0" dirty="0">
                <a:ln>
                  <a:noFill/>
                </a:ln>
                <a:solidFill>
                  <a:srgbClr val="FFFFFF"/>
                </a:solidFill>
                <a:effectLst/>
                <a:uLnTx/>
                <a:uFillTx/>
                <a:latin typeface="Apis For Office"/>
                <a:ea typeface="+mn-ea"/>
                <a:cs typeface="+mn-cs"/>
              </a:rPr>
            </a:br>
            <a:r>
              <a:rPr kumimoji="0" lang="en-GB" sz="1050" b="1" i="0" u="none" strike="noStrike" kern="1200" cap="none" spc="0" normalizeH="0" baseline="0" noProof="0" dirty="0">
                <a:ln>
                  <a:noFill/>
                </a:ln>
                <a:solidFill>
                  <a:srgbClr val="FFFFFF"/>
                </a:solidFill>
                <a:effectLst/>
                <a:uLnTx/>
                <a:uFillTx/>
                <a:latin typeface="Apis For Office"/>
                <a:ea typeface="+mn-ea"/>
                <a:cs typeface="+mn-cs"/>
              </a:rPr>
              <a:t>(approximate prevalence)</a:t>
            </a:r>
          </a:p>
        </p:txBody>
      </p:sp>
      <p:pic>
        <p:nvPicPr>
          <p:cNvPr id="32" name="Graphic 31">
            <a:extLst>
              <a:ext uri="{FF2B5EF4-FFF2-40B4-BE49-F238E27FC236}">
                <a16:creationId xmlns:a16="http://schemas.microsoft.com/office/drawing/2014/main" id="{FC158DAA-2977-43C0-3CD6-ACAE4947163E}"/>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00805" y="3614579"/>
            <a:ext cx="473145" cy="473145"/>
          </a:xfrm>
          <a:prstGeom prst="rect">
            <a:avLst/>
          </a:prstGeom>
        </p:spPr>
      </p:pic>
      <p:pic>
        <p:nvPicPr>
          <p:cNvPr id="33" name="Graphic 32">
            <a:extLst>
              <a:ext uri="{FF2B5EF4-FFF2-40B4-BE49-F238E27FC236}">
                <a16:creationId xmlns:a16="http://schemas.microsoft.com/office/drawing/2014/main" id="{5614FDD2-21D0-F0E1-51B2-929E0B8DA1AC}"/>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44243" y="4585678"/>
            <a:ext cx="412927" cy="412927"/>
          </a:xfrm>
          <a:prstGeom prst="rect">
            <a:avLst/>
          </a:prstGeom>
        </p:spPr>
      </p:pic>
      <p:pic>
        <p:nvPicPr>
          <p:cNvPr id="34" name="Graphic 33">
            <a:extLst>
              <a:ext uri="{FF2B5EF4-FFF2-40B4-BE49-F238E27FC236}">
                <a16:creationId xmlns:a16="http://schemas.microsoft.com/office/drawing/2014/main" id="{4DC4E74B-2644-CF93-896F-277B532DDF2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52750" y="2796640"/>
            <a:ext cx="458872" cy="458872"/>
          </a:xfrm>
          <a:prstGeom prst="rect">
            <a:avLst/>
          </a:prstGeom>
        </p:spPr>
      </p:pic>
      <p:pic>
        <p:nvPicPr>
          <p:cNvPr id="35" name="Graphic 34">
            <a:extLst>
              <a:ext uri="{FF2B5EF4-FFF2-40B4-BE49-F238E27FC236}">
                <a16:creationId xmlns:a16="http://schemas.microsoft.com/office/drawing/2014/main" id="{C22F73B5-4266-ED74-7C67-D66C433F0F6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021030" y="3662201"/>
            <a:ext cx="458872" cy="458872"/>
          </a:xfrm>
          <a:prstGeom prst="rect">
            <a:avLst/>
          </a:prstGeom>
        </p:spPr>
      </p:pic>
      <p:pic>
        <p:nvPicPr>
          <p:cNvPr id="36" name="Graphic 35">
            <a:extLst>
              <a:ext uri="{FF2B5EF4-FFF2-40B4-BE49-F238E27FC236}">
                <a16:creationId xmlns:a16="http://schemas.microsoft.com/office/drawing/2014/main" id="{FB9C9D77-4C2F-9C47-E12D-D3343E372D6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083340" y="4592800"/>
            <a:ext cx="396562" cy="396562"/>
          </a:xfrm>
          <a:prstGeom prst="rect">
            <a:avLst/>
          </a:prstGeom>
        </p:spPr>
      </p:pic>
      <p:pic>
        <p:nvPicPr>
          <p:cNvPr id="37" name="Graphic 36">
            <a:extLst>
              <a:ext uri="{FF2B5EF4-FFF2-40B4-BE49-F238E27FC236}">
                <a16:creationId xmlns:a16="http://schemas.microsoft.com/office/drawing/2014/main" id="{767831FF-3E87-CF0F-236B-23DBD5B8C643}"/>
              </a:ext>
            </a:extLst>
          </p:cNvPr>
          <p:cNvPicPr>
            <a:picLocks noChangeAspect="1"/>
          </p:cNvPicPr>
          <p:nvPr/>
        </p:nvPicPr>
        <p:blipFill>
          <a:blip r:embed="rId14" cstate="hq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248859" y="2840863"/>
            <a:ext cx="355832" cy="355832"/>
          </a:xfrm>
          <a:prstGeom prst="rect">
            <a:avLst/>
          </a:prstGeom>
        </p:spPr>
      </p:pic>
    </p:spTree>
    <p:extLst>
      <p:ext uri="{BB962C8B-B14F-4D97-AF65-F5344CB8AC3E}">
        <p14:creationId xmlns:p14="http://schemas.microsoft.com/office/powerpoint/2010/main" val="3796736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8229600" cy="5486400"/>
          </a:xfrm>
          <a:prstGeom prst="rect">
            <a:avLst/>
          </a:prstGeom>
          <a:noFill/>
        </p:spPr>
        <p:txBody>
          <a:bodyPr wrap="none">
            <a:spAutoFit/>
          </a:bodyPr>
          <a:lstStyle/>
          <a:p>
            <a:r>
              <a:rPr dirty="0"/>
              <a:t>Epidemiology of </a:t>
            </a:r>
            <a:r>
              <a:rPr dirty="0" err="1"/>
              <a:t>HFpEF</a:t>
            </a:r>
            <a:r>
              <a:rPr dirty="0"/>
              <a:t> in Canada</a:t>
            </a:r>
          </a:p>
        </p:txBody>
      </p:sp>
      <p:sp>
        <p:nvSpPr>
          <p:cNvPr id="5" name="TextBox 4"/>
          <p:cNvSpPr txBox="1"/>
          <p:nvPr/>
        </p:nvSpPr>
        <p:spPr>
          <a:xfrm>
            <a:off x="457200" y="1617064"/>
            <a:ext cx="6465231" cy="1477328"/>
          </a:xfrm>
          <a:prstGeom prst="rect">
            <a:avLst/>
          </a:prstGeom>
          <a:noFill/>
        </p:spPr>
        <p:txBody>
          <a:bodyPr wrap="none" lIns="91440" tIns="45720" rIns="91440" bIns="45720" anchor="t">
            <a:spAutoFit/>
          </a:bodyPr>
          <a:lstStyle/>
          <a:p>
            <a:r>
              <a:rPr dirty="0"/>
              <a:t>Heart failure prevalence: ~750,000 Canadians</a:t>
            </a:r>
          </a:p>
          <a:p>
            <a:r>
              <a:rPr dirty="0" err="1"/>
              <a:t>HFpEF</a:t>
            </a:r>
            <a:r>
              <a:rPr dirty="0"/>
              <a:t> accounts for ~50% of all HF </a:t>
            </a:r>
            <a:r>
              <a:rPr lang="en-US" dirty="0"/>
              <a:t>cases</a:t>
            </a:r>
          </a:p>
          <a:p>
            <a:r>
              <a:rPr lang="en-US" dirty="0"/>
              <a:t>Incidence</a:t>
            </a:r>
            <a:r>
              <a:rPr dirty="0"/>
              <a:t> increases with age and comorbidities (HTN, DM, obesity)</a:t>
            </a:r>
          </a:p>
          <a:p>
            <a:r>
              <a:rPr dirty="0"/>
              <a:t>More prevalent in women and older adults</a:t>
            </a:r>
            <a:endParaRPr dirty="0">
              <a:ea typeface="Calibri"/>
              <a:cs typeface="Calibri"/>
            </a:endParaRPr>
          </a:p>
          <a:p>
            <a:r>
              <a:rPr dirty="0"/>
              <a:t>5-year mortality: ~50%, similar to </a:t>
            </a:r>
            <a:r>
              <a:rPr dirty="0" err="1"/>
              <a:t>HFrEF</a:t>
            </a:r>
            <a:endParaRPr dirty="0" err="1">
              <a:ea typeface="Calibri"/>
              <a:cs typeface="Calibri"/>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UBGRID]" val="[SubGrid]"/>
</p:tagLst>
</file>

<file path=ppt/tags/tag10.xml><?xml version="1.0" encoding="utf-8"?>
<p:tagLst xmlns:a="http://schemas.openxmlformats.org/drawingml/2006/main" xmlns:r="http://schemas.openxmlformats.org/officeDocument/2006/relationships" xmlns:p="http://schemas.openxmlformats.org/presentationml/2006/main">
  <p:tag name="[SUBGRID]" val="[SubGrid]"/>
</p:tagLst>
</file>

<file path=ppt/tags/tag11.xml><?xml version="1.0" encoding="utf-8"?>
<p:tagLst xmlns:a="http://schemas.openxmlformats.org/drawingml/2006/main" xmlns:r="http://schemas.openxmlformats.org/officeDocument/2006/relationships" xmlns:p="http://schemas.openxmlformats.org/presentationml/2006/main">
  <p:tag name="[SUBGRID]" val="[SubGrid]"/>
</p:tagLst>
</file>

<file path=ppt/tags/tag12.xml><?xml version="1.0" encoding="utf-8"?>
<p:tagLst xmlns:a="http://schemas.openxmlformats.org/drawingml/2006/main" xmlns:r="http://schemas.openxmlformats.org/officeDocument/2006/relationships" xmlns:p="http://schemas.openxmlformats.org/presentationml/2006/main">
  <p:tag name="[SUBGRID]" val="[SubGrid]"/>
</p:tagLst>
</file>

<file path=ppt/tags/tag13.xml><?xml version="1.0" encoding="utf-8"?>
<p:tagLst xmlns:a="http://schemas.openxmlformats.org/drawingml/2006/main" xmlns:r="http://schemas.openxmlformats.org/officeDocument/2006/relationships" xmlns:p="http://schemas.openxmlformats.org/presentationml/2006/main">
  <p:tag name="[SUBGRID]" val="[SubGrid]"/>
</p:tagLst>
</file>

<file path=ppt/tags/tag14.xml><?xml version="1.0" encoding="utf-8"?>
<p:tagLst xmlns:a="http://schemas.openxmlformats.org/drawingml/2006/main" xmlns:r="http://schemas.openxmlformats.org/officeDocument/2006/relationships" xmlns:p="http://schemas.openxmlformats.org/presentationml/2006/main">
  <p:tag name="[SUBGRID]" val="[SubGrid]"/>
</p:tagLst>
</file>

<file path=ppt/tags/tag15.xml><?xml version="1.0" encoding="utf-8"?>
<p:tagLst xmlns:a="http://schemas.openxmlformats.org/drawingml/2006/main" xmlns:r="http://schemas.openxmlformats.org/officeDocument/2006/relationships" xmlns:p="http://schemas.openxmlformats.org/presentationml/2006/main">
  <p:tag name="[SUBGRID]" val="[SubGrid]"/>
</p:tagLst>
</file>

<file path=ppt/tags/tag16.xml><?xml version="1.0" encoding="utf-8"?>
<p:tagLst xmlns:a="http://schemas.openxmlformats.org/drawingml/2006/main" xmlns:r="http://schemas.openxmlformats.org/officeDocument/2006/relationships" xmlns:p="http://schemas.openxmlformats.org/presentationml/2006/main">
  <p:tag name="[SUBGRID]" val="[SubGrid]"/>
</p:tagLst>
</file>

<file path=ppt/tags/tag17.xml><?xml version="1.0" encoding="utf-8"?>
<p:tagLst xmlns:a="http://schemas.openxmlformats.org/drawingml/2006/main" xmlns:r="http://schemas.openxmlformats.org/officeDocument/2006/relationships" xmlns:p="http://schemas.openxmlformats.org/presentationml/2006/main">
  <p:tag name="[SUBGRID]" val="[SubGrid]"/>
</p:tagLst>
</file>

<file path=ppt/tags/tag18.xml><?xml version="1.0" encoding="utf-8"?>
<p:tagLst xmlns:a="http://schemas.openxmlformats.org/drawingml/2006/main" xmlns:r="http://schemas.openxmlformats.org/officeDocument/2006/relationships" xmlns:p="http://schemas.openxmlformats.org/presentationml/2006/main">
  <p:tag name="[SUBGRID]" val="[SubGrid]"/>
</p:tagLst>
</file>

<file path=ppt/tags/tag19.xml><?xml version="1.0" encoding="utf-8"?>
<p:tagLst xmlns:a="http://schemas.openxmlformats.org/drawingml/2006/main" xmlns:r="http://schemas.openxmlformats.org/officeDocument/2006/relationships" xmlns:p="http://schemas.openxmlformats.org/presentationml/2006/main">
  <p:tag name="[SUBGRID]" val="[SubGrid]"/>
</p:tagLst>
</file>

<file path=ppt/tags/tag2.xml><?xml version="1.0" encoding="utf-8"?>
<p:tagLst xmlns:a="http://schemas.openxmlformats.org/drawingml/2006/main" xmlns:r="http://schemas.openxmlformats.org/officeDocument/2006/relationships" xmlns:p="http://schemas.openxmlformats.org/presentationml/2006/main">
  <p:tag name="[SUBGRID]" val="[SubGrid]"/>
</p:tagLst>
</file>

<file path=ppt/tags/tag20.xml><?xml version="1.0" encoding="utf-8"?>
<p:tagLst xmlns:a="http://schemas.openxmlformats.org/drawingml/2006/main" xmlns:r="http://schemas.openxmlformats.org/officeDocument/2006/relationships" xmlns:p="http://schemas.openxmlformats.org/presentationml/2006/main">
  <p:tag name="[SUBGRID]" val="[SubGrid]"/>
</p:tagLst>
</file>

<file path=ppt/tags/tag21.xml><?xml version="1.0" encoding="utf-8"?>
<p:tagLst xmlns:a="http://schemas.openxmlformats.org/drawingml/2006/main" xmlns:r="http://schemas.openxmlformats.org/officeDocument/2006/relationships" xmlns:p="http://schemas.openxmlformats.org/presentationml/2006/main">
  <p:tag name="[SUBGRID]" val="[SubGrid]"/>
</p:tagLst>
</file>

<file path=ppt/tags/tag22.xml><?xml version="1.0" encoding="utf-8"?>
<p:tagLst xmlns:a="http://schemas.openxmlformats.org/drawingml/2006/main" xmlns:r="http://schemas.openxmlformats.org/officeDocument/2006/relationships" xmlns:p="http://schemas.openxmlformats.org/presentationml/2006/main">
  <p:tag name="[SUBGRID]" val="[SubGrid]"/>
</p:tagLst>
</file>

<file path=ppt/tags/tag23.xml><?xml version="1.0" encoding="utf-8"?>
<p:tagLst xmlns:a="http://schemas.openxmlformats.org/drawingml/2006/main" xmlns:r="http://schemas.openxmlformats.org/officeDocument/2006/relationships" xmlns:p="http://schemas.openxmlformats.org/presentationml/2006/main">
  <p:tag name="[SUBGRID]" val="[SubGrid]"/>
</p:tagLst>
</file>

<file path=ppt/tags/tag24.xml><?xml version="1.0" encoding="utf-8"?>
<p:tagLst xmlns:a="http://schemas.openxmlformats.org/drawingml/2006/main" xmlns:r="http://schemas.openxmlformats.org/officeDocument/2006/relationships" xmlns:p="http://schemas.openxmlformats.org/presentationml/2006/main">
  <p:tag name="[SUBGRID]" val="[SubGrid]"/>
</p:tagLst>
</file>

<file path=ppt/tags/tag25.xml><?xml version="1.0" encoding="utf-8"?>
<p:tagLst xmlns:a="http://schemas.openxmlformats.org/drawingml/2006/main" xmlns:r="http://schemas.openxmlformats.org/officeDocument/2006/relationships" xmlns:p="http://schemas.openxmlformats.org/presentationml/2006/main">
  <p:tag name="[SUBGRID]" val="[SubGrid]"/>
</p:tagLst>
</file>

<file path=ppt/tags/tag26.xml><?xml version="1.0" encoding="utf-8"?>
<p:tagLst xmlns:a="http://schemas.openxmlformats.org/drawingml/2006/main" xmlns:r="http://schemas.openxmlformats.org/officeDocument/2006/relationships" xmlns:p="http://schemas.openxmlformats.org/presentationml/2006/main">
  <p:tag name="[SUBGRID]" val="[SubGrid]"/>
</p:tagLst>
</file>

<file path=ppt/tags/tag27.xml><?xml version="1.0" encoding="utf-8"?>
<p:tagLst xmlns:a="http://schemas.openxmlformats.org/drawingml/2006/main" xmlns:r="http://schemas.openxmlformats.org/officeDocument/2006/relationships" xmlns:p="http://schemas.openxmlformats.org/presentationml/2006/main">
  <p:tag name="[SUBGRID]" val="[SubGrid]"/>
</p:tagLst>
</file>

<file path=ppt/tags/tag28.xml><?xml version="1.0" encoding="utf-8"?>
<p:tagLst xmlns:a="http://schemas.openxmlformats.org/drawingml/2006/main" xmlns:r="http://schemas.openxmlformats.org/officeDocument/2006/relationships" xmlns:p="http://schemas.openxmlformats.org/presentationml/2006/main">
  <p:tag name="[SUBGRID]" val="[SubGrid]"/>
</p:tagLst>
</file>

<file path=ppt/tags/tag29.xml><?xml version="1.0" encoding="utf-8"?>
<p:tagLst xmlns:a="http://schemas.openxmlformats.org/drawingml/2006/main" xmlns:r="http://schemas.openxmlformats.org/officeDocument/2006/relationships" xmlns:p="http://schemas.openxmlformats.org/presentationml/2006/main">
  <p:tag name="[SUBGRID]" val="[SubGrid]"/>
</p:tagLst>
</file>

<file path=ppt/tags/tag3.xml><?xml version="1.0" encoding="utf-8"?>
<p:tagLst xmlns:a="http://schemas.openxmlformats.org/drawingml/2006/main" xmlns:r="http://schemas.openxmlformats.org/officeDocument/2006/relationships" xmlns:p="http://schemas.openxmlformats.org/presentationml/2006/main">
  <p:tag name="[SUBGRID]" val="[SubGrid]"/>
</p:tagLst>
</file>

<file path=ppt/tags/tag30.xml><?xml version="1.0" encoding="utf-8"?>
<p:tagLst xmlns:a="http://schemas.openxmlformats.org/drawingml/2006/main" xmlns:r="http://schemas.openxmlformats.org/officeDocument/2006/relationships" xmlns:p="http://schemas.openxmlformats.org/presentationml/2006/main">
  <p:tag name="[SUBGRID]" val="[SubGrid]"/>
</p:tagLst>
</file>

<file path=ppt/tags/tag31.xml><?xml version="1.0" encoding="utf-8"?>
<p:tagLst xmlns:a="http://schemas.openxmlformats.org/drawingml/2006/main" xmlns:r="http://schemas.openxmlformats.org/officeDocument/2006/relationships" xmlns:p="http://schemas.openxmlformats.org/presentationml/2006/main">
  <p:tag name="[SUBGRID]" val="[SubGrid]"/>
</p:tagLst>
</file>

<file path=ppt/tags/tag32.xml><?xml version="1.0" encoding="utf-8"?>
<p:tagLst xmlns:a="http://schemas.openxmlformats.org/drawingml/2006/main" xmlns:r="http://schemas.openxmlformats.org/officeDocument/2006/relationships" xmlns:p="http://schemas.openxmlformats.org/presentationml/2006/main">
  <p:tag name="[SUBGRID]" val="[SubGrid]"/>
</p:tagLst>
</file>

<file path=ppt/tags/tag33.xml><?xml version="1.0" encoding="utf-8"?>
<p:tagLst xmlns:a="http://schemas.openxmlformats.org/drawingml/2006/main" xmlns:r="http://schemas.openxmlformats.org/officeDocument/2006/relationships" xmlns:p="http://schemas.openxmlformats.org/presentationml/2006/main">
  <p:tag name="[SUBGRID]" val="[SubGrid]"/>
</p:tagLst>
</file>

<file path=ppt/tags/tag34.xml><?xml version="1.0" encoding="utf-8"?>
<p:tagLst xmlns:a="http://schemas.openxmlformats.org/drawingml/2006/main" xmlns:r="http://schemas.openxmlformats.org/officeDocument/2006/relationships" xmlns:p="http://schemas.openxmlformats.org/presentationml/2006/main">
  <p:tag name="[SUBGRID]" val="[SubGrid]"/>
</p:tagLst>
</file>

<file path=ppt/tags/tag35.xml><?xml version="1.0" encoding="utf-8"?>
<p:tagLst xmlns:a="http://schemas.openxmlformats.org/drawingml/2006/main" xmlns:r="http://schemas.openxmlformats.org/officeDocument/2006/relationships" xmlns:p="http://schemas.openxmlformats.org/presentationml/2006/main">
  <p:tag name="[SUBGRID]" val="[SubGrid]"/>
</p:tagLst>
</file>

<file path=ppt/tags/tag36.xml><?xml version="1.0" encoding="utf-8"?>
<p:tagLst xmlns:a="http://schemas.openxmlformats.org/drawingml/2006/main" xmlns:r="http://schemas.openxmlformats.org/officeDocument/2006/relationships" xmlns:p="http://schemas.openxmlformats.org/presentationml/2006/main">
  <p:tag name="[SUBGRID]" val="[SubGrid]"/>
</p:tagLst>
</file>

<file path=ppt/tags/tag37.xml><?xml version="1.0" encoding="utf-8"?>
<p:tagLst xmlns:a="http://schemas.openxmlformats.org/drawingml/2006/main" xmlns:r="http://schemas.openxmlformats.org/officeDocument/2006/relationships" xmlns:p="http://schemas.openxmlformats.org/presentationml/2006/main">
  <p:tag name="[SUBGRID]" val="[SubGrid]"/>
</p:tagLst>
</file>

<file path=ppt/tags/tag38.xml><?xml version="1.0" encoding="utf-8"?>
<p:tagLst xmlns:a="http://schemas.openxmlformats.org/drawingml/2006/main" xmlns:r="http://schemas.openxmlformats.org/officeDocument/2006/relationships" xmlns:p="http://schemas.openxmlformats.org/presentationml/2006/main">
  <p:tag name="[SUBGRID]" val="[SubGrid]"/>
</p:tagLst>
</file>

<file path=ppt/tags/tag39.xml><?xml version="1.0" encoding="utf-8"?>
<p:tagLst xmlns:a="http://schemas.openxmlformats.org/drawingml/2006/main" xmlns:r="http://schemas.openxmlformats.org/officeDocument/2006/relationships" xmlns:p="http://schemas.openxmlformats.org/presentationml/2006/main">
  <p:tag name="[SUBGRID]" val="[SubGrid]"/>
</p:tagLst>
</file>

<file path=ppt/tags/tag4.xml><?xml version="1.0" encoding="utf-8"?>
<p:tagLst xmlns:a="http://schemas.openxmlformats.org/drawingml/2006/main" xmlns:r="http://schemas.openxmlformats.org/officeDocument/2006/relationships" xmlns:p="http://schemas.openxmlformats.org/presentationml/2006/main">
  <p:tag name="[SUBGRID]" val="[SubGrid]"/>
</p:tagLst>
</file>

<file path=ppt/tags/tag40.xml><?xml version="1.0" encoding="utf-8"?>
<p:tagLst xmlns:a="http://schemas.openxmlformats.org/drawingml/2006/main" xmlns:r="http://schemas.openxmlformats.org/officeDocument/2006/relationships" xmlns:p="http://schemas.openxmlformats.org/presentationml/2006/main">
  <p:tag name="[SUBGRID]" val="[SubGrid]"/>
</p:tagLst>
</file>

<file path=ppt/tags/tag41.xml><?xml version="1.0" encoding="utf-8"?>
<p:tagLst xmlns:a="http://schemas.openxmlformats.org/drawingml/2006/main" xmlns:r="http://schemas.openxmlformats.org/officeDocument/2006/relationships" xmlns:p="http://schemas.openxmlformats.org/presentationml/2006/main">
  <p:tag name="[SUBGRID]" val="[SubGrid]"/>
</p:tagLst>
</file>

<file path=ppt/tags/tag42.xml><?xml version="1.0" encoding="utf-8"?>
<p:tagLst xmlns:a="http://schemas.openxmlformats.org/drawingml/2006/main" xmlns:r="http://schemas.openxmlformats.org/officeDocument/2006/relationships" xmlns:p="http://schemas.openxmlformats.org/presentationml/2006/main">
  <p:tag name="[SUBGRID]" val="[SubGrid]"/>
</p:tagLst>
</file>

<file path=ppt/tags/tag43.xml><?xml version="1.0" encoding="utf-8"?>
<p:tagLst xmlns:a="http://schemas.openxmlformats.org/drawingml/2006/main" xmlns:r="http://schemas.openxmlformats.org/officeDocument/2006/relationships" xmlns:p="http://schemas.openxmlformats.org/presentationml/2006/main">
  <p:tag name="[SUBGRID]" val="[SubGrid]"/>
</p:tagLst>
</file>

<file path=ppt/tags/tag44.xml><?xml version="1.0" encoding="utf-8"?>
<p:tagLst xmlns:a="http://schemas.openxmlformats.org/drawingml/2006/main" xmlns:r="http://schemas.openxmlformats.org/officeDocument/2006/relationships" xmlns:p="http://schemas.openxmlformats.org/presentationml/2006/main">
  <p:tag name="[SUBGRID]" val="[SubGrid]"/>
</p:tagLst>
</file>

<file path=ppt/tags/tag45.xml><?xml version="1.0" encoding="utf-8"?>
<p:tagLst xmlns:a="http://schemas.openxmlformats.org/drawingml/2006/main" xmlns:r="http://schemas.openxmlformats.org/officeDocument/2006/relationships" xmlns:p="http://schemas.openxmlformats.org/presentationml/2006/main">
  <p:tag name="[SUBGRID]" val="[SubGrid]"/>
</p:tagLst>
</file>

<file path=ppt/tags/tag46.xml><?xml version="1.0" encoding="utf-8"?>
<p:tagLst xmlns:a="http://schemas.openxmlformats.org/drawingml/2006/main" xmlns:r="http://schemas.openxmlformats.org/officeDocument/2006/relationships" xmlns:p="http://schemas.openxmlformats.org/presentationml/2006/main">
  <p:tag name="[SUBGRID]" val="[SubGrid]"/>
</p:tagLst>
</file>

<file path=ppt/tags/tag47.xml><?xml version="1.0" encoding="utf-8"?>
<p:tagLst xmlns:a="http://schemas.openxmlformats.org/drawingml/2006/main" xmlns:r="http://schemas.openxmlformats.org/officeDocument/2006/relationships" xmlns:p="http://schemas.openxmlformats.org/presentationml/2006/main">
  <p:tag name="[SUBGRID]" val="[SubGrid]"/>
</p:tagLst>
</file>

<file path=ppt/tags/tag48.xml><?xml version="1.0" encoding="utf-8"?>
<p:tagLst xmlns:a="http://schemas.openxmlformats.org/drawingml/2006/main" xmlns:r="http://schemas.openxmlformats.org/officeDocument/2006/relationships" xmlns:p="http://schemas.openxmlformats.org/presentationml/2006/main">
  <p:tag name="[SUBGRID]" val="[SubGrid]"/>
</p:tagLst>
</file>

<file path=ppt/tags/tag49.xml><?xml version="1.0" encoding="utf-8"?>
<p:tagLst xmlns:a="http://schemas.openxmlformats.org/drawingml/2006/main" xmlns:r="http://schemas.openxmlformats.org/officeDocument/2006/relationships" xmlns:p="http://schemas.openxmlformats.org/presentationml/2006/main">
  <p:tag name="[SUBGRID]" val="[SubGrid]"/>
</p:tagLst>
</file>

<file path=ppt/tags/tag5.xml><?xml version="1.0" encoding="utf-8"?>
<p:tagLst xmlns:a="http://schemas.openxmlformats.org/drawingml/2006/main" xmlns:r="http://schemas.openxmlformats.org/officeDocument/2006/relationships" xmlns:p="http://schemas.openxmlformats.org/presentationml/2006/main">
  <p:tag name="[SUBGRID]" val="[SubGrid]"/>
</p:tagLst>
</file>

<file path=ppt/tags/tag50.xml><?xml version="1.0" encoding="utf-8"?>
<p:tagLst xmlns:a="http://schemas.openxmlformats.org/drawingml/2006/main" xmlns:r="http://schemas.openxmlformats.org/officeDocument/2006/relationships" xmlns:p="http://schemas.openxmlformats.org/presentationml/2006/main">
  <p:tag name="[SUBGRID]" val="[SubGrid]"/>
</p:tagLst>
</file>

<file path=ppt/tags/tag51.xml><?xml version="1.0" encoding="utf-8"?>
<p:tagLst xmlns:a="http://schemas.openxmlformats.org/drawingml/2006/main" xmlns:r="http://schemas.openxmlformats.org/officeDocument/2006/relationships" xmlns:p="http://schemas.openxmlformats.org/presentationml/2006/main">
  <p:tag name="[SUBGRID]" val="[SubGrid]"/>
</p:tagLst>
</file>

<file path=ppt/tags/tag52.xml><?xml version="1.0" encoding="utf-8"?>
<p:tagLst xmlns:a="http://schemas.openxmlformats.org/drawingml/2006/main" xmlns:r="http://schemas.openxmlformats.org/officeDocument/2006/relationships" xmlns:p="http://schemas.openxmlformats.org/presentationml/2006/main">
  <p:tag name="[SUBGRID]" val="[SubGrid]"/>
</p:tagLst>
</file>

<file path=ppt/tags/tag53.xml><?xml version="1.0" encoding="utf-8"?>
<p:tagLst xmlns:a="http://schemas.openxmlformats.org/drawingml/2006/main" xmlns:r="http://schemas.openxmlformats.org/officeDocument/2006/relationships" xmlns:p="http://schemas.openxmlformats.org/presentationml/2006/main">
  <p:tag name="[SUBGRID]" val="[SubGrid]"/>
</p:tagLst>
</file>

<file path=ppt/tags/tag54.xml><?xml version="1.0" encoding="utf-8"?>
<p:tagLst xmlns:a="http://schemas.openxmlformats.org/drawingml/2006/main" xmlns:r="http://schemas.openxmlformats.org/officeDocument/2006/relationships" xmlns:p="http://schemas.openxmlformats.org/presentationml/2006/main">
  <p:tag name="[SUBGRID]" val="[SubGrid]"/>
</p:tagLst>
</file>

<file path=ppt/tags/tag55.xml><?xml version="1.0" encoding="utf-8"?>
<p:tagLst xmlns:a="http://schemas.openxmlformats.org/drawingml/2006/main" xmlns:r="http://schemas.openxmlformats.org/officeDocument/2006/relationships" xmlns:p="http://schemas.openxmlformats.org/presentationml/2006/main">
  <p:tag name="[SUBGRID]" val="[SubGrid]"/>
</p:tagLst>
</file>

<file path=ppt/tags/tag56.xml><?xml version="1.0" encoding="utf-8"?>
<p:tagLst xmlns:a="http://schemas.openxmlformats.org/drawingml/2006/main" xmlns:r="http://schemas.openxmlformats.org/officeDocument/2006/relationships" xmlns:p="http://schemas.openxmlformats.org/presentationml/2006/main">
  <p:tag name="[SUBGRID]" val="[SubGrid]"/>
</p:tagLst>
</file>

<file path=ppt/tags/tag57.xml><?xml version="1.0" encoding="utf-8"?>
<p:tagLst xmlns:a="http://schemas.openxmlformats.org/drawingml/2006/main" xmlns:r="http://schemas.openxmlformats.org/officeDocument/2006/relationships" xmlns:p="http://schemas.openxmlformats.org/presentationml/2006/main">
  <p:tag name="[SUBGRID]" val="[SubGrid]"/>
</p:tagLst>
</file>

<file path=ppt/tags/tag58.xml><?xml version="1.0" encoding="utf-8"?>
<p:tagLst xmlns:a="http://schemas.openxmlformats.org/drawingml/2006/main" xmlns:r="http://schemas.openxmlformats.org/officeDocument/2006/relationships" xmlns:p="http://schemas.openxmlformats.org/presentationml/2006/main">
  <p:tag name="[SUBGRID]" val="[SubGrid]"/>
</p:tagLst>
</file>

<file path=ppt/tags/tag59.xml><?xml version="1.0" encoding="utf-8"?>
<p:tagLst xmlns:a="http://schemas.openxmlformats.org/drawingml/2006/main" xmlns:r="http://schemas.openxmlformats.org/officeDocument/2006/relationships" xmlns:p="http://schemas.openxmlformats.org/presentationml/2006/main">
  <p:tag name="[SUBGRID]" val="[SubGrid]"/>
</p:tagLst>
</file>

<file path=ppt/tags/tag6.xml><?xml version="1.0" encoding="utf-8"?>
<p:tagLst xmlns:a="http://schemas.openxmlformats.org/drawingml/2006/main" xmlns:r="http://schemas.openxmlformats.org/officeDocument/2006/relationships" xmlns:p="http://schemas.openxmlformats.org/presentationml/2006/main">
  <p:tag name="[SUBGRID]" val="[SubGrid]"/>
</p:tagLst>
</file>

<file path=ppt/tags/tag60.xml><?xml version="1.0" encoding="utf-8"?>
<p:tagLst xmlns:a="http://schemas.openxmlformats.org/drawingml/2006/main" xmlns:r="http://schemas.openxmlformats.org/officeDocument/2006/relationships" xmlns:p="http://schemas.openxmlformats.org/presentationml/2006/main">
  <p:tag name="[SUBGRID]" val="[SubGrid]"/>
</p:tagLst>
</file>

<file path=ppt/tags/tag61.xml><?xml version="1.0" encoding="utf-8"?>
<p:tagLst xmlns:a="http://schemas.openxmlformats.org/drawingml/2006/main" xmlns:r="http://schemas.openxmlformats.org/officeDocument/2006/relationships" xmlns:p="http://schemas.openxmlformats.org/presentationml/2006/main">
  <p:tag name="[SUBGRID]" val="[SubGrid]"/>
</p:tagLst>
</file>

<file path=ppt/tags/tag62.xml><?xml version="1.0" encoding="utf-8"?>
<p:tagLst xmlns:a="http://schemas.openxmlformats.org/drawingml/2006/main" xmlns:r="http://schemas.openxmlformats.org/officeDocument/2006/relationships" xmlns:p="http://schemas.openxmlformats.org/presentationml/2006/main">
  <p:tag name="[SUBGRID]" val="[SubGrid]"/>
</p:tagLst>
</file>

<file path=ppt/tags/tag63.xml><?xml version="1.0" encoding="utf-8"?>
<p:tagLst xmlns:a="http://schemas.openxmlformats.org/drawingml/2006/main" xmlns:r="http://schemas.openxmlformats.org/officeDocument/2006/relationships" xmlns:p="http://schemas.openxmlformats.org/presentationml/2006/main">
  <p:tag name="[SUBGRID]" val="[SubGrid]"/>
</p:tagLst>
</file>

<file path=ppt/tags/tag64.xml><?xml version="1.0" encoding="utf-8"?>
<p:tagLst xmlns:a="http://schemas.openxmlformats.org/drawingml/2006/main" xmlns:r="http://schemas.openxmlformats.org/officeDocument/2006/relationships" xmlns:p="http://schemas.openxmlformats.org/presentationml/2006/main">
  <p:tag name="[SUBGRID]" val="[SubGrid]"/>
</p:tagLst>
</file>

<file path=ppt/tags/tag65.xml><?xml version="1.0" encoding="utf-8"?>
<p:tagLst xmlns:a="http://schemas.openxmlformats.org/drawingml/2006/main" xmlns:r="http://schemas.openxmlformats.org/officeDocument/2006/relationships" xmlns:p="http://schemas.openxmlformats.org/presentationml/2006/main">
  <p:tag name="[SUBGRID]" val="[SubGrid]"/>
</p:tagLst>
</file>

<file path=ppt/tags/tag66.xml><?xml version="1.0" encoding="utf-8"?>
<p:tagLst xmlns:a="http://schemas.openxmlformats.org/drawingml/2006/main" xmlns:r="http://schemas.openxmlformats.org/officeDocument/2006/relationships" xmlns:p="http://schemas.openxmlformats.org/presentationml/2006/main">
  <p:tag name="[SUBGRID]" val="[SubGrid]"/>
</p:tagLst>
</file>

<file path=ppt/tags/tag67.xml><?xml version="1.0" encoding="utf-8"?>
<p:tagLst xmlns:a="http://schemas.openxmlformats.org/drawingml/2006/main" xmlns:r="http://schemas.openxmlformats.org/officeDocument/2006/relationships" xmlns:p="http://schemas.openxmlformats.org/presentationml/2006/main">
  <p:tag name="[SUBGRID]" val="[SubGrid]"/>
</p:tagLst>
</file>

<file path=ppt/tags/tag68.xml><?xml version="1.0" encoding="utf-8"?>
<p:tagLst xmlns:a="http://schemas.openxmlformats.org/drawingml/2006/main" xmlns:r="http://schemas.openxmlformats.org/officeDocument/2006/relationships" xmlns:p="http://schemas.openxmlformats.org/presentationml/2006/main">
  <p:tag name="[SUBGRID]" val="[SubGrid]"/>
</p:tagLst>
</file>

<file path=ppt/tags/tag69.xml><?xml version="1.0" encoding="utf-8"?>
<p:tagLst xmlns:a="http://schemas.openxmlformats.org/drawingml/2006/main" xmlns:r="http://schemas.openxmlformats.org/officeDocument/2006/relationships" xmlns:p="http://schemas.openxmlformats.org/presentationml/2006/main">
  <p:tag name="[SUBGRID]" val="[SubGrid]"/>
</p:tagLst>
</file>

<file path=ppt/tags/tag7.xml><?xml version="1.0" encoding="utf-8"?>
<p:tagLst xmlns:a="http://schemas.openxmlformats.org/drawingml/2006/main" xmlns:r="http://schemas.openxmlformats.org/officeDocument/2006/relationships" xmlns:p="http://schemas.openxmlformats.org/presentationml/2006/main">
  <p:tag name="[SUBGRID]" val="[SubGrid]"/>
</p:tagLst>
</file>

<file path=ppt/tags/tag70.xml><?xml version="1.0" encoding="utf-8"?>
<p:tagLst xmlns:a="http://schemas.openxmlformats.org/drawingml/2006/main" xmlns:r="http://schemas.openxmlformats.org/officeDocument/2006/relationships" xmlns:p="http://schemas.openxmlformats.org/presentationml/2006/main">
  <p:tag name="[SUBGRID]" val="[SubGrid]"/>
</p:tagLst>
</file>

<file path=ppt/tags/tag71.xml><?xml version="1.0" encoding="utf-8"?>
<p:tagLst xmlns:a="http://schemas.openxmlformats.org/drawingml/2006/main" xmlns:r="http://schemas.openxmlformats.org/officeDocument/2006/relationships" xmlns:p="http://schemas.openxmlformats.org/presentationml/2006/main">
  <p:tag name="[SUBGRID]" val="[SubGrid]"/>
</p:tagLst>
</file>

<file path=ppt/tags/tag72.xml><?xml version="1.0" encoding="utf-8"?>
<p:tagLst xmlns:a="http://schemas.openxmlformats.org/drawingml/2006/main" xmlns:r="http://schemas.openxmlformats.org/officeDocument/2006/relationships" xmlns:p="http://schemas.openxmlformats.org/presentationml/2006/main">
  <p:tag name="[SUBGRID]" val="[SubGrid]"/>
</p:tagLst>
</file>

<file path=ppt/tags/tag73.xml><?xml version="1.0" encoding="utf-8"?>
<p:tagLst xmlns:a="http://schemas.openxmlformats.org/drawingml/2006/main" xmlns:r="http://schemas.openxmlformats.org/officeDocument/2006/relationships" xmlns:p="http://schemas.openxmlformats.org/presentationml/2006/main">
  <p:tag name="[SUBGRID]" val="[SubGrid]"/>
</p:tagLst>
</file>

<file path=ppt/tags/tag74.xml><?xml version="1.0" encoding="utf-8"?>
<p:tagLst xmlns:a="http://schemas.openxmlformats.org/drawingml/2006/main" xmlns:r="http://schemas.openxmlformats.org/officeDocument/2006/relationships" xmlns:p="http://schemas.openxmlformats.org/presentationml/2006/main">
  <p:tag name="[SUBGRID]" val="[SubGrid]"/>
</p:tagLst>
</file>

<file path=ppt/tags/tag75.xml><?xml version="1.0" encoding="utf-8"?>
<p:tagLst xmlns:a="http://schemas.openxmlformats.org/drawingml/2006/main" xmlns:r="http://schemas.openxmlformats.org/officeDocument/2006/relationships" xmlns:p="http://schemas.openxmlformats.org/presentationml/2006/main">
  <p:tag name="[SUBGRID]" val="[SubGrid]"/>
</p:tagLst>
</file>

<file path=ppt/tags/tag76.xml><?xml version="1.0" encoding="utf-8"?>
<p:tagLst xmlns:a="http://schemas.openxmlformats.org/drawingml/2006/main" xmlns:r="http://schemas.openxmlformats.org/officeDocument/2006/relationships" xmlns:p="http://schemas.openxmlformats.org/presentationml/2006/main">
  <p:tag name="[SUBGRID]" val="[SubGrid]"/>
</p:tagLst>
</file>

<file path=ppt/tags/tag77.xml><?xml version="1.0" encoding="utf-8"?>
<p:tagLst xmlns:a="http://schemas.openxmlformats.org/drawingml/2006/main" xmlns:r="http://schemas.openxmlformats.org/officeDocument/2006/relationships" xmlns:p="http://schemas.openxmlformats.org/presentationml/2006/main">
  <p:tag name="[SUBGRID]" val="[SubGrid]"/>
</p:tagLst>
</file>

<file path=ppt/tags/tag78.xml><?xml version="1.0" encoding="utf-8"?>
<p:tagLst xmlns:a="http://schemas.openxmlformats.org/drawingml/2006/main" xmlns:r="http://schemas.openxmlformats.org/officeDocument/2006/relationships" xmlns:p="http://schemas.openxmlformats.org/presentationml/2006/main">
  <p:tag name="[SUBGRID]" val="[SubGrid]"/>
</p:tagLst>
</file>

<file path=ppt/tags/tag79.xml><?xml version="1.0" encoding="utf-8"?>
<p:tagLst xmlns:a="http://schemas.openxmlformats.org/drawingml/2006/main" xmlns:r="http://schemas.openxmlformats.org/officeDocument/2006/relationships" xmlns:p="http://schemas.openxmlformats.org/presentationml/2006/main">
  <p:tag name="[SUBGRID]" val="[SubGrid]"/>
</p:tagLst>
</file>

<file path=ppt/tags/tag8.xml><?xml version="1.0" encoding="utf-8"?>
<p:tagLst xmlns:a="http://schemas.openxmlformats.org/drawingml/2006/main" xmlns:r="http://schemas.openxmlformats.org/officeDocument/2006/relationships" xmlns:p="http://schemas.openxmlformats.org/presentationml/2006/main">
  <p:tag name="[SUBGRID]" val="[SubGrid]"/>
</p:tagLst>
</file>

<file path=ppt/tags/tag80.xml><?xml version="1.0" encoding="utf-8"?>
<p:tagLst xmlns:a="http://schemas.openxmlformats.org/drawingml/2006/main" xmlns:r="http://schemas.openxmlformats.org/officeDocument/2006/relationships" xmlns:p="http://schemas.openxmlformats.org/presentationml/2006/main">
  <p:tag name="[SUBGRID]" val="[SubGrid]"/>
</p:tagLst>
</file>

<file path=ppt/tags/tag81.xml><?xml version="1.0" encoding="utf-8"?>
<p:tagLst xmlns:a="http://schemas.openxmlformats.org/drawingml/2006/main" xmlns:r="http://schemas.openxmlformats.org/officeDocument/2006/relationships" xmlns:p="http://schemas.openxmlformats.org/presentationml/2006/main">
  <p:tag name="[SUBGRID]" val="[SubGrid]"/>
</p:tagLst>
</file>

<file path=ppt/tags/tag82.xml><?xml version="1.0" encoding="utf-8"?>
<p:tagLst xmlns:a="http://schemas.openxmlformats.org/drawingml/2006/main" xmlns:r="http://schemas.openxmlformats.org/officeDocument/2006/relationships" xmlns:p="http://schemas.openxmlformats.org/presentationml/2006/main">
  <p:tag name="[SUBGRID]" val="[SubGrid]"/>
</p:tagLst>
</file>

<file path=ppt/tags/tag83.xml><?xml version="1.0" encoding="utf-8"?>
<p:tagLst xmlns:a="http://schemas.openxmlformats.org/drawingml/2006/main" xmlns:r="http://schemas.openxmlformats.org/officeDocument/2006/relationships" xmlns:p="http://schemas.openxmlformats.org/presentationml/2006/main">
  <p:tag name="[SUBGRID]" val="[SubGrid]"/>
</p:tagLst>
</file>

<file path=ppt/tags/tag84.xml><?xml version="1.0" encoding="utf-8"?>
<p:tagLst xmlns:a="http://schemas.openxmlformats.org/drawingml/2006/main" xmlns:r="http://schemas.openxmlformats.org/officeDocument/2006/relationships" xmlns:p="http://schemas.openxmlformats.org/presentationml/2006/main">
  <p:tag name="[SUBGRID]" val="[SubGrid]"/>
</p:tagLst>
</file>

<file path=ppt/tags/tag85.xml><?xml version="1.0" encoding="utf-8"?>
<p:tagLst xmlns:a="http://schemas.openxmlformats.org/drawingml/2006/main" xmlns:r="http://schemas.openxmlformats.org/officeDocument/2006/relationships" xmlns:p="http://schemas.openxmlformats.org/presentationml/2006/main">
  <p:tag name="[SUBGRID]" val="[SubGrid]"/>
</p:tagLst>
</file>

<file path=ppt/tags/tag86.xml><?xml version="1.0" encoding="utf-8"?>
<p:tagLst xmlns:a="http://schemas.openxmlformats.org/drawingml/2006/main" xmlns:r="http://schemas.openxmlformats.org/officeDocument/2006/relationships" xmlns:p="http://schemas.openxmlformats.org/presentationml/2006/main">
  <p:tag name="[SUBGRID]" val="[SubGrid]"/>
</p:tagLst>
</file>

<file path=ppt/tags/tag87.xml><?xml version="1.0" encoding="utf-8"?>
<p:tagLst xmlns:a="http://schemas.openxmlformats.org/drawingml/2006/main" xmlns:r="http://schemas.openxmlformats.org/officeDocument/2006/relationships" xmlns:p="http://schemas.openxmlformats.org/presentationml/2006/main">
  <p:tag name="[SUBGRID]" val="[SubGrid]"/>
</p:tagLst>
</file>

<file path=ppt/tags/tag88.xml><?xml version="1.0" encoding="utf-8"?>
<p:tagLst xmlns:a="http://schemas.openxmlformats.org/drawingml/2006/main" xmlns:r="http://schemas.openxmlformats.org/officeDocument/2006/relationships" xmlns:p="http://schemas.openxmlformats.org/presentationml/2006/main">
  <p:tag name="[SUBGRID]" val="[SubGrid]"/>
</p:tagLst>
</file>

<file path=ppt/tags/tag9.xml><?xml version="1.0" encoding="utf-8"?>
<p:tagLst xmlns:a="http://schemas.openxmlformats.org/drawingml/2006/main" xmlns:r="http://schemas.openxmlformats.org/officeDocument/2006/relationships" xmlns:p="http://schemas.openxmlformats.org/presentationml/2006/main">
  <p:tag name="[SUBGRID]" val="[SubGrid]"/>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Novo Nordisk 16:9">
  <a:themeElements>
    <a:clrScheme name="NovoNordisk 2020">
      <a:dk1>
        <a:srgbClr val="000000"/>
      </a:dk1>
      <a:lt1>
        <a:srgbClr val="FFFFFF"/>
      </a:lt1>
      <a:dk2>
        <a:srgbClr val="001965"/>
      </a:dk2>
      <a:lt2>
        <a:srgbClr val="CCC5BD"/>
      </a:lt2>
      <a:accent1>
        <a:srgbClr val="001965"/>
      </a:accent1>
      <a:accent2>
        <a:srgbClr val="005AD2"/>
      </a:accent2>
      <a:accent3>
        <a:srgbClr val="2A918B"/>
      </a:accent3>
      <a:accent4>
        <a:srgbClr val="EEA7BF"/>
      </a:accent4>
      <a:accent5>
        <a:srgbClr val="3B97DE"/>
      </a:accent5>
      <a:accent6>
        <a:srgbClr val="939AA7"/>
      </a:accent6>
      <a:hlink>
        <a:srgbClr val="005AD2"/>
      </a:hlink>
      <a:folHlink>
        <a:srgbClr val="3B97DE"/>
      </a:folHlink>
    </a:clrScheme>
    <a:fontScheme name="Novo Nordisk 2020">
      <a:majorFont>
        <a:latin typeface="Apis For Office"/>
        <a:ea typeface=""/>
        <a:cs typeface=""/>
      </a:majorFont>
      <a:minorFont>
        <a:latin typeface="Apis For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72000" tIns="36000" rIns="72000" bIns="36000" rtlCol="0" anchor="ctr"/>
      <a:lstStyle>
        <a:defPPr algn="ctr">
          <a:defRPr sz="2000" noProof="0" dirty="0" err="1"/>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lnSpc>
            <a:spcPct val="120000"/>
          </a:lnSpc>
          <a:defRPr sz="2000" dirty="0" err="1" smtClean="0">
            <a:solidFill>
              <a:schemeClr val="tx2"/>
            </a:solidFill>
          </a:defRPr>
        </a:defPPr>
      </a:lstStyle>
    </a:txDef>
  </a:objectDefaults>
  <a:extraClrSchemeLst/>
  <a:custClrLst>
    <a:custClr name="True Blue">
      <a:srgbClr val="001965"/>
    </a:custClr>
    <a:custClr name="Light Blue">
      <a:srgbClr val="3B97DE"/>
    </a:custClr>
    <a:custClr name="Sea Blue">
      <a:srgbClr val="005AD2"/>
    </a:custClr>
    <a:custClr name="Rose Pink">
      <a:srgbClr val="EEA7BF"/>
    </a:custClr>
    <a:custClr name="Ocean Green">
      <a:srgbClr val="2A918B"/>
    </a:custClr>
    <a:custClr name="Concrete Grey">
      <a:srgbClr val="939AA7"/>
    </a:custClr>
    <a:custClr name="Sand Grey">
      <a:srgbClr val="CCC5BD"/>
    </a:custClr>
    <a:custClr name="Color has no name">
      <a:srgbClr val="FFFFFF"/>
    </a:custClr>
    <a:custClr name="Color has no name">
      <a:srgbClr val="FFFFFF"/>
    </a:custClr>
    <a:custClr name="Color has no name">
      <a:srgbClr val="FFFFFF"/>
    </a:custClr>
    <a:custClr name="Color has no name">
      <a:srgbClr val="FFFFFF"/>
    </a:custClr>
    <a:custClr name="Light Blue 40%">
      <a:srgbClr val="B1D5F2"/>
    </a:custClr>
    <a:custClr name="Sea Blue 40%">
      <a:srgbClr val="99BDED"/>
    </a:custClr>
    <a:custClr name="Rose Pink 40%">
      <a:srgbClr val="F8DCE5"/>
    </a:custClr>
    <a:custClr name="Ocean Green 40%">
      <a:srgbClr val="AAD3D1"/>
    </a:custClr>
    <a:custClr name="Concrete Grey 40%">
      <a:srgbClr val="D4D7DC"/>
    </a:custClr>
    <a:custClr name="Sand Grey 40%">
      <a:srgbClr val="EBE8E5"/>
    </a:custClr>
    <a:custClr name="Color has no name">
      <a:srgbClr val="FFFFFF"/>
    </a:custClr>
    <a:custClr name="Color has no name">
      <a:srgbClr val="FFFFFF"/>
    </a:custClr>
    <a:custClr name="Color has no name">
      <a:srgbClr val="FFFFFF"/>
    </a:custClr>
    <a:custClr name="Color has no name">
      <a:srgbClr val="FFFFFF"/>
    </a:custClr>
    <a:custClr name="Light Blue 20%">
      <a:srgbClr val="D8EAF8"/>
    </a:custClr>
    <a:custClr name="Sea Blue 20%">
      <a:srgbClr val="CCDEF6"/>
    </a:custClr>
    <a:custClr name="Rose Pink 20%">
      <a:srgbClr val="FCEDF2"/>
    </a:custClr>
    <a:custClr name="Ocean Green 20%">
      <a:srgbClr val="D4E9E8"/>
    </a:custClr>
    <a:custClr name="Concrete Grey 20%">
      <a:srgbClr val="E9EBED"/>
    </a:custClr>
    <a:custClr name="Sand Grey 20%">
      <a:srgbClr val="F5F3F2"/>
    </a:custClr>
    <a:custClr name="Color has no name">
      <a:srgbClr val="FFFFFF"/>
    </a:custClr>
    <a:custClr name="Color has no name">
      <a:srgbClr val="FFFFFF"/>
    </a:custClr>
    <a:custClr name="Color has no name">
      <a:srgbClr val="FFFFFF"/>
    </a:custClr>
    <a:custClr name="Color has no name">
      <a:srgbClr val="FFFFFF"/>
    </a:custClr>
    <a:custClr name="Golden Sun">
      <a:srgbClr val="EAAB00"/>
    </a:custClr>
    <a:custClr name="Lava Red">
      <a:srgbClr val="E6553F"/>
    </a:custClr>
    <a:custClr name="Forest Green">
      <a:srgbClr val="3F9C35"/>
    </a:custClr>
  </a:custClrLst>
  <a:extLst>
    <a:ext uri="{05A4C25C-085E-4340-85A3-A5531E510DB2}">
      <thm15:themeFamily xmlns:thm15="http://schemas.microsoft.com/office/thememl/2012/main" name="Blank.potx" id="{19F1F4CC-E50E-4E34-8EB9-E9E372C62EB9}" vid="{18D152BD-36C0-43FC-891C-4E416CFD594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6318</Words>
  <Application>Microsoft Office PowerPoint</Application>
  <PresentationFormat>On-screen Show (4:3)</PresentationFormat>
  <Paragraphs>759</Paragraphs>
  <Slides>57</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57</vt:i4>
      </vt:variant>
    </vt:vector>
  </HeadingPairs>
  <TitlesOfParts>
    <vt:vector size="65" baseType="lpstr">
      <vt:lpstr>Apis For Office</vt:lpstr>
      <vt:lpstr>Apis For Office Light</vt:lpstr>
      <vt:lpstr>Arial</vt:lpstr>
      <vt:lpstr>Calibri</vt:lpstr>
      <vt:lpstr>Trebuchet MS</vt:lpstr>
      <vt:lpstr>Wingdings 3</vt:lpstr>
      <vt:lpstr>Facet</vt:lpstr>
      <vt:lpstr>Novo Nordisk 16:9</vt:lpstr>
      <vt:lpstr>PowerPoint Presentation</vt:lpstr>
      <vt:lpstr>PowerPoint Presentation</vt:lpstr>
      <vt:lpstr>PowerPoint Presentation</vt:lpstr>
      <vt:lpstr>HFpEF: Clinical Background</vt:lpstr>
      <vt:lpstr>PowerPoint Presentation</vt:lpstr>
      <vt:lpstr>HFpEF will become the most common type of HF1</vt:lpstr>
      <vt:lpstr>2021 ESC Guideline Recommendations for Diagnosis of HF</vt:lpstr>
      <vt:lpstr>HFpEF manifests as a non-specific disease and is associated with multiple comorbidities1‒6</vt:lpstr>
      <vt:lpstr>PowerPoint Presentation</vt:lpstr>
      <vt:lpstr>Prevalence of HFpEF by age and sex</vt:lpstr>
      <vt:lpstr>PowerPoint Presentation</vt:lpstr>
      <vt:lpstr>The H2FpEF score for diagnostic evaluation  of HFpEF</vt:lpstr>
      <vt:lpstr>The HFA-PEFF diagnostic algorithm</vt:lpstr>
      <vt:lpstr>PowerPoint Presentation</vt:lpstr>
      <vt:lpstr>PowerPoint Presentation</vt:lpstr>
      <vt:lpstr>PowerPoint Presentation</vt:lpstr>
      <vt:lpstr>PowerPoint Presentation</vt:lpstr>
      <vt:lpstr>Paulus paradigm: Systemic inflammation drives myocardial remodelling in HFpEF</vt:lpstr>
      <vt:lpstr>LV stiffness drives downstream HFpEF pathophysiology1,2</vt:lpstr>
      <vt:lpstr>PowerPoint Presentation</vt:lpstr>
      <vt:lpstr>PowerPoint Presentation</vt:lpstr>
      <vt:lpstr>PowerPoint Presentation</vt:lpstr>
      <vt:lpstr>Case-Based Treatment: SGLT2 Inhibitors</vt:lpstr>
      <vt:lpstr>PowerPoint Presentation</vt:lpstr>
      <vt:lpstr>PowerPoint Presentation</vt:lpstr>
      <vt:lpstr>PowerPoint Presentation</vt:lpstr>
      <vt:lpstr>PowerPoint Presentation</vt:lpstr>
      <vt:lpstr>PowerPoint Presentation</vt:lpstr>
      <vt:lpstr>Case-Based Treatment: MRA</vt:lpstr>
      <vt:lpstr>PowerPoint Presentation</vt:lpstr>
      <vt:lpstr>PowerPoint Presentation</vt:lpstr>
      <vt:lpstr>PowerPoint Presentation</vt:lpstr>
      <vt:lpstr>PowerPoint Presentation</vt:lpstr>
      <vt:lpstr>Case-Based Treatment: GLP-1 Receptor Agonists</vt:lpstr>
      <vt:lpstr>PowerPoint Presentation</vt:lpstr>
      <vt:lpstr>PowerPoint Presentation</vt:lpstr>
      <vt:lpstr>PowerPoint Presentation</vt:lpstr>
      <vt:lpstr>PowerPoint Presentation</vt:lpstr>
      <vt:lpstr>Managing Comorbidities in HFpEF</vt:lpstr>
      <vt:lpstr>PowerPoint Presentation</vt:lpstr>
      <vt:lpstr>PowerPoint Presentation</vt:lpstr>
      <vt:lpstr>PowerPoint Presentation</vt:lpstr>
      <vt:lpstr>PowerPoint Presentation</vt:lpstr>
      <vt:lpstr>PowerPoint Presentation</vt:lpstr>
      <vt:lpstr>Heart Function Clinics: Integrated Care</vt:lpstr>
      <vt:lpstr>PowerPoint Presentation</vt:lpstr>
      <vt:lpstr>PowerPoint Presentation</vt:lpstr>
      <vt:lpstr>Summary </vt:lpstr>
      <vt:lpstr>PowerPoint Presentation</vt:lpstr>
      <vt:lpstr>PowerPoint Presentation</vt:lpstr>
      <vt:lpstr>PowerPoint Presentation</vt:lpstr>
      <vt:lpstr>PowerPoint Presentation</vt:lpstr>
      <vt:lpstr>2021 ESC Guideline Recommendations for Diagnosis of HF</vt:lpstr>
      <vt:lpstr>PowerPoint Presentation</vt:lpstr>
      <vt:lpstr>Guideline &amp; Evidence References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Reviewer</cp:lastModifiedBy>
  <cp:revision>389</cp:revision>
  <dcterms:created xsi:type="dcterms:W3CDTF">2013-01-27T09:14:16Z</dcterms:created>
  <dcterms:modified xsi:type="dcterms:W3CDTF">2025-06-11T22:15:07Z</dcterms:modified>
  <cp:category/>
</cp:coreProperties>
</file>